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85" r:id="rId5"/>
    <p:sldId id="273" r:id="rId6"/>
    <p:sldId id="259" r:id="rId7"/>
    <p:sldId id="260" r:id="rId8"/>
    <p:sldId id="278" r:id="rId9"/>
    <p:sldId id="280" r:id="rId10"/>
    <p:sldId id="261" r:id="rId11"/>
    <p:sldId id="271" r:id="rId12"/>
    <p:sldId id="263" r:id="rId13"/>
    <p:sldId id="264" r:id="rId14"/>
    <p:sldId id="266" r:id="rId15"/>
    <p:sldId id="270" r:id="rId16"/>
    <p:sldId id="269" r:id="rId17"/>
    <p:sldId id="272" r:id="rId18"/>
    <p:sldId id="274" r:id="rId19"/>
    <p:sldId id="276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636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8C-AC0B-4469-83B0-E24CA007BCE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1668-6228-4DD6-B62A-E0963DE3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2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8C-AC0B-4469-83B0-E24CA007BCE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1668-6228-4DD6-B62A-E0963DE3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0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8C-AC0B-4469-83B0-E24CA007BCE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1668-6228-4DD6-B62A-E0963DE3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9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8C-AC0B-4469-83B0-E24CA007BCE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1668-6228-4DD6-B62A-E0963DE3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7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8C-AC0B-4469-83B0-E24CA007BCE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1668-6228-4DD6-B62A-E0963DE3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3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8C-AC0B-4469-83B0-E24CA007BCE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1668-6228-4DD6-B62A-E0963DE3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8C-AC0B-4469-83B0-E24CA007BCE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1668-6228-4DD6-B62A-E0963DE3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8C-AC0B-4469-83B0-E24CA007BCE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1668-6228-4DD6-B62A-E0963DE3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5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8C-AC0B-4469-83B0-E24CA007BCE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1668-6228-4DD6-B62A-E0963DE3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3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8C-AC0B-4469-83B0-E24CA007BCE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9B1668-6228-4DD6-B62A-E0963DE3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1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8C-AC0B-4469-83B0-E24CA007BCE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1668-6228-4DD6-B62A-E0963DE3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3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8C-AC0B-4469-83B0-E24CA007BCE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1668-6228-4DD6-B62A-E0963DE3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1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8C-AC0B-4469-83B0-E24CA007BCE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1668-6228-4DD6-B62A-E0963DE3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8C-AC0B-4469-83B0-E24CA007BCE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1668-6228-4DD6-B62A-E0963DE3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4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8C-AC0B-4469-83B0-E24CA007BCE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1668-6228-4DD6-B62A-E0963DE3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3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8C-AC0B-4469-83B0-E24CA007BCE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1668-6228-4DD6-B62A-E0963DE3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9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8C-AC0B-4469-83B0-E24CA007BCE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1668-6228-4DD6-B62A-E0963DE3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8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10648C-AC0B-4469-83B0-E24CA007BCE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9B1668-6228-4DD6-B62A-E0963DE3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9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7965" y="1380068"/>
            <a:ext cx="8185057" cy="2408161"/>
          </a:xfrm>
        </p:spPr>
        <p:txBody>
          <a:bodyPr>
            <a:normAutofit/>
          </a:bodyPr>
          <a:lstStyle/>
          <a:p>
            <a:pPr algn="l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EDUCATION CRISIS FOR OVER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PAKISTAN</a:t>
            </a:r>
            <a:endParaRPr lang="en-US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7110566" cy="2404533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CRISIS FOR LOW AND HIGH     STANDAR  PEOPLE</a:t>
            </a:r>
            <a:endParaRPr lang="en-US" sz="3200" b="1" i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8"/>
            <a:r>
              <a:rPr lang="en-US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WRITTEN BY;</a:t>
            </a:r>
          </a:p>
          <a:p>
            <a:r>
              <a:rPr lang="en-US" sz="2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REHAN </a:t>
            </a:r>
            <a:r>
              <a:rPr lang="en-US" sz="2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RAJPOOT</a:t>
            </a:r>
          </a:p>
          <a:p>
            <a:r>
              <a:rPr lang="en-US" sz="2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HUNAIN RAZA</a:t>
            </a:r>
            <a:r>
              <a:rPr lang="en-US" sz="2000" b="1" i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  <a:endParaRPr lang="en-US" sz="2000" b="1" i="1" dirty="0" smtClean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977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84310" y="1658983"/>
            <a:ext cx="10018715" cy="77941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Impact on Individuals and Communities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84310" y="2638697"/>
            <a:ext cx="10171113" cy="241227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Limited opportunities and reduced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employability.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Increased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poverty and economic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instability.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inequality and reduced civic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engagement.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Perpetuation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intergenerational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poverty.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6957" y="293915"/>
            <a:ext cx="6113417" cy="8752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EFFEC TS OF THE EDUCATION CRISIS</a:t>
            </a:r>
            <a:endParaRPr lang="en-US" sz="32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42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6957" y="293915"/>
            <a:ext cx="6113417" cy="8752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EFFEC TS OF THE EDUCATION CRISIS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84310" y="1658983"/>
            <a:ext cx="10018715" cy="77941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Long-Term Consequences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84310" y="2638697"/>
            <a:ext cx="10171113" cy="241227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84310" y="2638697"/>
            <a:ext cx="10323513" cy="256467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Reduced economic growth and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productivity.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Increased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unrest and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conflict.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Lack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skilled workers and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innovation.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Widening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gaps between different socio-economic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groups.</a:t>
            </a:r>
          </a:p>
        </p:txBody>
      </p:sp>
    </p:spTree>
    <p:extLst>
      <p:ext uri="{BB962C8B-B14F-4D97-AF65-F5344CB8AC3E}">
        <p14:creationId xmlns:p14="http://schemas.microsoft.com/office/powerpoint/2010/main" val="21575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6957" y="293915"/>
            <a:ext cx="6113417" cy="8752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 1 - IMPROVE TEACHING TRANING</a:t>
            </a:r>
            <a:endParaRPr lang="en-US" sz="32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84310" y="1658983"/>
            <a:ext cx="10018715" cy="77941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Enhancing Teaching Quality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84310" y="2638697"/>
            <a:ext cx="10171113" cy="241227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 ongoing professional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teachers are equipped to address diverse student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needs.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teachers with resources and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mentorship.</a:t>
            </a:r>
          </a:p>
        </p:txBody>
      </p:sp>
    </p:spTree>
    <p:extLst>
      <p:ext uri="{BB962C8B-B14F-4D97-AF65-F5344CB8AC3E}">
        <p14:creationId xmlns:p14="http://schemas.microsoft.com/office/powerpoint/2010/main" val="60653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6958" y="246018"/>
            <a:ext cx="6113417" cy="8752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 2 - ENHANCE ACCESS TO QUALITY EDUCATION</a:t>
            </a:r>
            <a:endParaRPr lang="en-US" sz="32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84310" y="1658983"/>
            <a:ext cx="10018715" cy="77941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Expanding Opportunities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84310" y="2638697"/>
            <a:ext cx="10171113" cy="241227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Ensure equal access to quality education for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programs to support disadvantaged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students.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Promote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inclusive education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practices.</a:t>
            </a:r>
          </a:p>
        </p:txBody>
      </p:sp>
    </p:spTree>
    <p:extLst>
      <p:ext uri="{BB962C8B-B14F-4D97-AF65-F5344CB8AC3E}">
        <p14:creationId xmlns:p14="http://schemas.microsoft.com/office/powerpoint/2010/main" val="346523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4310" y="1658983"/>
            <a:ext cx="10018715" cy="77941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Skills Development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84310" y="2717075"/>
            <a:ext cx="10018715" cy="246452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 vocational training and skills development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programs.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students with employable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skills.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Enhance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economic prospects for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6957" y="293915"/>
            <a:ext cx="6113417" cy="8752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SOLUTION 3 - VOCATIONAL TRANING</a:t>
            </a:r>
            <a:endParaRPr lang="en-US" sz="32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383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84310" y="1658983"/>
            <a:ext cx="10018715" cy="77941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Raising Awareness and Advocating for Change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84310" y="2638697"/>
            <a:ext cx="10171113" cy="241227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13157" y="420190"/>
            <a:ext cx="6113417" cy="8752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 4 - ADVOCACY AND AWARENESS</a:t>
            </a:r>
            <a:endParaRPr lang="en-US" sz="32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6710" y="2791097"/>
            <a:ext cx="10171113" cy="241227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Promote the importance of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education.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Advocate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policy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changes.</a:t>
            </a:r>
          </a:p>
        </p:txBody>
      </p:sp>
    </p:spTree>
    <p:extLst>
      <p:ext uri="{BB962C8B-B14F-4D97-AF65-F5344CB8AC3E}">
        <p14:creationId xmlns:p14="http://schemas.microsoft.com/office/powerpoint/2010/main" val="304727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84310" y="1658983"/>
            <a:ext cx="10018715" cy="77941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Supporting Educators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84310" y="2638697"/>
            <a:ext cx="10171113" cy="241227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 teacher training and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educators can address diverse student needs.</a:t>
            </a:r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9357" y="446315"/>
            <a:ext cx="6113417" cy="8752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5 - TEACHER SUPPORT AND TRAINING</a:t>
            </a:r>
            <a:endParaRPr lang="en-US" sz="32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828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84310" y="1658983"/>
            <a:ext cx="10018715" cy="77941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Flexible Learning Pathways</a:t>
            </a:r>
          </a:p>
        </p:txBody>
      </p:sp>
      <p:sp>
        <p:nvSpPr>
          <p:cNvPr id="3" name="Rectangle 2"/>
          <p:cNvSpPr/>
          <p:nvPr/>
        </p:nvSpPr>
        <p:spPr>
          <a:xfrm>
            <a:off x="3589357" y="446315"/>
            <a:ext cx="6113417" cy="8752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</a:t>
            </a:r>
            <a:r>
              <a:rPr lang="en-US" sz="3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sz="3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FLEXIBLE LEARNING OPTIONS</a:t>
            </a:r>
            <a:endParaRPr lang="en-US" sz="32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84310" y="2638697"/>
            <a:ext cx="10171113" cy="241227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84663" y="2438399"/>
            <a:ext cx="10423161" cy="13106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657600" lvl="8" indent="0">
              <a:buNone/>
            </a:pPr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84310" y="2638697"/>
            <a:ext cx="10475914" cy="13106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Offer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distance education and lifelong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Accommodate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diverse student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needs.</a:t>
            </a:r>
          </a:p>
        </p:txBody>
      </p:sp>
    </p:spTree>
    <p:extLst>
      <p:ext uri="{BB962C8B-B14F-4D97-AF65-F5344CB8AC3E}">
        <p14:creationId xmlns:p14="http://schemas.microsoft.com/office/powerpoint/2010/main" val="35127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84310" y="1658983"/>
            <a:ext cx="10018715" cy="77941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Implementing Solutions </a:t>
            </a:r>
          </a:p>
        </p:txBody>
      </p:sp>
      <p:sp>
        <p:nvSpPr>
          <p:cNvPr id="3" name="Rectangle 2"/>
          <p:cNvSpPr/>
          <p:nvPr/>
        </p:nvSpPr>
        <p:spPr>
          <a:xfrm>
            <a:off x="3589357" y="446315"/>
            <a:ext cx="6113417" cy="8752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STRATEGIES</a:t>
            </a:r>
            <a:endParaRPr lang="en-US" sz="32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84310" y="2638697"/>
            <a:ext cx="10171113" cy="241227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Collaborate with stakeholders (government, NGOs,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community).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implement effective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programs.</a:t>
            </a:r>
          </a:p>
        </p:txBody>
      </p:sp>
    </p:spTree>
    <p:extLst>
      <p:ext uri="{BB962C8B-B14F-4D97-AF65-F5344CB8AC3E}">
        <p14:creationId xmlns:p14="http://schemas.microsoft.com/office/powerpoint/2010/main" val="2132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84310" y="1658983"/>
            <a:ext cx="10018715" cy="77941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Overcoming Challenges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589357" y="446315"/>
            <a:ext cx="6113417" cy="8752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AND OBSTACLES</a:t>
            </a:r>
            <a:endParaRPr lang="en-US" sz="32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84310" y="2638697"/>
            <a:ext cx="10171113" cy="241227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 potential challenges and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obstacles.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strategies to address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them.</a:t>
            </a:r>
          </a:p>
        </p:txBody>
      </p:sp>
    </p:spTree>
    <p:extLst>
      <p:ext uri="{BB962C8B-B14F-4D97-AF65-F5344CB8AC3E}">
        <p14:creationId xmlns:p14="http://schemas.microsoft.com/office/powerpoint/2010/main" val="290518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49977"/>
            <a:ext cx="10018715" cy="927463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Why </a:t>
            </a: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Education </a:t>
            </a:r>
            <a:r>
              <a:rPr lang="en-US" sz="32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Matters</a:t>
            </a:r>
            <a:endParaRPr lang="en-US" sz="3200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68881"/>
            <a:ext cx="10018713" cy="22860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Empowers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individuals and communities.</a:t>
            </a:r>
          </a:p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Promotes economic growth and stability.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Fasters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progress and equality.</a:t>
            </a:r>
          </a:p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Enhances personal development and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opportunities.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36957" y="293915"/>
            <a:ext cx="6113417" cy="8752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IMPORTANCE OF EDUCATION</a:t>
            </a:r>
            <a:endParaRPr lang="en-US" sz="32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36710" y="1811383"/>
            <a:ext cx="10018715" cy="7794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34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84310" y="1658983"/>
            <a:ext cx="10018715" cy="77941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Get Involved</a:t>
            </a:r>
          </a:p>
        </p:txBody>
      </p:sp>
      <p:sp>
        <p:nvSpPr>
          <p:cNvPr id="3" name="Rectangle 2"/>
          <p:cNvSpPr/>
          <p:nvPr/>
        </p:nvSpPr>
        <p:spPr>
          <a:xfrm>
            <a:off x="3589357" y="446315"/>
            <a:ext cx="6113417" cy="8752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OF ACTION</a:t>
            </a:r>
            <a:endParaRPr lang="en-US" sz="32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84310" y="2638697"/>
            <a:ext cx="10171113" cy="241227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Support education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initiatives.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Advocate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policy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Engage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local communities and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organizations.</a:t>
            </a:r>
          </a:p>
        </p:txBody>
      </p:sp>
    </p:spTree>
    <p:extLst>
      <p:ext uri="{BB962C8B-B14F-4D97-AF65-F5344CB8AC3E}">
        <p14:creationId xmlns:p14="http://schemas.microsoft.com/office/powerpoint/2010/main" val="41280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84310" y="1658983"/>
            <a:ext cx="10018715" cy="77941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Addressing the Education Crisis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3589357" y="446315"/>
            <a:ext cx="6113417" cy="8752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sz="32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84310" y="2638697"/>
            <a:ext cx="10171113" cy="241227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education crisis requires a multifaceted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Implementing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solutions can help address the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crisis.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Collaboration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commitment are essential for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success.</a:t>
            </a:r>
          </a:p>
        </p:txBody>
      </p:sp>
    </p:spTree>
    <p:extLst>
      <p:ext uri="{BB962C8B-B14F-4D97-AF65-F5344CB8AC3E}">
        <p14:creationId xmlns:p14="http://schemas.microsoft.com/office/powerpoint/2010/main" val="134363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36957" y="231867"/>
            <a:ext cx="6113417" cy="8752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IMPORTANCE OF EDUCATION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84310" y="1658983"/>
            <a:ext cx="10018715" cy="77941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Role of Education in Society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84310" y="2666999"/>
            <a:ext cx="10018713" cy="223157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Builds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knowledgeable and skilled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workforce.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Encourages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critical thinking and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problem-solving.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Supports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innovation and technological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advancement.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Strengthens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democratic participation and civic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engagement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992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84310" y="1658983"/>
            <a:ext cx="10018715" cy="77941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</a:t>
            </a:r>
            <a:r>
              <a:rPr lang="en-US" sz="32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issuse</a:t>
            </a:r>
            <a:endParaRPr lang="en-US" sz="3200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9357" y="446315"/>
            <a:ext cx="6113417" cy="8752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EDUCATION CRISIS IN PAKISTAN</a:t>
            </a:r>
            <a:endParaRPr lang="en-US" sz="32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84310" y="2506505"/>
            <a:ext cx="10171113" cy="470376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Pct val="150000"/>
            </a:pPr>
            <a:r>
              <a:rPr lang="en-US" alt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Quality of Education </a:t>
            </a:r>
            <a:r>
              <a:rPr lang="en-US" altLang="en-US" sz="2200" dirty="0">
                <a:latin typeface="Arial" panose="020B0604020202020204" pitchFamily="34" charset="0"/>
              </a:rPr>
              <a:t>– </a:t>
            </a:r>
            <a:r>
              <a:rPr lang="en-US" alt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Shortage of trained teachers &amp; </a:t>
            </a:r>
            <a:r>
              <a:rPr lang="en-US" altLang="en-US" sz="2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outdated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SzPct val="150000"/>
              <a:buNone/>
            </a:pPr>
            <a:r>
              <a:rPr lang="en-US" altLang="en-US" sz="2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   syllabus</a:t>
            </a:r>
            <a:r>
              <a:rPr lang="en-US" altLang="en-US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Low Literacy Rate</a:t>
            </a:r>
            <a:r>
              <a:rPr lang="en-US" alt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– Around 40% of population remains illiterate</a:t>
            </a:r>
            <a:r>
              <a:rPr lang="en-US" altLang="en-US" sz="2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Out-of-School Children</a:t>
            </a:r>
            <a:r>
              <a:rPr lang="en-US" alt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– 20+ million children are not enrolled</a:t>
            </a:r>
            <a:r>
              <a:rPr lang="en-US" altLang="en-US" sz="2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Poor Infrastructure</a:t>
            </a:r>
            <a:r>
              <a:rPr lang="en-US" alt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– Lack of classrooms, electricity &amp; basic facilities.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Gender Gap</a:t>
            </a:r>
            <a:r>
              <a:rPr lang="en-US" alt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– Girls face more barriers in rural areas.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sz="22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319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6957" y="333104"/>
            <a:ext cx="6113417" cy="8752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US" sz="3200" b="1" i="1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4310" y="1449977"/>
            <a:ext cx="10018715" cy="927463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Education Crisis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84310" y="2468881"/>
            <a:ext cx="10018713" cy="1776548"/>
          </a:xfrm>
        </p:spPr>
        <p:txBody>
          <a:bodyPr>
            <a:normAutofit/>
          </a:bodyPr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Limited access to quality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education.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dropout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rates.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Lack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resources and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infrastructure.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869" y="4491217"/>
            <a:ext cx="3017982" cy="15013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5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31" y="4491218"/>
            <a:ext cx="2769326" cy="150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4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484310" y="1658983"/>
            <a:ext cx="10018715" cy="77941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Factors </a:t>
            </a: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Contributing to the Crisis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6957" y="293915"/>
            <a:ext cx="6113417" cy="8752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CAUSES OF EDUCATION CRISIS</a:t>
            </a:r>
            <a:endParaRPr lang="en-US" sz="32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84310" y="2666999"/>
            <a:ext cx="10018713" cy="223157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Lack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funding and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Inequitable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to quality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education.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Poor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infrastructure and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facilities.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Inadequate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 training and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support.</a:t>
            </a:r>
          </a:p>
        </p:txBody>
      </p:sp>
    </p:spTree>
    <p:extLst>
      <p:ext uri="{BB962C8B-B14F-4D97-AF65-F5344CB8AC3E}">
        <p14:creationId xmlns:p14="http://schemas.microsoft.com/office/powerpoint/2010/main" val="270576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6957" y="372292"/>
            <a:ext cx="6113417" cy="8752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CAUSES OF EDUCATION CRISIS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84310" y="1658983"/>
            <a:ext cx="10018715" cy="77941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and Economic Barriers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84310" y="2638697"/>
            <a:ext cx="10018713" cy="225987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84310" y="2638697"/>
            <a:ext cx="10171113" cy="241227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Poverty and financial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constraints.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inequality and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discrimination.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Cultural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barriers and misconceptions about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education.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Limited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parental involvement and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support.</a:t>
            </a:r>
          </a:p>
        </p:txBody>
      </p:sp>
    </p:spTree>
    <p:extLst>
      <p:ext uri="{BB962C8B-B14F-4D97-AF65-F5344CB8AC3E}">
        <p14:creationId xmlns:p14="http://schemas.microsoft.com/office/powerpoint/2010/main" val="195128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6957" y="333104"/>
            <a:ext cx="6113417" cy="8752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IMPACTS ON INDIVIDUAL</a:t>
            </a:r>
            <a:endParaRPr lang="en-US" sz="3200" b="1" i="1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4310" y="1449977"/>
            <a:ext cx="10018715" cy="927463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 on Individuals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84310" y="2468881"/>
            <a:ext cx="10018713" cy="1776548"/>
          </a:xfrm>
        </p:spPr>
        <p:txBody>
          <a:bodyPr>
            <a:normAutofit/>
          </a:bodyPr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Limited access to quality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education.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dropout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rates.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Lack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resources and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infrastructure.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323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6957" y="333104"/>
            <a:ext cx="6113417" cy="8752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IMPACTS ON SOCIETY</a:t>
            </a:r>
            <a:endParaRPr lang="en-US" sz="3200" b="1" i="1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4310" y="1449977"/>
            <a:ext cx="10018715" cy="927463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Impact on Society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84310" y="2468881"/>
            <a:ext cx="10018713" cy="17765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Economic instability and reduced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Increased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inequality.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Reduced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civic engagement and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participation.</a:t>
            </a:r>
          </a:p>
        </p:txBody>
      </p:sp>
    </p:spTree>
    <p:extLst>
      <p:ext uri="{BB962C8B-B14F-4D97-AF65-F5344CB8AC3E}">
        <p14:creationId xmlns:p14="http://schemas.microsoft.com/office/powerpoint/2010/main" val="47855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247</TotalTime>
  <Words>604</Words>
  <Application>Microsoft Office PowerPoint</Application>
  <PresentationFormat>Widescreen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Corbel</vt:lpstr>
      <vt:lpstr>Wingdings</vt:lpstr>
      <vt:lpstr>Parallax</vt:lpstr>
      <vt:lpstr>EDUCATION CRISIS FOR OVER PAKISTAN</vt:lpstr>
      <vt:lpstr> Why Education Matters</vt:lpstr>
      <vt:lpstr>PowerPoint Presentation</vt:lpstr>
      <vt:lpstr>PowerPoint Presentation</vt:lpstr>
      <vt:lpstr>The Education Crisis</vt:lpstr>
      <vt:lpstr>PowerPoint Presentation</vt:lpstr>
      <vt:lpstr>PowerPoint Presentation</vt:lpstr>
      <vt:lpstr>Impact on Individuals</vt:lpstr>
      <vt:lpstr> Impact on Society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CRISIS FOR OVER SOCIETY</dc:title>
  <dc:creator>USER</dc:creator>
  <cp:lastModifiedBy>USER</cp:lastModifiedBy>
  <cp:revision>30</cp:revision>
  <dcterms:created xsi:type="dcterms:W3CDTF">2025-09-03T14:04:54Z</dcterms:created>
  <dcterms:modified xsi:type="dcterms:W3CDTF">2025-09-28T14:30:25Z</dcterms:modified>
</cp:coreProperties>
</file>