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Roboto"/>
      <p:regular r:id="rId28"/>
      <p:bold r:id="rId29"/>
      <p:italic r:id="rId30"/>
      <p:boldItalic r:id="rId31"/>
    </p:embeddedFont>
    <p:embeddedFont>
      <p:font typeface="Source Sans Pr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Robo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SourceSansPro-bold.fntdata"/><Relationship Id="rId10" Type="http://schemas.openxmlformats.org/officeDocument/2006/relationships/slide" Target="slides/slide5.xml"/><Relationship Id="rId32" Type="http://schemas.openxmlformats.org/officeDocument/2006/relationships/font" Target="fonts/SourceSansPro-regular.fntdata"/><Relationship Id="rId13" Type="http://schemas.openxmlformats.org/officeDocument/2006/relationships/slide" Target="slides/slide8.xml"/><Relationship Id="rId35" Type="http://schemas.openxmlformats.org/officeDocument/2006/relationships/font" Target="fonts/SourceSansPro-boldItalic.fntdata"/><Relationship Id="rId12" Type="http://schemas.openxmlformats.org/officeDocument/2006/relationships/slide" Target="slides/slide7.xml"/><Relationship Id="rId34" Type="http://schemas.openxmlformats.org/officeDocument/2006/relationships/font" Target="fonts/SourceSansPr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12cb0a26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12cb0a26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12cb0a26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12cb0a26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12cb0a26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12cb0a26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5220aa5f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5220aa5f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12cb0a26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12cb0a26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12cb0a26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12cb0a26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12cb0a26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12cb0a26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12cb0a26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12cb0a26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5220aa5f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5220aa5f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5220aa5f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5220aa5f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5220aa5f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5220aa5f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68d9bad8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68d9bad8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12cb0a2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12cb0a2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12cb0a26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12cb0a26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12cb0a26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12cb0a26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12cb0a26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12cb0a26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5220aa5f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5220aa5f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Consumer Complaint Classification.</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L Abhishek Divecha</a:t>
            </a:r>
            <a:endParaRPr/>
          </a:p>
          <a:p>
            <a:pPr indent="0" lvl="0" marL="0" rtl="0" algn="l">
              <a:spcBef>
                <a:spcPts val="0"/>
              </a:spcBef>
              <a:spcAft>
                <a:spcPts val="0"/>
              </a:spcAft>
              <a:buNone/>
            </a:pPr>
            <a:r>
              <a:rPr lang="en"/>
              <a:t>	  Rishabh Ranjan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2"/>
                </a:solidFill>
                <a:latin typeface="Arial"/>
                <a:ea typeface="Arial"/>
                <a:cs typeface="Arial"/>
                <a:sym typeface="Arial"/>
              </a:rPr>
              <a:t>In its vanilla form, logistic regression is used to do binary classiﬁcation. Multiclass classiﬁcation with logistic regression can be done through the one vs rest scheme in which for each class a binary classiﬁcation problem of data belonging or not to that class is done. </a:t>
            </a:r>
            <a:endParaRPr sz="1400">
              <a:solidFill>
                <a:schemeClr val="dk2"/>
              </a:solidFill>
              <a:latin typeface="Arial"/>
              <a:ea typeface="Arial"/>
              <a:cs typeface="Arial"/>
              <a:sym typeface="Arial"/>
            </a:endParaRPr>
          </a:p>
          <a:p>
            <a:pPr indent="0" lvl="0" marL="0" rtl="0" algn="l">
              <a:lnSpc>
                <a:spcPct val="115000"/>
              </a:lnSpc>
              <a:spcBef>
                <a:spcPts val="0"/>
              </a:spcBef>
              <a:spcAft>
                <a:spcPts val="0"/>
              </a:spcAft>
              <a:buNone/>
            </a:pPr>
            <a:r>
              <a:rPr lang="en" sz="1400">
                <a:solidFill>
                  <a:srgbClr val="000000"/>
                </a:solidFill>
                <a:highlight>
                  <a:srgbClr val="FFFFFF"/>
                </a:highlight>
                <a:latin typeface="Roboto"/>
                <a:ea typeface="Roboto"/>
                <a:cs typeface="Roboto"/>
                <a:sym typeface="Roboto"/>
              </a:rPr>
              <a:t>The idea in logistic regression is to cast the problem in the form of a generalized linear regression model.</a:t>
            </a:r>
            <a:endParaRPr sz="1400">
              <a:solidFill>
                <a:srgbClr val="000000"/>
              </a:solidFill>
              <a:latin typeface="Arial"/>
              <a:ea typeface="Arial"/>
              <a:cs typeface="Arial"/>
              <a:sym typeface="Arial"/>
            </a:endParaRPr>
          </a:p>
        </p:txBody>
      </p:sp>
      <p:pic>
        <p:nvPicPr>
          <p:cNvPr id="121" name="Google Shape;121;p22"/>
          <p:cNvPicPr preferRelativeResize="0"/>
          <p:nvPr/>
        </p:nvPicPr>
        <p:blipFill>
          <a:blip r:embed="rId3">
            <a:alphaModFix/>
          </a:blip>
          <a:stretch>
            <a:fillRect/>
          </a:stretch>
        </p:blipFill>
        <p:spPr>
          <a:xfrm>
            <a:off x="2109788" y="2414113"/>
            <a:ext cx="4924425" cy="1247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SVC</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Given labeled training data (supervised learning), the algorithm outputs an optimal hyperplane which      categorizes new examples. In two dimensional space this hyperplane is a line dividing a plane in two parts where in each class lay in either side. We plot each data item as a point in N-dimensional space(where: N is number of features) with the value of each feature being the value of a particular </a:t>
            </a:r>
            <a:r>
              <a:rPr lang="en" sz="1400">
                <a:solidFill>
                  <a:srgbClr val="000000"/>
                </a:solidFill>
              </a:rPr>
              <a:t>coordinate</a:t>
            </a:r>
            <a:r>
              <a:rPr lang="en" sz="1400">
                <a:solidFill>
                  <a:srgbClr val="000000"/>
                </a:solidFill>
              </a:rPr>
              <a:t>. We have already converted our data into vectors: we can directly plot them.</a:t>
            </a:r>
            <a:endParaRPr sz="1400">
              <a:solidFill>
                <a:srgbClr val="000000"/>
              </a:solidFill>
            </a:endParaRPr>
          </a:p>
          <a:p>
            <a:pPr indent="0" lvl="0" marL="0" rtl="0" algn="l">
              <a:spcBef>
                <a:spcPts val="1600"/>
              </a:spcBef>
              <a:spcAft>
                <a:spcPts val="1600"/>
              </a:spcAft>
              <a:buNone/>
            </a:pPr>
            <a:r>
              <a:t/>
            </a:r>
            <a:endParaRPr sz="1400">
              <a:solidFill>
                <a:srgbClr val="000000"/>
              </a:solidFill>
            </a:endParaRPr>
          </a:p>
        </p:txBody>
      </p:sp>
      <p:pic>
        <p:nvPicPr>
          <p:cNvPr id="128" name="Google Shape;128;p23"/>
          <p:cNvPicPr preferRelativeResize="0"/>
          <p:nvPr/>
        </p:nvPicPr>
        <p:blipFill>
          <a:blip r:embed="rId3">
            <a:alphaModFix/>
          </a:blip>
          <a:stretch>
            <a:fillRect/>
          </a:stretch>
        </p:blipFill>
        <p:spPr>
          <a:xfrm>
            <a:off x="5737563" y="2762250"/>
            <a:ext cx="2428875" cy="1504950"/>
          </a:xfrm>
          <a:prstGeom prst="rect">
            <a:avLst/>
          </a:prstGeom>
          <a:noFill/>
          <a:ln>
            <a:noFill/>
          </a:ln>
        </p:spPr>
      </p:pic>
      <p:pic>
        <p:nvPicPr>
          <p:cNvPr id="129" name="Google Shape;129;p23"/>
          <p:cNvPicPr preferRelativeResize="0"/>
          <p:nvPr/>
        </p:nvPicPr>
        <p:blipFill>
          <a:blip r:embed="rId4">
            <a:alphaModFix/>
          </a:blip>
          <a:stretch>
            <a:fillRect/>
          </a:stretch>
        </p:blipFill>
        <p:spPr>
          <a:xfrm>
            <a:off x="1532188" y="2571750"/>
            <a:ext cx="2085975" cy="1885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a:t>
            </a:r>
            <a:endParaRPr/>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Random forest builds multiple decision trees and merges them together to get a more stable and accurate prediction.</a:t>
            </a:r>
            <a:endParaRPr sz="1400">
              <a:solidFill>
                <a:srgbClr val="000000"/>
              </a:solidFill>
            </a:endParaRPr>
          </a:p>
          <a:p>
            <a:pPr indent="0" lvl="0" marL="0" rtl="0" algn="l">
              <a:spcBef>
                <a:spcPts val="1600"/>
              </a:spcBef>
              <a:spcAft>
                <a:spcPts val="0"/>
              </a:spcAft>
              <a:buNone/>
            </a:pPr>
            <a:r>
              <a:rPr lang="en" sz="1400">
                <a:solidFill>
                  <a:srgbClr val="000000"/>
                </a:solidFill>
              </a:rPr>
              <a:t>Random Forest adds additional randomness to the model, while growing the trees. Instead of searching for the most important feature while splitting a node, it searches for the best feature among a random subset of features.</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0"/>
              </a:spcAft>
              <a:buNone/>
            </a:pPr>
            <a:r>
              <a:t/>
            </a:r>
            <a:endParaRPr b="1" sz="1400">
              <a:solidFill>
                <a:schemeClr val="dk2"/>
              </a:solidFill>
              <a:latin typeface="Arial"/>
              <a:ea typeface="Arial"/>
              <a:cs typeface="Arial"/>
              <a:sym typeface="Arial"/>
            </a:endParaRPr>
          </a:p>
          <a:p>
            <a:pPr indent="0" lvl="0" marL="0" rtl="0" algn="l">
              <a:spcBef>
                <a:spcPts val="0"/>
              </a:spcBef>
              <a:spcAft>
                <a:spcPts val="0"/>
              </a:spcAft>
              <a:buNone/>
            </a:pPr>
            <a:r>
              <a:t/>
            </a:r>
            <a:endParaRPr sz="1400"/>
          </a:p>
          <a:p>
            <a:pPr indent="0" lvl="0" marL="0" rtl="0" algn="l">
              <a:spcBef>
                <a:spcPts val="1600"/>
              </a:spcBef>
              <a:spcAft>
                <a:spcPts val="1600"/>
              </a:spcAft>
              <a:buNone/>
            </a:pPr>
            <a:r>
              <a:t/>
            </a:r>
            <a:endParaRPr/>
          </a:p>
        </p:txBody>
      </p:sp>
      <p:pic>
        <p:nvPicPr>
          <p:cNvPr id="136" name="Google Shape;136;p24"/>
          <p:cNvPicPr preferRelativeResize="0"/>
          <p:nvPr/>
        </p:nvPicPr>
        <p:blipFill>
          <a:blip r:embed="rId3">
            <a:alphaModFix/>
          </a:blip>
          <a:stretch>
            <a:fillRect/>
          </a:stretch>
        </p:blipFill>
        <p:spPr>
          <a:xfrm>
            <a:off x="2719375" y="2571750"/>
            <a:ext cx="3705225" cy="2495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COMPARISONS : Using Cross Validation.</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Steps for k-fold cross validation:</a:t>
            </a:r>
            <a:endParaRPr sz="2000"/>
          </a:p>
          <a:p>
            <a:pPr indent="457200" lvl="0" marL="457200" rtl="0" algn="l">
              <a:spcBef>
                <a:spcPts val="1600"/>
              </a:spcBef>
              <a:spcAft>
                <a:spcPts val="0"/>
              </a:spcAft>
              <a:buNone/>
            </a:pPr>
            <a:r>
              <a:rPr lang="en" sz="2000">
                <a:solidFill>
                  <a:srgbClr val="000000"/>
                </a:solidFill>
              </a:rPr>
              <a:t>Step1: Split the data into k subsets.</a:t>
            </a:r>
            <a:endParaRPr sz="2000">
              <a:solidFill>
                <a:srgbClr val="000000"/>
              </a:solidFill>
            </a:endParaRPr>
          </a:p>
          <a:p>
            <a:pPr indent="457200" lvl="0" marL="457200" rtl="0" algn="l">
              <a:spcBef>
                <a:spcPts val="1600"/>
              </a:spcBef>
              <a:spcAft>
                <a:spcPts val="0"/>
              </a:spcAft>
              <a:buNone/>
            </a:pPr>
            <a:r>
              <a:rPr lang="en" sz="2000">
                <a:solidFill>
                  <a:srgbClr val="000000"/>
                </a:solidFill>
              </a:rPr>
              <a:t>Step2: Use each subset in turn for testing, the remainder for training.</a:t>
            </a:r>
            <a:endParaRPr sz="2000">
              <a:solidFill>
                <a:srgbClr val="000000"/>
              </a:solidFill>
            </a:endParaRPr>
          </a:p>
          <a:p>
            <a:pPr indent="0" lvl="0" marL="0" rtl="0" algn="l">
              <a:spcBef>
                <a:spcPts val="1600"/>
              </a:spcBef>
              <a:spcAft>
                <a:spcPts val="0"/>
              </a:spcAft>
              <a:buNone/>
            </a:pPr>
            <a:r>
              <a:rPr lang="en" sz="2000">
                <a:solidFill>
                  <a:srgbClr val="666666"/>
                </a:solidFill>
              </a:rPr>
              <a:t>2.     Often the subsets are stratified before the cross validation is performed.</a:t>
            </a:r>
            <a:endParaRPr sz="2000">
              <a:solidFill>
                <a:srgbClr val="666666"/>
              </a:solidFill>
            </a:endParaRPr>
          </a:p>
          <a:p>
            <a:pPr indent="0" lvl="0" marL="0" rtl="0" algn="l">
              <a:spcBef>
                <a:spcPts val="1600"/>
              </a:spcBef>
              <a:spcAft>
                <a:spcPts val="0"/>
              </a:spcAft>
              <a:buNone/>
            </a:pPr>
            <a:r>
              <a:rPr lang="en" sz="2000">
                <a:solidFill>
                  <a:srgbClr val="434343"/>
                </a:solidFill>
              </a:rPr>
              <a:t>		</a:t>
            </a:r>
            <a:r>
              <a:rPr lang="en" sz="2000">
                <a:solidFill>
                  <a:srgbClr val="000000"/>
                </a:solidFill>
              </a:rPr>
              <a:t>The error estimates are averaged to yield an overall error estimate.</a:t>
            </a:r>
            <a:endParaRPr sz="2000">
              <a:solidFill>
                <a:srgbClr val="000000"/>
              </a:solidFill>
            </a:endParaRPr>
          </a:p>
          <a:p>
            <a:pPr indent="0" lvl="0" marL="0" rtl="0" algn="l">
              <a:spcBef>
                <a:spcPts val="1600"/>
              </a:spcBef>
              <a:spcAft>
                <a:spcPts val="0"/>
              </a:spcAft>
              <a:buNone/>
            </a:pPr>
            <a:r>
              <a:t/>
            </a:r>
            <a:endParaRPr sz="2000">
              <a:solidFill>
                <a:srgbClr val="000000"/>
              </a:solidFill>
            </a:endParaRPr>
          </a:p>
          <a:p>
            <a:pPr indent="0" lvl="0" marL="0" rtl="0" algn="l">
              <a:spcBef>
                <a:spcPts val="1600"/>
              </a:spcBef>
              <a:spcAft>
                <a:spcPts val="1600"/>
              </a:spcAft>
              <a:buNone/>
            </a:pPr>
            <a:r>
              <a:t/>
            </a:r>
            <a:endParaRPr sz="20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COMPARISONS</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From the analysis of the various models used, we conclude that LINEAR SVC proved to be the best for our dataset. Random Forest has the least f1 measure and least accuracy. Although Naive Bayes uses feature independence assumption, it still gave us pretty good results.</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1600"/>
              </a:spcAft>
              <a:buNone/>
            </a:pPr>
            <a:r>
              <a:t/>
            </a:r>
            <a:endParaRPr/>
          </a:p>
        </p:txBody>
      </p:sp>
      <p:pic>
        <p:nvPicPr>
          <p:cNvPr id="149" name="Google Shape;149;p26"/>
          <p:cNvPicPr preferRelativeResize="0"/>
          <p:nvPr/>
        </p:nvPicPr>
        <p:blipFill>
          <a:blip r:embed="rId3">
            <a:alphaModFix/>
          </a:blip>
          <a:stretch>
            <a:fillRect/>
          </a:stretch>
        </p:blipFill>
        <p:spPr>
          <a:xfrm>
            <a:off x="311688" y="1957075"/>
            <a:ext cx="3895725" cy="2857500"/>
          </a:xfrm>
          <a:prstGeom prst="rect">
            <a:avLst/>
          </a:prstGeom>
          <a:noFill/>
          <a:ln>
            <a:noFill/>
          </a:ln>
        </p:spPr>
      </p:pic>
      <p:pic>
        <p:nvPicPr>
          <p:cNvPr id="150" name="Google Shape;150;p26"/>
          <p:cNvPicPr preferRelativeResize="0"/>
          <p:nvPr/>
        </p:nvPicPr>
        <p:blipFill>
          <a:blip r:embed="rId4">
            <a:alphaModFix/>
          </a:blip>
          <a:stretch>
            <a:fillRect/>
          </a:stretch>
        </p:blipFill>
        <p:spPr>
          <a:xfrm>
            <a:off x="4571988" y="2089150"/>
            <a:ext cx="3171825" cy="1543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Matrix</a:t>
            </a:r>
            <a:endParaRPr/>
          </a:p>
        </p:txBody>
      </p:sp>
      <p:sp>
        <p:nvSpPr>
          <p:cNvPr id="156" name="Google Shape;15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400">
                <a:solidFill>
                  <a:schemeClr val="dk2"/>
                </a:solidFill>
                <a:latin typeface="Roboto"/>
                <a:ea typeface="Roboto"/>
                <a:cs typeface="Roboto"/>
                <a:sym typeface="Roboto"/>
              </a:rPr>
              <a:t>We take Linear SVC as our model from now on. And we output the confusion matrix.</a:t>
            </a:r>
            <a:endParaRPr sz="1400">
              <a:solidFill>
                <a:schemeClr val="dk2"/>
              </a:solidFill>
              <a:latin typeface="Roboto"/>
              <a:ea typeface="Roboto"/>
              <a:cs typeface="Roboto"/>
              <a:sym typeface="Roboto"/>
            </a:endParaRPr>
          </a:p>
          <a:p>
            <a:pPr indent="0" lvl="0" marL="0" rtl="0" algn="l">
              <a:lnSpc>
                <a:spcPct val="115000"/>
              </a:lnSpc>
              <a:spcBef>
                <a:spcPts val="0"/>
              </a:spcBef>
              <a:spcAft>
                <a:spcPts val="0"/>
              </a:spcAft>
              <a:buClr>
                <a:schemeClr val="dk2"/>
              </a:buClr>
              <a:buSzPts val="1100"/>
              <a:buFont typeface="Arial"/>
              <a:buNone/>
            </a:pPr>
            <a:r>
              <a:t/>
            </a:r>
            <a:endParaRPr sz="1400">
              <a:solidFill>
                <a:schemeClr val="dk2"/>
              </a:solidFill>
              <a:latin typeface="Roboto"/>
              <a:ea typeface="Roboto"/>
              <a:cs typeface="Roboto"/>
              <a:sym typeface="Roboto"/>
            </a:endParaRPr>
          </a:p>
          <a:p>
            <a:pPr indent="0" lvl="0" marL="0" rtl="0" algn="l">
              <a:lnSpc>
                <a:spcPct val="115000"/>
              </a:lnSpc>
              <a:spcBef>
                <a:spcPts val="0"/>
              </a:spcBef>
              <a:spcAft>
                <a:spcPts val="0"/>
              </a:spcAft>
              <a:buClr>
                <a:schemeClr val="dk2"/>
              </a:buClr>
              <a:buSzPts val="1100"/>
              <a:buFont typeface="Arial"/>
              <a:buNone/>
            </a:pPr>
            <a:r>
              <a:rPr lang="en" sz="1400">
                <a:solidFill>
                  <a:schemeClr val="dk2"/>
                </a:solidFill>
                <a:latin typeface="Roboto"/>
                <a:ea typeface="Roboto"/>
                <a:cs typeface="Roboto"/>
                <a:sym typeface="Roboto"/>
              </a:rPr>
              <a:t>This matrix allows the visualization of the performance of an algorithm.</a:t>
            </a:r>
            <a:endParaRPr sz="1400">
              <a:solidFill>
                <a:schemeClr val="dk2"/>
              </a:solidFill>
              <a:latin typeface="Roboto"/>
              <a:ea typeface="Roboto"/>
              <a:cs typeface="Roboto"/>
              <a:sym typeface="Roboto"/>
            </a:endParaRPr>
          </a:p>
          <a:p>
            <a:pPr indent="0" lvl="0" marL="0" rtl="0" algn="l">
              <a:lnSpc>
                <a:spcPct val="115000"/>
              </a:lnSpc>
              <a:spcBef>
                <a:spcPts val="1600"/>
              </a:spcBef>
              <a:spcAft>
                <a:spcPts val="0"/>
              </a:spcAft>
              <a:buClr>
                <a:schemeClr val="dk2"/>
              </a:buClr>
              <a:buSzPts val="1100"/>
              <a:buFont typeface="Arial"/>
              <a:buNone/>
            </a:pPr>
            <a:r>
              <a:rPr lang="en" sz="1400">
                <a:solidFill>
                  <a:schemeClr val="dk2"/>
                </a:solidFill>
                <a:latin typeface="Roboto"/>
                <a:ea typeface="Roboto"/>
                <a:cs typeface="Roboto"/>
                <a:sym typeface="Roboto"/>
              </a:rPr>
              <a:t>It allows easy identification of confusion between classes e.g Business can be mislabeled as health or entertainment.</a:t>
            </a:r>
            <a:endParaRPr sz="1400">
              <a:solidFill>
                <a:schemeClr val="dk2"/>
              </a:solidFill>
              <a:latin typeface="Roboto"/>
              <a:ea typeface="Roboto"/>
              <a:cs typeface="Roboto"/>
              <a:sym typeface="Roboto"/>
            </a:endParaRPr>
          </a:p>
          <a:p>
            <a:pPr indent="0" lvl="0" marL="0" rtl="0" algn="l">
              <a:lnSpc>
                <a:spcPct val="115000"/>
              </a:lnSpc>
              <a:spcBef>
                <a:spcPts val="1600"/>
              </a:spcBef>
              <a:spcAft>
                <a:spcPts val="0"/>
              </a:spcAft>
              <a:buClr>
                <a:schemeClr val="dk2"/>
              </a:buClr>
              <a:buSzPts val="1100"/>
              <a:buFont typeface="Arial"/>
              <a:buNone/>
            </a:pPr>
            <a:r>
              <a:rPr lang="en" sz="1400">
                <a:solidFill>
                  <a:schemeClr val="dk2"/>
                </a:solidFill>
                <a:latin typeface="Roboto"/>
                <a:ea typeface="Roboto"/>
                <a:cs typeface="Roboto"/>
                <a:sym typeface="Roboto"/>
              </a:rPr>
              <a:t>Given the very high accuracy of our models, large number of the predictions end up on the diagonal (on diagonal : predicted label = actual label), right where we want it to be.</a:t>
            </a:r>
            <a:endParaRPr sz="1400">
              <a:solidFill>
                <a:schemeClr val="dk2"/>
              </a:solidFill>
              <a:latin typeface="Roboto"/>
              <a:ea typeface="Roboto"/>
              <a:cs typeface="Roboto"/>
              <a:sym typeface="Roboto"/>
            </a:endParaRPr>
          </a:p>
          <a:p>
            <a:pPr indent="0" lvl="0" marL="0" rtl="0" algn="l">
              <a:spcBef>
                <a:spcPts val="0"/>
              </a:spcBef>
              <a:spcAft>
                <a:spcPts val="1600"/>
              </a:spcAft>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Google Shape;161;p28"/>
          <p:cNvPicPr preferRelativeResize="0"/>
          <p:nvPr/>
        </p:nvPicPr>
        <p:blipFill>
          <a:blip r:embed="rId3">
            <a:alphaModFix/>
          </a:blip>
          <a:stretch>
            <a:fillRect/>
          </a:stretch>
        </p:blipFill>
        <p:spPr>
          <a:xfrm>
            <a:off x="1818000" y="0"/>
            <a:ext cx="5508001" cy="5143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Predictions</a:t>
            </a:r>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Eg.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solidFill>
                  <a:srgbClr val="000000"/>
                </a:solidFill>
              </a:rPr>
              <a:t>We can check some more on jupyter notebook.</a:t>
            </a:r>
            <a:endParaRPr>
              <a:solidFill>
                <a:srgbClr val="000000"/>
              </a:solidFill>
            </a:endParaRPr>
          </a:p>
        </p:txBody>
      </p:sp>
      <p:pic>
        <p:nvPicPr>
          <p:cNvPr id="168" name="Google Shape;168;p29"/>
          <p:cNvPicPr preferRelativeResize="0"/>
          <p:nvPr/>
        </p:nvPicPr>
        <p:blipFill>
          <a:blip r:embed="rId3">
            <a:alphaModFix/>
          </a:blip>
          <a:stretch>
            <a:fillRect/>
          </a:stretch>
        </p:blipFill>
        <p:spPr>
          <a:xfrm>
            <a:off x="200025" y="1583875"/>
            <a:ext cx="8743950" cy="762000"/>
          </a:xfrm>
          <a:prstGeom prst="rect">
            <a:avLst/>
          </a:prstGeom>
          <a:noFill/>
          <a:ln>
            <a:noFill/>
          </a:ln>
        </p:spPr>
      </p:pic>
      <p:pic>
        <p:nvPicPr>
          <p:cNvPr id="169" name="Google Shape;169;p29"/>
          <p:cNvPicPr preferRelativeResize="0"/>
          <p:nvPr/>
        </p:nvPicPr>
        <p:blipFill>
          <a:blip r:embed="rId4">
            <a:alphaModFix/>
          </a:blip>
          <a:stretch>
            <a:fillRect/>
          </a:stretch>
        </p:blipFill>
        <p:spPr>
          <a:xfrm>
            <a:off x="200013" y="2483338"/>
            <a:ext cx="5172075" cy="600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1770000" y="526350"/>
            <a:ext cx="56040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000000"/>
                </a:solidFill>
              </a:rPr>
              <a:t>To classify the consumer complaint into various genres based on predefined categories, such as:</a:t>
            </a:r>
            <a:r>
              <a:rPr lang="en" sz="1200">
                <a:solidFill>
                  <a:srgbClr val="222222"/>
                </a:solidFill>
                <a:highlight>
                  <a:srgbClr val="FFFFFF"/>
                </a:highlight>
                <a:latin typeface="Roboto"/>
                <a:ea typeface="Roboto"/>
                <a:cs typeface="Roboto"/>
                <a:sym typeface="Roboto"/>
              </a:rPr>
              <a:t> </a:t>
            </a:r>
            <a:r>
              <a:rPr lang="en" sz="2000">
                <a:solidFill>
                  <a:srgbClr val="222222"/>
                </a:solidFill>
                <a:highlight>
                  <a:srgbClr val="FFFFFF"/>
                </a:highlight>
              </a:rPr>
              <a:t>Debt collection, Consumer Loan, Mortgage, Credit card, Credit reporting, Student loan, Bank account or service, Payday loan, Money transfers, Other financial service, Prepaid card etc</a:t>
            </a:r>
            <a:r>
              <a:rPr lang="en" sz="2000">
                <a:solidFill>
                  <a:srgbClr val="000000"/>
                </a:solidFill>
              </a:rPr>
              <a:t>.</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Input data would be, a pre-existing data set with immense amount of consumer complaints categorised into respective categories, which will be used to train our system.</a:t>
            </a:r>
            <a:endParaRPr sz="2000">
              <a:solidFill>
                <a:srgbClr val="000000"/>
              </a:solidFill>
            </a:endParaRPr>
          </a:p>
          <a:p>
            <a:pPr indent="0" lvl="0" marL="0" rtl="0" algn="l">
              <a:spcBef>
                <a:spcPts val="1600"/>
              </a:spcBef>
              <a:spcAft>
                <a:spcPts val="0"/>
              </a:spcAft>
              <a:buNone/>
            </a:pPr>
            <a:r>
              <a:rPr lang="en" sz="2000">
                <a:solidFill>
                  <a:srgbClr val="000000"/>
                </a:solidFill>
              </a:rPr>
              <a:t>What is to be delivered?</a:t>
            </a:r>
            <a:endParaRPr sz="2000">
              <a:solidFill>
                <a:srgbClr val="000000"/>
              </a:solidFill>
            </a:endParaRPr>
          </a:p>
          <a:p>
            <a:pPr indent="0" lvl="0" marL="0" rtl="0" algn="l">
              <a:spcBef>
                <a:spcPts val="1600"/>
              </a:spcBef>
              <a:spcAft>
                <a:spcPts val="0"/>
              </a:spcAft>
              <a:buNone/>
            </a:pPr>
            <a:r>
              <a:rPr lang="en" sz="2000">
                <a:solidFill>
                  <a:srgbClr val="000000"/>
                </a:solidFill>
              </a:rPr>
              <a:t>It will return the category to which the new consumer complaint belongs to, along with the accuracy of the algorithm used here. </a:t>
            </a:r>
            <a:endParaRPr sz="2000">
              <a:solidFill>
                <a:srgbClr val="000000"/>
              </a:solidFill>
            </a:endParaRPr>
          </a:p>
          <a:p>
            <a:pPr indent="0" lvl="0" marL="0" rtl="0" algn="l">
              <a:spcBef>
                <a:spcPts val="1600"/>
              </a:spcBef>
              <a:spcAft>
                <a:spcPts val="1600"/>
              </a:spcAft>
              <a:buNone/>
            </a:pPr>
            <a:r>
              <a:rPr lang="en" sz="2000">
                <a:solidFill>
                  <a:srgbClr val="000000"/>
                </a:solidFill>
              </a:rPr>
              <a:t>  </a:t>
            </a:r>
            <a:endParaRPr sz="20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Analysing the Dataset</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8" name="Google Shape;78;p16"/>
          <p:cNvPicPr preferRelativeResize="0"/>
          <p:nvPr/>
        </p:nvPicPr>
        <p:blipFill>
          <a:blip r:embed="rId3">
            <a:alphaModFix/>
          </a:blip>
          <a:stretch>
            <a:fillRect/>
          </a:stretch>
        </p:blipFill>
        <p:spPr>
          <a:xfrm rot="5400000">
            <a:off x="2824462" y="-270463"/>
            <a:ext cx="3077850" cy="66008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STEPS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We will start with PREPROCESSING and CLEANING of the data.</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We build models based on the extracted features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We compare accuracies of our models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We use the model with highest accuracy to predict class of future Consumer Complaints.</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 PROCESSING</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chemeClr val="dk2"/>
                </a:solidFill>
              </a:rPr>
              <a:t>Remove all the features that we aren't going use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Take Consumer Complaint text and remove all stopwords</a:t>
            </a:r>
            <a:r>
              <a:rPr lang="en">
                <a:solidFill>
                  <a:srgbClr val="000000"/>
                </a:solidFill>
              </a:rPr>
              <a: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Then take unigrams and bigrams and rank them using tf-idf in each category</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39999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a:t>
            </a:r>
            <a:endParaRPr/>
          </a:p>
        </p:txBody>
      </p:sp>
      <p:sp>
        <p:nvSpPr>
          <p:cNvPr id="96" name="Google Shape;96;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97" name="Google Shape;97;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98" name="Google Shape;98;p19"/>
          <p:cNvSpPr txBox="1"/>
          <p:nvPr>
            <p:ph type="title"/>
          </p:nvPr>
        </p:nvSpPr>
        <p:spPr>
          <a:xfrm>
            <a:off x="4832400" y="445025"/>
            <a:ext cx="39999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a:t>
            </a:r>
            <a:endParaRPr/>
          </a:p>
        </p:txBody>
      </p:sp>
      <p:pic>
        <p:nvPicPr>
          <p:cNvPr id="99" name="Google Shape;99;p19"/>
          <p:cNvPicPr preferRelativeResize="0"/>
          <p:nvPr/>
        </p:nvPicPr>
        <p:blipFill>
          <a:blip r:embed="rId3">
            <a:alphaModFix/>
          </a:blip>
          <a:stretch>
            <a:fillRect/>
          </a:stretch>
        </p:blipFill>
        <p:spPr>
          <a:xfrm>
            <a:off x="294100" y="1433700"/>
            <a:ext cx="4035100" cy="2747701"/>
          </a:xfrm>
          <a:prstGeom prst="rect">
            <a:avLst/>
          </a:prstGeom>
          <a:noFill/>
          <a:ln>
            <a:noFill/>
          </a:ln>
        </p:spPr>
      </p:pic>
      <p:pic>
        <p:nvPicPr>
          <p:cNvPr id="100" name="Google Shape;100;p19"/>
          <p:cNvPicPr preferRelativeResize="0"/>
          <p:nvPr/>
        </p:nvPicPr>
        <p:blipFill>
          <a:blip r:embed="rId4">
            <a:alphaModFix/>
          </a:blip>
          <a:stretch>
            <a:fillRect/>
          </a:stretch>
        </p:blipFill>
        <p:spPr>
          <a:xfrm>
            <a:off x="4832401" y="1152475"/>
            <a:ext cx="3999900" cy="879925"/>
          </a:xfrm>
          <a:prstGeom prst="rect">
            <a:avLst/>
          </a:prstGeom>
          <a:noFill/>
          <a:ln>
            <a:noFill/>
          </a:ln>
        </p:spPr>
      </p:pic>
      <p:pic>
        <p:nvPicPr>
          <p:cNvPr id="101" name="Google Shape;101;p19"/>
          <p:cNvPicPr preferRelativeResize="0"/>
          <p:nvPr/>
        </p:nvPicPr>
        <p:blipFill>
          <a:blip r:embed="rId5">
            <a:alphaModFix/>
          </a:blip>
          <a:stretch>
            <a:fillRect/>
          </a:stretch>
        </p:blipFill>
        <p:spPr>
          <a:xfrm>
            <a:off x="4832400" y="2032400"/>
            <a:ext cx="1900833" cy="2536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MODELS</a:t>
            </a:r>
            <a:endParaRPr/>
          </a:p>
        </p:txBody>
      </p:sp>
      <p:sp>
        <p:nvSpPr>
          <p:cNvPr id="107" name="Google Shape;107;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a:solidFill>
                  <a:srgbClr val="000000"/>
                </a:solidFill>
              </a:rPr>
              <a:t>Naive Bayes</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Logistic Regression</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Linear SVC</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Random Forest </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Multinomial Naive Bayes Classifier</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It is based on bayes theorem, and bayes rule states that:</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rPr lang="en">
                <a:solidFill>
                  <a:srgbClr val="000000"/>
                </a:solidFill>
              </a:rPr>
              <a:t>WEKA library can be used for machine learning in Bayes Classifier here.</a:t>
            </a:r>
            <a:endParaRPr>
              <a:solidFill>
                <a:srgbClr val="000000"/>
              </a:solidFill>
            </a:endParaRPr>
          </a:p>
        </p:txBody>
      </p:sp>
      <p:pic>
        <p:nvPicPr>
          <p:cNvPr id="114" name="Google Shape;114;p21"/>
          <p:cNvPicPr preferRelativeResize="0"/>
          <p:nvPr/>
        </p:nvPicPr>
        <p:blipFill>
          <a:blip r:embed="rId3">
            <a:alphaModFix/>
          </a:blip>
          <a:stretch>
            <a:fillRect/>
          </a:stretch>
        </p:blipFill>
        <p:spPr>
          <a:xfrm>
            <a:off x="2614200" y="1665250"/>
            <a:ext cx="4054450" cy="1883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