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layfair Display"/>
      <p:regular r:id="rId21"/>
      <p:bold r:id="rId22"/>
      <p:italic r:id="rId23"/>
      <p:boldItalic r:id="rId24"/>
    </p:embeddedFont>
    <p:embeddedFont>
      <p:font typeface="Amatic SC"/>
      <p:regular r:id="rId25"/>
      <p:bold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ccb24741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ccb24741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ccb24741_4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ccb24741_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6ccb24741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6ccb24741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ccb2474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ccb2474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ccb247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ccb247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6ccb24741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ccb24741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ccb2474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ccb2474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ccb24741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ccb24741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ccb24741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ccb24741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ccb24741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ccb24741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latin typeface="Amatic SC"/>
                <a:ea typeface="Amatic SC"/>
                <a:cs typeface="Amatic SC"/>
                <a:sym typeface="Amatic SC"/>
              </a:rPr>
              <a:t>Feasibility Study and Cost Estimation</a:t>
            </a:r>
            <a:endParaRPr sz="7200">
              <a:latin typeface="Amatic SC"/>
              <a:ea typeface="Amatic SC"/>
              <a:cs typeface="Amatic SC"/>
              <a:sym typeface="Amatic SC"/>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Happifier- Team 5</a:t>
            </a:r>
            <a:endParaRPr>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163700" y="229075"/>
            <a:ext cx="4318800" cy="128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FUNCTION POINT?</a:t>
            </a:r>
            <a:endParaRPr/>
          </a:p>
        </p:txBody>
      </p:sp>
      <p:sp>
        <p:nvSpPr>
          <p:cNvPr id="152" name="Google Shape;152;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Font typeface="Playfair Display"/>
              <a:buChar char="●"/>
            </a:pPr>
            <a:r>
              <a:rPr lang="en" sz="1600"/>
              <a:t>It is independent of programming language, technology, techniques.</a:t>
            </a:r>
            <a:endParaRPr sz="1600"/>
          </a:p>
          <a:p>
            <a:pPr indent="-330200" lvl="0" marL="457200" rtl="0" algn="l">
              <a:lnSpc>
                <a:spcPct val="150000"/>
              </a:lnSpc>
              <a:spcBef>
                <a:spcPts val="0"/>
              </a:spcBef>
              <a:spcAft>
                <a:spcPts val="0"/>
              </a:spcAft>
              <a:buSzPts val="1600"/>
              <a:buFont typeface="Playfair Display"/>
              <a:buChar char="●"/>
            </a:pPr>
            <a:r>
              <a:rPr lang="en" sz="1600"/>
              <a:t>They can be used for GUI systems.</a:t>
            </a:r>
            <a:endParaRPr sz="1600"/>
          </a:p>
          <a:p>
            <a:pPr indent="-330200" lvl="0" marL="457200" rtl="0" algn="l">
              <a:lnSpc>
                <a:spcPct val="150000"/>
              </a:lnSpc>
              <a:spcBef>
                <a:spcPts val="0"/>
              </a:spcBef>
              <a:spcAft>
                <a:spcPts val="0"/>
              </a:spcAft>
              <a:buSzPts val="1600"/>
              <a:buFont typeface="Playfair Display"/>
              <a:buChar char="●"/>
            </a:pPr>
            <a:r>
              <a:rPr lang="en" sz="1600"/>
              <a:t>It can be applied at early stage in software development.</a:t>
            </a:r>
            <a:endParaRPr sz="1600"/>
          </a:p>
          <a:p>
            <a:pPr indent="-330200" lvl="0" marL="457200" rtl="0" algn="l">
              <a:lnSpc>
                <a:spcPct val="150000"/>
              </a:lnSpc>
              <a:spcBef>
                <a:spcPts val="0"/>
              </a:spcBef>
              <a:spcAft>
                <a:spcPts val="0"/>
              </a:spcAft>
              <a:buSzPts val="1600"/>
              <a:buFont typeface="Playfair Display"/>
              <a:buChar char="●"/>
            </a:pPr>
            <a:r>
              <a:rPr lang="en" sz="1600"/>
              <a:t>Creation of more function points can define productivity goal as opposed to LOC.</a:t>
            </a:r>
            <a:endParaRPr sz="1600"/>
          </a:p>
          <a:p>
            <a:pPr indent="0" lvl="0" marL="0" rtl="0" algn="ctr">
              <a:lnSpc>
                <a:spcPct val="100000"/>
              </a:lnSpc>
              <a:spcBef>
                <a:spcPts val="0"/>
              </a:spcBef>
              <a:spcAft>
                <a:spcPts val="0"/>
              </a:spcAft>
              <a:buClr>
                <a:schemeClr val="dk2"/>
              </a:buClr>
              <a:buSzPts val="1100"/>
              <a:buFont typeface="Arial"/>
              <a:buNone/>
            </a:pPr>
            <a:r>
              <a:t/>
            </a:r>
            <a:endParaRPr sz="1600"/>
          </a:p>
          <a:p>
            <a:pPr indent="0" lvl="0" marL="457200" rtl="0" algn="l">
              <a:lnSpc>
                <a:spcPct val="150000"/>
              </a:lnSpc>
              <a:spcBef>
                <a:spcPts val="0"/>
              </a:spcBef>
              <a:spcAft>
                <a:spcPts val="0"/>
              </a:spcAft>
              <a:buNone/>
            </a:pPr>
            <a:r>
              <a:t/>
            </a:r>
            <a:endParaRPr sz="1600">
              <a:solidFill>
                <a:srgbClr val="000000"/>
              </a:solidFill>
            </a:endParaRPr>
          </a:p>
        </p:txBody>
      </p:sp>
      <p:sp>
        <p:nvSpPr>
          <p:cNvPr id="153" name="Google Shape;153;p22"/>
          <p:cNvSpPr txBox="1"/>
          <p:nvPr>
            <p:ph idx="1" type="subTitle"/>
          </p:nvPr>
        </p:nvSpPr>
        <p:spPr>
          <a:xfrm>
            <a:off x="335450" y="1711150"/>
            <a:ext cx="3975300" cy="32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p>
        </p:txBody>
      </p:sp>
      <p:pic>
        <p:nvPicPr>
          <p:cNvPr id="154" name="Google Shape;154;p22"/>
          <p:cNvPicPr preferRelativeResize="0"/>
          <p:nvPr/>
        </p:nvPicPr>
        <p:blipFill>
          <a:blip r:embed="rId3">
            <a:alphaModFix/>
          </a:blip>
          <a:stretch>
            <a:fillRect/>
          </a:stretch>
        </p:blipFill>
        <p:spPr>
          <a:xfrm>
            <a:off x="163700" y="1711150"/>
            <a:ext cx="4318800" cy="32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3"/>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latin typeface="Amatic SC"/>
                <a:ea typeface="Amatic SC"/>
                <a:cs typeface="Amatic SC"/>
                <a:sym typeface="Amatic SC"/>
              </a:rPr>
              <a:t>FEASIBILITY STUDY</a:t>
            </a:r>
            <a:endParaRPr sz="9600">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213875" y="123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FEASIBILITY</a:t>
            </a:r>
            <a:endParaRPr/>
          </a:p>
        </p:txBody>
      </p:sp>
      <p:sp>
        <p:nvSpPr>
          <p:cNvPr id="70" name="Google Shape;70;p15"/>
          <p:cNvSpPr txBox="1"/>
          <p:nvPr>
            <p:ph idx="1" type="body"/>
          </p:nvPr>
        </p:nvSpPr>
        <p:spPr>
          <a:xfrm>
            <a:off x="311700" y="856700"/>
            <a:ext cx="8520600" cy="3733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Is the proposed solution practical?</a:t>
            </a:r>
            <a:endParaRPr sz="1200"/>
          </a:p>
          <a:p>
            <a:pPr indent="0" lvl="0" marL="457200" rtl="0" algn="l">
              <a:lnSpc>
                <a:spcPct val="100000"/>
              </a:lnSpc>
              <a:spcBef>
                <a:spcPts val="1600"/>
              </a:spcBef>
              <a:spcAft>
                <a:spcPts val="0"/>
              </a:spcAft>
              <a:buClr>
                <a:schemeClr val="dk2"/>
              </a:buClr>
              <a:buSzPts val="1100"/>
              <a:buFont typeface="Arial"/>
              <a:buNone/>
            </a:pPr>
            <a:r>
              <a:rPr lang="en" sz="1200"/>
              <a:t>Yes, the idea is practical. It has a doable solution and its implementation solves a problem faced by several SNU students on a day-to-day basis.</a:t>
            </a:r>
            <a:endParaRPr sz="1200"/>
          </a:p>
          <a:p>
            <a:pPr indent="0" lvl="0" marL="457200" rtl="0" algn="l">
              <a:lnSpc>
                <a:spcPct val="100000"/>
              </a:lnSpc>
              <a:spcBef>
                <a:spcPts val="0"/>
              </a:spcBef>
              <a:spcAft>
                <a:spcPts val="0"/>
              </a:spcAft>
              <a:buClr>
                <a:schemeClr val="dk2"/>
              </a:buClr>
              <a:buSzPts val="1100"/>
              <a:buFont typeface="Arial"/>
              <a:buNone/>
            </a:pPr>
            <a:r>
              <a:rPr lang="en" sz="1200"/>
              <a:t>  </a:t>
            </a:r>
            <a:endParaRPr sz="1200"/>
          </a:p>
          <a:p>
            <a:pPr indent="0" lvl="0" marL="0" rtl="0" algn="l">
              <a:lnSpc>
                <a:spcPct val="100000"/>
              </a:lnSpc>
              <a:spcBef>
                <a:spcPts val="0"/>
              </a:spcBef>
              <a:spcAft>
                <a:spcPts val="0"/>
              </a:spcAft>
              <a:buNone/>
            </a:pPr>
            <a:r>
              <a:rPr lang="en" sz="1200"/>
              <a:t>   2. What kinds of technology will be needed?</a:t>
            </a:r>
            <a:endParaRPr sz="1200"/>
          </a:p>
          <a:p>
            <a:pPr indent="0" lvl="0" marL="457200" rtl="0" algn="l">
              <a:lnSpc>
                <a:spcPct val="100000"/>
              </a:lnSpc>
              <a:spcBef>
                <a:spcPts val="0"/>
              </a:spcBef>
              <a:spcAft>
                <a:spcPts val="0"/>
              </a:spcAft>
              <a:buClr>
                <a:schemeClr val="dk2"/>
              </a:buClr>
              <a:buSzPts val="1100"/>
              <a:buFont typeface="Arial"/>
              <a:buNone/>
            </a:pPr>
            <a:r>
              <a:rPr lang="en" sz="1200"/>
              <a:t>Android, Firebase, React, Redux, Thunk are few of the platforms that will be used to create the project.</a:t>
            </a:r>
            <a:endParaRPr sz="1200"/>
          </a:p>
          <a:p>
            <a:pPr indent="0" lvl="0" marL="457200" rtl="0" algn="l">
              <a:lnSpc>
                <a:spcPct val="100000"/>
              </a:lnSpc>
              <a:spcBef>
                <a:spcPts val="0"/>
              </a:spcBef>
              <a:spcAft>
                <a:spcPts val="0"/>
              </a:spcAft>
              <a:buClr>
                <a:schemeClr val="dk2"/>
              </a:buClr>
              <a:buSzPts val="1100"/>
              <a:buFont typeface="Arial"/>
              <a:buNone/>
            </a:pPr>
            <a:r>
              <a:rPr lang="en" sz="1200"/>
              <a:t> </a:t>
            </a:r>
            <a:endParaRPr sz="1200"/>
          </a:p>
          <a:p>
            <a:pPr indent="-304800" lvl="0" marL="914400" rtl="0" algn="l">
              <a:lnSpc>
                <a:spcPct val="100000"/>
              </a:lnSpc>
              <a:spcBef>
                <a:spcPts val="0"/>
              </a:spcBef>
              <a:spcAft>
                <a:spcPts val="0"/>
              </a:spcAft>
              <a:buSzPts val="1200"/>
              <a:buFont typeface="Playfair Display"/>
              <a:buChar char="●"/>
            </a:pPr>
            <a:r>
              <a:rPr lang="en" sz="1200"/>
              <a:t>Do we possess the necessary technical expertise?</a:t>
            </a:r>
            <a:endParaRPr sz="1200"/>
          </a:p>
          <a:p>
            <a:pPr indent="0" lvl="0" marL="914400" rtl="0" algn="l">
              <a:lnSpc>
                <a:spcPct val="100000"/>
              </a:lnSpc>
              <a:spcBef>
                <a:spcPts val="0"/>
              </a:spcBef>
              <a:spcAft>
                <a:spcPts val="0"/>
              </a:spcAft>
              <a:buClr>
                <a:schemeClr val="dk2"/>
              </a:buClr>
              <a:buSzPts val="1100"/>
              <a:buFont typeface="Arial"/>
              <a:buNone/>
            </a:pPr>
            <a:r>
              <a:rPr lang="en" sz="1200"/>
              <a:t>Yes, at least one of our group members has worked previously on each of the above technologies. We might opt for a top-down approach to break the project into several small parts, find solutions to solve them and put them together.</a:t>
            </a:r>
            <a:endParaRPr sz="1200"/>
          </a:p>
          <a:p>
            <a:pPr indent="0" lvl="0" marL="914400" rtl="0" algn="l">
              <a:lnSpc>
                <a:spcPct val="100000"/>
              </a:lnSpc>
              <a:spcBef>
                <a:spcPts val="0"/>
              </a:spcBef>
              <a:spcAft>
                <a:spcPts val="0"/>
              </a:spcAft>
              <a:buClr>
                <a:schemeClr val="dk2"/>
              </a:buClr>
              <a:buSzPts val="1100"/>
              <a:buFont typeface="Arial"/>
              <a:buNone/>
            </a:pPr>
            <a:r>
              <a:t/>
            </a:r>
            <a:endParaRPr sz="1200"/>
          </a:p>
          <a:p>
            <a:pPr indent="-304800" lvl="0" marL="914400" rtl="0" algn="l">
              <a:lnSpc>
                <a:spcPct val="100000"/>
              </a:lnSpc>
              <a:spcBef>
                <a:spcPts val="0"/>
              </a:spcBef>
              <a:spcAft>
                <a:spcPts val="0"/>
              </a:spcAft>
              <a:buSzPts val="1200"/>
              <a:buFont typeface="Playfair Display"/>
              <a:buChar char="●"/>
            </a:pPr>
            <a:r>
              <a:rPr lang="en" sz="1200"/>
              <a:t>Will it be compatible with other systems?</a:t>
            </a:r>
            <a:endParaRPr sz="1200"/>
          </a:p>
          <a:p>
            <a:pPr indent="0" lvl="0" marL="914400" rtl="0" algn="l">
              <a:lnSpc>
                <a:spcPct val="100000"/>
              </a:lnSpc>
              <a:spcBef>
                <a:spcPts val="0"/>
              </a:spcBef>
              <a:spcAft>
                <a:spcPts val="0"/>
              </a:spcAft>
              <a:buClr>
                <a:schemeClr val="dk2"/>
              </a:buClr>
              <a:buSzPts val="1100"/>
              <a:buFont typeface="Arial"/>
              <a:buNone/>
            </a:pPr>
            <a:r>
              <a:rPr lang="en" sz="1200"/>
              <a:t> Initially, we will be working only on android; so our app cannot be used by iOS users.Due to time constraints, we are opting for this option. This way, we’ll also be able to test out app before launching it on iOS. We are also working on a website to cater to ALL users.</a:t>
            </a:r>
            <a:endParaRPr sz="1200"/>
          </a:p>
          <a:p>
            <a:pPr indent="0" lvl="0" marL="914400" rtl="0" algn="l">
              <a:lnSpc>
                <a:spcPct val="100000"/>
              </a:lnSpc>
              <a:spcBef>
                <a:spcPts val="0"/>
              </a:spcBef>
              <a:spcAft>
                <a:spcPts val="0"/>
              </a:spcAft>
              <a:buClr>
                <a:schemeClr val="dk2"/>
              </a:buClr>
              <a:buSzPts val="1100"/>
              <a:buFont typeface="Arial"/>
              <a:buNone/>
            </a:pPr>
            <a:r>
              <a:t/>
            </a:r>
            <a:endParaRPr sz="1200"/>
          </a:p>
          <a:p>
            <a:pPr indent="0" lvl="0" marL="0" rtl="0" algn="l">
              <a:lnSpc>
                <a:spcPct val="100000"/>
              </a:lnSpc>
              <a:spcBef>
                <a:spcPts val="0"/>
              </a:spcBef>
              <a:spcAft>
                <a:spcPts val="0"/>
              </a:spcAft>
              <a:buClr>
                <a:schemeClr val="dk2"/>
              </a:buClr>
              <a:buSzPts val="1100"/>
              <a:buFont typeface="Arial"/>
              <a:buNone/>
            </a:pPr>
            <a:r>
              <a:rPr lang="en" sz="1200"/>
              <a:t>3.      What technical risk is there?</a:t>
            </a:r>
            <a:endParaRPr sz="1200"/>
          </a:p>
          <a:p>
            <a:pPr indent="0" lvl="0" marL="349200" rtl="0" algn="l">
              <a:lnSpc>
                <a:spcPct val="100000"/>
              </a:lnSpc>
              <a:spcBef>
                <a:spcPts val="0"/>
              </a:spcBef>
              <a:spcAft>
                <a:spcPts val="0"/>
              </a:spcAft>
              <a:buClr>
                <a:schemeClr val="dk2"/>
              </a:buClr>
              <a:buSzPts val="1100"/>
              <a:buFont typeface="Arial"/>
              <a:buNone/>
            </a:pPr>
            <a:r>
              <a:rPr lang="en" sz="1200"/>
              <a:t>Some bugs might go unnoticed if sufficient testing is not done. Also there might be issues if the app is not compatible with all android versions. Such situations will be dealt with as much precision as possible.</a:t>
            </a:r>
            <a:endParaRPr sz="1200"/>
          </a:p>
          <a:p>
            <a:pPr indent="0" lvl="0" marL="0" rtl="0" algn="l">
              <a:lnSpc>
                <a:spcPct val="100000"/>
              </a:lnSpc>
              <a:spcBef>
                <a:spcPts val="0"/>
              </a:spcBef>
              <a:spcAft>
                <a:spcPts val="0"/>
              </a:spcAft>
              <a:buClr>
                <a:schemeClr val="dk2"/>
              </a:buClr>
              <a:buSzPts val="1100"/>
              <a:buFont typeface="Arial"/>
              <a:buNone/>
            </a:pPr>
            <a:r>
              <a:t/>
            </a:r>
            <a:endParaRPr sz="1200"/>
          </a:p>
          <a:p>
            <a:pPr indent="0" lvl="0" marL="457200" rtl="0" algn="l">
              <a:lnSpc>
                <a:spcPct val="100000"/>
              </a:lnSpc>
              <a:spcBef>
                <a:spcPts val="0"/>
              </a:spcBef>
              <a:spcAft>
                <a:spcPts val="0"/>
              </a:spcAft>
              <a:buClr>
                <a:schemeClr val="dk2"/>
              </a:buClr>
              <a:buSzPts val="1100"/>
              <a:buFont typeface="Arial"/>
              <a:buNone/>
            </a:pPr>
            <a:r>
              <a:t/>
            </a:r>
            <a:endParaRPr sz="1200"/>
          </a:p>
          <a:p>
            <a:pPr indent="0" lvl="0" marL="0" rtl="0" algn="l">
              <a:spcBef>
                <a:spcPts val="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ECONOMICAL FEASIBILITY</a:t>
            </a:r>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Playfair Display"/>
              <a:buAutoNum type="arabicPeriod"/>
            </a:pPr>
            <a:r>
              <a:rPr lang="en" sz="1400"/>
              <a:t>Is the project possible, given resource(i.e money)?</a:t>
            </a:r>
            <a:endParaRPr sz="1400"/>
          </a:p>
          <a:p>
            <a:pPr indent="0" lvl="0" marL="457200" rtl="0" algn="l">
              <a:lnSpc>
                <a:spcPct val="100000"/>
              </a:lnSpc>
              <a:spcBef>
                <a:spcPts val="0"/>
              </a:spcBef>
              <a:spcAft>
                <a:spcPts val="0"/>
              </a:spcAft>
              <a:buClr>
                <a:schemeClr val="dk2"/>
              </a:buClr>
              <a:buSzPts val="1100"/>
              <a:buFont typeface="Arial"/>
              <a:buNone/>
            </a:pPr>
            <a:r>
              <a:rPr lang="en" sz="1400"/>
              <a:t>This project is economically feasible, since the version we’re aiming to finish in the next 3 months doesn’t require any pay-and-use platform. Once we have a test run on the campus, we can use it to advertise psychologists’ services.</a:t>
            </a:r>
            <a:endParaRPr b="1" sz="1400"/>
          </a:p>
          <a:p>
            <a:pPr indent="0" lvl="0" marL="457200" rtl="0" algn="l">
              <a:lnSpc>
                <a:spcPct val="100000"/>
              </a:lnSpc>
              <a:spcBef>
                <a:spcPts val="0"/>
              </a:spcBef>
              <a:spcAft>
                <a:spcPts val="0"/>
              </a:spcAft>
              <a:buClr>
                <a:schemeClr val="dk2"/>
              </a:buClr>
              <a:buSzPts val="1100"/>
              <a:buFont typeface="Arial"/>
              <a:buNone/>
            </a:pPr>
            <a:r>
              <a:rPr lang="en" sz="1400"/>
              <a:t> </a:t>
            </a:r>
            <a:endParaRPr sz="1400"/>
          </a:p>
          <a:p>
            <a:pPr indent="-317500" lvl="0" marL="457200" rtl="0" algn="l">
              <a:lnSpc>
                <a:spcPct val="100000"/>
              </a:lnSpc>
              <a:spcBef>
                <a:spcPts val="0"/>
              </a:spcBef>
              <a:spcAft>
                <a:spcPts val="0"/>
              </a:spcAft>
              <a:buSzPts val="1400"/>
              <a:buFont typeface="Playfair Display"/>
              <a:buAutoNum type="arabicPeriod"/>
            </a:pPr>
            <a:r>
              <a:rPr lang="en" sz="1400"/>
              <a:t>What is the minimal cost to build up the final project?</a:t>
            </a:r>
            <a:endParaRPr sz="1400"/>
          </a:p>
          <a:p>
            <a:pPr indent="0" lvl="0" marL="457200" rtl="0" algn="l">
              <a:lnSpc>
                <a:spcPct val="100000"/>
              </a:lnSpc>
              <a:spcBef>
                <a:spcPts val="0"/>
              </a:spcBef>
              <a:spcAft>
                <a:spcPts val="0"/>
              </a:spcAft>
              <a:buClr>
                <a:schemeClr val="dk2"/>
              </a:buClr>
              <a:buSzPts val="1100"/>
              <a:buFont typeface="Arial"/>
              <a:buNone/>
            </a:pPr>
            <a:r>
              <a:rPr lang="en" sz="1400"/>
              <a:t>We are using open source softwares so there is no cost of production.</a:t>
            </a:r>
            <a:endParaRPr sz="1400"/>
          </a:p>
          <a:p>
            <a:pPr indent="0" lvl="0" marL="457200" rtl="0" algn="l">
              <a:lnSpc>
                <a:spcPct val="100000"/>
              </a:lnSpc>
              <a:spcBef>
                <a:spcPts val="0"/>
              </a:spcBef>
              <a:spcAft>
                <a:spcPts val="0"/>
              </a:spcAft>
              <a:buClr>
                <a:schemeClr val="dk2"/>
              </a:buClr>
              <a:buSzPts val="1100"/>
              <a:buFont typeface="Arial"/>
              <a:buNone/>
            </a:pPr>
            <a:r>
              <a:t/>
            </a:r>
            <a:endParaRPr sz="1400"/>
          </a:p>
          <a:p>
            <a:pPr indent="-317500" lvl="0" marL="457200" rtl="0" algn="l">
              <a:lnSpc>
                <a:spcPct val="100000"/>
              </a:lnSpc>
              <a:spcBef>
                <a:spcPts val="0"/>
              </a:spcBef>
              <a:spcAft>
                <a:spcPts val="0"/>
              </a:spcAft>
              <a:buSzPts val="1400"/>
              <a:buFont typeface="Playfair Display"/>
              <a:buAutoNum type="arabicPeriod"/>
            </a:pPr>
            <a:r>
              <a:rPr lang="en" sz="1400"/>
              <a:t>What are the benefits?</a:t>
            </a:r>
            <a:endParaRPr sz="1400"/>
          </a:p>
          <a:p>
            <a:pPr indent="0" lvl="0" marL="457200" rtl="0" algn="l">
              <a:lnSpc>
                <a:spcPct val="100000"/>
              </a:lnSpc>
              <a:spcBef>
                <a:spcPts val="0"/>
              </a:spcBef>
              <a:spcAft>
                <a:spcPts val="0"/>
              </a:spcAft>
              <a:buClr>
                <a:schemeClr val="dk2"/>
              </a:buClr>
              <a:buSzPts val="1100"/>
              <a:buFont typeface="Arial"/>
              <a:buNone/>
            </a:pPr>
            <a:r>
              <a:rPr lang="en" sz="1400"/>
              <a:t>This portal could be used on a regular basis by SNU students for free and by mental health services to advertise their services at a nominal cost .</a:t>
            </a:r>
            <a:endParaRPr sz="1400"/>
          </a:p>
          <a:p>
            <a:pPr indent="-317500" lvl="0" marL="457200" rtl="0" algn="l">
              <a:lnSpc>
                <a:spcPct val="100000"/>
              </a:lnSpc>
              <a:spcBef>
                <a:spcPts val="0"/>
              </a:spcBef>
              <a:spcAft>
                <a:spcPts val="0"/>
              </a:spcAft>
              <a:buSzPts val="1400"/>
              <a:buFont typeface="Playfair Display"/>
              <a:buChar char="●"/>
            </a:pPr>
            <a:r>
              <a:rPr lang="en" sz="1400"/>
              <a:t>Will the benefits outweigh costs?</a:t>
            </a:r>
            <a:endParaRPr sz="1400"/>
          </a:p>
          <a:p>
            <a:pPr indent="0" lvl="0" marL="0" rtl="0" algn="l">
              <a:lnSpc>
                <a:spcPct val="100000"/>
              </a:lnSpc>
              <a:spcBef>
                <a:spcPts val="0"/>
              </a:spcBef>
              <a:spcAft>
                <a:spcPts val="0"/>
              </a:spcAft>
              <a:buClr>
                <a:schemeClr val="dk2"/>
              </a:buClr>
              <a:buSzPts val="1100"/>
              <a:buFont typeface="Arial"/>
              <a:buNone/>
            </a:pPr>
            <a:r>
              <a:rPr lang="en" sz="1400"/>
              <a:t>           Yes, the benefits will outweigh the cost because of share basis with the vendors</a:t>
            </a:r>
            <a:endParaRPr sz="1400"/>
          </a:p>
          <a:p>
            <a:pPr indent="-317500" lvl="0" marL="457200" rtl="0" algn="l">
              <a:lnSpc>
                <a:spcPct val="100000"/>
              </a:lnSpc>
              <a:spcBef>
                <a:spcPts val="0"/>
              </a:spcBef>
              <a:spcAft>
                <a:spcPts val="0"/>
              </a:spcAft>
              <a:buSzPts val="1400"/>
              <a:buFont typeface="Playfair Display"/>
              <a:buChar char="●"/>
            </a:pPr>
            <a:r>
              <a:rPr lang="en" sz="1400"/>
              <a:t>How soon will the benefits acure?</a:t>
            </a:r>
            <a:endParaRPr sz="1400"/>
          </a:p>
          <a:p>
            <a:pPr indent="0" lvl="0" marL="457200" rtl="0" algn="l">
              <a:lnSpc>
                <a:spcPct val="100000"/>
              </a:lnSpc>
              <a:spcBef>
                <a:spcPts val="0"/>
              </a:spcBef>
              <a:spcAft>
                <a:spcPts val="0"/>
              </a:spcAft>
              <a:buClr>
                <a:schemeClr val="dk2"/>
              </a:buClr>
              <a:buSzPts val="1100"/>
              <a:buFont typeface="Arial"/>
              <a:buNone/>
            </a:pPr>
            <a:r>
              <a:rPr lang="en" sz="1400"/>
              <a:t>This can be estimated once the app is in use. We would have to estimate based on the reach and frequency of the portal.</a:t>
            </a:r>
            <a:endParaRPr sz="1400"/>
          </a:p>
          <a:p>
            <a:pPr indent="0" lvl="0" marL="0" rtl="0" algn="l">
              <a:spcBef>
                <a:spcPts val="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SCHEDULING FEASIBILITY</a:t>
            </a:r>
            <a:endParaRPr/>
          </a:p>
        </p:txBody>
      </p:sp>
      <p:sp>
        <p:nvSpPr>
          <p:cNvPr id="82" name="Google Shape;82;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Playfair Display"/>
              <a:buAutoNum type="arabicPeriod"/>
            </a:pPr>
            <a:r>
              <a:rPr lang="en" sz="1400"/>
              <a:t>How long will it take all the members to gain the technical expertise needed for this project?</a:t>
            </a:r>
            <a:endParaRPr sz="1400"/>
          </a:p>
          <a:p>
            <a:pPr indent="0" lvl="0" marL="457200" rtl="0" algn="l">
              <a:lnSpc>
                <a:spcPct val="100000"/>
              </a:lnSpc>
              <a:spcBef>
                <a:spcPts val="0"/>
              </a:spcBef>
              <a:spcAft>
                <a:spcPts val="0"/>
              </a:spcAft>
              <a:buClr>
                <a:schemeClr val="dk2"/>
              </a:buClr>
              <a:buSzPts val="1100"/>
              <a:buFont typeface="Arial"/>
              <a:buNone/>
            </a:pPr>
            <a:r>
              <a:rPr lang="en" sz="1400"/>
              <a:t>Every member of the group has a fair level of working knowledge of all platforms being put to use. Based on our learning curve and time devoted, the members will be able to implement on more platform as the project moves onto better versions.</a:t>
            </a:r>
            <a:endParaRPr sz="1400"/>
          </a:p>
          <a:p>
            <a:pPr indent="0" lvl="0" marL="457200" rtl="0" algn="l">
              <a:lnSpc>
                <a:spcPct val="100000"/>
              </a:lnSpc>
              <a:spcBef>
                <a:spcPts val="0"/>
              </a:spcBef>
              <a:spcAft>
                <a:spcPts val="0"/>
              </a:spcAft>
              <a:buClr>
                <a:schemeClr val="dk2"/>
              </a:buClr>
              <a:buSzPts val="1100"/>
              <a:buFont typeface="Arial"/>
              <a:buNone/>
            </a:pPr>
            <a:r>
              <a:t/>
            </a:r>
            <a:endParaRPr sz="1400"/>
          </a:p>
          <a:p>
            <a:pPr indent="-317500" lvl="0" marL="457200" rtl="0" algn="l">
              <a:lnSpc>
                <a:spcPct val="100000"/>
              </a:lnSpc>
              <a:spcBef>
                <a:spcPts val="0"/>
              </a:spcBef>
              <a:spcAft>
                <a:spcPts val="0"/>
              </a:spcAft>
              <a:buSzPts val="1400"/>
              <a:buFont typeface="Playfair Display"/>
              <a:buAutoNum type="arabicPeriod"/>
            </a:pPr>
            <a:r>
              <a:rPr lang="en" sz="1400"/>
              <a:t>Is it possible to complete the project within the deadline?</a:t>
            </a:r>
            <a:endParaRPr sz="1400"/>
          </a:p>
          <a:p>
            <a:pPr indent="0" lvl="0" marL="457200" rtl="0" algn="l">
              <a:lnSpc>
                <a:spcPct val="100000"/>
              </a:lnSpc>
              <a:spcBef>
                <a:spcPts val="0"/>
              </a:spcBef>
              <a:spcAft>
                <a:spcPts val="0"/>
              </a:spcAft>
              <a:buClr>
                <a:schemeClr val="dk2"/>
              </a:buClr>
              <a:buSzPts val="1100"/>
              <a:buFont typeface="Arial"/>
              <a:buNone/>
            </a:pPr>
            <a:r>
              <a:rPr lang="en" sz="1400"/>
              <a:t>Yes, the project can be completed within the deadline as we have a time plan for all the features to be implemented in our app</a:t>
            </a:r>
            <a:endParaRPr sz="1400"/>
          </a:p>
          <a:p>
            <a:pPr indent="-317500" lvl="0" marL="914400" rtl="0" algn="l">
              <a:lnSpc>
                <a:spcPct val="100000"/>
              </a:lnSpc>
              <a:spcBef>
                <a:spcPts val="0"/>
              </a:spcBef>
              <a:spcAft>
                <a:spcPts val="0"/>
              </a:spcAft>
              <a:buSzPts val="1400"/>
              <a:buFont typeface="Playfair Display"/>
              <a:buChar char="●"/>
            </a:pPr>
            <a:r>
              <a:rPr lang="en" sz="1400"/>
              <a:t>What are the consequences of delay?</a:t>
            </a:r>
            <a:endParaRPr sz="1400"/>
          </a:p>
          <a:p>
            <a:pPr indent="0" lvl="0" marL="914400" rtl="0" algn="l">
              <a:lnSpc>
                <a:spcPct val="100000"/>
              </a:lnSpc>
              <a:spcBef>
                <a:spcPts val="0"/>
              </a:spcBef>
              <a:spcAft>
                <a:spcPts val="0"/>
              </a:spcAft>
              <a:buClr>
                <a:schemeClr val="dk2"/>
              </a:buClr>
              <a:buSzPts val="1100"/>
              <a:buFont typeface="Arial"/>
              <a:buNone/>
            </a:pPr>
            <a:r>
              <a:rPr lang="en" sz="1400"/>
              <a:t>Since the product isn’t a deliverable promised to a certain party, the delay won’t have any major consequences. Our aim is to present a finished product with the main features at the end of the semester. The remaining features will/can be added as and when required, after due consideration over the inputs provided by the faculty/students.</a:t>
            </a:r>
            <a:endParaRPr sz="1400"/>
          </a:p>
          <a:p>
            <a:pPr indent="0" lvl="0" marL="457200" rtl="0" algn="l">
              <a:lnSpc>
                <a:spcPct val="100000"/>
              </a:lnSpc>
              <a:spcBef>
                <a:spcPts val="0"/>
              </a:spcBef>
              <a:spcAft>
                <a:spcPts val="0"/>
              </a:spcAft>
              <a:buClr>
                <a:schemeClr val="dk2"/>
              </a:buClr>
              <a:buSzPts val="1100"/>
              <a:buFont typeface="Arial"/>
              <a:buNone/>
            </a:pPr>
            <a:r>
              <a:t/>
            </a:r>
            <a:endParaRPr sz="1400"/>
          </a:p>
          <a:p>
            <a:pPr indent="0" lvl="0" marL="0" rtl="0" algn="l">
              <a:lnSpc>
                <a:spcPct val="100000"/>
              </a:lnSpc>
              <a:spcBef>
                <a:spcPts val="0"/>
              </a:spcBef>
              <a:spcAft>
                <a:spcPts val="0"/>
              </a:spcAft>
              <a:buClr>
                <a:schemeClr val="dk2"/>
              </a:buClr>
              <a:buSzPts val="1100"/>
              <a:buFont typeface="Arial"/>
              <a:buNone/>
            </a:pPr>
            <a:r>
              <a:rPr lang="en" sz="1400"/>
              <a:t>  3.     What are the real constraints on the project deadline?  </a:t>
            </a:r>
            <a:endParaRPr sz="1400"/>
          </a:p>
          <a:p>
            <a:pPr indent="0" lvl="0" marL="468000" rtl="0" algn="l">
              <a:lnSpc>
                <a:spcPct val="100000"/>
              </a:lnSpc>
              <a:spcBef>
                <a:spcPts val="0"/>
              </a:spcBef>
              <a:spcAft>
                <a:spcPts val="0"/>
              </a:spcAft>
              <a:buClr>
                <a:schemeClr val="dk2"/>
              </a:buClr>
              <a:buSzPts val="1100"/>
              <a:buFont typeface="Arial"/>
              <a:buNone/>
            </a:pPr>
            <a:r>
              <a:rPr lang="en" sz="1400"/>
              <a:t>Missed schedules are bad, but inadequate solution is worst. Thus, the real constraint is the creation of a project that is an adequate solution, with minimal bugs (if any) and doing it within 3 months.</a:t>
            </a:r>
            <a:endParaRPr sz="1400"/>
          </a:p>
          <a:p>
            <a:pPr indent="0" lvl="0" marL="0" rtl="0" algn="l">
              <a:lnSpc>
                <a:spcPct val="100000"/>
              </a:lnSpc>
              <a:spcBef>
                <a:spcPts val="0"/>
              </a:spcBef>
              <a:spcAft>
                <a:spcPts val="0"/>
              </a:spcAft>
              <a:buClr>
                <a:schemeClr val="dk2"/>
              </a:buClr>
              <a:buSzPts val="1100"/>
              <a:buFont typeface="Arial"/>
              <a:buNone/>
            </a:pPr>
            <a:r>
              <a:t/>
            </a:r>
            <a:endParaRPr sz="1400"/>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SCHEDULING FEASIBILITY</a:t>
            </a:r>
            <a:endParaRPr/>
          </a:p>
        </p:txBody>
      </p:sp>
      <p:sp>
        <p:nvSpPr>
          <p:cNvPr id="88" name="Google Shape;88;p1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000000"/>
              </a:solidFill>
              <a:highlight>
                <a:srgbClr val="F8E71C"/>
              </a:highlight>
              <a:latin typeface="Oswald"/>
              <a:ea typeface="Oswald"/>
              <a:cs typeface="Oswald"/>
              <a:sym typeface="Oswald"/>
            </a:endParaRPr>
          </a:p>
        </p:txBody>
      </p:sp>
      <p:grpSp>
        <p:nvGrpSpPr>
          <p:cNvPr id="89" name="Google Shape;89;p18"/>
          <p:cNvGrpSpPr/>
          <p:nvPr/>
        </p:nvGrpSpPr>
        <p:grpSpPr>
          <a:xfrm>
            <a:off x="564633" y="1852850"/>
            <a:ext cx="1915527" cy="1735150"/>
            <a:chOff x="3154233" y="1852850"/>
            <a:chExt cx="1915527" cy="1735150"/>
          </a:xfrm>
        </p:grpSpPr>
        <p:sp>
          <p:nvSpPr>
            <p:cNvPr id="90" name="Google Shape;90;p18"/>
            <p:cNvSpPr/>
            <p:nvPr/>
          </p:nvSpPr>
          <p:spPr>
            <a:xfrm>
              <a:off x="3485717"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FEB 15</a:t>
              </a:r>
              <a:endParaRPr b="1" sz="1200">
                <a:latin typeface="Roboto"/>
                <a:ea typeface="Roboto"/>
                <a:cs typeface="Roboto"/>
                <a:sym typeface="Roboto"/>
              </a:endParaRPr>
            </a:p>
          </p:txBody>
        </p:sp>
        <p:sp>
          <p:nvSpPr>
            <p:cNvPr id="92" name="Google Shape;92;p18"/>
            <p:cNvSpPr txBox="1"/>
            <p:nvPr/>
          </p:nvSpPr>
          <p:spPr>
            <a:xfrm>
              <a:off x="338676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Sprint 1 starts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  </a:t>
              </a:r>
              <a:endParaRPr b="1" sz="800">
                <a:latin typeface="Roboto"/>
                <a:ea typeface="Roboto"/>
                <a:cs typeface="Roboto"/>
                <a:sym typeface="Roboto"/>
              </a:endParaRPr>
            </a:p>
          </p:txBody>
        </p:sp>
        <p:grpSp>
          <p:nvGrpSpPr>
            <p:cNvPr id="93" name="Google Shape;93;p18"/>
            <p:cNvGrpSpPr/>
            <p:nvPr/>
          </p:nvGrpSpPr>
          <p:grpSpPr>
            <a:xfrm>
              <a:off x="3435870" y="2800065"/>
              <a:ext cx="92400" cy="411825"/>
              <a:chOff x="845575" y="2563700"/>
              <a:chExt cx="92400" cy="411825"/>
            </a:xfrm>
          </p:grpSpPr>
          <p:sp>
            <p:nvSpPr>
              <p:cNvPr id="94" name="Google Shape;94;p1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96" name="Google Shape;96;p18"/>
          <p:cNvGrpSpPr/>
          <p:nvPr/>
        </p:nvGrpSpPr>
        <p:grpSpPr>
          <a:xfrm>
            <a:off x="1828196" y="2702596"/>
            <a:ext cx="1928205" cy="1744206"/>
            <a:chOff x="1828196" y="2702596"/>
            <a:chExt cx="1928205" cy="1744206"/>
          </a:xfrm>
        </p:grpSpPr>
        <p:sp>
          <p:nvSpPr>
            <p:cNvPr id="97" name="Google Shape;97;p18"/>
            <p:cNvSpPr/>
            <p:nvPr/>
          </p:nvSpPr>
          <p:spPr>
            <a:xfrm>
              <a:off x="2191011" y="3079475"/>
              <a:ext cx="12948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MAR 8</a:t>
              </a:r>
              <a:endParaRPr b="1" sz="1200">
                <a:latin typeface="Roboto"/>
                <a:ea typeface="Roboto"/>
                <a:cs typeface="Roboto"/>
                <a:sym typeface="Roboto"/>
              </a:endParaRPr>
            </a:p>
          </p:txBody>
        </p:sp>
        <p:sp>
          <p:nvSpPr>
            <p:cNvPr id="99" name="Google Shape;99;p18"/>
            <p:cNvSpPr txBox="1"/>
            <p:nvPr/>
          </p:nvSpPr>
          <p:spPr>
            <a:xfrm>
              <a:off x="2073401"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Sprint 1 ends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  </a:t>
              </a:r>
              <a:endParaRPr b="1" sz="800">
                <a:latin typeface="Roboto"/>
                <a:ea typeface="Roboto"/>
                <a:cs typeface="Roboto"/>
                <a:sym typeface="Roboto"/>
              </a:endParaRPr>
            </a:p>
          </p:txBody>
        </p:sp>
        <p:grpSp>
          <p:nvGrpSpPr>
            <p:cNvPr id="100" name="Google Shape;100;p18"/>
            <p:cNvGrpSpPr/>
            <p:nvPr/>
          </p:nvGrpSpPr>
          <p:grpSpPr>
            <a:xfrm rot="10800000">
              <a:off x="2149293" y="3079467"/>
              <a:ext cx="92400" cy="411825"/>
              <a:chOff x="2072481" y="2563700"/>
              <a:chExt cx="92400" cy="411825"/>
            </a:xfrm>
          </p:grpSpPr>
          <p:cxnSp>
            <p:nvCxnSpPr>
              <p:cNvPr id="101" name="Google Shape;101;p18"/>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2" name="Google Shape;102;p18"/>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 name="Google Shape;103;p18"/>
          <p:cNvGrpSpPr/>
          <p:nvPr/>
        </p:nvGrpSpPr>
        <p:grpSpPr>
          <a:xfrm>
            <a:off x="3154233" y="1852850"/>
            <a:ext cx="1915527" cy="1735150"/>
            <a:chOff x="3154233" y="1852850"/>
            <a:chExt cx="1915527" cy="1735150"/>
          </a:xfrm>
        </p:grpSpPr>
        <p:sp>
          <p:nvSpPr>
            <p:cNvPr id="104" name="Google Shape;104;p18"/>
            <p:cNvSpPr/>
            <p:nvPr/>
          </p:nvSpPr>
          <p:spPr>
            <a:xfrm>
              <a:off x="3485717"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Mar 18</a:t>
              </a:r>
              <a:endParaRPr b="1" sz="1200">
                <a:latin typeface="Roboto"/>
                <a:ea typeface="Roboto"/>
                <a:cs typeface="Roboto"/>
                <a:sym typeface="Roboto"/>
              </a:endParaRPr>
            </a:p>
          </p:txBody>
        </p:sp>
        <p:sp>
          <p:nvSpPr>
            <p:cNvPr id="106" name="Google Shape;106;p18"/>
            <p:cNvSpPr txBox="1"/>
            <p:nvPr/>
          </p:nvSpPr>
          <p:spPr>
            <a:xfrm>
              <a:off x="338676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Sprint 2 starts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  </a:t>
              </a:r>
              <a:endParaRPr b="1" sz="800">
                <a:latin typeface="Roboto"/>
                <a:ea typeface="Roboto"/>
                <a:cs typeface="Roboto"/>
                <a:sym typeface="Roboto"/>
              </a:endParaRPr>
            </a:p>
          </p:txBody>
        </p:sp>
        <p:grpSp>
          <p:nvGrpSpPr>
            <p:cNvPr id="107" name="Google Shape;107;p18"/>
            <p:cNvGrpSpPr/>
            <p:nvPr/>
          </p:nvGrpSpPr>
          <p:grpSpPr>
            <a:xfrm>
              <a:off x="3435870" y="2800065"/>
              <a:ext cx="92400" cy="411825"/>
              <a:chOff x="845575" y="2563700"/>
              <a:chExt cx="92400" cy="411825"/>
            </a:xfrm>
          </p:grpSpPr>
          <p:sp>
            <p:nvSpPr>
              <p:cNvPr id="108" name="Google Shape;108;p1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110" name="Google Shape;110;p18"/>
          <p:cNvGrpSpPr/>
          <p:nvPr/>
        </p:nvGrpSpPr>
        <p:grpSpPr>
          <a:xfrm>
            <a:off x="4413187" y="2702596"/>
            <a:ext cx="1935010" cy="1744206"/>
            <a:chOff x="4413187" y="2702596"/>
            <a:chExt cx="1935010" cy="1744206"/>
          </a:xfrm>
        </p:grpSpPr>
        <p:sp>
          <p:nvSpPr>
            <p:cNvPr id="111" name="Google Shape;111;p18"/>
            <p:cNvSpPr/>
            <p:nvPr/>
          </p:nvSpPr>
          <p:spPr>
            <a:xfrm>
              <a:off x="4780421" y="3079475"/>
              <a:ext cx="12948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8"/>
            <p:cNvGrpSpPr/>
            <p:nvPr/>
          </p:nvGrpSpPr>
          <p:grpSpPr>
            <a:xfrm rot="10800000">
              <a:off x="4737413" y="3079467"/>
              <a:ext cx="92400" cy="411825"/>
              <a:chOff x="2070100" y="2563700"/>
              <a:chExt cx="92400" cy="411825"/>
            </a:xfrm>
          </p:grpSpPr>
          <p:cxnSp>
            <p:nvCxnSpPr>
              <p:cNvPr id="113" name="Google Shape;113;p18"/>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4" name="Google Shape;114;p1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8"/>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April 8</a:t>
              </a:r>
              <a:endParaRPr b="1" sz="1200">
                <a:latin typeface="Roboto"/>
                <a:ea typeface="Roboto"/>
                <a:cs typeface="Roboto"/>
                <a:sym typeface="Roboto"/>
              </a:endParaRPr>
            </a:p>
          </p:txBody>
        </p:sp>
        <p:sp>
          <p:nvSpPr>
            <p:cNvPr id="116" name="Google Shape;116;p18"/>
            <p:cNvSpPr txBox="1"/>
            <p:nvPr/>
          </p:nvSpPr>
          <p:spPr>
            <a:xfrm>
              <a:off x="4665197"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Sprint 2 ends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  </a:t>
              </a:r>
              <a:endParaRPr b="1" sz="800">
                <a:latin typeface="Roboto"/>
                <a:ea typeface="Roboto"/>
                <a:cs typeface="Roboto"/>
                <a:sym typeface="Roboto"/>
              </a:endParaRPr>
            </a:p>
          </p:txBody>
        </p:sp>
      </p:grpSp>
      <p:grpSp>
        <p:nvGrpSpPr>
          <p:cNvPr id="117" name="Google Shape;117;p18"/>
          <p:cNvGrpSpPr/>
          <p:nvPr/>
        </p:nvGrpSpPr>
        <p:grpSpPr>
          <a:xfrm>
            <a:off x="5707757" y="1852850"/>
            <a:ext cx="1953773" cy="1735150"/>
            <a:chOff x="5707757" y="1852850"/>
            <a:chExt cx="1953773" cy="1735150"/>
          </a:xfrm>
        </p:grpSpPr>
        <p:sp>
          <p:nvSpPr>
            <p:cNvPr id="118" name="Google Shape;118;p18"/>
            <p:cNvSpPr/>
            <p:nvPr/>
          </p:nvSpPr>
          <p:spPr>
            <a:xfrm>
              <a:off x="6075125" y="3079475"/>
              <a:ext cx="12948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6031394" y="2800065"/>
              <a:ext cx="92400" cy="411825"/>
              <a:chOff x="845575" y="2563700"/>
              <a:chExt cx="92400" cy="411825"/>
            </a:xfrm>
          </p:grpSpPr>
          <p:cxnSp>
            <p:nvCxnSpPr>
              <p:cNvPr id="120" name="Google Shape;120;p1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1" name="Google Shape;121;p1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nvSpPr>
          <p:spPr>
            <a:xfrm>
              <a:off x="5707757" y="321660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April 11</a:t>
              </a:r>
              <a:endParaRPr b="1" sz="1200">
                <a:latin typeface="Roboto"/>
                <a:ea typeface="Roboto"/>
                <a:cs typeface="Roboto"/>
                <a:sym typeface="Roboto"/>
              </a:endParaRPr>
            </a:p>
          </p:txBody>
        </p:sp>
        <p:sp>
          <p:nvSpPr>
            <p:cNvPr id="123" name="Google Shape;123;p18"/>
            <p:cNvSpPr txBox="1"/>
            <p:nvPr/>
          </p:nvSpPr>
          <p:spPr>
            <a:xfrm>
              <a:off x="597853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Sprint 3 starts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  </a:t>
              </a:r>
              <a:endParaRPr b="1" sz="800">
                <a:latin typeface="Roboto"/>
                <a:ea typeface="Roboto"/>
                <a:cs typeface="Roboto"/>
                <a:sym typeface="Roboto"/>
              </a:endParaRPr>
            </a:p>
          </p:txBody>
        </p:sp>
      </p:grpSp>
      <p:grpSp>
        <p:nvGrpSpPr>
          <p:cNvPr id="124" name="Google Shape;124;p18"/>
          <p:cNvGrpSpPr/>
          <p:nvPr/>
        </p:nvGrpSpPr>
        <p:grpSpPr>
          <a:xfrm>
            <a:off x="7003996" y="2702596"/>
            <a:ext cx="2142441" cy="1744206"/>
            <a:chOff x="7003996" y="2702596"/>
            <a:chExt cx="2142441" cy="1744206"/>
          </a:xfrm>
        </p:grpSpPr>
        <p:sp>
          <p:nvSpPr>
            <p:cNvPr id="125" name="Google Shape;125;p18"/>
            <p:cNvSpPr/>
            <p:nvPr/>
          </p:nvSpPr>
          <p:spPr>
            <a:xfrm>
              <a:off x="7369837" y="3079475"/>
              <a:ext cx="17766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8"/>
            <p:cNvGrpSpPr/>
            <p:nvPr/>
          </p:nvGrpSpPr>
          <p:grpSpPr>
            <a:xfrm rot="10800000">
              <a:off x="7328221" y="3079467"/>
              <a:ext cx="92400" cy="411825"/>
              <a:chOff x="2070100" y="2563700"/>
              <a:chExt cx="92400" cy="411825"/>
            </a:xfrm>
          </p:grpSpPr>
          <p:cxnSp>
            <p:nvCxnSpPr>
              <p:cNvPr id="127" name="Google Shape;127;p18"/>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8" name="Google Shape;128;p1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8"/>
            <p:cNvSpPr txBox="1"/>
            <p:nvPr/>
          </p:nvSpPr>
          <p:spPr>
            <a:xfrm>
              <a:off x="70039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April 21</a:t>
              </a:r>
              <a:endParaRPr b="1" sz="1200">
                <a:latin typeface="Roboto"/>
                <a:ea typeface="Roboto"/>
                <a:cs typeface="Roboto"/>
                <a:sym typeface="Roboto"/>
              </a:endParaRPr>
            </a:p>
          </p:txBody>
        </p:sp>
        <p:sp>
          <p:nvSpPr>
            <p:cNvPr id="130" name="Google Shape;130;p18"/>
            <p:cNvSpPr txBox="1"/>
            <p:nvPr/>
          </p:nvSpPr>
          <p:spPr>
            <a:xfrm>
              <a:off x="7256967"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Sprint 3 ends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  </a:t>
              </a:r>
              <a:endParaRPr b="1" sz="8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 FEASIBILITY</a:t>
            </a:r>
            <a:endParaRPr/>
          </a:p>
        </p:txBody>
      </p:sp>
      <p:sp>
        <p:nvSpPr>
          <p:cNvPr id="136" name="Google Shape;136;p19"/>
          <p:cNvSpPr txBox="1"/>
          <p:nvPr>
            <p:ph idx="1" type="body"/>
          </p:nvPr>
        </p:nvSpPr>
        <p:spPr>
          <a:xfrm>
            <a:off x="311700" y="1080325"/>
            <a:ext cx="8520600" cy="3334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Playfair Display"/>
              <a:buAutoNum type="arabicPeriod"/>
            </a:pPr>
            <a:r>
              <a:rPr lang="en" sz="1200"/>
              <a:t>If the system is developed, will it be used?</a:t>
            </a:r>
            <a:endParaRPr sz="1200"/>
          </a:p>
          <a:p>
            <a:pPr indent="0" lvl="0" marL="457200" rtl="0" algn="l">
              <a:lnSpc>
                <a:spcPct val="100000"/>
              </a:lnSpc>
              <a:spcBef>
                <a:spcPts val="0"/>
              </a:spcBef>
              <a:spcAft>
                <a:spcPts val="0"/>
              </a:spcAft>
              <a:buClr>
                <a:schemeClr val="dk2"/>
              </a:buClr>
              <a:buSzPts val="1100"/>
              <a:buFont typeface="Arial"/>
              <a:buNone/>
            </a:pPr>
            <a:r>
              <a:rPr lang="en" sz="1200"/>
              <a:t>We have high hopes, given the kind of response we have received when taking inputs from the students/Blue Circle, we believe there is a huge need for such a portal. The current solutions are not up to the mark and scattered, and our consolidated platform aims to solve that problem.</a:t>
            </a:r>
            <a:endParaRPr sz="1200"/>
          </a:p>
          <a:p>
            <a:pPr indent="0" lvl="0" marL="457200" rtl="0" algn="l">
              <a:lnSpc>
                <a:spcPct val="100000"/>
              </a:lnSpc>
              <a:spcBef>
                <a:spcPts val="0"/>
              </a:spcBef>
              <a:spcAft>
                <a:spcPts val="0"/>
              </a:spcAft>
              <a:buClr>
                <a:schemeClr val="dk2"/>
              </a:buClr>
              <a:buSzPts val="1100"/>
              <a:buFont typeface="Arial"/>
              <a:buNone/>
            </a:pPr>
            <a:r>
              <a:rPr lang="en" sz="1200"/>
              <a:t> </a:t>
            </a:r>
            <a:endParaRPr sz="1200"/>
          </a:p>
          <a:p>
            <a:pPr indent="-304800" lvl="0" marL="457200" rtl="0" algn="l">
              <a:lnSpc>
                <a:spcPct val="100000"/>
              </a:lnSpc>
              <a:spcBef>
                <a:spcPts val="0"/>
              </a:spcBef>
              <a:spcAft>
                <a:spcPts val="0"/>
              </a:spcAft>
              <a:buSzPts val="1200"/>
              <a:buFont typeface="Playfair Display"/>
              <a:buAutoNum type="arabicPeriod"/>
            </a:pPr>
            <a:r>
              <a:rPr lang="en" sz="1200"/>
              <a:t>How do the end-users (i.e the psychologists and students) feel about the project?</a:t>
            </a:r>
            <a:endParaRPr sz="1200"/>
          </a:p>
          <a:p>
            <a:pPr indent="0" lvl="0" marL="457200" rtl="0" algn="l">
              <a:lnSpc>
                <a:spcPct val="100000"/>
              </a:lnSpc>
              <a:spcBef>
                <a:spcPts val="0"/>
              </a:spcBef>
              <a:spcAft>
                <a:spcPts val="0"/>
              </a:spcAft>
              <a:buClr>
                <a:schemeClr val="dk2"/>
              </a:buClr>
              <a:buSzPts val="1100"/>
              <a:buFont typeface="Arial"/>
              <a:buNone/>
            </a:pPr>
            <a:r>
              <a:rPr lang="en" sz="1200"/>
              <a:t>We spoke to Blue Circle and students about this project and they look forward to this app being in use. </a:t>
            </a:r>
            <a:endParaRPr sz="1200"/>
          </a:p>
          <a:p>
            <a:pPr indent="0" lvl="0" marL="457200" rtl="0" algn="l">
              <a:lnSpc>
                <a:spcPct val="100000"/>
              </a:lnSpc>
              <a:spcBef>
                <a:spcPts val="0"/>
              </a:spcBef>
              <a:spcAft>
                <a:spcPts val="0"/>
              </a:spcAft>
              <a:buClr>
                <a:schemeClr val="dk2"/>
              </a:buClr>
              <a:buSzPts val="1100"/>
              <a:buFont typeface="Arial"/>
              <a:buNone/>
            </a:pPr>
            <a:r>
              <a:t/>
            </a:r>
            <a:endParaRPr sz="1200"/>
          </a:p>
          <a:p>
            <a:pPr indent="-304800" lvl="0" marL="457200" rtl="0" algn="l">
              <a:lnSpc>
                <a:spcPct val="100000"/>
              </a:lnSpc>
              <a:spcBef>
                <a:spcPts val="0"/>
              </a:spcBef>
              <a:spcAft>
                <a:spcPts val="0"/>
              </a:spcAft>
              <a:buSzPts val="1200"/>
              <a:buFont typeface="Playfair Display"/>
              <a:buChar char="●"/>
            </a:pPr>
            <a:r>
              <a:rPr lang="en" sz="1200"/>
              <a:t>Which users may not use the app?</a:t>
            </a:r>
            <a:endParaRPr sz="1200"/>
          </a:p>
          <a:p>
            <a:pPr indent="0" lvl="0" marL="468000" rtl="0" algn="l">
              <a:lnSpc>
                <a:spcPct val="100000"/>
              </a:lnSpc>
              <a:spcBef>
                <a:spcPts val="0"/>
              </a:spcBef>
              <a:spcAft>
                <a:spcPts val="0"/>
              </a:spcAft>
              <a:buClr>
                <a:schemeClr val="dk2"/>
              </a:buClr>
              <a:buSzPts val="1100"/>
              <a:buFont typeface="Arial"/>
              <a:buNone/>
            </a:pPr>
            <a:r>
              <a:rPr lang="en" sz="1200"/>
              <a:t>With a lot of stigma still attached to mental health, we are afraid a few students might not use this app.</a:t>
            </a:r>
            <a:endParaRPr sz="1200"/>
          </a:p>
          <a:p>
            <a:pPr indent="0" lvl="0" marL="0" rtl="0" algn="l">
              <a:lnSpc>
                <a:spcPct val="100000"/>
              </a:lnSpc>
              <a:spcBef>
                <a:spcPts val="0"/>
              </a:spcBef>
              <a:spcAft>
                <a:spcPts val="0"/>
              </a:spcAft>
              <a:buClr>
                <a:schemeClr val="dk2"/>
              </a:buClr>
              <a:buSzPts val="1100"/>
              <a:buFont typeface="Arial"/>
              <a:buNone/>
            </a:pPr>
            <a:r>
              <a:t/>
            </a:r>
            <a:endParaRPr sz="1200"/>
          </a:p>
          <a:p>
            <a:pPr indent="-304800" lvl="0" marL="457200" rtl="0" algn="l">
              <a:lnSpc>
                <a:spcPct val="100000"/>
              </a:lnSpc>
              <a:spcBef>
                <a:spcPts val="0"/>
              </a:spcBef>
              <a:spcAft>
                <a:spcPts val="0"/>
              </a:spcAft>
              <a:buSzPts val="1200"/>
              <a:buFont typeface="Playfair Display"/>
              <a:buChar char="●"/>
            </a:pPr>
            <a:r>
              <a:rPr lang="en" sz="1200"/>
              <a:t>How will the environment for the students change?</a:t>
            </a:r>
            <a:endParaRPr sz="1200"/>
          </a:p>
          <a:p>
            <a:pPr indent="0" lvl="0" marL="457200" rtl="0" algn="l">
              <a:lnSpc>
                <a:spcPct val="100000"/>
              </a:lnSpc>
              <a:spcBef>
                <a:spcPts val="0"/>
              </a:spcBef>
              <a:spcAft>
                <a:spcPts val="0"/>
              </a:spcAft>
              <a:buClr>
                <a:schemeClr val="dk2"/>
              </a:buClr>
              <a:buSzPts val="1100"/>
              <a:buFont typeface="Arial"/>
              <a:buNone/>
            </a:pPr>
            <a:r>
              <a:rPr lang="en" sz="1200"/>
              <a:t>We think that a major change in the outlook towards mental health will occur. With the marketing that this product will entail, we hope to make talking about depression and anxiety more acceptable. Another benefit would be a smoother operation of Blue Circle. The current website has high latency and crashes often, making booking appointments a nightmare.</a:t>
            </a:r>
            <a:endParaRPr sz="1200"/>
          </a:p>
          <a:p>
            <a:pPr indent="0" lvl="0" marL="0" rtl="0" algn="l">
              <a:lnSpc>
                <a:spcPct val="100000"/>
              </a:lnSpc>
              <a:spcBef>
                <a:spcPts val="0"/>
              </a:spcBef>
              <a:spcAft>
                <a:spcPts val="0"/>
              </a:spcAft>
              <a:buClr>
                <a:schemeClr val="dk2"/>
              </a:buClr>
              <a:buSzPts val="1100"/>
              <a:buFont typeface="Arial"/>
              <a:buNone/>
            </a:pPr>
            <a:r>
              <a:rPr lang="en" sz="1200"/>
              <a:t>          </a:t>
            </a:r>
            <a:endParaRPr sz="1200"/>
          </a:p>
          <a:p>
            <a:pPr indent="-304800" lvl="0" marL="457200" rtl="0" algn="l">
              <a:lnSpc>
                <a:spcPct val="100000"/>
              </a:lnSpc>
              <a:spcBef>
                <a:spcPts val="0"/>
              </a:spcBef>
              <a:spcAft>
                <a:spcPts val="0"/>
              </a:spcAft>
              <a:buSzPts val="1200"/>
              <a:buFont typeface="Playfair Display"/>
              <a:buChar char="●"/>
            </a:pPr>
            <a:r>
              <a:rPr lang="en" sz="1200"/>
              <a:t>Can all stakeholders  adapt to these changes?</a:t>
            </a:r>
            <a:endParaRPr sz="1200"/>
          </a:p>
          <a:p>
            <a:pPr indent="0" lvl="0" marL="457200" rtl="0" algn="l">
              <a:lnSpc>
                <a:spcPct val="100000"/>
              </a:lnSpc>
              <a:spcBef>
                <a:spcPts val="0"/>
              </a:spcBef>
              <a:spcAft>
                <a:spcPts val="0"/>
              </a:spcAft>
              <a:buClr>
                <a:schemeClr val="dk2"/>
              </a:buClr>
              <a:buSzPts val="1100"/>
              <a:buFont typeface="Arial"/>
              <a:buNone/>
            </a:pPr>
            <a:r>
              <a:rPr lang="en" sz="1200"/>
              <a:t>Given how enthusiastic and supporting everyone’s about the introduction of Happifier and how easy to use it is, we’re sure that both Blue Circle and the students will adapt to the changes. Also, we as a team, will help them ease into the app, for better consumer experience.</a:t>
            </a:r>
            <a:endParaRPr sz="1200"/>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latin typeface="Amatic SC"/>
                <a:ea typeface="Amatic SC"/>
                <a:cs typeface="Amatic SC"/>
                <a:sym typeface="Amatic SC"/>
              </a:rPr>
              <a:t>COST ESTIMATION</a:t>
            </a:r>
            <a:endParaRPr sz="9600">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latin typeface="Amatic SC"/>
                <a:ea typeface="Amatic SC"/>
                <a:cs typeface="Amatic SC"/>
                <a:sym typeface="Amatic SC"/>
              </a:rPr>
              <a:t>FUNCTION POINTS</a:t>
            </a:r>
            <a:endParaRPr sz="9600">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