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71" r:id="rId9"/>
    <p:sldId id="264" r:id="rId10"/>
    <p:sldId id="265" r:id="rId11"/>
    <p:sldId id="266" r:id="rId12"/>
    <p:sldId id="268" r:id="rId13"/>
    <p:sldId id="269"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8"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Ambasta" userId="fc3982dd445cf193" providerId="LiveId" clId="{B24F74A3-6616-48DD-8228-EDB25EF98DD5}"/>
    <pc:docChg chg="delSld modSld">
      <pc:chgData name="Abhishek Ambasta" userId="fc3982dd445cf193" providerId="LiveId" clId="{B24F74A3-6616-48DD-8228-EDB25EF98DD5}" dt="2022-06-22T08:44:10.827" v="263" actId="20577"/>
      <pc:docMkLst>
        <pc:docMk/>
      </pc:docMkLst>
      <pc:sldChg chg="addSp modSp">
        <pc:chgData name="Abhishek Ambasta" userId="fc3982dd445cf193" providerId="LiveId" clId="{B24F74A3-6616-48DD-8228-EDB25EF98DD5}" dt="2022-06-22T08:12:30.965" v="32"/>
        <pc:sldMkLst>
          <pc:docMk/>
          <pc:sldMk cId="3269693729" sldId="260"/>
        </pc:sldMkLst>
        <pc:spChg chg="add mod">
          <ac:chgData name="Abhishek Ambasta" userId="fc3982dd445cf193" providerId="LiveId" clId="{B24F74A3-6616-48DD-8228-EDB25EF98DD5}" dt="2022-06-22T08:12:30.965" v="32"/>
          <ac:spMkLst>
            <pc:docMk/>
            <pc:sldMk cId="3269693729" sldId="260"/>
            <ac:spMk id="3" creationId="{49ECF428-F242-456B-BEFE-E31D9B8FD96D}"/>
          </ac:spMkLst>
        </pc:spChg>
      </pc:sldChg>
      <pc:sldChg chg="del">
        <pc:chgData name="Abhishek Ambasta" userId="fc3982dd445cf193" providerId="LiveId" clId="{B24F74A3-6616-48DD-8228-EDB25EF98DD5}" dt="2022-06-22T08:28:25.136" v="33" actId="2696"/>
        <pc:sldMkLst>
          <pc:docMk/>
          <pc:sldMk cId="299258011" sldId="262"/>
        </pc:sldMkLst>
      </pc:sldChg>
      <pc:sldChg chg="modSp">
        <pc:chgData name="Abhishek Ambasta" userId="fc3982dd445cf193" providerId="LiveId" clId="{B24F74A3-6616-48DD-8228-EDB25EF98DD5}" dt="2022-06-22T08:44:10.827" v="263" actId="20577"/>
        <pc:sldMkLst>
          <pc:docMk/>
          <pc:sldMk cId="748155715" sldId="266"/>
        </pc:sldMkLst>
        <pc:spChg chg="mod">
          <ac:chgData name="Abhishek Ambasta" userId="fc3982dd445cf193" providerId="LiveId" clId="{B24F74A3-6616-48DD-8228-EDB25EF98DD5}" dt="2022-06-22T08:44:10.827" v="263" actId="20577"/>
          <ac:spMkLst>
            <pc:docMk/>
            <pc:sldMk cId="748155715" sldId="266"/>
            <ac:spMk id="3" creationId="{31400813-4576-4AA0-919D-EDF779B6B5FC}"/>
          </ac:spMkLst>
        </pc:spChg>
      </pc:sldChg>
      <pc:sldChg chg="del">
        <pc:chgData name="Abhishek Ambasta" userId="fc3982dd445cf193" providerId="LiveId" clId="{B24F74A3-6616-48DD-8228-EDB25EF98DD5}" dt="2022-06-22T08:28:35.798" v="34" actId="2696"/>
        <pc:sldMkLst>
          <pc:docMk/>
          <pc:sldMk cId="1288725688" sldId="267"/>
        </pc:sldMkLst>
      </pc:sldChg>
      <pc:sldChg chg="addSp delSp modSp del">
        <pc:chgData name="Abhishek Ambasta" userId="fc3982dd445cf193" providerId="LiveId" clId="{B24F74A3-6616-48DD-8228-EDB25EF98DD5}" dt="2022-06-22T08:30:07.578" v="56" actId="2696"/>
        <pc:sldMkLst>
          <pc:docMk/>
          <pc:sldMk cId="3691785155" sldId="270"/>
        </pc:sldMkLst>
        <pc:spChg chg="mod">
          <ac:chgData name="Abhishek Ambasta" userId="fc3982dd445cf193" providerId="LiveId" clId="{B24F74A3-6616-48DD-8228-EDB25EF98DD5}" dt="2022-06-22T08:28:55.891" v="49" actId="20577"/>
          <ac:spMkLst>
            <pc:docMk/>
            <pc:sldMk cId="3691785155" sldId="270"/>
            <ac:spMk id="2" creationId="{522964DF-674D-4CBA-8FC4-4E1EF7499E97}"/>
          </ac:spMkLst>
        </pc:spChg>
        <pc:spChg chg="add del mod">
          <ac:chgData name="Abhishek Ambasta" userId="fc3982dd445cf193" providerId="LiveId" clId="{B24F74A3-6616-48DD-8228-EDB25EF98DD5}" dt="2022-06-22T08:29:11.404" v="52"/>
          <ac:spMkLst>
            <pc:docMk/>
            <pc:sldMk cId="3691785155" sldId="270"/>
            <ac:spMk id="3" creationId="{B2C88D04-801D-496D-8E94-8A3D23235816}"/>
          </ac:spMkLst>
        </pc:spChg>
        <pc:spChg chg="add del mod">
          <ac:chgData name="Abhishek Ambasta" userId="fc3982dd445cf193" providerId="LiveId" clId="{B24F74A3-6616-48DD-8228-EDB25EF98DD5}" dt="2022-06-22T08:29:54.578" v="55"/>
          <ac:spMkLst>
            <pc:docMk/>
            <pc:sldMk cId="3691785155" sldId="270"/>
            <ac:spMk id="4" creationId="{B1C8D25F-00C0-45A8-91E2-F91605EFE8F7}"/>
          </ac:spMkLst>
        </pc:spChg>
      </pc:sldChg>
      <pc:sldChg chg="modSp">
        <pc:chgData name="Abhishek Ambasta" userId="fc3982dd445cf193" providerId="LiveId" clId="{B24F74A3-6616-48DD-8228-EDB25EF98DD5}" dt="2022-06-22T08:30:16.379" v="69" actId="20577"/>
        <pc:sldMkLst>
          <pc:docMk/>
          <pc:sldMk cId="2712237063" sldId="272"/>
        </pc:sldMkLst>
        <pc:spChg chg="mod">
          <ac:chgData name="Abhishek Ambasta" userId="fc3982dd445cf193" providerId="LiveId" clId="{B24F74A3-6616-48DD-8228-EDB25EF98DD5}" dt="2022-06-22T08:30:16.379" v="69" actId="20577"/>
          <ac:spMkLst>
            <pc:docMk/>
            <pc:sldMk cId="2712237063" sldId="272"/>
            <ac:spMk id="2" creationId="{0ED4A243-076B-4C15-9816-3E8145E4ACF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42F64-7BFE-4279-A1AB-E9E8A80FB2C8}"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4287578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E42F64-7BFE-4279-A1AB-E9E8A80FB2C8}"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21207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E42F64-7BFE-4279-A1AB-E9E8A80FB2C8}"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004A8-6EA7-4831-A6C8-3C84A1C8FD0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208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E42F64-7BFE-4279-A1AB-E9E8A80FB2C8}"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551091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E42F64-7BFE-4279-A1AB-E9E8A80FB2C8}"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004A8-6EA7-4831-A6C8-3C84A1C8FD0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48644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E42F64-7BFE-4279-A1AB-E9E8A80FB2C8}"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985016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42F64-7BFE-4279-A1AB-E9E8A80FB2C8}"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3431869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42F64-7BFE-4279-A1AB-E9E8A80FB2C8}"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49643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42F64-7BFE-4279-A1AB-E9E8A80FB2C8}"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3144828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E42F64-7BFE-4279-A1AB-E9E8A80FB2C8}"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2764189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E42F64-7BFE-4279-A1AB-E9E8A80FB2C8}"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416810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E42F64-7BFE-4279-A1AB-E9E8A80FB2C8}" type="datetimeFigureOut">
              <a:rPr lang="en-IN" smtClean="0"/>
              <a:t>22-06-2022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421667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E42F64-7BFE-4279-A1AB-E9E8A80FB2C8}" type="datetimeFigureOut">
              <a:rPr lang="en-IN" smtClean="0"/>
              <a:t>22-06-2022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168155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42F64-7BFE-4279-A1AB-E9E8A80FB2C8}" type="datetimeFigureOut">
              <a:rPr lang="en-IN" smtClean="0"/>
              <a:t>22-06-2022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3251937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E42F64-7BFE-4279-A1AB-E9E8A80FB2C8}"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2978206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1E42F64-7BFE-4279-A1AB-E9E8A80FB2C8}"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004A8-6EA7-4831-A6C8-3C84A1C8FD05}" type="slidenum">
              <a:rPr lang="en-IN" smtClean="0"/>
              <a:t>‹#›</a:t>
            </a:fld>
            <a:endParaRPr lang="en-IN"/>
          </a:p>
        </p:txBody>
      </p:sp>
    </p:spTree>
    <p:extLst>
      <p:ext uri="{BB962C8B-B14F-4D97-AF65-F5344CB8AC3E}">
        <p14:creationId xmlns:p14="http://schemas.microsoft.com/office/powerpoint/2010/main" val="339174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E42F64-7BFE-4279-A1AB-E9E8A80FB2C8}" type="datetimeFigureOut">
              <a:rPr lang="en-IN" smtClean="0"/>
              <a:t>22-06-2022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9E004A8-6EA7-4831-A6C8-3C84A1C8FD05}" type="slidenum">
              <a:rPr lang="en-IN" smtClean="0"/>
              <a:t>‹#›</a:t>
            </a:fld>
            <a:endParaRPr lang="en-IN"/>
          </a:p>
        </p:txBody>
      </p:sp>
    </p:spTree>
    <p:extLst>
      <p:ext uri="{BB962C8B-B14F-4D97-AF65-F5344CB8AC3E}">
        <p14:creationId xmlns:p14="http://schemas.microsoft.com/office/powerpoint/2010/main" val="59645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brainbell.com/tutors/A+/Hardware/Basic_Requirements_of_a_Network.ht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705C-0B73-4304-B93E-AB6DF4488B49}"/>
              </a:ext>
            </a:extLst>
          </p:cNvPr>
          <p:cNvSpPr>
            <a:spLocks noGrp="1"/>
          </p:cNvSpPr>
          <p:nvPr>
            <p:ph type="ctrTitle"/>
          </p:nvPr>
        </p:nvSpPr>
        <p:spPr/>
        <p:txBody>
          <a:bodyPr/>
          <a:lstStyle/>
          <a:p>
            <a:pPr algn="ctr"/>
            <a:r>
              <a:rPr lang="en-US" dirty="0"/>
              <a:t>Network design proposal for bank</a:t>
            </a:r>
            <a:endParaRPr lang="en-IN" dirty="0"/>
          </a:p>
        </p:txBody>
      </p:sp>
      <p:sp>
        <p:nvSpPr>
          <p:cNvPr id="3" name="Subtitle 2">
            <a:extLst>
              <a:ext uri="{FF2B5EF4-FFF2-40B4-BE49-F238E27FC236}">
                <a16:creationId xmlns:a16="http://schemas.microsoft.com/office/drawing/2014/main" id="{2EC947BB-F200-4869-834A-113F0EE42A1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466756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0120-FE5F-48C1-9505-3B4160D8A9C6}"/>
              </a:ext>
            </a:extLst>
          </p:cNvPr>
          <p:cNvSpPr>
            <a:spLocks noGrp="1"/>
          </p:cNvSpPr>
          <p:nvPr>
            <p:ph type="title"/>
          </p:nvPr>
        </p:nvSpPr>
        <p:spPr/>
        <p:txBody>
          <a:bodyPr/>
          <a:lstStyle/>
          <a:p>
            <a:r>
              <a:rPr lang="en-IN" b="1" dirty="0"/>
              <a:t>Network requirement analysis </a:t>
            </a:r>
            <a:br>
              <a:rPr lang="en-IN" dirty="0"/>
            </a:br>
            <a:endParaRPr lang="en-IN" dirty="0"/>
          </a:p>
        </p:txBody>
      </p:sp>
      <p:sp>
        <p:nvSpPr>
          <p:cNvPr id="3" name="TextBox 2">
            <a:extLst>
              <a:ext uri="{FF2B5EF4-FFF2-40B4-BE49-F238E27FC236}">
                <a16:creationId xmlns:a16="http://schemas.microsoft.com/office/drawing/2014/main" id="{1CA6F84C-0240-4339-BE4D-77D5DC9D6AA9}"/>
              </a:ext>
            </a:extLst>
          </p:cNvPr>
          <p:cNvSpPr txBox="1"/>
          <p:nvPr/>
        </p:nvSpPr>
        <p:spPr>
          <a:xfrm>
            <a:off x="994299" y="1509204"/>
            <a:ext cx="7803472" cy="3693319"/>
          </a:xfrm>
          <a:prstGeom prst="rect">
            <a:avLst/>
          </a:prstGeom>
          <a:noFill/>
        </p:spPr>
        <p:txBody>
          <a:bodyPr wrap="square" rtlCol="0">
            <a:spAutoFit/>
          </a:bodyPr>
          <a:lstStyle/>
          <a:p>
            <a:r>
              <a:rPr lang="en-IN" dirty="0"/>
              <a:t>As the locations of the banks are spanned across different geographical locations, a VPN solution is recommended as it would be more economical as compared with a leased line solution. VPN appliances are required for the same. The application server is recommended as Windows 2008 / Windows 2012, with appropriate failover clustering to provide high availability to the application. The application server should be setup on a DMZ, where only access to https protocol (TCP port 443), should be made available to users accessing from the outside. Antivirus with desktop firewall should be installed on the server, which would provide host level protection. An appliance, which would perform deep packet inspection, should be setup on the network, to filter incoming traffic to the application server. This would scan the traffic for security threats and attacks.</a:t>
            </a:r>
          </a:p>
        </p:txBody>
      </p:sp>
    </p:spTree>
    <p:extLst>
      <p:ext uri="{BB962C8B-B14F-4D97-AF65-F5344CB8AC3E}">
        <p14:creationId xmlns:p14="http://schemas.microsoft.com/office/powerpoint/2010/main" val="1674085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076C-7D45-4AF2-803D-DD97DDD21734}"/>
              </a:ext>
            </a:extLst>
          </p:cNvPr>
          <p:cNvSpPr>
            <a:spLocks noGrp="1"/>
          </p:cNvSpPr>
          <p:nvPr>
            <p:ph type="title"/>
          </p:nvPr>
        </p:nvSpPr>
        <p:spPr/>
        <p:txBody>
          <a:bodyPr>
            <a:normAutofit fontScale="90000"/>
          </a:bodyPr>
          <a:lstStyle/>
          <a:p>
            <a:r>
              <a:rPr lang="en-IN" b="1" dirty="0"/>
              <a:t>Hardware and software requirement analysis </a:t>
            </a:r>
            <a:br>
              <a:rPr lang="en-IN" dirty="0"/>
            </a:br>
            <a:endParaRPr lang="en-IN" dirty="0"/>
          </a:p>
        </p:txBody>
      </p:sp>
      <p:sp>
        <p:nvSpPr>
          <p:cNvPr id="3" name="TextBox 2">
            <a:extLst>
              <a:ext uri="{FF2B5EF4-FFF2-40B4-BE49-F238E27FC236}">
                <a16:creationId xmlns:a16="http://schemas.microsoft.com/office/drawing/2014/main" id="{31400813-4576-4AA0-919D-EDF779B6B5FC}"/>
              </a:ext>
            </a:extLst>
          </p:cNvPr>
          <p:cNvSpPr txBox="1"/>
          <p:nvPr/>
        </p:nvSpPr>
        <p:spPr>
          <a:xfrm>
            <a:off x="852256" y="1802167"/>
            <a:ext cx="8211845" cy="3970318"/>
          </a:xfrm>
          <a:prstGeom prst="rect">
            <a:avLst/>
          </a:prstGeom>
          <a:noFill/>
        </p:spPr>
        <p:txBody>
          <a:bodyPr wrap="square" rtlCol="0">
            <a:spAutoFit/>
          </a:bodyPr>
          <a:lstStyle/>
          <a:p>
            <a:r>
              <a:rPr lang="en-IN" dirty="0"/>
              <a:t>1. At the main office, a VPN appliance would be required, which would have a deep packet inspection. The recommended VPN appliance is Sonic wall NSA 220/W, which has the capacity to support site-to-site VPN tunnels and also has deep packet inspection and firewall capabilities. </a:t>
            </a:r>
          </a:p>
          <a:p>
            <a:r>
              <a:rPr lang="en-IN" dirty="0"/>
              <a:t>2. There are 200 users in the main office. A total of 5 no of 48 port switches are recommended considering ports for servers, VPN appliances, and expansion plans. The Cisco Catalyst 2960S-48FPD-L is recommended for the same. </a:t>
            </a:r>
          </a:p>
          <a:p>
            <a:r>
              <a:rPr lang="en-IN" dirty="0"/>
              <a:t> 3. There are 100 users each at the branch office. A total of 3 </a:t>
            </a:r>
            <a:r>
              <a:rPr lang="en-IN" dirty="0" err="1"/>
              <a:t>nos</a:t>
            </a:r>
            <a:r>
              <a:rPr lang="en-IN" dirty="0"/>
              <a:t> of 48 port switches is recommended, which are Cisco Catalyst 2960S-48FPD-L, considering future expansion plans. </a:t>
            </a:r>
          </a:p>
          <a:p>
            <a:r>
              <a:rPr lang="en-IN" dirty="0"/>
              <a:t>4. Windows 2008/2012 is recommended for the application server with server hardware.</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8155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7622-A511-45A6-89EB-60D6FFC93105}"/>
              </a:ext>
            </a:extLst>
          </p:cNvPr>
          <p:cNvSpPr>
            <a:spLocks noGrp="1"/>
          </p:cNvSpPr>
          <p:nvPr>
            <p:ph type="title"/>
          </p:nvPr>
        </p:nvSpPr>
        <p:spPr/>
        <p:txBody>
          <a:bodyPr/>
          <a:lstStyle/>
          <a:p>
            <a:r>
              <a:rPr lang="en-IN" dirty="0"/>
              <a:t>Implementation</a:t>
            </a:r>
          </a:p>
        </p:txBody>
      </p:sp>
      <p:sp>
        <p:nvSpPr>
          <p:cNvPr id="3" name="TextBox 2">
            <a:extLst>
              <a:ext uri="{FF2B5EF4-FFF2-40B4-BE49-F238E27FC236}">
                <a16:creationId xmlns:a16="http://schemas.microsoft.com/office/drawing/2014/main" id="{51E36A96-A079-4DF0-9B24-67E9B9D05B1C}"/>
              </a:ext>
            </a:extLst>
          </p:cNvPr>
          <p:cNvSpPr txBox="1"/>
          <p:nvPr/>
        </p:nvSpPr>
        <p:spPr>
          <a:xfrm>
            <a:off x="1083076" y="1757779"/>
            <a:ext cx="8043169" cy="3046988"/>
          </a:xfrm>
          <a:prstGeom prst="rect">
            <a:avLst/>
          </a:prstGeom>
          <a:noFill/>
        </p:spPr>
        <p:txBody>
          <a:bodyPr wrap="square" rtlCol="0">
            <a:spAutoFit/>
          </a:bodyPr>
          <a:lstStyle/>
          <a:p>
            <a:r>
              <a:rPr lang="en-IN" sz="2400" dirty="0"/>
              <a:t>For implementing this bank prototype we have used  Router-PT which have serial ports, So that it will be easy for us to connect to 6 branches and we have also used 2960-24TT switches all over the network to connect to various campuses among the cities which are then interconnected to the servers and users. All the serial ports are assigned with IP addresses so they can be recognized between the cities without confusion</a:t>
            </a:r>
          </a:p>
        </p:txBody>
      </p:sp>
    </p:spTree>
    <p:extLst>
      <p:ext uri="{BB962C8B-B14F-4D97-AF65-F5344CB8AC3E}">
        <p14:creationId xmlns:p14="http://schemas.microsoft.com/office/powerpoint/2010/main" val="4115340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26DC-8AD9-47D7-871E-5704F72706C6}"/>
              </a:ext>
            </a:extLst>
          </p:cNvPr>
          <p:cNvSpPr>
            <a:spLocks noGrp="1"/>
          </p:cNvSpPr>
          <p:nvPr>
            <p:ph type="title"/>
          </p:nvPr>
        </p:nvSpPr>
        <p:spPr/>
        <p:txBody>
          <a:bodyPr/>
          <a:lstStyle/>
          <a:p>
            <a:r>
              <a:rPr lang="en-IN" b="1" dirty="0"/>
              <a:t>Cisco Packet Tracer: </a:t>
            </a:r>
            <a:br>
              <a:rPr lang="en-IN" dirty="0"/>
            </a:br>
            <a:endParaRPr lang="en-IN" dirty="0"/>
          </a:p>
        </p:txBody>
      </p:sp>
      <p:sp>
        <p:nvSpPr>
          <p:cNvPr id="4" name="TextBox 3">
            <a:extLst>
              <a:ext uri="{FF2B5EF4-FFF2-40B4-BE49-F238E27FC236}">
                <a16:creationId xmlns:a16="http://schemas.microsoft.com/office/drawing/2014/main" id="{002895E7-884B-4579-993A-C328C6A30A9A}"/>
              </a:ext>
            </a:extLst>
          </p:cNvPr>
          <p:cNvSpPr txBox="1"/>
          <p:nvPr/>
        </p:nvSpPr>
        <p:spPr>
          <a:xfrm>
            <a:off x="585926" y="1420427"/>
            <a:ext cx="8078680" cy="3323987"/>
          </a:xfrm>
          <a:prstGeom prst="rect">
            <a:avLst/>
          </a:prstGeom>
          <a:noFill/>
        </p:spPr>
        <p:txBody>
          <a:bodyPr wrap="square" rtlCol="0">
            <a:spAutoFit/>
          </a:bodyPr>
          <a:lstStyle/>
          <a:p>
            <a:pPr marL="285750" indent="-285750">
              <a:buFont typeface="Wingdings" panose="05000000000000000000" pitchFamily="2" charset="2"/>
              <a:buChar char="v"/>
            </a:pPr>
            <a:r>
              <a:rPr lang="en-IN" sz="2400" dirty="0">
                <a:latin typeface="Arial" panose="020B0604020202020204" pitchFamily="34" charset="0"/>
                <a:cs typeface="Arial" panose="020B0604020202020204" pitchFamily="34" charset="0"/>
              </a:rPr>
              <a:t>Cisco Packet Tracer is a visual simulation tool designed by Cisco Systems that allows users to create network topologies and imitate modern computer networks</a:t>
            </a:r>
          </a:p>
          <a:p>
            <a:pPr marL="285750" indent="-285750">
              <a:buFont typeface="Wingdings" panose="05000000000000000000" pitchFamily="2" charset="2"/>
              <a:buChar char="v"/>
            </a:pPr>
            <a:r>
              <a:rPr lang="en-IN" sz="2400" dirty="0">
                <a:latin typeface="Arial" panose="020B0604020202020204" pitchFamily="34" charset="0"/>
                <a:cs typeface="Arial" panose="020B0604020202020204" pitchFamily="34" charset="0"/>
              </a:rPr>
              <a:t>Using packet tracer we have implemented network topology, assigned routers and switches.</a:t>
            </a:r>
          </a:p>
          <a:p>
            <a:pPr marL="285750" indent="-285750">
              <a:buFont typeface="Wingdings" panose="05000000000000000000" pitchFamily="2" charset="2"/>
              <a:buChar char="v"/>
            </a:pPr>
            <a:r>
              <a:rPr lang="en-IN" sz="2400" dirty="0">
                <a:latin typeface="Arial" panose="020B0604020202020204" pitchFamily="34" charset="0"/>
                <a:cs typeface="Arial" panose="020B0604020202020204" pitchFamily="34" charset="0"/>
              </a:rPr>
              <a:t>We can also configure each and every router and network with the IP address and tested whether the data transfer is successful or not</a:t>
            </a:r>
            <a:r>
              <a:rPr lang="en-IN" dirty="0"/>
              <a:t>.</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440268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A243-076B-4C15-9816-3E8145E4ACF9}"/>
              </a:ext>
            </a:extLst>
          </p:cNvPr>
          <p:cNvSpPr>
            <a:spLocks noGrp="1"/>
          </p:cNvSpPr>
          <p:nvPr>
            <p:ph type="title"/>
          </p:nvPr>
        </p:nvSpPr>
        <p:spPr/>
        <p:txBody>
          <a:bodyPr/>
          <a:lstStyle/>
          <a:p>
            <a:r>
              <a:rPr lang="en-IN" dirty="0"/>
              <a:t>Result and Conclusion</a:t>
            </a:r>
          </a:p>
        </p:txBody>
      </p:sp>
      <p:sp>
        <p:nvSpPr>
          <p:cNvPr id="3" name="TextBox 2">
            <a:extLst>
              <a:ext uri="{FF2B5EF4-FFF2-40B4-BE49-F238E27FC236}">
                <a16:creationId xmlns:a16="http://schemas.microsoft.com/office/drawing/2014/main" id="{A6580806-4472-43BC-AAA2-261B26D279B3}"/>
              </a:ext>
            </a:extLst>
          </p:cNvPr>
          <p:cNvSpPr txBox="1"/>
          <p:nvPr/>
        </p:nvSpPr>
        <p:spPr>
          <a:xfrm>
            <a:off x="949911" y="1731146"/>
            <a:ext cx="7945514" cy="1728678"/>
          </a:xfrm>
          <a:prstGeom prst="rect">
            <a:avLst/>
          </a:prstGeom>
          <a:noFill/>
        </p:spPr>
        <p:txBody>
          <a:bodyPr wrap="square" rtlCol="0">
            <a:spAutoFit/>
          </a:bodyPr>
          <a:lstStyle/>
          <a:p>
            <a:pPr marL="298450" indent="-285750">
              <a:lnSpc>
                <a:spcPct val="100000"/>
              </a:lnSpc>
              <a:spcBef>
                <a:spcPts val="1100"/>
              </a:spcBef>
              <a:buFont typeface="Wingdings" panose="05000000000000000000" pitchFamily="2" charset="2"/>
              <a:buChar char="v"/>
            </a:pPr>
            <a:r>
              <a:rPr lang="en-US" sz="2000" spc="110" dirty="0">
                <a:solidFill>
                  <a:srgbClr val="3F3F3F"/>
                </a:solidFill>
                <a:latin typeface="Arial" panose="020B0604020202020204" pitchFamily="34" charset="0"/>
                <a:cs typeface="Arial" panose="020B0604020202020204" pitchFamily="34" charset="0"/>
              </a:rPr>
              <a:t>The</a:t>
            </a:r>
            <a:r>
              <a:rPr lang="en-US" sz="2000" spc="30" dirty="0">
                <a:solidFill>
                  <a:srgbClr val="3F3F3F"/>
                </a:solidFill>
                <a:latin typeface="Arial" panose="020B0604020202020204" pitchFamily="34" charset="0"/>
                <a:cs typeface="Arial" panose="020B0604020202020204" pitchFamily="34" charset="0"/>
              </a:rPr>
              <a:t> </a:t>
            </a:r>
            <a:r>
              <a:rPr lang="en-US" sz="2000" spc="95" dirty="0">
                <a:solidFill>
                  <a:srgbClr val="3F3F3F"/>
                </a:solidFill>
                <a:latin typeface="Arial" panose="020B0604020202020204" pitchFamily="34" charset="0"/>
                <a:cs typeface="Arial" panose="020B0604020202020204" pitchFamily="34" charset="0"/>
              </a:rPr>
              <a:t>network</a:t>
            </a:r>
            <a:r>
              <a:rPr lang="en-US" sz="2000" spc="35" dirty="0">
                <a:solidFill>
                  <a:srgbClr val="3F3F3F"/>
                </a:solidFill>
                <a:latin typeface="Arial" panose="020B0604020202020204" pitchFamily="34" charset="0"/>
                <a:cs typeface="Arial" panose="020B0604020202020204" pitchFamily="34" charset="0"/>
              </a:rPr>
              <a:t> </a:t>
            </a:r>
            <a:r>
              <a:rPr lang="en-US" sz="2000" spc="105" dirty="0">
                <a:solidFill>
                  <a:srgbClr val="3F3F3F"/>
                </a:solidFill>
                <a:latin typeface="Arial" panose="020B0604020202020204" pitchFamily="34" charset="0"/>
                <a:cs typeface="Arial" panose="020B0604020202020204" pitchFamily="34" charset="0"/>
              </a:rPr>
              <a:t>proposal</a:t>
            </a:r>
            <a:r>
              <a:rPr lang="en-US" sz="2000" spc="35" dirty="0">
                <a:solidFill>
                  <a:srgbClr val="3F3F3F"/>
                </a:solidFill>
                <a:latin typeface="Arial" panose="020B0604020202020204" pitchFamily="34" charset="0"/>
                <a:cs typeface="Arial" panose="020B0604020202020204" pitchFamily="34" charset="0"/>
              </a:rPr>
              <a:t> </a:t>
            </a:r>
            <a:r>
              <a:rPr lang="en-US" sz="2000" spc="170" dirty="0">
                <a:solidFill>
                  <a:srgbClr val="3F3F3F"/>
                </a:solidFill>
                <a:latin typeface="Arial" panose="020B0604020202020204" pitchFamily="34" charset="0"/>
                <a:cs typeface="Arial" panose="020B0604020202020204" pitchFamily="34" charset="0"/>
              </a:rPr>
              <a:t>has</a:t>
            </a:r>
            <a:r>
              <a:rPr lang="en-US" sz="2000" spc="30" dirty="0">
                <a:solidFill>
                  <a:srgbClr val="3F3F3F"/>
                </a:solidFill>
                <a:latin typeface="Arial" panose="020B0604020202020204" pitchFamily="34" charset="0"/>
                <a:cs typeface="Arial" panose="020B0604020202020204" pitchFamily="34" charset="0"/>
              </a:rPr>
              <a:t> </a:t>
            </a:r>
            <a:r>
              <a:rPr lang="en-US" sz="2000" spc="130" dirty="0">
                <a:solidFill>
                  <a:srgbClr val="3F3F3F"/>
                </a:solidFill>
                <a:latin typeface="Arial" panose="020B0604020202020204" pitchFamily="34" charset="0"/>
                <a:cs typeface="Arial" panose="020B0604020202020204" pitchFamily="34" charset="0"/>
              </a:rPr>
              <a:t>been</a:t>
            </a:r>
            <a:r>
              <a:rPr lang="en-US" sz="2000" spc="35" dirty="0">
                <a:solidFill>
                  <a:srgbClr val="3F3F3F"/>
                </a:solidFill>
                <a:latin typeface="Arial" panose="020B0604020202020204" pitchFamily="34" charset="0"/>
                <a:cs typeface="Arial" panose="020B0604020202020204" pitchFamily="34" charset="0"/>
              </a:rPr>
              <a:t> </a:t>
            </a:r>
            <a:r>
              <a:rPr lang="en-US" sz="2000" spc="60" dirty="0">
                <a:solidFill>
                  <a:srgbClr val="3F3F3F"/>
                </a:solidFill>
                <a:latin typeface="Arial" panose="020B0604020202020204" pitchFamily="34" charset="0"/>
                <a:cs typeface="Arial" panose="020B0604020202020204" pitchFamily="34" charset="0"/>
              </a:rPr>
              <a:t>finalized</a:t>
            </a:r>
            <a:r>
              <a:rPr lang="en-US" sz="2000" spc="35" dirty="0">
                <a:solidFill>
                  <a:srgbClr val="3F3F3F"/>
                </a:solidFill>
                <a:latin typeface="Arial" panose="020B0604020202020204" pitchFamily="34" charset="0"/>
                <a:cs typeface="Arial" panose="020B0604020202020204" pitchFamily="34" charset="0"/>
              </a:rPr>
              <a:t> </a:t>
            </a:r>
            <a:r>
              <a:rPr lang="en-US" sz="2000" spc="50" dirty="0">
                <a:solidFill>
                  <a:srgbClr val="3F3F3F"/>
                </a:solidFill>
                <a:latin typeface="Arial" panose="020B0604020202020204" pitchFamily="34" charset="0"/>
                <a:cs typeface="Arial" panose="020B0604020202020204" pitchFamily="34" charset="0"/>
              </a:rPr>
              <a:t>for</a:t>
            </a:r>
            <a:r>
              <a:rPr lang="en-US" sz="2000" spc="40" dirty="0">
                <a:solidFill>
                  <a:srgbClr val="3F3F3F"/>
                </a:solidFill>
                <a:latin typeface="Arial" panose="020B0604020202020204" pitchFamily="34" charset="0"/>
                <a:cs typeface="Arial" panose="020B0604020202020204" pitchFamily="34" charset="0"/>
              </a:rPr>
              <a:t> </a:t>
            </a:r>
            <a:r>
              <a:rPr lang="en-US" sz="2000" spc="140" dirty="0">
                <a:solidFill>
                  <a:srgbClr val="3F3F3F"/>
                </a:solidFill>
                <a:latin typeface="Arial" panose="020B0604020202020204" pitchFamily="34" charset="0"/>
                <a:cs typeface="Arial" panose="020B0604020202020204" pitchFamily="34" charset="0"/>
              </a:rPr>
              <a:t>bank</a:t>
            </a:r>
            <a:r>
              <a:rPr lang="en-US" sz="2000" spc="35" dirty="0">
                <a:solidFill>
                  <a:srgbClr val="3F3F3F"/>
                </a:solidFill>
                <a:latin typeface="Arial" panose="020B0604020202020204" pitchFamily="34" charset="0"/>
                <a:cs typeface="Arial" panose="020B0604020202020204" pitchFamily="34" charset="0"/>
              </a:rPr>
              <a:t> </a:t>
            </a:r>
            <a:r>
              <a:rPr lang="en-US" sz="2000" spc="180" dirty="0">
                <a:solidFill>
                  <a:srgbClr val="3F3F3F"/>
                </a:solidFill>
                <a:latin typeface="Arial" panose="020B0604020202020204" pitchFamily="34" charset="0"/>
                <a:cs typeface="Arial" panose="020B0604020202020204" pitchFamily="34" charset="0"/>
              </a:rPr>
              <a:t>as</a:t>
            </a:r>
            <a:r>
              <a:rPr lang="en-US" sz="2000" spc="40" dirty="0">
                <a:solidFill>
                  <a:srgbClr val="3F3F3F"/>
                </a:solidFill>
                <a:latin typeface="Arial" panose="020B0604020202020204" pitchFamily="34" charset="0"/>
                <a:cs typeface="Arial" panose="020B0604020202020204" pitchFamily="34" charset="0"/>
              </a:rPr>
              <a:t> </a:t>
            </a:r>
            <a:r>
              <a:rPr lang="en-US" sz="2000" spc="95" dirty="0">
                <a:solidFill>
                  <a:srgbClr val="3F3F3F"/>
                </a:solidFill>
                <a:latin typeface="Arial" panose="020B0604020202020204" pitchFamily="34" charset="0"/>
                <a:cs typeface="Arial" panose="020B0604020202020204" pitchFamily="34" charset="0"/>
              </a:rPr>
              <a:t>per</a:t>
            </a:r>
            <a:r>
              <a:rPr lang="en-US" sz="2000" spc="40" dirty="0">
                <a:solidFill>
                  <a:srgbClr val="3F3F3F"/>
                </a:solidFill>
                <a:latin typeface="Arial" panose="020B0604020202020204" pitchFamily="34" charset="0"/>
                <a:cs typeface="Arial" panose="020B0604020202020204" pitchFamily="34" charset="0"/>
              </a:rPr>
              <a:t> </a:t>
            </a:r>
            <a:r>
              <a:rPr lang="en-US" sz="2000" spc="100" dirty="0">
                <a:solidFill>
                  <a:srgbClr val="3F3F3F"/>
                </a:solidFill>
                <a:latin typeface="Arial" panose="020B0604020202020204" pitchFamily="34" charset="0"/>
                <a:cs typeface="Arial" panose="020B0604020202020204" pitchFamily="34" charset="0"/>
              </a:rPr>
              <a:t>requirements</a:t>
            </a:r>
            <a:endParaRPr lang="en-US" sz="2000" dirty="0">
              <a:latin typeface="Arial" panose="020B0604020202020204" pitchFamily="34" charset="0"/>
              <a:cs typeface="Arial" panose="020B0604020202020204" pitchFamily="34" charset="0"/>
            </a:endParaRPr>
          </a:p>
          <a:p>
            <a:pPr marL="298450" marR="281305" indent="-285750">
              <a:lnSpc>
                <a:spcPct val="100000"/>
              </a:lnSpc>
              <a:spcBef>
                <a:spcPts val="1000"/>
              </a:spcBef>
              <a:buFont typeface="Wingdings" panose="05000000000000000000" pitchFamily="2" charset="2"/>
              <a:buChar char="v"/>
            </a:pPr>
            <a:r>
              <a:rPr lang="en-US" sz="2000" spc="80" dirty="0">
                <a:solidFill>
                  <a:srgbClr val="3F3F3F"/>
                </a:solidFill>
                <a:latin typeface="Arial" panose="020B0604020202020204" pitchFamily="34" charset="0"/>
                <a:cs typeface="Arial" panose="020B0604020202020204" pitchFamily="34" charset="0"/>
              </a:rPr>
              <a:t>Application</a:t>
            </a:r>
            <a:r>
              <a:rPr lang="en-US" sz="2000" spc="35" dirty="0">
                <a:solidFill>
                  <a:srgbClr val="3F3F3F"/>
                </a:solidFill>
                <a:latin typeface="Arial" panose="020B0604020202020204" pitchFamily="34" charset="0"/>
                <a:cs typeface="Arial" panose="020B0604020202020204" pitchFamily="34" charset="0"/>
              </a:rPr>
              <a:t> </a:t>
            </a:r>
            <a:r>
              <a:rPr lang="en-US" sz="2000" spc="114" dirty="0">
                <a:solidFill>
                  <a:srgbClr val="3F3F3F"/>
                </a:solidFill>
                <a:latin typeface="Arial" panose="020B0604020202020204" pitchFamily="34" charset="0"/>
                <a:cs typeface="Arial" panose="020B0604020202020204" pitchFamily="34" charset="0"/>
              </a:rPr>
              <a:t>server</a:t>
            </a:r>
            <a:r>
              <a:rPr lang="en-US" sz="2000" spc="45" dirty="0">
                <a:solidFill>
                  <a:srgbClr val="3F3F3F"/>
                </a:solidFill>
                <a:latin typeface="Arial" panose="020B0604020202020204" pitchFamily="34" charset="0"/>
                <a:cs typeface="Arial" panose="020B0604020202020204" pitchFamily="34" charset="0"/>
              </a:rPr>
              <a:t> </a:t>
            </a:r>
            <a:r>
              <a:rPr lang="en-US" sz="2000" spc="150" dirty="0">
                <a:solidFill>
                  <a:srgbClr val="3F3F3F"/>
                </a:solidFill>
                <a:latin typeface="Arial" panose="020B0604020202020204" pitchFamily="34" charset="0"/>
                <a:cs typeface="Arial" panose="020B0604020202020204" pitchFamily="34" charset="0"/>
              </a:rPr>
              <a:t>and</a:t>
            </a:r>
            <a:r>
              <a:rPr lang="en-US" sz="2000" spc="35" dirty="0">
                <a:solidFill>
                  <a:srgbClr val="3F3F3F"/>
                </a:solidFill>
                <a:latin typeface="Arial" panose="020B0604020202020204" pitchFamily="34" charset="0"/>
                <a:cs typeface="Arial" panose="020B0604020202020204" pitchFamily="34" charset="0"/>
              </a:rPr>
              <a:t> </a:t>
            </a:r>
            <a:r>
              <a:rPr lang="en-US" sz="2000" spc="120" dirty="0">
                <a:solidFill>
                  <a:srgbClr val="3F3F3F"/>
                </a:solidFill>
                <a:latin typeface="Arial" panose="020B0604020202020204" pitchFamily="34" charset="0"/>
                <a:cs typeface="Arial" panose="020B0604020202020204" pitchFamily="34" charset="0"/>
              </a:rPr>
              <a:t>high-speed</a:t>
            </a:r>
            <a:r>
              <a:rPr lang="en-US" sz="2000" spc="35" dirty="0">
                <a:solidFill>
                  <a:srgbClr val="3F3F3F"/>
                </a:solidFill>
                <a:latin typeface="Arial" panose="020B0604020202020204" pitchFamily="34" charset="0"/>
                <a:cs typeface="Arial" panose="020B0604020202020204" pitchFamily="34" charset="0"/>
              </a:rPr>
              <a:t> </a:t>
            </a:r>
            <a:r>
              <a:rPr lang="en-US" sz="2000" spc="60" dirty="0">
                <a:solidFill>
                  <a:srgbClr val="3F3F3F"/>
                </a:solidFill>
                <a:latin typeface="Arial" panose="020B0604020202020204" pitchFamily="34" charset="0"/>
                <a:cs typeface="Arial" panose="020B0604020202020204" pitchFamily="34" charset="0"/>
              </a:rPr>
              <a:t>internet</a:t>
            </a:r>
            <a:r>
              <a:rPr lang="en-US" sz="2000" spc="45" dirty="0">
                <a:solidFill>
                  <a:srgbClr val="3F3F3F"/>
                </a:solidFill>
                <a:latin typeface="Arial" panose="020B0604020202020204" pitchFamily="34" charset="0"/>
                <a:cs typeface="Arial" panose="020B0604020202020204" pitchFamily="34" charset="0"/>
              </a:rPr>
              <a:t> </a:t>
            </a:r>
            <a:r>
              <a:rPr lang="en-US" sz="2000" spc="95" dirty="0">
                <a:solidFill>
                  <a:srgbClr val="3F3F3F"/>
                </a:solidFill>
                <a:latin typeface="Arial" panose="020B0604020202020204" pitchFamily="34" charset="0"/>
                <a:cs typeface="Arial" panose="020B0604020202020204" pitchFamily="34" charset="0"/>
              </a:rPr>
              <a:t>connection</a:t>
            </a:r>
            <a:r>
              <a:rPr lang="en-US" sz="2000" spc="40" dirty="0">
                <a:solidFill>
                  <a:srgbClr val="3F3F3F"/>
                </a:solidFill>
                <a:latin typeface="Arial" panose="020B0604020202020204" pitchFamily="34" charset="0"/>
                <a:cs typeface="Arial" panose="020B0604020202020204" pitchFamily="34" charset="0"/>
              </a:rPr>
              <a:t> </a:t>
            </a:r>
            <a:r>
              <a:rPr lang="en-US" sz="2000" spc="170" dirty="0">
                <a:solidFill>
                  <a:srgbClr val="3F3F3F"/>
                </a:solidFill>
                <a:latin typeface="Arial" panose="020B0604020202020204" pitchFamily="34" charset="0"/>
                <a:cs typeface="Arial" panose="020B0604020202020204" pitchFamily="34" charset="0"/>
              </a:rPr>
              <a:t>has</a:t>
            </a:r>
            <a:r>
              <a:rPr lang="en-US" sz="2000" spc="35" dirty="0">
                <a:solidFill>
                  <a:srgbClr val="3F3F3F"/>
                </a:solidFill>
                <a:latin typeface="Arial" panose="020B0604020202020204" pitchFamily="34" charset="0"/>
                <a:cs typeface="Arial" panose="020B0604020202020204" pitchFamily="34" charset="0"/>
              </a:rPr>
              <a:t> </a:t>
            </a:r>
            <a:r>
              <a:rPr lang="en-US" sz="2000" spc="130" dirty="0">
                <a:solidFill>
                  <a:srgbClr val="3F3F3F"/>
                </a:solidFill>
                <a:latin typeface="Arial" panose="020B0604020202020204" pitchFamily="34" charset="0"/>
                <a:cs typeface="Arial" panose="020B0604020202020204" pitchFamily="34" charset="0"/>
              </a:rPr>
              <a:t>been</a:t>
            </a:r>
            <a:r>
              <a:rPr lang="en-US" sz="2000" spc="35" dirty="0">
                <a:solidFill>
                  <a:srgbClr val="3F3F3F"/>
                </a:solidFill>
                <a:latin typeface="Arial" panose="020B0604020202020204" pitchFamily="34" charset="0"/>
                <a:cs typeface="Arial" panose="020B0604020202020204" pitchFamily="34" charset="0"/>
              </a:rPr>
              <a:t> </a:t>
            </a:r>
            <a:r>
              <a:rPr lang="en-US" sz="2000" spc="100" dirty="0">
                <a:solidFill>
                  <a:srgbClr val="3F3F3F"/>
                </a:solidFill>
                <a:latin typeface="Arial" panose="020B0604020202020204" pitchFamily="34" charset="0"/>
                <a:cs typeface="Arial" panose="020B0604020202020204" pitchFamily="34" charset="0"/>
              </a:rPr>
              <a:t>set </a:t>
            </a:r>
            <a:r>
              <a:rPr lang="en-US" sz="2000" spc="-525" dirty="0">
                <a:solidFill>
                  <a:srgbClr val="3F3F3F"/>
                </a:solidFill>
                <a:latin typeface="Arial" panose="020B0604020202020204" pitchFamily="34" charset="0"/>
                <a:cs typeface="Arial" panose="020B0604020202020204" pitchFamily="34" charset="0"/>
              </a:rPr>
              <a:t> </a:t>
            </a:r>
            <a:r>
              <a:rPr lang="en-US" sz="2000" spc="65" dirty="0">
                <a:solidFill>
                  <a:srgbClr val="3F3F3F"/>
                </a:solidFill>
                <a:latin typeface="Arial" panose="020B0604020202020204" pitchFamily="34" charset="0"/>
                <a:cs typeface="Arial" panose="020B0604020202020204" pitchFamily="34" charset="0"/>
              </a:rPr>
              <a:t>up.</a:t>
            </a:r>
            <a:endParaRPr lang="en-US" sz="20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712237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2E6B-8DC0-4610-9E76-259916AC1DCE}"/>
              </a:ext>
            </a:extLst>
          </p:cNvPr>
          <p:cNvSpPr>
            <a:spLocks noGrp="1"/>
          </p:cNvSpPr>
          <p:nvPr>
            <p:ph type="title"/>
          </p:nvPr>
        </p:nvSpPr>
        <p:spPr/>
        <p:txBody>
          <a:bodyPr/>
          <a:lstStyle/>
          <a:p>
            <a:r>
              <a:rPr lang="en-IN" dirty="0"/>
              <a:t>References</a:t>
            </a:r>
          </a:p>
        </p:txBody>
      </p:sp>
      <p:sp>
        <p:nvSpPr>
          <p:cNvPr id="3" name="TextBox 2">
            <a:extLst>
              <a:ext uri="{FF2B5EF4-FFF2-40B4-BE49-F238E27FC236}">
                <a16:creationId xmlns:a16="http://schemas.microsoft.com/office/drawing/2014/main" id="{B28D4D21-660F-4C0E-ABCC-3F73379E8989}"/>
              </a:ext>
            </a:extLst>
          </p:cNvPr>
          <p:cNvSpPr txBox="1"/>
          <p:nvPr/>
        </p:nvSpPr>
        <p:spPr>
          <a:xfrm>
            <a:off x="887767" y="1686757"/>
            <a:ext cx="7253056" cy="1477328"/>
          </a:xfrm>
          <a:prstGeom prst="rect">
            <a:avLst/>
          </a:prstGeom>
          <a:noFill/>
        </p:spPr>
        <p:txBody>
          <a:bodyPr wrap="square" rtlCol="0">
            <a:spAutoFit/>
          </a:bodyPr>
          <a:lstStyle/>
          <a:p>
            <a:pPr marL="285750" lvl="0" indent="-285750">
              <a:buFont typeface="Wingdings" panose="05000000000000000000" pitchFamily="2" charset="2"/>
              <a:buChar char="v"/>
            </a:pPr>
            <a:r>
              <a:rPr lang="en-IN" u="sng" dirty="0">
                <a:hlinkClick r:id="rId2"/>
              </a:rPr>
              <a:t>https://brainbell.com/tutors/A+/Hardware/Basic_Requirements_of_a_Network.htm</a:t>
            </a:r>
            <a:endParaRPr lang="en-IN" dirty="0"/>
          </a:p>
          <a:p>
            <a:pPr marL="285750" lvl="0" indent="-285750">
              <a:buFont typeface="Wingdings" panose="05000000000000000000" pitchFamily="2" charset="2"/>
              <a:buChar char="v"/>
            </a:pPr>
            <a:r>
              <a:rPr lang="en-IN" dirty="0"/>
              <a:t>https://www.ccexpert.us/network-design-2/characterizing-types-of-traffic-flow-for-newnetwork- applications.html  </a:t>
            </a:r>
          </a:p>
          <a:p>
            <a:pPr marL="285750" indent="-285750">
              <a:buFont typeface="Wingdings" panose="05000000000000000000" pitchFamily="2" charset="2"/>
              <a:buChar char="v"/>
            </a:pPr>
            <a:r>
              <a:rPr lang="en-IN" u="sng" dirty="0"/>
              <a:t>https://www.netacad.com/courses/packet-tracer</a:t>
            </a:r>
            <a:r>
              <a:rPr lang="en-IN" dirty="0"/>
              <a:t> </a:t>
            </a:r>
          </a:p>
        </p:txBody>
      </p:sp>
    </p:spTree>
    <p:extLst>
      <p:ext uri="{BB962C8B-B14F-4D97-AF65-F5344CB8AC3E}">
        <p14:creationId xmlns:p14="http://schemas.microsoft.com/office/powerpoint/2010/main" val="3485679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C70A9-7847-42B4-9757-85CC0F5627D8}"/>
              </a:ext>
            </a:extLst>
          </p:cNvPr>
          <p:cNvSpPr>
            <a:spLocks noGrp="1"/>
          </p:cNvSpPr>
          <p:nvPr>
            <p:ph type="title"/>
          </p:nvPr>
        </p:nvSpPr>
        <p:spPr/>
        <p:txBody>
          <a:bodyPr/>
          <a:lstStyle/>
          <a:p>
            <a:r>
              <a:rPr lang="en-IN" dirty="0"/>
              <a:t>Abstract</a:t>
            </a:r>
          </a:p>
        </p:txBody>
      </p:sp>
      <p:sp>
        <p:nvSpPr>
          <p:cNvPr id="4" name="TextBox 3">
            <a:extLst>
              <a:ext uri="{FF2B5EF4-FFF2-40B4-BE49-F238E27FC236}">
                <a16:creationId xmlns:a16="http://schemas.microsoft.com/office/drawing/2014/main" id="{26279E1C-97FE-449B-AF37-5BD8D8BE9B51}"/>
              </a:ext>
            </a:extLst>
          </p:cNvPr>
          <p:cNvSpPr txBox="1"/>
          <p:nvPr/>
        </p:nvSpPr>
        <p:spPr>
          <a:xfrm>
            <a:off x="1207363" y="1930400"/>
            <a:ext cx="7430610" cy="4031873"/>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In this project, we will primarily focus on the design and implementation of a Bank Network using Cisco Packet Tracer (CPT). Security breach in the sector of banks is one of the most important concerns that need to be addressed in the first place since loss of information can lead to huge losses to the bank overall. This project will help us curb such concerns by understanding the regulated flow of information/data. We will consider a national bank which has its head offices located in big cities like Chennai. The other small branches will be present in cities like Coimbatore, Madurai, Trichy, Salem, and </a:t>
            </a:r>
            <a:r>
              <a:rPr lang="en-IN" sz="1400" dirty="0" err="1">
                <a:latin typeface="Arial" panose="020B0604020202020204" pitchFamily="34" charset="0"/>
                <a:cs typeface="Arial" panose="020B0604020202020204" pitchFamily="34" charset="0"/>
              </a:rPr>
              <a:t>Thirunelveli</a:t>
            </a:r>
            <a:r>
              <a:rPr lang="en-IN" sz="1400" dirty="0">
                <a:latin typeface="Arial" panose="020B0604020202020204" pitchFamily="34" charset="0"/>
                <a:cs typeface="Arial" panose="020B0604020202020204" pitchFamily="34" charset="0"/>
              </a:rPr>
              <a:t>. These small branches in each state will be connected through LANs. Apart from this, VLANs and WANs will automatically be a part of the project networking since we are working on a Bank Network. Additionally, bank machines will be made available all around each city in specific to ensure better reach and reliable services to the people. Employees use a special software to access user accounts. The level of access to advanced resources within the bank varies from employee to employee based upon several criteria which include the designation of the employee, criticality of the information etc. The typical servers, mail, web, files and directories will be made available to all the employees to understand the flow of work within the bank.</a:t>
            </a:r>
          </a:p>
          <a:p>
            <a:r>
              <a:rPr lang="en-IN" sz="1400"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44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BD2DD-767C-41C2-AF5E-EB89A74698B5}"/>
              </a:ext>
            </a:extLst>
          </p:cNvPr>
          <p:cNvSpPr>
            <a:spLocks noGrp="1"/>
          </p:cNvSpPr>
          <p:nvPr>
            <p:ph type="title"/>
          </p:nvPr>
        </p:nvSpPr>
        <p:spPr>
          <a:xfrm>
            <a:off x="677334" y="449802"/>
            <a:ext cx="8596668" cy="1320800"/>
          </a:xfrm>
        </p:spPr>
        <p:txBody>
          <a:bodyPr/>
          <a:lstStyle/>
          <a:p>
            <a:r>
              <a:rPr lang="en-IN" dirty="0"/>
              <a:t>Team Members</a:t>
            </a:r>
          </a:p>
        </p:txBody>
      </p:sp>
      <p:sp>
        <p:nvSpPr>
          <p:cNvPr id="3" name="TextBox 2">
            <a:extLst>
              <a:ext uri="{FF2B5EF4-FFF2-40B4-BE49-F238E27FC236}">
                <a16:creationId xmlns:a16="http://schemas.microsoft.com/office/drawing/2014/main" id="{EED2B0C8-5789-4A9F-A954-4787C94F9E3E}"/>
              </a:ext>
            </a:extLst>
          </p:cNvPr>
          <p:cNvSpPr txBox="1"/>
          <p:nvPr/>
        </p:nvSpPr>
        <p:spPr>
          <a:xfrm>
            <a:off x="1056442" y="1429305"/>
            <a:ext cx="6107837" cy="4062651"/>
          </a:xfrm>
          <a:prstGeom prst="rect">
            <a:avLst/>
          </a:prstGeom>
          <a:noFill/>
        </p:spPr>
        <p:txBody>
          <a:bodyPr wrap="square" rtlCol="0">
            <a:spAutoFit/>
          </a:bodyPr>
          <a:lstStyle/>
          <a:p>
            <a:endParaRPr lang="en-IN" dirty="0">
              <a:latin typeface="Algerian" panose="04020705040A02060702" pitchFamily="82" charset="0"/>
            </a:endParaRPr>
          </a:p>
          <a:p>
            <a:r>
              <a:rPr lang="en-IN" sz="2400" dirty="0">
                <a:latin typeface="Algerian" panose="04020705040A02060702" pitchFamily="82" charset="0"/>
              </a:rPr>
              <a:t>Abhishek S(RA2011033010069)</a:t>
            </a:r>
          </a:p>
          <a:p>
            <a:endParaRPr lang="en-IN" sz="2400" dirty="0">
              <a:latin typeface="Algerian" panose="04020705040A02060702" pitchFamily="82" charset="0"/>
            </a:endParaRPr>
          </a:p>
          <a:p>
            <a:endParaRPr lang="en-IN" sz="2400" dirty="0">
              <a:latin typeface="Algerian" panose="04020705040A02060702" pitchFamily="82" charset="0"/>
            </a:endParaRPr>
          </a:p>
          <a:p>
            <a:r>
              <a:rPr lang="en-IN" sz="2400" dirty="0">
                <a:latin typeface="Algerian" panose="04020705040A02060702" pitchFamily="82" charset="0"/>
              </a:rPr>
              <a:t>Lagan Mehta(RA2011033010073)</a:t>
            </a:r>
          </a:p>
          <a:p>
            <a:endParaRPr lang="en-IN" sz="2400" dirty="0">
              <a:latin typeface="Algerian" panose="04020705040A02060702" pitchFamily="82" charset="0"/>
            </a:endParaRPr>
          </a:p>
          <a:p>
            <a:endParaRPr lang="en-IN" sz="2400" dirty="0">
              <a:latin typeface="Algerian" panose="04020705040A02060702" pitchFamily="82" charset="0"/>
            </a:endParaRPr>
          </a:p>
          <a:p>
            <a:r>
              <a:rPr lang="en-IN" sz="2400" dirty="0" err="1">
                <a:latin typeface="Algerian" panose="04020705040A02060702" pitchFamily="82" charset="0"/>
              </a:rPr>
              <a:t>Sanskar</a:t>
            </a:r>
            <a:r>
              <a:rPr lang="en-IN" sz="2400" dirty="0">
                <a:latin typeface="Algerian" panose="04020705040A02060702" pitchFamily="82" charset="0"/>
              </a:rPr>
              <a:t> Sharma(RA2011033010079)</a:t>
            </a:r>
          </a:p>
          <a:p>
            <a:endParaRPr lang="en-IN" sz="2400" dirty="0">
              <a:latin typeface="Algerian" panose="04020705040A02060702" pitchFamily="82" charset="0"/>
            </a:endParaRPr>
          </a:p>
          <a:p>
            <a:endParaRPr lang="en-IN" sz="2400" dirty="0">
              <a:latin typeface="Algerian" panose="04020705040A02060702" pitchFamily="82" charset="0"/>
            </a:endParaRPr>
          </a:p>
          <a:p>
            <a:r>
              <a:rPr lang="en-IN" sz="2400" dirty="0" err="1">
                <a:latin typeface="Algerian" panose="04020705040A02060702" pitchFamily="82" charset="0"/>
              </a:rPr>
              <a:t>Rishu</a:t>
            </a:r>
            <a:r>
              <a:rPr lang="en-IN" sz="2400" dirty="0">
                <a:latin typeface="Algerian" panose="04020705040A02060702" pitchFamily="82" charset="0"/>
              </a:rPr>
              <a:t> Raj(RA2011033010082)</a:t>
            </a:r>
          </a:p>
        </p:txBody>
      </p:sp>
    </p:spTree>
    <p:extLst>
      <p:ext uri="{BB962C8B-B14F-4D97-AF65-F5344CB8AC3E}">
        <p14:creationId xmlns:p14="http://schemas.microsoft.com/office/powerpoint/2010/main" val="2825382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C665-E888-407D-892B-84C49252ACD4}"/>
              </a:ext>
            </a:extLst>
          </p:cNvPr>
          <p:cNvSpPr>
            <a:spLocks noGrp="1"/>
          </p:cNvSpPr>
          <p:nvPr>
            <p:ph type="title"/>
          </p:nvPr>
        </p:nvSpPr>
        <p:spPr/>
        <p:txBody>
          <a:bodyPr/>
          <a:lstStyle/>
          <a:p>
            <a:r>
              <a:rPr lang="en-IN" dirty="0"/>
              <a:t>INTRODUCTION/SCOPE</a:t>
            </a:r>
          </a:p>
        </p:txBody>
      </p:sp>
      <p:sp>
        <p:nvSpPr>
          <p:cNvPr id="3" name="TextBox 2">
            <a:extLst>
              <a:ext uri="{FF2B5EF4-FFF2-40B4-BE49-F238E27FC236}">
                <a16:creationId xmlns:a16="http://schemas.microsoft.com/office/drawing/2014/main" id="{9C21762E-10F1-4520-B781-140081E06CA8}"/>
              </a:ext>
            </a:extLst>
          </p:cNvPr>
          <p:cNvSpPr txBox="1"/>
          <p:nvPr/>
        </p:nvSpPr>
        <p:spPr>
          <a:xfrm>
            <a:off x="1056443" y="1793289"/>
            <a:ext cx="7528264" cy="3293209"/>
          </a:xfrm>
          <a:prstGeom prst="rect">
            <a:avLst/>
          </a:prstGeom>
          <a:noFill/>
        </p:spPr>
        <p:txBody>
          <a:bodyPr wrap="square" rtlCol="0">
            <a:spAutoFit/>
          </a:bodyPr>
          <a:lstStyle/>
          <a:p>
            <a:pPr marL="285750" indent="-285750">
              <a:buFont typeface="Wingdings" panose="05000000000000000000" pitchFamily="2" charset="2"/>
              <a:buChar char="v"/>
            </a:pPr>
            <a:r>
              <a:rPr lang="en-IN" sz="2600" dirty="0">
                <a:latin typeface="Bahnschrift SemiLight Condensed" panose="020B0502040204020203" pitchFamily="34" charset="0"/>
              </a:rPr>
              <a:t>Designing a Network Proposal for bank</a:t>
            </a:r>
          </a:p>
          <a:p>
            <a:pPr marL="285750" indent="-285750">
              <a:buFont typeface="Wingdings" panose="05000000000000000000" pitchFamily="2" charset="2"/>
              <a:buChar char="v"/>
            </a:pPr>
            <a:r>
              <a:rPr lang="en-IN" sz="2600" dirty="0">
                <a:latin typeface="Bahnschrift SemiLight Condensed" panose="020B0502040204020203" pitchFamily="34" charset="0"/>
              </a:rPr>
              <a:t>Main office in Chennai</a:t>
            </a:r>
          </a:p>
          <a:p>
            <a:pPr marL="285750" indent="-285750">
              <a:buFont typeface="Wingdings" panose="05000000000000000000" pitchFamily="2" charset="2"/>
              <a:buChar char="v"/>
            </a:pPr>
            <a:r>
              <a:rPr lang="en-IN" sz="2600" dirty="0">
                <a:latin typeface="Bahnschrift SemiLight Condensed" panose="020B0502040204020203" pitchFamily="34" charset="0"/>
              </a:rPr>
              <a:t>Five branch offices at </a:t>
            </a:r>
            <a:r>
              <a:rPr lang="en-IN" sz="2600" dirty="0" err="1">
                <a:latin typeface="Bahnschrift SemiLight Condensed" panose="020B0502040204020203" pitchFamily="34" charset="0"/>
              </a:rPr>
              <a:t>Coimbatore,Madurai,Trichi,Salem,Thirunelveli</a:t>
            </a:r>
            <a:endParaRPr lang="en-IN" sz="2600" dirty="0">
              <a:latin typeface="Bahnschrift SemiLight Condensed" panose="020B0502040204020203" pitchFamily="34" charset="0"/>
            </a:endParaRPr>
          </a:p>
          <a:p>
            <a:pPr marL="285750" indent="-285750">
              <a:buFont typeface="Wingdings" panose="05000000000000000000" pitchFamily="2" charset="2"/>
              <a:buChar char="v"/>
            </a:pPr>
            <a:r>
              <a:rPr lang="en-IN" sz="2600" dirty="0">
                <a:latin typeface="Bahnschrift SemiLight Condensed" panose="020B0502040204020203" pitchFamily="34" charset="0"/>
              </a:rPr>
              <a:t>Use of a application Server</a:t>
            </a:r>
          </a:p>
          <a:p>
            <a:pPr marL="285750" indent="-285750">
              <a:buFont typeface="Wingdings" panose="05000000000000000000" pitchFamily="2" charset="2"/>
              <a:buChar char="v"/>
            </a:pPr>
            <a:r>
              <a:rPr lang="en-IN" sz="2600" dirty="0">
                <a:latin typeface="Bahnschrift SemiLight Condensed" panose="020B0502040204020203" pitchFamily="34" charset="0"/>
              </a:rPr>
              <a:t>High Speed internet connection</a:t>
            </a:r>
          </a:p>
          <a:p>
            <a:pPr marL="285750" indent="-285750">
              <a:buFont typeface="Wingdings" panose="05000000000000000000" pitchFamily="2" charset="2"/>
              <a:buChar char="v"/>
            </a:pPr>
            <a:r>
              <a:rPr lang="en-IN" sz="2600" dirty="0">
                <a:latin typeface="Bahnschrift SemiLight Condensed" panose="020B0502040204020203" pitchFamily="34" charset="0"/>
              </a:rPr>
              <a:t>200 users in main office</a:t>
            </a:r>
          </a:p>
          <a:p>
            <a:pPr marL="285750" indent="-285750">
              <a:buFont typeface="Wingdings" panose="05000000000000000000" pitchFamily="2" charset="2"/>
              <a:buChar char="v"/>
            </a:pPr>
            <a:r>
              <a:rPr lang="en-IN" sz="2600" dirty="0">
                <a:latin typeface="Bahnschrift SemiLight Condensed" panose="020B0502040204020203" pitchFamily="34" charset="0"/>
              </a:rPr>
              <a:t>100 users in each branch office</a:t>
            </a:r>
          </a:p>
        </p:txBody>
      </p:sp>
    </p:spTree>
    <p:extLst>
      <p:ext uri="{BB962C8B-B14F-4D97-AF65-F5344CB8AC3E}">
        <p14:creationId xmlns:p14="http://schemas.microsoft.com/office/powerpoint/2010/main" val="3673114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BE29-751A-4EA8-9298-6933C434BFAC}"/>
              </a:ext>
            </a:extLst>
          </p:cNvPr>
          <p:cNvSpPr>
            <a:spLocks noGrp="1"/>
          </p:cNvSpPr>
          <p:nvPr>
            <p:ph type="title"/>
          </p:nvPr>
        </p:nvSpPr>
        <p:spPr/>
        <p:txBody>
          <a:bodyPr/>
          <a:lstStyle/>
          <a:p>
            <a:r>
              <a:rPr lang="en-IN" dirty="0"/>
              <a:t>Literature Survey</a:t>
            </a:r>
          </a:p>
        </p:txBody>
      </p:sp>
      <p:sp>
        <p:nvSpPr>
          <p:cNvPr id="3" name="TextBox 2">
            <a:extLst>
              <a:ext uri="{FF2B5EF4-FFF2-40B4-BE49-F238E27FC236}">
                <a16:creationId xmlns:a16="http://schemas.microsoft.com/office/drawing/2014/main" id="{49ECF428-F242-456B-BEFE-E31D9B8FD96D}"/>
              </a:ext>
            </a:extLst>
          </p:cNvPr>
          <p:cNvSpPr txBox="1"/>
          <p:nvPr/>
        </p:nvSpPr>
        <p:spPr>
          <a:xfrm>
            <a:off x="677334" y="1535837"/>
            <a:ext cx="8253602" cy="480131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Networks can also be characterized in terms of spatial distance as local area networks (LANs), metropolitan area networks (MANs), and wide networks (WANs). A given network can also be characterized by the type of data transmission technology in use on it (for example, a TCP/IP or Systems Networks Architecture network); whether it carries voice, data, or both kinds of signals; by who can use the network (public or private); by the usual nature of its connections (dial-up or swathed, dedicated or no switched, or virtual connections); and by the types of physical links (for example, optical fiber, coaxial cable, and Unshielded Twisted Pair). </a:t>
            </a:r>
          </a:p>
          <a:p>
            <a:r>
              <a:rPr lang="en-US" dirty="0"/>
              <a:t>The flowing methods to be a traditional (old) way of recurrent</a:t>
            </a:r>
          </a:p>
          <a:p>
            <a:pPr marL="285750" indent="-285750">
              <a:buFont typeface="Wingdings" panose="05000000000000000000" pitchFamily="2" charset="2"/>
              <a:buChar char="v"/>
            </a:pPr>
            <a:r>
              <a:rPr lang="en-US" dirty="0"/>
              <a:t>Data transfer / transition send branch office to head office by manually. </a:t>
            </a:r>
          </a:p>
          <a:p>
            <a:pPr marL="285750" indent="-285750">
              <a:buFont typeface="Wingdings" panose="05000000000000000000" pitchFamily="2" charset="2"/>
              <a:buChar char="v"/>
            </a:pPr>
            <a:r>
              <a:rPr lang="en-US" dirty="0"/>
              <a:t>Need extra cost for transmission because of manually transmission. </a:t>
            </a:r>
          </a:p>
          <a:p>
            <a:pPr marL="285750" indent="-285750">
              <a:buFont typeface="Wingdings" panose="05000000000000000000" pitchFamily="2" charset="2"/>
              <a:buChar char="v"/>
            </a:pPr>
            <a:r>
              <a:rPr lang="en-IN" dirty="0"/>
              <a:t>Time based transmission</a:t>
            </a:r>
          </a:p>
          <a:p>
            <a:pPr marL="285750" indent="-285750">
              <a:buFont typeface="Wingdings" panose="05000000000000000000" pitchFamily="2" charset="2"/>
              <a:buChar char="v"/>
            </a:pPr>
            <a:r>
              <a:rPr lang="en-US" dirty="0"/>
              <a:t>Low security system .Data carries or transfers by human.</a:t>
            </a:r>
          </a:p>
          <a:p>
            <a:pPr marL="285750" indent="-285750">
              <a:buFont typeface="Wingdings" panose="05000000000000000000" pitchFamily="2" charset="2"/>
              <a:buChar char="v"/>
            </a:pPr>
            <a:r>
              <a:rPr lang="en-US" dirty="0"/>
              <a:t>User unfriendly because of slow process. </a:t>
            </a:r>
          </a:p>
          <a:p>
            <a:pPr marL="285750" indent="-285750">
              <a:buFont typeface="Wingdings" panose="05000000000000000000" pitchFamily="2" charset="2"/>
              <a:buChar char="v"/>
            </a:pPr>
            <a:r>
              <a:rPr lang="en-IN" dirty="0"/>
              <a:t>Very complex to maintain.</a:t>
            </a:r>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9693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3FD6-37A7-40A6-9112-59AD446A82A1}"/>
              </a:ext>
            </a:extLst>
          </p:cNvPr>
          <p:cNvSpPr>
            <a:spLocks noGrp="1"/>
          </p:cNvSpPr>
          <p:nvPr>
            <p:ph type="title"/>
          </p:nvPr>
        </p:nvSpPr>
        <p:spPr/>
        <p:txBody>
          <a:bodyPr/>
          <a:lstStyle/>
          <a:p>
            <a:r>
              <a:rPr lang="en-IN" dirty="0"/>
              <a:t>Architecture Design With Modulus Description</a:t>
            </a:r>
          </a:p>
        </p:txBody>
      </p:sp>
      <p:pic>
        <p:nvPicPr>
          <p:cNvPr id="4" name="Picture 3">
            <a:extLst>
              <a:ext uri="{FF2B5EF4-FFF2-40B4-BE49-F238E27FC236}">
                <a16:creationId xmlns:a16="http://schemas.microsoft.com/office/drawing/2014/main" id="{C88D1918-B2C4-4CCD-8B4D-9D2CB5E86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177" y="2019835"/>
            <a:ext cx="6720396" cy="4102910"/>
          </a:xfrm>
          <a:prstGeom prst="rect">
            <a:avLst/>
          </a:prstGeom>
        </p:spPr>
      </p:pic>
    </p:spTree>
    <p:extLst>
      <p:ext uri="{BB962C8B-B14F-4D97-AF65-F5344CB8AC3E}">
        <p14:creationId xmlns:p14="http://schemas.microsoft.com/office/powerpoint/2010/main" val="7721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C4F3-7F38-4325-93A8-0247D4D997E6}"/>
              </a:ext>
            </a:extLst>
          </p:cNvPr>
          <p:cNvSpPr>
            <a:spLocks noGrp="1"/>
          </p:cNvSpPr>
          <p:nvPr>
            <p:ph type="title"/>
          </p:nvPr>
        </p:nvSpPr>
        <p:spPr/>
        <p:txBody>
          <a:bodyPr/>
          <a:lstStyle/>
          <a:p>
            <a:r>
              <a:rPr lang="en-US" b="1" dirty="0"/>
              <a:t>Why Star Network Topology Here</a:t>
            </a:r>
            <a:endParaRPr lang="en-IN" dirty="0"/>
          </a:p>
        </p:txBody>
      </p:sp>
      <p:sp>
        <p:nvSpPr>
          <p:cNvPr id="4" name="TextBox 3">
            <a:extLst>
              <a:ext uri="{FF2B5EF4-FFF2-40B4-BE49-F238E27FC236}">
                <a16:creationId xmlns:a16="http://schemas.microsoft.com/office/drawing/2014/main" id="{5D4B87CC-0D47-47DF-AF69-2EDAA4E3E0C6}"/>
              </a:ext>
            </a:extLst>
          </p:cNvPr>
          <p:cNvSpPr txBox="1"/>
          <p:nvPr/>
        </p:nvSpPr>
        <p:spPr>
          <a:xfrm>
            <a:off x="914400" y="1793289"/>
            <a:ext cx="7838983" cy="2031325"/>
          </a:xfrm>
          <a:prstGeom prst="rect">
            <a:avLst/>
          </a:prstGeom>
          <a:noFill/>
        </p:spPr>
        <p:txBody>
          <a:bodyPr wrap="square" rtlCol="0">
            <a:spAutoFit/>
          </a:bodyPr>
          <a:lstStyle/>
          <a:p>
            <a:pPr marL="285750" indent="-285750">
              <a:buFont typeface="Wingdings" panose="05000000000000000000" pitchFamily="2" charset="2"/>
              <a:buChar char="v"/>
            </a:pPr>
            <a:r>
              <a:rPr lang="en-US" dirty="0"/>
              <a:t>In a star network topology, every host connected to a central node is in its simplest form, one control hub acts as a conduit to transmit messages.</a:t>
            </a:r>
          </a:p>
          <a:p>
            <a:pPr marL="285750" indent="-285750">
              <a:buFont typeface="Wingdings" panose="05000000000000000000" pitchFamily="2" charset="2"/>
              <a:buChar char="v"/>
            </a:pPr>
            <a:r>
              <a:rPr lang="en-US" dirty="0"/>
              <a:t>  As there is five branch office along with the main branch (Chennai) requirement of a faster network is approx. 100 users in each branch and 200 users in the main office, for this network proposal of the bank, star topology is the most promising network setup here.</a:t>
            </a:r>
          </a:p>
        </p:txBody>
      </p:sp>
      <p:pic>
        <p:nvPicPr>
          <p:cNvPr id="6" name="Picture 5">
            <a:extLst>
              <a:ext uri="{FF2B5EF4-FFF2-40B4-BE49-F238E27FC236}">
                <a16:creationId xmlns:a16="http://schemas.microsoft.com/office/drawing/2014/main" id="{B34ADFC2-A2FB-4A98-9751-45CD8AB50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38" y="4138452"/>
            <a:ext cx="6010182" cy="2036713"/>
          </a:xfrm>
          <a:prstGeom prst="rect">
            <a:avLst/>
          </a:prstGeom>
        </p:spPr>
      </p:pic>
    </p:spTree>
    <p:extLst>
      <p:ext uri="{BB962C8B-B14F-4D97-AF65-F5344CB8AC3E}">
        <p14:creationId xmlns:p14="http://schemas.microsoft.com/office/powerpoint/2010/main" val="117570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C9D7-E2BE-4EEB-BD36-1228B29E681F}"/>
              </a:ext>
            </a:extLst>
          </p:cNvPr>
          <p:cNvSpPr>
            <a:spLocks noGrp="1"/>
          </p:cNvSpPr>
          <p:nvPr>
            <p:ph type="title"/>
          </p:nvPr>
        </p:nvSpPr>
        <p:spPr/>
        <p:txBody>
          <a:bodyPr/>
          <a:lstStyle/>
          <a:p>
            <a:r>
              <a:rPr lang="en-IN" b="1" dirty="0"/>
              <a:t>VLAN Features and services</a:t>
            </a:r>
            <a:endParaRPr lang="en-IN" dirty="0"/>
          </a:p>
        </p:txBody>
      </p:sp>
      <p:sp>
        <p:nvSpPr>
          <p:cNvPr id="3" name="TextBox 2">
            <a:extLst>
              <a:ext uri="{FF2B5EF4-FFF2-40B4-BE49-F238E27FC236}">
                <a16:creationId xmlns:a16="http://schemas.microsoft.com/office/drawing/2014/main" id="{F901B1B2-2E25-45A3-AF74-FC40A1237AD0}"/>
              </a:ext>
            </a:extLst>
          </p:cNvPr>
          <p:cNvSpPr txBox="1"/>
          <p:nvPr/>
        </p:nvSpPr>
        <p:spPr>
          <a:xfrm>
            <a:off x="949911" y="1677880"/>
            <a:ext cx="7812349" cy="3693319"/>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VLANs enable logical grouping of end-stations that are physically dispersed on </a:t>
            </a:r>
            <a:r>
              <a:rPr lang="en-IN" dirty="0">
                <a:latin typeface="Arial" panose="020B0604020202020204" pitchFamily="34" charset="0"/>
                <a:cs typeface="Arial" panose="020B0604020202020204" pitchFamily="34" charset="0"/>
              </a:rPr>
              <a:t>a network.</a:t>
            </a: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VLANs reduce the need to have routers deployed on a network to contain </a:t>
            </a:r>
            <a:r>
              <a:rPr lang="en-IN" dirty="0">
                <a:latin typeface="Arial" panose="020B0604020202020204" pitchFamily="34" charset="0"/>
                <a:cs typeface="Arial" panose="020B0604020202020204" pitchFamily="34" charset="0"/>
              </a:rPr>
              <a:t>broadcast traffic.</a:t>
            </a: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Confinement of broadcast domains on a network significantly reduces traffic.</a:t>
            </a: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VLANs allow network administrators to automatically limit access to a specified</a:t>
            </a: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group of users by dividing workstations into different isolated LAN segments.</a:t>
            </a: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When users move their workstations, administrators don't need to reconfigure the</a:t>
            </a: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network or change VLAN groups.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84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F4F3-7C18-47B9-94DB-0B6F675B09EB}"/>
              </a:ext>
            </a:extLst>
          </p:cNvPr>
          <p:cNvSpPr>
            <a:spLocks noGrp="1"/>
          </p:cNvSpPr>
          <p:nvPr>
            <p:ph type="title"/>
          </p:nvPr>
        </p:nvSpPr>
        <p:spPr/>
        <p:txBody>
          <a:bodyPr/>
          <a:lstStyle/>
          <a:p>
            <a:r>
              <a:rPr lang="en-IN" b="1" dirty="0"/>
              <a:t>Network Requirements:  </a:t>
            </a:r>
            <a:br>
              <a:rPr lang="en-IN" dirty="0"/>
            </a:br>
            <a:endParaRPr lang="en-IN" dirty="0"/>
          </a:p>
        </p:txBody>
      </p:sp>
      <p:sp>
        <p:nvSpPr>
          <p:cNvPr id="3" name="TextBox 2">
            <a:extLst>
              <a:ext uri="{FF2B5EF4-FFF2-40B4-BE49-F238E27FC236}">
                <a16:creationId xmlns:a16="http://schemas.microsoft.com/office/drawing/2014/main" id="{D5257C43-6D75-48B6-A8CA-C245F4E564CE}"/>
              </a:ext>
            </a:extLst>
          </p:cNvPr>
          <p:cNvSpPr txBox="1"/>
          <p:nvPr/>
        </p:nvSpPr>
        <p:spPr>
          <a:xfrm>
            <a:off x="870012" y="1447060"/>
            <a:ext cx="8034291" cy="4524315"/>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1. Identify the hardware components required to setup the network for the Bank </a:t>
            </a:r>
          </a:p>
          <a:p>
            <a:r>
              <a:rPr lang="en-IN" dirty="0">
                <a:latin typeface="Arial" panose="020B0604020202020204" pitchFamily="34" charset="0"/>
                <a:cs typeface="Arial" panose="020B0604020202020204" pitchFamily="34" charset="0"/>
              </a:rPr>
              <a:t>2. High availability should be available to the application server, which is accessible using https protocol.</a:t>
            </a:r>
          </a:p>
          <a:p>
            <a:r>
              <a:rPr lang="en-IN" dirty="0">
                <a:latin typeface="Arial" panose="020B0604020202020204" pitchFamily="34" charset="0"/>
                <a:cs typeface="Arial" panose="020B0604020202020204" pitchFamily="34" charset="0"/>
              </a:rPr>
              <a:t> 3. The application server should be setup in a secure manner with network and host level protection.</a:t>
            </a:r>
          </a:p>
          <a:p>
            <a:r>
              <a:rPr lang="en-IN" dirty="0">
                <a:latin typeface="Arial" panose="020B0604020202020204" pitchFamily="34" charset="0"/>
                <a:cs typeface="Arial" panose="020B0604020202020204" pitchFamily="34" charset="0"/>
              </a:rPr>
              <a:t> 4. All traffic into the application server should be scanned for security attacks.</a:t>
            </a:r>
          </a:p>
          <a:p>
            <a:r>
              <a:rPr lang="en-IN" dirty="0">
                <a:latin typeface="Arial" panose="020B0604020202020204" pitchFamily="34" charset="0"/>
                <a:cs typeface="Arial" panose="020B0604020202020204" pitchFamily="34" charset="0"/>
              </a:rPr>
              <a:t> 5. IP network design for the branch and main offices. </a:t>
            </a:r>
          </a:p>
          <a:p>
            <a:r>
              <a:rPr lang="en-IN" dirty="0">
                <a:latin typeface="Arial" panose="020B0604020202020204" pitchFamily="34" charset="0"/>
                <a:cs typeface="Arial" panose="020B0604020202020204" pitchFamily="34" charset="0"/>
              </a:rPr>
              <a:t>6. IP addressing range for users and hardware components. </a:t>
            </a:r>
          </a:p>
          <a:p>
            <a:r>
              <a:rPr lang="en-IN" dirty="0">
                <a:latin typeface="Arial" panose="020B0604020202020204" pitchFamily="34" charset="0"/>
                <a:cs typeface="Arial" panose="020B0604020202020204" pitchFamily="34" charset="0"/>
              </a:rPr>
              <a:t>7. The users at different locations should be able to access each other, including the application server. </a:t>
            </a:r>
          </a:p>
          <a:p>
            <a:r>
              <a:rPr lang="en-IN" dirty="0">
                <a:latin typeface="Arial" panose="020B0604020202020204" pitchFamily="34" charset="0"/>
                <a:cs typeface="Arial" panose="020B0604020202020204" pitchFamily="34" charset="0"/>
              </a:rPr>
              <a:t>8. Identify the features and methodology which would be followed to achieve the solution. </a:t>
            </a:r>
          </a:p>
          <a:p>
            <a:r>
              <a:rPr lang="en-IN" dirty="0">
                <a:latin typeface="Arial" panose="020B0604020202020204" pitchFamily="34" charset="0"/>
                <a:cs typeface="Arial" panose="020B0604020202020204" pitchFamily="34" charset="0"/>
              </a:rPr>
              <a:t>9. Network Topology diagram.</a:t>
            </a:r>
          </a:p>
          <a:p>
            <a:endParaRPr lang="en-IN" dirty="0"/>
          </a:p>
        </p:txBody>
      </p:sp>
    </p:spTree>
    <p:extLst>
      <p:ext uri="{BB962C8B-B14F-4D97-AF65-F5344CB8AC3E}">
        <p14:creationId xmlns:p14="http://schemas.microsoft.com/office/powerpoint/2010/main" val="2261076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94</TotalTime>
  <Words>1359</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Bahnschrift SemiLight Condensed</vt:lpstr>
      <vt:lpstr>Trebuchet MS</vt:lpstr>
      <vt:lpstr>Wingdings</vt:lpstr>
      <vt:lpstr>Wingdings 3</vt:lpstr>
      <vt:lpstr>Facet</vt:lpstr>
      <vt:lpstr>Network design proposal for bank</vt:lpstr>
      <vt:lpstr>Abstract</vt:lpstr>
      <vt:lpstr>Team Members</vt:lpstr>
      <vt:lpstr>INTRODUCTION/SCOPE</vt:lpstr>
      <vt:lpstr>Literature Survey</vt:lpstr>
      <vt:lpstr>Architecture Design With Modulus Description</vt:lpstr>
      <vt:lpstr>Why Star Network Topology Here</vt:lpstr>
      <vt:lpstr>VLAN Features and services</vt:lpstr>
      <vt:lpstr>Network Requirements:   </vt:lpstr>
      <vt:lpstr>Network requirement analysis  </vt:lpstr>
      <vt:lpstr>Hardware and software requirement analysis  </vt:lpstr>
      <vt:lpstr>Implementation</vt:lpstr>
      <vt:lpstr>Cisco Packet Tracer:  </vt:lpstr>
      <vt:lpstr>Result and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design proposal for bank</dc:title>
  <dc:creator>SHREYA AMBASTA</dc:creator>
  <cp:lastModifiedBy>SHREYA AMBASTA</cp:lastModifiedBy>
  <cp:revision>7</cp:revision>
  <dcterms:created xsi:type="dcterms:W3CDTF">2022-06-16T11:21:01Z</dcterms:created>
  <dcterms:modified xsi:type="dcterms:W3CDTF">2022-06-22T08:45:14Z</dcterms:modified>
</cp:coreProperties>
</file>