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1228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05733-B908-4410-9A22-82D30EFA67F0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60EB2-61E7-41F5-8BD9-DCC154449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2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66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66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66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391412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773156" y="112776"/>
            <a:ext cx="1418844" cy="9464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20388" y="130809"/>
            <a:ext cx="432879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3366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6630" y="2172657"/>
            <a:ext cx="9777730" cy="362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0"/>
            <a:ext cx="1391412" cy="68458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5200" y="381000"/>
            <a:ext cx="670001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Code</a:t>
            </a:r>
            <a:r>
              <a:rPr sz="6000" spc="-45" dirty="0"/>
              <a:t> </a:t>
            </a:r>
            <a:r>
              <a:rPr sz="6000" spc="-5" dirty="0"/>
              <a:t>Optimization</a:t>
            </a:r>
            <a:endParaRPr sz="6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786C76-A4FC-2AB6-867A-2FA9AD9B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172657"/>
            <a:ext cx="7086600" cy="27699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SANAKAR SHARMA (RA2011033010079)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RISHU RAJ(RA2011033010082)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006924"/>
            <a:ext cx="9652000" cy="460565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000" b="1" i="1" dirty="0">
                <a:latin typeface="Arial"/>
                <a:cs typeface="Arial"/>
              </a:rPr>
              <a:t>There</a:t>
            </a:r>
            <a:r>
              <a:rPr sz="3000" b="1" i="1" spc="-1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are</a:t>
            </a:r>
            <a:r>
              <a:rPr sz="3000" b="1" i="1" spc="-15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primarily</a:t>
            </a:r>
            <a:r>
              <a:rPr sz="3000" b="1" i="1" spc="1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3</a:t>
            </a:r>
            <a:r>
              <a:rPr sz="3000" b="1" i="1" spc="5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types</a:t>
            </a:r>
            <a:r>
              <a:rPr sz="3000" b="1" i="1" spc="-1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of </a:t>
            </a:r>
            <a:r>
              <a:rPr sz="3000" b="1" i="1" spc="-5" dirty="0">
                <a:latin typeface="Arial"/>
                <a:cs typeface="Arial"/>
              </a:rPr>
              <a:t>optimizations:-</a:t>
            </a:r>
            <a:endParaRPr sz="30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925"/>
              </a:spcBef>
              <a:buAutoNum type="arabicParenBoth"/>
              <a:tabLst>
                <a:tab pos="584200" algn="l"/>
                <a:tab pos="4052570" algn="l"/>
              </a:tabLst>
            </a:pPr>
            <a:r>
              <a:rPr sz="3000" spc="-5" dirty="0">
                <a:latin typeface="Arial MT"/>
                <a:cs typeface="Arial MT"/>
              </a:rPr>
              <a:t>Local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optimization </a:t>
            </a:r>
            <a:r>
              <a:rPr sz="3000" dirty="0">
                <a:latin typeface="Arial MT"/>
                <a:cs typeface="Arial MT"/>
              </a:rPr>
              <a:t>-	Apply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-5" dirty="0">
                <a:latin typeface="Arial MT"/>
                <a:cs typeface="Arial MT"/>
              </a:rPr>
              <a:t> a basic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block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 </a:t>
            </a:r>
            <a:r>
              <a:rPr sz="3000" dirty="0">
                <a:latin typeface="Arial MT"/>
                <a:cs typeface="Arial MT"/>
              </a:rPr>
              <a:t>isolation</a:t>
            </a:r>
            <a:endParaRPr sz="3000">
              <a:latin typeface="Arial MT"/>
              <a:cs typeface="Arial MT"/>
            </a:endParaRPr>
          </a:p>
          <a:p>
            <a:pPr marL="584200" indent="-571500">
              <a:lnSpc>
                <a:spcPct val="100000"/>
              </a:lnSpc>
              <a:spcBef>
                <a:spcPts val="1920"/>
              </a:spcBef>
              <a:buAutoNum type="arabicParenBoth"/>
              <a:tabLst>
                <a:tab pos="584200" algn="l"/>
              </a:tabLst>
            </a:pPr>
            <a:r>
              <a:rPr sz="3000" spc="-5" dirty="0">
                <a:latin typeface="Arial MT"/>
                <a:cs typeface="Arial MT"/>
              </a:rPr>
              <a:t>Global optimization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-</a:t>
            </a:r>
            <a:r>
              <a:rPr sz="3000" spc="-15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Apply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across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basic blocks</a:t>
            </a:r>
            <a:endParaRPr sz="3000">
              <a:latin typeface="Arial MT"/>
              <a:cs typeface="Arial MT"/>
            </a:endParaRPr>
          </a:p>
          <a:p>
            <a:pPr marL="584200" indent="-571500">
              <a:lnSpc>
                <a:spcPct val="100000"/>
              </a:lnSpc>
              <a:spcBef>
                <a:spcPts val="1920"/>
              </a:spcBef>
              <a:buAutoNum type="arabicParenBoth"/>
              <a:tabLst>
                <a:tab pos="584200" algn="l"/>
              </a:tabLst>
            </a:pPr>
            <a:r>
              <a:rPr sz="3000" spc="-5" dirty="0">
                <a:latin typeface="Arial MT"/>
                <a:cs typeface="Arial MT"/>
              </a:rPr>
              <a:t>Loop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optimization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–</a:t>
            </a:r>
            <a:r>
              <a:rPr sz="3000" spc="-16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Apply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on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loops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4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Arial MT"/>
                <a:cs typeface="Arial MT"/>
              </a:rPr>
              <a:t>Another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significant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optimization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be:-</a:t>
            </a:r>
            <a:endParaRPr sz="3000">
              <a:latin typeface="Arial MT"/>
              <a:cs typeface="Arial MT"/>
            </a:endParaRPr>
          </a:p>
          <a:p>
            <a:pPr marL="584200" indent="-571500">
              <a:lnSpc>
                <a:spcPct val="100000"/>
              </a:lnSpc>
              <a:spcBef>
                <a:spcPts val="1920"/>
              </a:spcBef>
              <a:buAutoNum type="arabicParenBoth" startAt="4"/>
              <a:tabLst>
                <a:tab pos="584200" algn="l"/>
                <a:tab pos="4833620" algn="l"/>
              </a:tabLst>
            </a:pPr>
            <a:r>
              <a:rPr sz="3000" spc="-5" dirty="0">
                <a:latin typeface="Arial MT"/>
                <a:cs typeface="Arial MT"/>
              </a:rPr>
              <a:t>peep-hole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optimization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-	Apply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across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boundaries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823513"/>
            <a:ext cx="8282940" cy="571182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Optimization performed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within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basic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block.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This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is simplest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form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5" dirty="0">
                <a:latin typeface="Arial MT"/>
                <a:cs typeface="Arial MT"/>
              </a:rPr>
              <a:t> optimizations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No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need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analyze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whole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procedure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0" dirty="0">
                <a:latin typeface="Arial MT"/>
                <a:cs typeface="Arial MT"/>
              </a:rPr>
              <a:t>body.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Just </a:t>
            </a:r>
            <a:r>
              <a:rPr sz="3000" spc="-5" dirty="0">
                <a:latin typeface="Arial MT"/>
                <a:cs typeface="Arial MT"/>
              </a:rPr>
              <a:t>analyze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basic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blocks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procedure.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The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local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optimization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techniques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include:</a:t>
            </a:r>
            <a:endParaRPr sz="3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280"/>
              </a:spcBef>
              <a:buClr>
                <a:srgbClr val="0099CC"/>
              </a:buClr>
              <a:buChar char="–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Constant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Folding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0099CC"/>
              </a:buClr>
              <a:buChar char="–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Constant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Propagation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Algebraic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Simplification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Operator Strength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Reduction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0099CC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Dead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Elimination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5" y="130809"/>
            <a:ext cx="57734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</a:t>
            </a:r>
            <a:r>
              <a:rPr spc="-30" dirty="0"/>
              <a:t> </a:t>
            </a:r>
            <a:r>
              <a:rPr dirty="0"/>
              <a:t>Code</a:t>
            </a:r>
            <a:r>
              <a:rPr spc="-50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006924"/>
            <a:ext cx="9544685" cy="466026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000" b="1" i="1" dirty="0">
                <a:latin typeface="Arial"/>
                <a:cs typeface="Arial"/>
              </a:rPr>
              <a:t>A)</a:t>
            </a:r>
            <a:r>
              <a:rPr sz="3000" b="1" i="1" spc="-3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Constant</a:t>
            </a:r>
            <a:r>
              <a:rPr sz="3000" b="1" i="1" spc="-4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folding-</a:t>
            </a:r>
            <a:endParaRPr sz="3000">
              <a:latin typeface="Arial"/>
              <a:cs typeface="Arial"/>
            </a:endParaRPr>
          </a:p>
          <a:p>
            <a:pPr marL="355600" marR="148590" indent="-342900">
              <a:lnSpc>
                <a:spcPct val="100000"/>
              </a:lnSpc>
              <a:spcBef>
                <a:spcPts val="19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As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name</a:t>
            </a:r>
            <a:r>
              <a:rPr sz="3000" dirty="0">
                <a:latin typeface="Arial MT"/>
                <a:cs typeface="Arial MT"/>
              </a:rPr>
              <a:t> suggests,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this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technique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involves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folding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constants by evaluating </a:t>
            </a:r>
            <a:r>
              <a:rPr sz="3000" dirty="0">
                <a:latin typeface="Arial MT"/>
                <a:cs typeface="Arial MT"/>
              </a:rPr>
              <a:t>the </a:t>
            </a:r>
            <a:r>
              <a:rPr sz="3000" spc="-5" dirty="0">
                <a:latin typeface="Arial MT"/>
                <a:cs typeface="Arial MT"/>
              </a:rPr>
              <a:t>expressions </a:t>
            </a:r>
            <a:r>
              <a:rPr sz="3000" dirty="0">
                <a:latin typeface="Arial MT"/>
                <a:cs typeface="Arial MT"/>
              </a:rPr>
              <a:t>that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involves the operands having </a:t>
            </a:r>
            <a:r>
              <a:rPr sz="3000" spc="-5" dirty="0">
                <a:latin typeface="Arial MT"/>
                <a:cs typeface="Arial MT"/>
              </a:rPr>
              <a:t>constant </a:t>
            </a:r>
            <a:r>
              <a:rPr sz="3000" dirty="0">
                <a:latin typeface="Arial MT"/>
                <a:cs typeface="Arial MT"/>
              </a:rPr>
              <a:t>values at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dirty="0">
                <a:latin typeface="Arial MT"/>
                <a:cs typeface="Arial MT"/>
              </a:rPr>
              <a:t> compile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time.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Ex: </a:t>
            </a:r>
            <a:r>
              <a:rPr sz="3000" spc="-5" dirty="0">
                <a:latin typeface="Arial MT"/>
                <a:cs typeface="Arial MT"/>
              </a:rPr>
              <a:t>Circumference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circle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=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(22/7)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x </a:t>
            </a:r>
            <a:r>
              <a:rPr sz="3000" spc="-5" dirty="0">
                <a:latin typeface="Arial MT"/>
                <a:cs typeface="Arial MT"/>
              </a:rPr>
              <a:t>Diameter</a:t>
            </a:r>
            <a:endParaRPr sz="3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Replace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(22/7)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with </a:t>
            </a:r>
            <a:r>
              <a:rPr sz="3000" spc="-5" dirty="0">
                <a:latin typeface="Arial MT"/>
                <a:cs typeface="Arial MT"/>
              </a:rPr>
              <a:t>3.14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during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compile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time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save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execution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time.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5" y="130809"/>
            <a:ext cx="57734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</a:t>
            </a:r>
            <a:r>
              <a:rPr spc="-30" dirty="0"/>
              <a:t> </a:t>
            </a:r>
            <a:r>
              <a:rPr dirty="0"/>
              <a:t>Code</a:t>
            </a:r>
            <a:r>
              <a:rPr spc="-50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883792"/>
            <a:ext cx="9761220" cy="581787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000" b="1" i="1" spc="-5" dirty="0">
                <a:latin typeface="Arial"/>
                <a:cs typeface="Arial"/>
              </a:rPr>
              <a:t>B)</a:t>
            </a:r>
            <a:r>
              <a:rPr sz="3000" b="1" i="1" spc="-3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Constant</a:t>
            </a:r>
            <a:r>
              <a:rPr sz="3000" b="1" i="1" spc="-2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Propagation-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In this </a:t>
            </a:r>
            <a:r>
              <a:rPr sz="3000" spc="-5" dirty="0">
                <a:latin typeface="Arial MT"/>
                <a:cs typeface="Arial MT"/>
              </a:rPr>
              <a:t>technique, </a:t>
            </a:r>
            <a:r>
              <a:rPr sz="3000" dirty="0">
                <a:latin typeface="Arial MT"/>
                <a:cs typeface="Arial MT"/>
              </a:rPr>
              <a:t>if </a:t>
            </a:r>
            <a:r>
              <a:rPr sz="3000" spc="-5" dirty="0">
                <a:latin typeface="Arial MT"/>
                <a:cs typeface="Arial MT"/>
              </a:rPr>
              <a:t>some variable has been assigned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some </a:t>
            </a:r>
            <a:r>
              <a:rPr sz="3000" dirty="0">
                <a:latin typeface="Arial MT"/>
                <a:cs typeface="Arial MT"/>
              </a:rPr>
              <a:t>constant value, </a:t>
            </a:r>
            <a:r>
              <a:rPr sz="3000" spc="-5" dirty="0">
                <a:latin typeface="Arial MT"/>
                <a:cs typeface="Arial MT"/>
              </a:rPr>
              <a:t>then </a:t>
            </a:r>
            <a:r>
              <a:rPr sz="3000" dirty="0">
                <a:latin typeface="Arial MT"/>
                <a:cs typeface="Arial MT"/>
              </a:rPr>
              <a:t>it </a:t>
            </a:r>
            <a:r>
              <a:rPr sz="3000" spc="-5" dirty="0">
                <a:latin typeface="Arial MT"/>
                <a:cs typeface="Arial MT"/>
              </a:rPr>
              <a:t>replaces </a:t>
            </a:r>
            <a:r>
              <a:rPr sz="3000" dirty="0">
                <a:latin typeface="Arial MT"/>
                <a:cs typeface="Arial MT"/>
              </a:rPr>
              <a:t>that variable with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its constant </a:t>
            </a:r>
            <a:r>
              <a:rPr sz="3000" spc="-5" dirty="0">
                <a:latin typeface="Arial MT"/>
                <a:cs typeface="Arial MT"/>
              </a:rPr>
              <a:t>value in </a:t>
            </a:r>
            <a:r>
              <a:rPr sz="3000" dirty="0">
                <a:latin typeface="Arial MT"/>
                <a:cs typeface="Arial MT"/>
              </a:rPr>
              <a:t>the </a:t>
            </a:r>
            <a:r>
              <a:rPr sz="3000" spc="-5" dirty="0">
                <a:latin typeface="Arial MT"/>
                <a:cs typeface="Arial MT"/>
              </a:rPr>
              <a:t>further program wherever </a:t>
            </a:r>
            <a:r>
              <a:rPr sz="3000" dirty="0">
                <a:latin typeface="Arial MT"/>
                <a:cs typeface="Arial MT"/>
              </a:rPr>
              <a:t>it </a:t>
            </a:r>
            <a:r>
              <a:rPr sz="3000" spc="-5" dirty="0">
                <a:latin typeface="Arial MT"/>
                <a:cs typeface="Arial MT"/>
              </a:rPr>
              <a:t>has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been used during </a:t>
            </a:r>
            <a:r>
              <a:rPr sz="3000" spc="-5" dirty="0">
                <a:latin typeface="Arial MT"/>
                <a:cs typeface="Arial MT"/>
              </a:rPr>
              <a:t>compilation, </a:t>
            </a:r>
            <a:r>
              <a:rPr sz="3000" dirty="0">
                <a:latin typeface="Arial MT"/>
                <a:cs typeface="Arial MT"/>
              </a:rPr>
              <a:t>provided </a:t>
            </a:r>
            <a:r>
              <a:rPr sz="3000" spc="-5" dirty="0">
                <a:latin typeface="Arial MT"/>
                <a:cs typeface="Arial MT"/>
              </a:rPr>
              <a:t>that </a:t>
            </a:r>
            <a:r>
              <a:rPr sz="3000" dirty="0">
                <a:latin typeface="Arial MT"/>
                <a:cs typeface="Arial MT"/>
              </a:rPr>
              <a:t>its value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does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not get </a:t>
            </a:r>
            <a:r>
              <a:rPr sz="3000" spc="-5" dirty="0">
                <a:latin typeface="Arial MT"/>
                <a:cs typeface="Arial MT"/>
              </a:rPr>
              <a:t>alter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between.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Ex: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pi </a:t>
            </a:r>
            <a:r>
              <a:rPr sz="3000" dirty="0">
                <a:latin typeface="Arial MT"/>
                <a:cs typeface="Arial MT"/>
              </a:rPr>
              <a:t>=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3.14,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radius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=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10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Area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circle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=</a:t>
            </a:r>
            <a:r>
              <a:rPr sz="3000" spc="-5" dirty="0">
                <a:latin typeface="Arial MT"/>
                <a:cs typeface="Arial MT"/>
              </a:rPr>
              <a:t> pi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x </a:t>
            </a:r>
            <a:r>
              <a:rPr sz="3000" spc="-5" dirty="0">
                <a:latin typeface="Arial MT"/>
                <a:cs typeface="Arial MT"/>
              </a:rPr>
              <a:t>radius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x</a:t>
            </a:r>
            <a:r>
              <a:rPr sz="3000" spc="-5" dirty="0">
                <a:latin typeface="Arial MT"/>
                <a:cs typeface="Arial MT"/>
              </a:rPr>
              <a:t> radius</a:t>
            </a:r>
            <a:endParaRPr sz="3000">
              <a:latin typeface="Arial MT"/>
              <a:cs typeface="Arial MT"/>
            </a:endParaRPr>
          </a:p>
          <a:p>
            <a:pPr marL="355600" marR="62103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Substitutes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constants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value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during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compile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time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 </a:t>
            </a:r>
            <a:r>
              <a:rPr sz="3000" spc="-8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saves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execution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time.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5" y="130809"/>
            <a:ext cx="57734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</a:t>
            </a:r>
            <a:r>
              <a:rPr spc="-30" dirty="0"/>
              <a:t> </a:t>
            </a:r>
            <a:r>
              <a:rPr dirty="0"/>
              <a:t>Code</a:t>
            </a:r>
            <a:r>
              <a:rPr spc="-50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883792"/>
            <a:ext cx="9545320" cy="3288029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000" b="1" i="1" spc="-5" dirty="0">
                <a:latin typeface="Arial"/>
                <a:cs typeface="Arial"/>
              </a:rPr>
              <a:t>C)</a:t>
            </a:r>
            <a:r>
              <a:rPr sz="3000" b="1" i="1" spc="-13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Algebraic</a:t>
            </a:r>
            <a:r>
              <a:rPr sz="3000" b="1" i="1" spc="-20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Simplification-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Use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algebraic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properties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simplify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expressions</a:t>
            </a:r>
            <a:endParaRPr sz="3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Some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expressions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can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simplified</a:t>
            </a:r>
            <a:r>
              <a:rPr sz="3000" spc="-5" dirty="0">
                <a:latin typeface="Arial MT"/>
                <a:cs typeface="Arial MT"/>
              </a:rPr>
              <a:t> by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replacing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them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with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equivalent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expression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more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efficient.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Ex: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496" y="3759708"/>
            <a:ext cx="3872484" cy="5775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5664" y="4460747"/>
            <a:ext cx="2660904" cy="22448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9776" y="4489703"/>
            <a:ext cx="2592324" cy="221589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416296" y="5145023"/>
            <a:ext cx="684530" cy="372110"/>
            <a:chOff x="5416296" y="5145023"/>
            <a:chExt cx="684530" cy="372110"/>
          </a:xfrm>
        </p:grpSpPr>
        <p:sp>
          <p:nvSpPr>
            <p:cNvPr id="8" name="object 8"/>
            <p:cNvSpPr/>
            <p:nvPr/>
          </p:nvSpPr>
          <p:spPr>
            <a:xfrm>
              <a:off x="5420868" y="5149595"/>
              <a:ext cx="675640" cy="363220"/>
            </a:xfrm>
            <a:custGeom>
              <a:avLst/>
              <a:gdLst/>
              <a:ahLst/>
              <a:cxnLst/>
              <a:rect l="l" t="t" r="r" b="b"/>
              <a:pathLst>
                <a:path w="675639" h="363220">
                  <a:moveTo>
                    <a:pt x="493776" y="0"/>
                  </a:moveTo>
                  <a:lnTo>
                    <a:pt x="493776" y="90677"/>
                  </a:lnTo>
                  <a:lnTo>
                    <a:pt x="0" y="90677"/>
                  </a:lnTo>
                  <a:lnTo>
                    <a:pt x="0" y="272033"/>
                  </a:lnTo>
                  <a:lnTo>
                    <a:pt x="493776" y="272033"/>
                  </a:lnTo>
                  <a:lnTo>
                    <a:pt x="493776" y="362711"/>
                  </a:lnTo>
                  <a:lnTo>
                    <a:pt x="675132" y="181355"/>
                  </a:lnTo>
                  <a:lnTo>
                    <a:pt x="493776" y="0"/>
                  </a:lnTo>
                  <a:close/>
                </a:path>
              </a:pathLst>
            </a:custGeom>
            <a:solidFill>
              <a:srgbClr val="6A9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0868" y="5149595"/>
              <a:ext cx="675640" cy="363220"/>
            </a:xfrm>
            <a:custGeom>
              <a:avLst/>
              <a:gdLst/>
              <a:ahLst/>
              <a:cxnLst/>
              <a:rect l="l" t="t" r="r" b="b"/>
              <a:pathLst>
                <a:path w="675639" h="363220">
                  <a:moveTo>
                    <a:pt x="0" y="90677"/>
                  </a:moveTo>
                  <a:lnTo>
                    <a:pt x="493776" y="90677"/>
                  </a:lnTo>
                  <a:lnTo>
                    <a:pt x="493776" y="0"/>
                  </a:lnTo>
                  <a:lnTo>
                    <a:pt x="675132" y="181355"/>
                  </a:lnTo>
                  <a:lnTo>
                    <a:pt x="493776" y="362711"/>
                  </a:lnTo>
                  <a:lnTo>
                    <a:pt x="493776" y="272033"/>
                  </a:lnTo>
                  <a:lnTo>
                    <a:pt x="0" y="272033"/>
                  </a:lnTo>
                  <a:lnTo>
                    <a:pt x="0" y="906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006924"/>
            <a:ext cx="9777730" cy="280098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000" b="1" i="1" dirty="0">
                <a:latin typeface="Arial"/>
                <a:cs typeface="Arial"/>
              </a:rPr>
              <a:t>D)</a:t>
            </a:r>
            <a:r>
              <a:rPr sz="3000" b="1" i="1" spc="-3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Strength</a:t>
            </a:r>
            <a:r>
              <a:rPr sz="3000" b="1" i="1" spc="-2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Reduction-</a:t>
            </a:r>
            <a:endParaRPr sz="3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925"/>
              </a:spcBef>
              <a:buClr>
                <a:srgbClr val="0099CC"/>
              </a:buClr>
              <a:buFont typeface="Arial MT"/>
              <a:buChar char="•"/>
              <a:tabLst>
                <a:tab pos="439420" algn="l"/>
              </a:tabLst>
            </a:pPr>
            <a:r>
              <a:rPr dirty="0"/>
              <a:t>	</a:t>
            </a:r>
            <a:r>
              <a:rPr sz="3000" dirty="0">
                <a:latin typeface="Arial MT"/>
                <a:cs typeface="Arial MT"/>
              </a:rPr>
              <a:t>As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name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suggests,</a:t>
            </a:r>
            <a:r>
              <a:rPr sz="3000" dirty="0">
                <a:latin typeface="Arial MT"/>
                <a:cs typeface="Arial MT"/>
              </a:rPr>
              <a:t> this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technique</a:t>
            </a:r>
            <a:r>
              <a:rPr sz="3000" spc="8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involves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reducing </a:t>
            </a:r>
            <a:r>
              <a:rPr sz="3000" dirty="0">
                <a:latin typeface="Arial MT"/>
                <a:cs typeface="Arial MT"/>
              </a:rPr>
              <a:t>the </a:t>
            </a:r>
            <a:r>
              <a:rPr sz="3000" spc="-5" dirty="0">
                <a:latin typeface="Arial MT"/>
                <a:cs typeface="Arial MT"/>
              </a:rPr>
              <a:t>strength </a:t>
            </a:r>
            <a:r>
              <a:rPr sz="3000" dirty="0">
                <a:latin typeface="Arial MT"/>
                <a:cs typeface="Arial MT"/>
              </a:rPr>
              <a:t>of the </a:t>
            </a:r>
            <a:r>
              <a:rPr sz="3000" spc="-5" dirty="0">
                <a:latin typeface="Arial MT"/>
                <a:cs typeface="Arial MT"/>
              </a:rPr>
              <a:t>expressions by replacing </a:t>
            </a:r>
            <a:r>
              <a:rPr sz="3000" dirty="0">
                <a:latin typeface="Arial MT"/>
                <a:cs typeface="Arial MT"/>
              </a:rPr>
              <a:t> the </a:t>
            </a:r>
            <a:r>
              <a:rPr sz="3000" spc="-5" dirty="0">
                <a:latin typeface="Arial MT"/>
                <a:cs typeface="Arial MT"/>
              </a:rPr>
              <a:t>expensive and costly operators </a:t>
            </a:r>
            <a:r>
              <a:rPr sz="3000" dirty="0">
                <a:latin typeface="Arial MT"/>
                <a:cs typeface="Arial MT"/>
              </a:rPr>
              <a:t>with the </a:t>
            </a:r>
            <a:r>
              <a:rPr sz="3000" spc="-5" dirty="0">
                <a:latin typeface="Arial MT"/>
                <a:cs typeface="Arial MT"/>
              </a:rPr>
              <a:t>simple and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cheaper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ones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0" y="3966971"/>
            <a:ext cx="9456420" cy="27386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006924"/>
            <a:ext cx="9672320" cy="234315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000" b="1" i="1" dirty="0">
                <a:latin typeface="Arial"/>
                <a:cs typeface="Arial"/>
              </a:rPr>
              <a:t>E)</a:t>
            </a:r>
            <a:r>
              <a:rPr sz="3000" b="1" i="1" spc="-1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Dead</a:t>
            </a:r>
            <a:r>
              <a:rPr sz="3000" b="1" i="1" spc="-2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code</a:t>
            </a:r>
            <a:r>
              <a:rPr sz="3000" b="1" i="1" spc="-15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elimination-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Those code are eliminated </a:t>
            </a:r>
            <a:r>
              <a:rPr sz="3000" dirty="0">
                <a:latin typeface="Arial MT"/>
                <a:cs typeface="Arial MT"/>
              </a:rPr>
              <a:t>which </a:t>
            </a:r>
            <a:r>
              <a:rPr sz="3000" spc="-5" dirty="0">
                <a:latin typeface="Arial MT"/>
                <a:cs typeface="Arial MT"/>
              </a:rPr>
              <a:t>either never executes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or are </a:t>
            </a:r>
            <a:r>
              <a:rPr sz="3000" dirty="0">
                <a:latin typeface="Arial MT"/>
                <a:cs typeface="Arial MT"/>
              </a:rPr>
              <a:t>not reachable </a:t>
            </a:r>
            <a:r>
              <a:rPr sz="3000" spc="-5" dirty="0">
                <a:latin typeface="Arial MT"/>
                <a:cs typeface="Arial MT"/>
              </a:rPr>
              <a:t>or even </a:t>
            </a:r>
            <a:r>
              <a:rPr sz="3000" dirty="0">
                <a:latin typeface="Arial MT"/>
                <a:cs typeface="Arial MT"/>
              </a:rPr>
              <a:t>if they get </a:t>
            </a:r>
            <a:r>
              <a:rPr sz="3000" spc="-5" dirty="0">
                <a:latin typeface="Arial MT"/>
                <a:cs typeface="Arial MT"/>
              </a:rPr>
              <a:t>execute, their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output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is </a:t>
            </a:r>
            <a:r>
              <a:rPr sz="3000" spc="-5" dirty="0">
                <a:latin typeface="Arial MT"/>
                <a:cs typeface="Arial MT"/>
              </a:rPr>
              <a:t>never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utilized.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0" y="3534155"/>
            <a:ext cx="8767572" cy="28163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006924"/>
            <a:ext cx="9501505" cy="188595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000" b="1" i="1" dirty="0">
                <a:latin typeface="Arial"/>
                <a:cs typeface="Arial"/>
              </a:rPr>
              <a:t>F)</a:t>
            </a:r>
            <a:r>
              <a:rPr sz="3000" b="1" i="1" spc="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Common</a:t>
            </a:r>
            <a:r>
              <a:rPr sz="3000" b="1" i="1" spc="5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sub-expressions</a:t>
            </a:r>
            <a:r>
              <a:rPr sz="3000" b="1" i="1" spc="-10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elimination: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Eliminates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redundant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expressions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avoids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their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computation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again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again.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907" y="3223260"/>
            <a:ext cx="9285732" cy="33497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314" y="130809"/>
            <a:ext cx="6019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Global</a:t>
            </a:r>
            <a:r>
              <a:rPr spc="-55" dirty="0"/>
              <a:t> </a:t>
            </a:r>
            <a:r>
              <a:rPr dirty="0"/>
              <a:t>Code</a:t>
            </a:r>
            <a:r>
              <a:rPr spc="-4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021232"/>
            <a:ext cx="9589770" cy="498348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3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Optimization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across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basic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blocks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within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procedure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/function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Could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restricted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smaller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scope,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Example: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loop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8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Data-flow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analysis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done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perform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optimization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across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basic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blocks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Each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basic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block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node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flow graph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program.</a:t>
            </a:r>
            <a:endParaRPr sz="2600">
              <a:latin typeface="Arial MT"/>
              <a:cs typeface="Arial MT"/>
            </a:endParaRPr>
          </a:p>
          <a:p>
            <a:pPr marL="355600" marR="31115" indent="-342900">
              <a:lnSpc>
                <a:spcPct val="100000"/>
              </a:lnSpc>
              <a:spcBef>
                <a:spcPts val="18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These optimizations can be extended to an entire control - flow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graph</a:t>
            </a:r>
            <a:endParaRPr sz="2600">
              <a:latin typeface="Arial MT"/>
              <a:cs typeface="Arial MT"/>
            </a:endParaRPr>
          </a:p>
          <a:p>
            <a:pPr marL="355600" marR="851535" indent="-342900">
              <a:lnSpc>
                <a:spcPct val="100000"/>
              </a:lnSpc>
              <a:spcBef>
                <a:spcPts val="18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Most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compiler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implement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global optimizations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 well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founded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theory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practical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gains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567" y="130809"/>
            <a:ext cx="5259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Peephole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249756"/>
            <a:ext cx="9480550" cy="4678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Optimization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technique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5" dirty="0">
                <a:latin typeface="Arial MT"/>
                <a:cs typeface="Arial MT"/>
              </a:rPr>
              <a:t> operates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one </a:t>
            </a:r>
            <a:r>
              <a:rPr sz="3200" dirty="0">
                <a:latin typeface="Arial MT"/>
                <a:cs typeface="Arial MT"/>
              </a:rPr>
              <a:t>or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few</a:t>
            </a:r>
            <a:r>
              <a:rPr sz="3200" spc="-5" dirty="0">
                <a:latin typeface="Arial MT"/>
                <a:cs typeface="Arial MT"/>
              </a:rPr>
              <a:t> instructions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time.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Performs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machine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dependent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improvements</a:t>
            </a:r>
            <a:endParaRPr sz="3200">
              <a:latin typeface="Arial MT"/>
              <a:cs typeface="Arial MT"/>
            </a:endParaRPr>
          </a:p>
          <a:p>
            <a:pPr marL="355600" marR="214629" indent="-342900">
              <a:lnSpc>
                <a:spcPct val="100000"/>
              </a:lnSpc>
              <a:spcBef>
                <a:spcPts val="197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Peeps into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single </a:t>
            </a:r>
            <a:r>
              <a:rPr sz="3200" dirty="0">
                <a:latin typeface="Arial MT"/>
                <a:cs typeface="Arial MT"/>
              </a:rPr>
              <a:t>or </a:t>
            </a:r>
            <a:r>
              <a:rPr sz="3200" spc="-5" dirty="0">
                <a:latin typeface="Arial MT"/>
                <a:cs typeface="Arial MT"/>
              </a:rPr>
              <a:t>sequence </a:t>
            </a:r>
            <a:r>
              <a:rPr sz="3200" dirty="0">
                <a:latin typeface="Arial MT"/>
                <a:cs typeface="Arial MT"/>
              </a:rPr>
              <a:t>of two </a:t>
            </a:r>
            <a:r>
              <a:rPr sz="3200" spc="-5" dirty="0">
                <a:latin typeface="Arial MT"/>
                <a:cs typeface="Arial MT"/>
              </a:rPr>
              <a:t>to three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instructions (peephole) and </a:t>
            </a:r>
            <a:r>
              <a:rPr sz="3200" dirty="0">
                <a:latin typeface="Arial MT"/>
                <a:cs typeface="Arial MT"/>
              </a:rPr>
              <a:t>replaces it </a:t>
            </a:r>
            <a:r>
              <a:rPr sz="3200" spc="-10" dirty="0">
                <a:latin typeface="Arial MT"/>
                <a:cs typeface="Arial MT"/>
              </a:rPr>
              <a:t>by </a:t>
            </a:r>
            <a:r>
              <a:rPr sz="3200" spc="-5" dirty="0">
                <a:latin typeface="Arial MT"/>
                <a:cs typeface="Arial MT"/>
              </a:rPr>
              <a:t>most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efficient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alternative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(shorter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faster)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instructions.</a:t>
            </a:r>
            <a:endParaRPr sz="3200">
              <a:latin typeface="Arial MT"/>
              <a:cs typeface="Arial MT"/>
            </a:endParaRPr>
          </a:p>
          <a:p>
            <a:pPr marL="355600" marR="316865" indent="-342900">
              <a:lnSpc>
                <a:spcPct val="100000"/>
              </a:lnSpc>
              <a:spcBef>
                <a:spcPts val="197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Peephole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 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small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moving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window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target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systems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79" y="130809"/>
            <a:ext cx="3009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252804"/>
            <a:ext cx="9777730" cy="434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computing, </a:t>
            </a:r>
            <a:r>
              <a:rPr sz="2800" spc="-5" dirty="0">
                <a:latin typeface="Arial MT"/>
                <a:cs typeface="Arial MT"/>
              </a:rPr>
              <a:t>optimization is the process of </a:t>
            </a:r>
            <a:r>
              <a:rPr sz="2800" dirty="0">
                <a:latin typeface="Arial MT"/>
                <a:cs typeface="Arial MT"/>
              </a:rPr>
              <a:t>modifying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 to make some </a:t>
            </a:r>
            <a:r>
              <a:rPr sz="2800" dirty="0">
                <a:latin typeface="Arial MT"/>
                <a:cs typeface="Arial MT"/>
              </a:rPr>
              <a:t>aspect of </a:t>
            </a:r>
            <a:r>
              <a:rPr sz="2800" spc="-10" dirty="0">
                <a:latin typeface="Arial MT"/>
                <a:cs typeface="Arial MT"/>
              </a:rPr>
              <a:t>it </a:t>
            </a:r>
            <a:r>
              <a:rPr sz="2800" spc="-5" dirty="0">
                <a:latin typeface="Arial MT"/>
                <a:cs typeface="Arial MT"/>
              </a:rPr>
              <a:t>work more efficiently </a:t>
            </a:r>
            <a:r>
              <a:rPr sz="2800" dirty="0">
                <a:latin typeface="Arial MT"/>
                <a:cs typeface="Arial MT"/>
              </a:rPr>
              <a:t>or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 </a:t>
            </a:r>
            <a:r>
              <a:rPr sz="2800" spc="-5" dirty="0">
                <a:latin typeface="Arial MT"/>
                <a:cs typeface="Arial MT"/>
              </a:rPr>
              <a:t>fewer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resources.</a:t>
            </a:r>
            <a:endParaRPr sz="28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875"/>
              </a:spcBef>
              <a:buClr>
                <a:srgbClr val="0099CC"/>
              </a:buClr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Ex: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computer</a:t>
            </a:r>
            <a:r>
              <a:rPr sz="2800" dirty="0">
                <a:latin typeface="Arial MT"/>
                <a:cs typeface="Arial MT"/>
              </a:rPr>
              <a:t> program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dirty="0">
                <a:latin typeface="Arial MT"/>
                <a:cs typeface="Arial MT"/>
              </a:rPr>
              <a:t> optimized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</a:t>
            </a:r>
            <a:r>
              <a:rPr sz="2800" dirty="0">
                <a:latin typeface="Arial MT"/>
                <a:cs typeface="Arial MT"/>
              </a:rPr>
              <a:t> that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 </a:t>
            </a:r>
            <a:r>
              <a:rPr sz="2800" dirty="0">
                <a:latin typeface="Arial MT"/>
                <a:cs typeface="Arial MT"/>
              </a:rPr>
              <a:t> executes </a:t>
            </a:r>
            <a:r>
              <a:rPr sz="2800" spc="-5" dirty="0">
                <a:latin typeface="Arial MT"/>
                <a:cs typeface="Arial MT"/>
              </a:rPr>
              <a:t>more </a:t>
            </a:r>
            <a:r>
              <a:rPr sz="2800" dirty="0">
                <a:latin typeface="Arial MT"/>
                <a:cs typeface="Arial MT"/>
              </a:rPr>
              <a:t>rapidly or </a:t>
            </a:r>
            <a:r>
              <a:rPr sz="2800" spc="-5" dirty="0">
                <a:latin typeface="Arial MT"/>
                <a:cs typeface="Arial MT"/>
              </a:rPr>
              <a:t>is capable </a:t>
            </a:r>
            <a:r>
              <a:rPr sz="2800" dirty="0">
                <a:latin typeface="Arial MT"/>
                <a:cs typeface="Arial MT"/>
              </a:rPr>
              <a:t>of operating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less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memory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storage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resources,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draw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power.</a:t>
            </a:r>
            <a:endParaRPr sz="2800">
              <a:latin typeface="Arial MT"/>
              <a:cs typeface="Arial MT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875"/>
              </a:spcBef>
              <a:buClr>
                <a:srgbClr val="0099CC"/>
              </a:buClr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system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single</a:t>
            </a:r>
            <a:r>
              <a:rPr sz="2800" dirty="0">
                <a:latin typeface="Arial MT"/>
                <a:cs typeface="Arial MT"/>
              </a:rPr>
              <a:t> computer</a:t>
            </a:r>
            <a:r>
              <a:rPr sz="2800" spc="7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program,</a:t>
            </a:r>
            <a:r>
              <a:rPr sz="2800" spc="7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collection of computers or even </a:t>
            </a:r>
            <a:r>
              <a:rPr sz="2800" spc="-5" dirty="0">
                <a:latin typeface="Arial MT"/>
                <a:cs typeface="Arial MT"/>
              </a:rPr>
              <a:t>an entire network </a:t>
            </a:r>
            <a:r>
              <a:rPr sz="2800" dirty="0">
                <a:latin typeface="Arial MT"/>
                <a:cs typeface="Arial MT"/>
              </a:rPr>
              <a:t>such as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internet.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567" y="130809"/>
            <a:ext cx="5259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Peephole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838683"/>
            <a:ext cx="9640570" cy="567753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sz="3200" dirty="0">
                <a:latin typeface="Arial MT"/>
                <a:cs typeface="Arial MT"/>
              </a:rPr>
              <a:t>Characteristics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peep-hole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optimizations:-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Redundant-instruction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(loads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stores)elimination</a:t>
            </a:r>
            <a:endParaRPr sz="3200">
              <a:latin typeface="Arial MT"/>
              <a:cs typeface="Arial MT"/>
            </a:endParaRPr>
          </a:p>
          <a:p>
            <a:pPr marL="355600" marR="1066165" indent="-342900">
              <a:lnSpc>
                <a:spcPct val="100000"/>
              </a:lnSpc>
              <a:spcBef>
                <a:spcPts val="1964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Flow-of-control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optimizations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Elimination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multiple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jumps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(i.e.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goto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statements)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Elimination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5" dirty="0">
                <a:latin typeface="Arial MT"/>
                <a:cs typeface="Arial MT"/>
              </a:rPr>
              <a:t> unreachable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code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Algebraic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simplifications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Reducing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operator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strength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Use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machine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idioms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1107" y="5798820"/>
            <a:ext cx="2840736" cy="8336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</a:t>
            </a:r>
            <a:r>
              <a:rPr spc="-80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249756"/>
            <a:ext cx="9776460" cy="403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99CC"/>
              </a:buClr>
              <a:buChar char="•"/>
              <a:tabLst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Loop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optimization</a:t>
            </a:r>
            <a:r>
              <a:rPr sz="3200" dirty="0">
                <a:latin typeface="Arial MT"/>
                <a:cs typeface="Arial MT"/>
              </a:rPr>
              <a:t> plays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important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role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in 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improving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performance of </a:t>
            </a:r>
            <a:r>
              <a:rPr sz="3200" dirty="0">
                <a:latin typeface="Arial MT"/>
                <a:cs typeface="Arial MT"/>
              </a:rPr>
              <a:t>the source code </a:t>
            </a:r>
            <a:r>
              <a:rPr sz="3200" spc="-10" dirty="0">
                <a:latin typeface="Arial MT"/>
                <a:cs typeface="Arial MT"/>
              </a:rPr>
              <a:t>by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reducing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overheads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associated</a:t>
            </a:r>
            <a:r>
              <a:rPr sz="3200" dirty="0">
                <a:latin typeface="Arial MT"/>
                <a:cs typeface="Arial MT"/>
              </a:rPr>
              <a:t> with</a:t>
            </a:r>
            <a:r>
              <a:rPr sz="3200" spc="8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executing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loops.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7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 MT"/>
                <a:cs typeface="Arial MT"/>
              </a:rPr>
              <a:t>Loop </a:t>
            </a:r>
            <a:r>
              <a:rPr sz="3200" spc="-5" dirty="0">
                <a:latin typeface="Arial MT"/>
                <a:cs typeface="Arial MT"/>
              </a:rPr>
              <a:t>Optimization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 </a:t>
            </a:r>
            <a:r>
              <a:rPr sz="3200" spc="-10" dirty="0">
                <a:latin typeface="Arial MT"/>
                <a:cs typeface="Arial MT"/>
              </a:rPr>
              <a:t>done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removing: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964"/>
              </a:spcBef>
              <a:buClr>
                <a:srgbClr val="0099CC"/>
              </a:buClr>
              <a:buChar char="–"/>
              <a:tabLst>
                <a:tab pos="756920" algn="l"/>
              </a:tabLst>
            </a:pPr>
            <a:r>
              <a:rPr sz="3200" spc="-5" dirty="0">
                <a:latin typeface="Arial MT"/>
                <a:cs typeface="Arial MT"/>
              </a:rPr>
              <a:t>Loop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invariant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Clr>
                <a:srgbClr val="0099CC"/>
              </a:buClr>
              <a:buChar char="–"/>
              <a:tabLst>
                <a:tab pos="756920" algn="l"/>
              </a:tabLst>
            </a:pPr>
            <a:r>
              <a:rPr sz="3200" spc="-5" dirty="0">
                <a:latin typeface="Arial MT"/>
                <a:cs typeface="Arial MT"/>
              </a:rPr>
              <a:t>Induction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</a:t>
            </a:r>
            <a:r>
              <a:rPr spc="-80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251280"/>
            <a:ext cx="58883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Removal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Loop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Invariant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data:-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988" y="2072639"/>
            <a:ext cx="7872983" cy="4427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</a:t>
            </a:r>
            <a:r>
              <a:rPr spc="-80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251280"/>
            <a:ext cx="37757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Induction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variables:-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0" y="1900427"/>
            <a:ext cx="9255252" cy="49133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2732405"/>
            <a:ext cx="4328795" cy="696594"/>
          </a:xfrm>
        </p:spPr>
        <p:txBody>
          <a:bodyPr/>
          <a:lstStyle/>
          <a:p>
            <a:r>
              <a:rPr lang="en-IN" sz="4400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4400" b="0" i="0" spc="-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4400" b="0" i="0" spc="-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46506D56-0DD9-F84B-4E1E-FDBDFC092B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9141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388" y="211963"/>
            <a:ext cx="432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251280"/>
            <a:ext cx="9777730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Font typeface="Arial MT"/>
              <a:buChar char="•"/>
              <a:tabLst>
                <a:tab pos="355600" algn="l"/>
              </a:tabLst>
            </a:pPr>
            <a:r>
              <a:rPr sz="3000" b="1" i="1" dirty="0">
                <a:latin typeface="Arial"/>
                <a:cs typeface="Arial"/>
              </a:rPr>
              <a:t>Optimization </a:t>
            </a:r>
            <a:r>
              <a:rPr sz="3000" dirty="0">
                <a:latin typeface="Arial MT"/>
                <a:cs typeface="Arial MT"/>
              </a:rPr>
              <a:t>is a </a:t>
            </a:r>
            <a:r>
              <a:rPr sz="3000" spc="-5" dirty="0">
                <a:latin typeface="Arial MT"/>
                <a:cs typeface="Arial MT"/>
              </a:rPr>
              <a:t>program transformation technique,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which</a:t>
            </a:r>
            <a:r>
              <a:rPr sz="3000" dirty="0">
                <a:latin typeface="Arial MT"/>
                <a:cs typeface="Arial MT"/>
              </a:rPr>
              <a:t> tries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dirty="0">
                <a:latin typeface="Arial MT"/>
                <a:cs typeface="Arial MT"/>
              </a:rPr>
              <a:t> improve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code</a:t>
            </a:r>
            <a:r>
              <a:rPr sz="3000" dirty="0">
                <a:latin typeface="Arial MT"/>
                <a:cs typeface="Arial MT"/>
              </a:rPr>
              <a:t> that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consume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less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resources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(i.e.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CPU,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Memory)</a:t>
            </a:r>
            <a:r>
              <a:rPr sz="3000" spc="-5" dirty="0">
                <a:latin typeface="Arial MT"/>
                <a:cs typeface="Arial MT"/>
              </a:rPr>
              <a:t> and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deliver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high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speed.</a:t>
            </a:r>
            <a:endParaRPr sz="30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925"/>
              </a:spcBef>
              <a:buClr>
                <a:srgbClr val="0099CC"/>
              </a:buClr>
              <a:buChar char="•"/>
              <a:tabLst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In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optimization,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high-level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general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programming </a:t>
            </a:r>
            <a:r>
              <a:rPr sz="3000" dirty="0">
                <a:latin typeface="Arial MT"/>
                <a:cs typeface="Arial MT"/>
              </a:rPr>
              <a:t> constructs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replaced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by</a:t>
            </a:r>
            <a:r>
              <a:rPr sz="3000" dirty="0">
                <a:latin typeface="Arial MT"/>
                <a:cs typeface="Arial MT"/>
              </a:rPr>
              <a:t> very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efficient</a:t>
            </a:r>
            <a:r>
              <a:rPr sz="3000" spc="-5" dirty="0">
                <a:latin typeface="Arial MT"/>
                <a:cs typeface="Arial MT"/>
              </a:rPr>
              <a:t> low-level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programming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codes.</a:t>
            </a:r>
            <a:endParaRPr sz="3000" dirty="0">
              <a:latin typeface="Arial MT"/>
              <a:cs typeface="Arial MT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Usually done at </a:t>
            </a:r>
            <a:r>
              <a:rPr sz="3000" dirty="0">
                <a:latin typeface="Arial MT"/>
                <a:cs typeface="Arial MT"/>
              </a:rPr>
              <a:t>the </a:t>
            </a:r>
            <a:r>
              <a:rPr sz="3000" spc="-5" dirty="0">
                <a:latin typeface="Arial MT"/>
                <a:cs typeface="Arial MT"/>
              </a:rPr>
              <a:t>end </a:t>
            </a:r>
            <a:r>
              <a:rPr sz="3000" spc="-10" dirty="0">
                <a:latin typeface="Arial MT"/>
                <a:cs typeface="Arial MT"/>
              </a:rPr>
              <a:t>of </a:t>
            </a:r>
            <a:r>
              <a:rPr sz="3000" dirty="0">
                <a:latin typeface="Arial MT"/>
                <a:cs typeface="Arial MT"/>
              </a:rPr>
              <a:t>the </a:t>
            </a:r>
            <a:r>
              <a:rPr sz="3000" spc="-5" dirty="0">
                <a:latin typeface="Arial MT"/>
                <a:cs typeface="Arial MT"/>
              </a:rPr>
              <a:t>development </a:t>
            </a:r>
            <a:r>
              <a:rPr sz="3000" dirty="0">
                <a:latin typeface="Arial MT"/>
                <a:cs typeface="Arial MT"/>
              </a:rPr>
              <a:t>stage since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it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reduces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readability</a:t>
            </a:r>
            <a:r>
              <a:rPr sz="3000" dirty="0">
                <a:latin typeface="Arial MT"/>
                <a:cs typeface="Arial MT"/>
              </a:rPr>
              <a:t> &amp;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adds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code</a:t>
            </a:r>
            <a:r>
              <a:rPr sz="3000" dirty="0">
                <a:latin typeface="Arial MT"/>
                <a:cs typeface="Arial MT"/>
              </a:rPr>
              <a:t> that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used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to </a:t>
            </a:r>
            <a:r>
              <a:rPr sz="3000" spc="-5" dirty="0">
                <a:latin typeface="Arial MT"/>
                <a:cs typeface="Arial MT"/>
              </a:rPr>
              <a:t> improve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 </a:t>
            </a:r>
            <a:r>
              <a:rPr sz="3000" spc="-5" dirty="0">
                <a:latin typeface="Arial MT"/>
                <a:cs typeface="Arial MT"/>
              </a:rPr>
              <a:t>performance.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006924"/>
            <a:ext cx="7096125" cy="423354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000" b="1" spc="-5" dirty="0">
                <a:latin typeface="Arial"/>
                <a:cs typeface="Arial"/>
              </a:rPr>
              <a:t>Optimized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code’s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features:-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Executes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faster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Code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size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get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reduced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Arial MT"/>
                <a:cs typeface="Arial MT"/>
              </a:rPr>
              <a:t>Efficient </a:t>
            </a:r>
            <a:r>
              <a:rPr sz="3000" spc="-5" dirty="0">
                <a:latin typeface="Arial MT"/>
                <a:cs typeface="Arial MT"/>
              </a:rPr>
              <a:t>memory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usage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Arial MT"/>
                <a:cs typeface="Arial MT"/>
              </a:rPr>
              <a:t>Yielding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better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performance</a:t>
            </a: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Reduces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time</a:t>
            </a:r>
            <a:r>
              <a:rPr sz="3000" spc="-5" dirty="0">
                <a:latin typeface="Arial MT"/>
                <a:cs typeface="Arial MT"/>
              </a:rPr>
              <a:t> and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space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complexity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798321"/>
            <a:ext cx="9602470" cy="350075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000" spc="-5" dirty="0">
                <a:latin typeface="Arial MT"/>
                <a:cs typeface="Arial MT"/>
              </a:rPr>
              <a:t>Optimizations are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classified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into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two</a:t>
            </a:r>
            <a:r>
              <a:rPr sz="3000" spc="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categories:</a:t>
            </a:r>
            <a:endParaRPr sz="3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i="1" spc="-10" dirty="0">
                <a:latin typeface="Arial"/>
                <a:cs typeface="Arial"/>
              </a:rPr>
              <a:t>Machine</a:t>
            </a:r>
            <a:r>
              <a:rPr sz="3000" b="1" i="1" spc="4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independent</a:t>
            </a:r>
            <a:r>
              <a:rPr sz="3000" b="1" i="1" spc="10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optimizations</a:t>
            </a:r>
            <a:r>
              <a:rPr sz="3000" b="1" i="1" spc="50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-</a:t>
            </a:r>
            <a:r>
              <a:rPr sz="3000" spc="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improve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target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code without </a:t>
            </a:r>
            <a:r>
              <a:rPr sz="3000" spc="-5" dirty="0">
                <a:latin typeface="Arial MT"/>
                <a:cs typeface="Arial MT"/>
              </a:rPr>
              <a:t>taking properties </a:t>
            </a:r>
            <a:r>
              <a:rPr sz="3000" dirty="0">
                <a:latin typeface="Arial MT"/>
                <a:cs typeface="Arial MT"/>
              </a:rPr>
              <a:t>of </a:t>
            </a:r>
            <a:r>
              <a:rPr sz="3000" spc="-5" dirty="0">
                <a:latin typeface="Arial MT"/>
                <a:cs typeface="Arial MT"/>
              </a:rPr>
              <a:t>target </a:t>
            </a:r>
            <a:r>
              <a:rPr sz="3000" dirty="0">
                <a:latin typeface="Arial MT"/>
                <a:cs typeface="Arial MT"/>
              </a:rPr>
              <a:t>machine into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consideration.</a:t>
            </a:r>
            <a:endParaRPr sz="3000">
              <a:latin typeface="Arial MT"/>
              <a:cs typeface="Arial MT"/>
            </a:endParaRPr>
          </a:p>
          <a:p>
            <a:pPr marL="355600" marR="55626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i="1" spc="-10" dirty="0">
                <a:latin typeface="Arial"/>
                <a:cs typeface="Arial"/>
              </a:rPr>
              <a:t>Machine</a:t>
            </a:r>
            <a:r>
              <a:rPr sz="3000" b="1" i="1" spc="4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dependent</a:t>
            </a:r>
            <a:r>
              <a:rPr sz="3000" b="1" i="1" spc="5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optimization</a:t>
            </a:r>
            <a:r>
              <a:rPr sz="3000" b="1" i="1" spc="55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-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improve target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code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by</a:t>
            </a:r>
            <a:r>
              <a:rPr sz="3000" dirty="0">
                <a:latin typeface="Arial MT"/>
                <a:cs typeface="Arial MT"/>
              </a:rPr>
              <a:t> checking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properties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 </a:t>
            </a:r>
            <a:r>
              <a:rPr sz="3000" spc="-5" dirty="0">
                <a:latin typeface="Arial MT"/>
                <a:cs typeface="Arial MT"/>
              </a:rPr>
              <a:t>target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machine.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390642"/>
            <a:ext cx="8897112" cy="2382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270761"/>
            <a:ext cx="4615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spc="-5" dirty="0">
                <a:latin typeface="Arial"/>
                <a:cs typeface="Arial"/>
              </a:rPr>
              <a:t>Criteria</a:t>
            </a:r>
            <a:r>
              <a:rPr sz="3000" b="1" i="1" spc="-2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for</a:t>
            </a:r>
            <a:r>
              <a:rPr sz="3000" b="1" i="1" spc="-15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Optimization</a:t>
            </a:r>
            <a:r>
              <a:rPr sz="3000" spc="-5" dirty="0">
                <a:latin typeface="Arial MT"/>
                <a:cs typeface="Arial MT"/>
              </a:rPr>
              <a:t>:-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630" y="1971497"/>
            <a:ext cx="97732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  <a:tab pos="1118870" algn="l"/>
                <a:tab pos="3444875" algn="l"/>
                <a:tab pos="4571365" algn="l"/>
                <a:tab pos="6350000" algn="l"/>
                <a:tab pos="7176134" algn="l"/>
                <a:tab pos="8933180" algn="l"/>
                <a:tab pos="9547860" algn="l"/>
              </a:tabLst>
            </a:pPr>
            <a:r>
              <a:rPr sz="3000" dirty="0">
                <a:latin typeface="Arial MT"/>
                <a:cs typeface="Arial MT"/>
              </a:rPr>
              <a:t>An	op</a:t>
            </a:r>
            <a:r>
              <a:rPr sz="3000" spc="-10" dirty="0">
                <a:latin typeface="Arial MT"/>
                <a:cs typeface="Arial MT"/>
              </a:rPr>
              <a:t>t</a:t>
            </a:r>
            <a:r>
              <a:rPr sz="3000" dirty="0">
                <a:latin typeface="Arial MT"/>
                <a:cs typeface="Arial MT"/>
              </a:rPr>
              <a:t>i</a:t>
            </a:r>
            <a:r>
              <a:rPr sz="3000" spc="-15" dirty="0">
                <a:latin typeface="Arial MT"/>
                <a:cs typeface="Arial MT"/>
              </a:rPr>
              <a:t>m</a:t>
            </a:r>
            <a:r>
              <a:rPr sz="3000" dirty="0">
                <a:latin typeface="Arial MT"/>
                <a:cs typeface="Arial MT"/>
              </a:rPr>
              <a:t>izati</a:t>
            </a:r>
            <a:r>
              <a:rPr sz="3000" spc="-15" dirty="0">
                <a:latin typeface="Arial MT"/>
                <a:cs typeface="Arial MT"/>
              </a:rPr>
              <a:t>o</a:t>
            </a:r>
            <a:r>
              <a:rPr sz="3000" dirty="0">
                <a:latin typeface="Arial MT"/>
                <a:cs typeface="Arial MT"/>
              </a:rPr>
              <a:t>n	must	prese</a:t>
            </a:r>
            <a:r>
              <a:rPr sz="3000" spc="-15" dirty="0">
                <a:latin typeface="Arial MT"/>
                <a:cs typeface="Arial MT"/>
              </a:rPr>
              <a:t>r</a:t>
            </a:r>
            <a:r>
              <a:rPr sz="3000" dirty="0">
                <a:latin typeface="Arial MT"/>
                <a:cs typeface="Arial MT"/>
              </a:rPr>
              <a:t>ve	the	mean</a:t>
            </a:r>
            <a:r>
              <a:rPr sz="3000" spc="-15" dirty="0">
                <a:latin typeface="Arial MT"/>
                <a:cs typeface="Arial MT"/>
              </a:rPr>
              <a:t>i</a:t>
            </a:r>
            <a:r>
              <a:rPr sz="3000" dirty="0">
                <a:latin typeface="Arial MT"/>
                <a:cs typeface="Arial MT"/>
              </a:rPr>
              <a:t>ng	</a:t>
            </a:r>
            <a:r>
              <a:rPr sz="3000" spc="-5" dirty="0">
                <a:latin typeface="Arial MT"/>
                <a:cs typeface="Arial MT"/>
              </a:rPr>
              <a:t>o</a:t>
            </a:r>
            <a:r>
              <a:rPr sz="3000" dirty="0">
                <a:latin typeface="Arial MT"/>
                <a:cs typeface="Arial MT"/>
              </a:rPr>
              <a:t>f	a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2120"/>
              </a:spcBef>
            </a:pPr>
            <a:r>
              <a:rPr spc="-5" dirty="0"/>
              <a:t>program:</a:t>
            </a:r>
          </a:p>
          <a:p>
            <a:pPr marL="413384">
              <a:lnSpc>
                <a:spcPct val="100000"/>
              </a:lnSpc>
              <a:spcBef>
                <a:spcPts val="1880"/>
              </a:spcBef>
            </a:pPr>
            <a:r>
              <a:rPr sz="2800" spc="-5" dirty="0"/>
              <a:t>-Cannot</a:t>
            </a:r>
            <a:r>
              <a:rPr sz="2800" spc="15" dirty="0"/>
              <a:t> </a:t>
            </a:r>
            <a:r>
              <a:rPr sz="2800" dirty="0"/>
              <a:t>change</a:t>
            </a:r>
            <a:r>
              <a:rPr sz="2800" spc="5" dirty="0"/>
              <a:t> </a:t>
            </a:r>
            <a:r>
              <a:rPr sz="2800" spc="-5" dirty="0"/>
              <a:t>the</a:t>
            </a:r>
            <a:r>
              <a:rPr sz="2800" spc="10" dirty="0"/>
              <a:t> </a:t>
            </a:r>
            <a:r>
              <a:rPr sz="2800" dirty="0"/>
              <a:t>output produced</a:t>
            </a:r>
            <a:r>
              <a:rPr sz="2800" spc="15" dirty="0"/>
              <a:t> </a:t>
            </a:r>
            <a:r>
              <a:rPr sz="2800" spc="-5" dirty="0"/>
              <a:t>for </a:t>
            </a:r>
            <a:r>
              <a:rPr sz="2800" dirty="0"/>
              <a:t>any</a:t>
            </a:r>
            <a:r>
              <a:rPr sz="2800" spc="5" dirty="0"/>
              <a:t> </a:t>
            </a:r>
            <a:r>
              <a:rPr sz="2800" dirty="0"/>
              <a:t>input.</a:t>
            </a:r>
            <a:endParaRPr sz="2800"/>
          </a:p>
          <a:p>
            <a:pPr marL="413384">
              <a:lnSpc>
                <a:spcPct val="100000"/>
              </a:lnSpc>
              <a:spcBef>
                <a:spcPts val="670"/>
              </a:spcBef>
            </a:pPr>
            <a:r>
              <a:rPr sz="2800" spc="-5" dirty="0"/>
              <a:t>-Can</a:t>
            </a:r>
            <a:r>
              <a:rPr sz="2800" spc="5" dirty="0"/>
              <a:t> </a:t>
            </a:r>
            <a:r>
              <a:rPr sz="2800" spc="-5" dirty="0"/>
              <a:t>not</a:t>
            </a:r>
            <a:r>
              <a:rPr sz="2800" spc="-15" dirty="0"/>
              <a:t> </a:t>
            </a:r>
            <a:r>
              <a:rPr sz="2800" dirty="0"/>
              <a:t>introduce</a:t>
            </a:r>
            <a:r>
              <a:rPr sz="2800" spc="25" dirty="0"/>
              <a:t> </a:t>
            </a:r>
            <a:r>
              <a:rPr sz="2800" spc="-5" dirty="0"/>
              <a:t>an </a:t>
            </a:r>
            <a:r>
              <a:rPr sz="2800" spc="-30" dirty="0"/>
              <a:t>error.</a:t>
            </a:r>
            <a:endParaRPr sz="2800"/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Optimization should,</a:t>
            </a:r>
            <a:r>
              <a:rPr spc="-10" dirty="0"/>
              <a:t> </a:t>
            </a:r>
            <a:r>
              <a:rPr spc="-5" dirty="0"/>
              <a:t>on </a:t>
            </a:r>
            <a:r>
              <a:rPr dirty="0"/>
              <a:t>average,</a:t>
            </a:r>
            <a:r>
              <a:rPr spc="-15" dirty="0"/>
              <a:t> </a:t>
            </a:r>
            <a:r>
              <a:rPr spc="-5" dirty="0"/>
              <a:t>speed</a:t>
            </a:r>
            <a:r>
              <a:rPr spc="-15" dirty="0"/>
              <a:t> </a:t>
            </a:r>
            <a:r>
              <a:rPr spc="-5" dirty="0"/>
              <a:t>up</a:t>
            </a:r>
            <a:r>
              <a:rPr dirty="0"/>
              <a:t> </a:t>
            </a:r>
            <a:r>
              <a:rPr spc="-5" dirty="0"/>
              <a:t>programs.</a:t>
            </a:r>
          </a:p>
          <a:p>
            <a:pPr marL="355600" marR="5080" indent="-342900">
              <a:lnSpc>
                <a:spcPct val="100000"/>
              </a:lnSpc>
              <a:spcBef>
                <a:spcPts val="192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Optimization</a:t>
            </a:r>
            <a:r>
              <a:rPr spc="310" dirty="0"/>
              <a:t> </a:t>
            </a:r>
            <a:r>
              <a:rPr spc="-5" dirty="0"/>
              <a:t>should</a:t>
            </a:r>
            <a:r>
              <a:rPr spc="305" dirty="0"/>
              <a:t> </a:t>
            </a:r>
            <a:r>
              <a:rPr spc="-5" dirty="0"/>
              <a:t>itself</a:t>
            </a:r>
            <a:r>
              <a:rPr spc="310" dirty="0"/>
              <a:t> </a:t>
            </a:r>
            <a:r>
              <a:rPr spc="-5" dirty="0"/>
              <a:t>be</a:t>
            </a:r>
            <a:r>
              <a:rPr spc="310" dirty="0"/>
              <a:t> </a:t>
            </a:r>
            <a:r>
              <a:rPr dirty="0"/>
              <a:t>fast</a:t>
            </a:r>
            <a:r>
              <a:rPr spc="320" dirty="0"/>
              <a:t> </a:t>
            </a:r>
            <a:r>
              <a:rPr spc="-5" dirty="0"/>
              <a:t>and</a:t>
            </a:r>
            <a:r>
              <a:rPr spc="310" dirty="0"/>
              <a:t> </a:t>
            </a:r>
            <a:r>
              <a:rPr spc="-10" dirty="0"/>
              <a:t>should</a:t>
            </a:r>
            <a:r>
              <a:rPr spc="305" dirty="0"/>
              <a:t> </a:t>
            </a:r>
            <a:r>
              <a:rPr dirty="0"/>
              <a:t>not</a:t>
            </a:r>
            <a:r>
              <a:rPr spc="305" dirty="0"/>
              <a:t> </a:t>
            </a:r>
            <a:r>
              <a:rPr spc="-5" dirty="0"/>
              <a:t>delay </a:t>
            </a:r>
            <a:r>
              <a:rPr spc="-819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overall</a:t>
            </a:r>
            <a:r>
              <a:rPr spc="-30" dirty="0"/>
              <a:t> </a:t>
            </a:r>
            <a:r>
              <a:rPr dirty="0"/>
              <a:t>compiling</a:t>
            </a:r>
            <a:r>
              <a:rPr spc="-40" dirty="0"/>
              <a:t> </a:t>
            </a:r>
            <a:r>
              <a:rPr spc="-5" dirty="0"/>
              <a:t>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013925"/>
            <a:ext cx="9777095" cy="4568825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800" dirty="0">
                <a:latin typeface="Arial MT"/>
                <a:cs typeface="Arial MT"/>
              </a:rPr>
              <a:t>Optimization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occur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several</a:t>
            </a:r>
            <a:r>
              <a:rPr sz="2800" dirty="0">
                <a:latin typeface="Arial MT"/>
                <a:cs typeface="Arial MT"/>
              </a:rPr>
              <a:t> levels:</a:t>
            </a:r>
          </a:p>
          <a:p>
            <a:pPr marL="355600" marR="5715" indent="-342900" algn="just">
              <a:lnSpc>
                <a:spcPct val="100000"/>
              </a:lnSpc>
              <a:spcBef>
                <a:spcPts val="1875"/>
              </a:spcBef>
              <a:buClr>
                <a:srgbClr val="0099CC"/>
              </a:buClr>
              <a:buAutoNum type="arabicPeriod"/>
              <a:tabLst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Design</a:t>
            </a:r>
            <a:r>
              <a:rPr sz="2800" b="1" i="1" dirty="0">
                <a:latin typeface="Arial"/>
                <a:cs typeface="Arial"/>
              </a:rPr>
              <a:t> level:-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highest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level,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design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may</a:t>
            </a:r>
            <a:r>
              <a:rPr sz="2800" dirty="0">
                <a:latin typeface="Arial MT"/>
                <a:cs typeface="Arial MT"/>
              </a:rPr>
              <a:t> be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optimized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make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available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resources.</a:t>
            </a:r>
          </a:p>
          <a:p>
            <a:pPr marL="756285" marR="5080" indent="-287020" algn="just">
              <a:lnSpc>
                <a:spcPct val="100000"/>
              </a:lnSpc>
              <a:spcBef>
                <a:spcPts val="1830"/>
              </a:spcBef>
            </a:pPr>
            <a:r>
              <a:rPr sz="2600" dirty="0">
                <a:solidFill>
                  <a:srgbClr val="0099CC"/>
                </a:solidFill>
                <a:latin typeface="Arial MT"/>
                <a:cs typeface="Arial MT"/>
              </a:rPr>
              <a:t>– </a:t>
            </a:r>
            <a:r>
              <a:rPr sz="2600" dirty="0">
                <a:latin typeface="Arial MT"/>
                <a:cs typeface="Arial MT"/>
              </a:rPr>
              <a:t>The implementation of this design will benefit from the use of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suitable </a:t>
            </a:r>
            <a:r>
              <a:rPr sz="2600" spc="-5" dirty="0">
                <a:latin typeface="Arial MT"/>
                <a:cs typeface="Arial MT"/>
              </a:rPr>
              <a:t>efficient </a:t>
            </a:r>
            <a:r>
              <a:rPr sz="2600" dirty="0">
                <a:latin typeface="Arial MT"/>
                <a:cs typeface="Arial MT"/>
              </a:rPr>
              <a:t>algorithms and the implementation of these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algorithms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will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benefit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 writing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good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quality code.</a:t>
            </a:r>
          </a:p>
          <a:p>
            <a:pPr marL="355600" marR="6350" indent="-342900" algn="just">
              <a:lnSpc>
                <a:spcPct val="100000"/>
              </a:lnSpc>
              <a:spcBef>
                <a:spcPts val="665"/>
              </a:spcBef>
              <a:buClr>
                <a:srgbClr val="0099CC"/>
              </a:buClr>
              <a:buAutoNum type="arabicPeriod" startAt="2"/>
              <a:tabLst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Compile</a:t>
            </a:r>
            <a:r>
              <a:rPr sz="2800" b="1" i="1" spc="74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level:-</a:t>
            </a:r>
            <a:r>
              <a:rPr sz="2800" b="1" i="1" spc="72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Use</a:t>
            </a:r>
            <a:r>
              <a:rPr sz="2800" spc="7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7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7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optimizing</a:t>
            </a:r>
            <a:r>
              <a:rPr sz="2800" spc="7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compiler</a:t>
            </a:r>
            <a:r>
              <a:rPr sz="2800" spc="7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tends</a:t>
            </a:r>
            <a:r>
              <a:rPr sz="2800" spc="7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ensure that </a:t>
            </a:r>
            <a:r>
              <a:rPr sz="2800" spc="-5" dirty="0">
                <a:latin typeface="Arial MT"/>
                <a:cs typeface="Arial MT"/>
              </a:rPr>
              <a:t>the executable </a:t>
            </a:r>
            <a:r>
              <a:rPr sz="2800" dirty="0">
                <a:latin typeface="Arial MT"/>
                <a:cs typeface="Arial MT"/>
              </a:rPr>
              <a:t>program </a:t>
            </a:r>
            <a:r>
              <a:rPr sz="2800" spc="-5" dirty="0">
                <a:latin typeface="Arial MT"/>
                <a:cs typeface="Arial MT"/>
              </a:rPr>
              <a:t>is optimized </a:t>
            </a:r>
            <a:r>
              <a:rPr sz="2800" dirty="0">
                <a:latin typeface="Arial MT"/>
                <a:cs typeface="Arial MT"/>
              </a:rPr>
              <a:t>at </a:t>
            </a:r>
            <a:r>
              <a:rPr sz="2800" spc="-5" dirty="0">
                <a:latin typeface="Arial MT"/>
                <a:cs typeface="Arial MT"/>
              </a:rPr>
              <a:t>least </a:t>
            </a:r>
            <a:r>
              <a:rPr sz="2800" spc="-15" dirty="0">
                <a:latin typeface="Arial MT"/>
                <a:cs typeface="Arial MT"/>
              </a:rPr>
              <a:t>as 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much</a:t>
            </a:r>
            <a:r>
              <a:rPr sz="2800" dirty="0">
                <a:latin typeface="Arial MT"/>
                <a:cs typeface="Arial MT"/>
              </a:rPr>
              <a:t> 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compiler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098437"/>
            <a:ext cx="9775825" cy="17030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000" b="1" i="1" spc="-5" dirty="0">
                <a:latin typeface="Arial"/>
                <a:cs typeface="Arial"/>
              </a:rPr>
              <a:t>Improvements can</a:t>
            </a:r>
            <a:r>
              <a:rPr sz="3000" b="1" i="1" dirty="0">
                <a:latin typeface="Arial"/>
                <a:cs typeface="Arial"/>
              </a:rPr>
              <a:t> be</a:t>
            </a:r>
            <a:r>
              <a:rPr sz="3000" b="1" i="1" spc="1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made</a:t>
            </a:r>
            <a:r>
              <a:rPr sz="3000" b="1" i="1" spc="-20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at</a:t>
            </a:r>
            <a:r>
              <a:rPr sz="3000" b="1" i="1" spc="5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various</a:t>
            </a:r>
            <a:r>
              <a:rPr sz="3000" b="1" i="1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phases:-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Clr>
                <a:srgbClr val="0099C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i="1" dirty="0">
                <a:latin typeface="Arial"/>
                <a:cs typeface="Arial"/>
              </a:rPr>
              <a:t>Source</a:t>
            </a:r>
            <a:r>
              <a:rPr sz="3000" b="1" i="1" spc="370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Code</a:t>
            </a:r>
            <a:r>
              <a:rPr sz="3000" dirty="0">
                <a:latin typeface="Arial MT"/>
                <a:cs typeface="Arial MT"/>
              </a:rPr>
              <a:t>:</a:t>
            </a:r>
            <a:r>
              <a:rPr sz="3000" spc="37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Algorithm's</a:t>
            </a:r>
            <a:r>
              <a:rPr sz="3000" spc="37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transformation</a:t>
            </a:r>
            <a:r>
              <a:rPr sz="3000" spc="37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can</a:t>
            </a:r>
            <a:r>
              <a:rPr sz="3000" spc="37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produce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spectacular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improvements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630" y="2928061"/>
            <a:ext cx="97764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Font typeface="Arial MT"/>
              <a:buChar char="•"/>
              <a:tabLst>
                <a:tab pos="354965" algn="l"/>
                <a:tab pos="355600" algn="l"/>
                <a:tab pos="2934335" algn="l"/>
                <a:tab pos="4308475" algn="l"/>
                <a:tab pos="6146800" algn="l"/>
                <a:tab pos="7077075" algn="l"/>
                <a:tab pos="8745855" algn="l"/>
              </a:tabLst>
            </a:pPr>
            <a:r>
              <a:rPr sz="3000" b="1" i="1" dirty="0">
                <a:latin typeface="Arial"/>
                <a:cs typeface="Arial"/>
              </a:rPr>
              <a:t>Int</a:t>
            </a:r>
            <a:r>
              <a:rPr sz="3000" b="1" i="1" spc="-10" dirty="0">
                <a:latin typeface="Arial"/>
                <a:cs typeface="Arial"/>
              </a:rPr>
              <a:t>e</a:t>
            </a:r>
            <a:r>
              <a:rPr sz="3000" b="1" i="1" dirty="0">
                <a:latin typeface="Arial"/>
                <a:cs typeface="Arial"/>
              </a:rPr>
              <a:t>r</a:t>
            </a:r>
            <a:r>
              <a:rPr sz="3000" b="1" i="1" spc="-10" dirty="0">
                <a:latin typeface="Arial"/>
                <a:cs typeface="Arial"/>
              </a:rPr>
              <a:t>m</a:t>
            </a:r>
            <a:r>
              <a:rPr sz="3000" b="1" i="1" dirty="0">
                <a:latin typeface="Arial"/>
                <a:cs typeface="Arial"/>
              </a:rPr>
              <a:t>edia</a:t>
            </a:r>
            <a:r>
              <a:rPr sz="3000" b="1" i="1" spc="-15" dirty="0">
                <a:latin typeface="Arial"/>
                <a:cs typeface="Arial"/>
              </a:rPr>
              <a:t>t</a:t>
            </a:r>
            <a:r>
              <a:rPr sz="3000" b="1" i="1" dirty="0">
                <a:latin typeface="Arial"/>
                <a:cs typeface="Arial"/>
              </a:rPr>
              <a:t>e	Cod</a:t>
            </a:r>
            <a:r>
              <a:rPr sz="3000" b="1" i="1" spc="5" dirty="0">
                <a:latin typeface="Arial"/>
                <a:cs typeface="Arial"/>
              </a:rPr>
              <a:t>e</a:t>
            </a:r>
            <a:r>
              <a:rPr sz="3000" dirty="0">
                <a:latin typeface="Arial MT"/>
                <a:cs typeface="Arial MT"/>
              </a:rPr>
              <a:t>:	Compi</a:t>
            </a:r>
            <a:r>
              <a:rPr sz="3000" spc="-15" dirty="0">
                <a:latin typeface="Arial MT"/>
                <a:cs typeface="Arial MT"/>
              </a:rPr>
              <a:t>l</a:t>
            </a:r>
            <a:r>
              <a:rPr sz="3000" dirty="0">
                <a:latin typeface="Arial MT"/>
                <a:cs typeface="Arial MT"/>
              </a:rPr>
              <a:t>er	</a:t>
            </a:r>
            <a:r>
              <a:rPr sz="3000" spc="-5" dirty="0">
                <a:latin typeface="Arial MT"/>
                <a:cs typeface="Arial MT"/>
              </a:rPr>
              <a:t>ca</a:t>
            </a:r>
            <a:r>
              <a:rPr sz="3000" dirty="0">
                <a:latin typeface="Arial MT"/>
                <a:cs typeface="Arial MT"/>
              </a:rPr>
              <a:t>n	improve	loops,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9530" y="3220665"/>
            <a:ext cx="8600440" cy="122809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3000" spc="-5" dirty="0">
                <a:latin typeface="Arial MT"/>
                <a:cs typeface="Arial MT"/>
              </a:rPr>
              <a:t>procedure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calls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address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calculations.</a:t>
            </a:r>
            <a:endParaRPr sz="3000">
              <a:latin typeface="Arial MT"/>
              <a:cs typeface="Arial MT"/>
            </a:endParaRPr>
          </a:p>
          <a:p>
            <a:pPr marL="70485">
              <a:lnSpc>
                <a:spcPct val="100000"/>
              </a:lnSpc>
              <a:spcBef>
                <a:spcPts val="1205"/>
              </a:spcBef>
            </a:pPr>
            <a:r>
              <a:rPr sz="2800" spc="-20" dirty="0">
                <a:latin typeface="Arial MT"/>
                <a:cs typeface="Arial MT"/>
              </a:rPr>
              <a:t>-Typically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only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optimizing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compilers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include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phase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6630" y="4727194"/>
            <a:ext cx="9192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i="1" spc="-20" dirty="0">
                <a:latin typeface="Arial"/>
                <a:cs typeface="Arial"/>
              </a:rPr>
              <a:t>Target</a:t>
            </a:r>
            <a:r>
              <a:rPr sz="3000" b="1" i="1" dirty="0">
                <a:latin typeface="Arial"/>
                <a:cs typeface="Arial"/>
              </a:rPr>
              <a:t> Code</a:t>
            </a:r>
            <a:r>
              <a:rPr sz="3000" dirty="0">
                <a:latin typeface="Arial MT"/>
                <a:cs typeface="Arial MT"/>
              </a:rPr>
              <a:t>:</a:t>
            </a:r>
            <a:r>
              <a:rPr sz="3000" spc="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Compilers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can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use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registers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efficiently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630" y="1251280"/>
            <a:ext cx="60178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Main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techniques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Optimization:-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388" y="1950719"/>
            <a:ext cx="9560052" cy="45003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1030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MT</vt:lpstr>
      <vt:lpstr>Calibri</vt:lpstr>
      <vt:lpstr>Times New Roman</vt:lpstr>
      <vt:lpstr>Office Theme</vt:lpstr>
      <vt:lpstr>Code Optimization</vt:lpstr>
      <vt:lpstr>Optimization</vt:lpstr>
      <vt:lpstr>Code Optimization</vt:lpstr>
      <vt:lpstr>Code Optimization</vt:lpstr>
      <vt:lpstr>Code Optimization</vt:lpstr>
      <vt:lpstr>Code Optimization</vt:lpstr>
      <vt:lpstr>Code Optimization</vt:lpstr>
      <vt:lpstr>Code Optimization</vt:lpstr>
      <vt:lpstr>Code Optimization</vt:lpstr>
      <vt:lpstr>Code Optimization</vt:lpstr>
      <vt:lpstr>Code Optimization</vt:lpstr>
      <vt:lpstr>Local Code Optimization</vt:lpstr>
      <vt:lpstr>Local Code Optimization</vt:lpstr>
      <vt:lpstr>Local Code Optimization</vt:lpstr>
      <vt:lpstr>Code Optimization</vt:lpstr>
      <vt:lpstr>Code Optimization</vt:lpstr>
      <vt:lpstr>Code Optimization</vt:lpstr>
      <vt:lpstr>Global Code Optimization</vt:lpstr>
      <vt:lpstr>Peephole Optimization</vt:lpstr>
      <vt:lpstr>Peephole Optimization</vt:lpstr>
      <vt:lpstr>Loop Optimization</vt:lpstr>
      <vt:lpstr>Loop Optimization</vt:lpstr>
      <vt:lpstr>Loop Optimization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Optimization</dc:title>
  <cp:lastModifiedBy>Rishu Raj</cp:lastModifiedBy>
  <cp:revision>6</cp:revision>
  <dcterms:created xsi:type="dcterms:W3CDTF">2023-05-09T14:03:47Z</dcterms:created>
  <dcterms:modified xsi:type="dcterms:W3CDTF">2023-05-09T14:14:40Z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2023-05-09T00:00:00Z</vt:filetime>
  </property>
</Properties>
</file>