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6" r:id="rId2"/>
    <p:sldId id="267" r:id="rId3"/>
    <p:sldId id="257" r:id="rId4"/>
    <p:sldId id="258" r:id="rId5"/>
    <p:sldId id="259" r:id="rId6"/>
    <p:sldId id="260" r:id="rId7"/>
    <p:sldId id="262" r:id="rId8"/>
    <p:sldId id="263" r:id="rId9"/>
    <p:sldId id="264" r:id="rId10"/>
    <p:sldId id="265" r:id="rId11"/>
    <p:sldId id="266" r:id="rId12"/>
    <p:sldId id="348" r:id="rId13"/>
    <p:sldId id="273" r:id="rId14"/>
    <p:sldId id="268" r:id="rId15"/>
    <p:sldId id="269" r:id="rId16"/>
    <p:sldId id="270" r:id="rId17"/>
    <p:sldId id="271" r:id="rId18"/>
    <p:sldId id="272" r:id="rId19"/>
    <p:sldId id="340" r:id="rId20"/>
    <p:sldId id="341" r:id="rId21"/>
    <p:sldId id="342" r:id="rId22"/>
    <p:sldId id="343" r:id="rId23"/>
    <p:sldId id="383" r:id="rId24"/>
    <p:sldId id="381" r:id="rId25"/>
    <p:sldId id="382" r:id="rId26"/>
    <p:sldId id="344" r:id="rId27"/>
    <p:sldId id="345" r:id="rId28"/>
    <p:sldId id="363" r:id="rId29"/>
    <p:sldId id="346" r:id="rId30"/>
    <p:sldId id="379" r:id="rId31"/>
    <p:sldId id="347" r:id="rId32"/>
    <p:sldId id="360" r:id="rId33"/>
    <p:sldId id="361" r:id="rId34"/>
    <p:sldId id="335" r:id="rId35"/>
    <p:sldId id="274" r:id="rId36"/>
    <p:sldId id="275" r:id="rId37"/>
    <p:sldId id="276" r:id="rId38"/>
    <p:sldId id="277" r:id="rId39"/>
    <p:sldId id="278" r:id="rId40"/>
    <p:sldId id="279" r:id="rId41"/>
    <p:sldId id="281" r:id="rId42"/>
    <p:sldId id="282" r:id="rId43"/>
    <p:sldId id="283" r:id="rId44"/>
    <p:sldId id="284" r:id="rId45"/>
    <p:sldId id="285" r:id="rId46"/>
    <p:sldId id="286" r:id="rId47"/>
    <p:sldId id="362" r:id="rId48"/>
    <p:sldId id="287" r:id="rId49"/>
    <p:sldId id="288" r:id="rId50"/>
    <p:sldId id="368" r:id="rId51"/>
    <p:sldId id="369" r:id="rId52"/>
    <p:sldId id="370" r:id="rId53"/>
    <p:sldId id="371" r:id="rId54"/>
    <p:sldId id="372" r:id="rId55"/>
    <p:sldId id="375" r:id="rId56"/>
    <p:sldId id="376" r:id="rId57"/>
    <p:sldId id="377" r:id="rId58"/>
    <p:sldId id="384" r:id="rId59"/>
    <p:sldId id="385" r:id="rId60"/>
    <p:sldId id="378" r:id="rId61"/>
    <p:sldId id="289" r:id="rId62"/>
    <p:sldId id="290" r:id="rId63"/>
    <p:sldId id="291" r:id="rId64"/>
    <p:sldId id="292" r:id="rId65"/>
    <p:sldId id="293" r:id="rId66"/>
    <p:sldId id="364" r:id="rId67"/>
    <p:sldId id="365" r:id="rId68"/>
    <p:sldId id="366" r:id="rId69"/>
    <p:sldId id="367" r:id="rId70"/>
    <p:sldId id="294" r:id="rId71"/>
    <p:sldId id="295" r:id="rId72"/>
    <p:sldId id="337" r:id="rId73"/>
    <p:sldId id="358" r:id="rId74"/>
    <p:sldId id="349" r:id="rId75"/>
    <p:sldId id="350" r:id="rId76"/>
    <p:sldId id="351" r:id="rId77"/>
    <p:sldId id="352" r:id="rId78"/>
    <p:sldId id="353" r:id="rId79"/>
    <p:sldId id="354" r:id="rId80"/>
    <p:sldId id="355" r:id="rId81"/>
    <p:sldId id="356" r:id="rId82"/>
    <p:sldId id="357" r:id="rId83"/>
    <p:sldId id="359" r:id="rId84"/>
    <p:sldId id="380"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0" autoAdjust="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D3B38-A850-47AA-B051-0C3514BB7CD7}" type="datetimeFigureOut">
              <a:rPr lang="zh-TW" altLang="en-US" smtClean="0"/>
              <a:t>2018/3/29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37805-DFE9-4482-A71B-827510BC04F3}" type="slidenum">
              <a:rPr lang="zh-TW" altLang="en-US" smtClean="0"/>
              <a:t>‹#›</a:t>
            </a:fld>
            <a:endParaRPr lang="zh-TW" altLang="en-US"/>
          </a:p>
        </p:txBody>
      </p:sp>
    </p:spTree>
    <p:extLst>
      <p:ext uri="{BB962C8B-B14F-4D97-AF65-F5344CB8AC3E}">
        <p14:creationId xmlns:p14="http://schemas.microsoft.com/office/powerpoint/2010/main" val="3850691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err="1" smtClean="0">
                <a:solidFill>
                  <a:schemeClr val="tx1"/>
                </a:solidFill>
                <a:effectLst/>
                <a:latin typeface="+mn-lt"/>
                <a:ea typeface="+mn-ea"/>
                <a:cs typeface="+mn-cs"/>
              </a:rPr>
              <a:t>ifpmluglesecdlqp_rclfrseljpkq</a:t>
            </a:r>
            <a:endParaRPr lang="zh-TW" altLang="en-US" dirty="0"/>
          </a:p>
        </p:txBody>
      </p:sp>
      <p:sp>
        <p:nvSpPr>
          <p:cNvPr id="4" name="投影片編號版面配置區 3"/>
          <p:cNvSpPr>
            <a:spLocks noGrp="1"/>
          </p:cNvSpPr>
          <p:nvPr>
            <p:ph type="sldNum" sz="quarter" idx="10"/>
          </p:nvPr>
        </p:nvSpPr>
        <p:spPr/>
        <p:txBody>
          <a:bodyPr/>
          <a:lstStyle/>
          <a:p>
            <a:fld id="{9EE37805-DFE9-4482-A71B-827510BC04F3}" type="slidenum">
              <a:rPr lang="zh-TW" altLang="en-US" smtClean="0"/>
              <a:t>21</a:t>
            </a:fld>
            <a:endParaRPr lang="zh-TW" altLang="en-US"/>
          </a:p>
        </p:txBody>
      </p:sp>
    </p:spTree>
    <p:extLst>
      <p:ext uri="{BB962C8B-B14F-4D97-AF65-F5344CB8AC3E}">
        <p14:creationId xmlns:p14="http://schemas.microsoft.com/office/powerpoint/2010/main" val="301493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EE37805-DFE9-4482-A71B-827510BC04F3}" type="slidenum">
              <a:rPr lang="zh-TW" altLang="en-US" smtClean="0"/>
              <a:t>28</a:t>
            </a:fld>
            <a:endParaRPr lang="zh-TW" altLang="en-US"/>
          </a:p>
        </p:txBody>
      </p:sp>
    </p:spTree>
    <p:extLst>
      <p:ext uri="{BB962C8B-B14F-4D97-AF65-F5344CB8AC3E}">
        <p14:creationId xmlns:p14="http://schemas.microsoft.com/office/powerpoint/2010/main" val="200605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AaY</a:t>
            </a:r>
            <a:r>
              <a:rPr lang="en-US" altLang="zh-TW" dirty="0" smtClean="0"/>
              <a:t> rpyfneJBeaaX0n ,</a:t>
            </a:r>
            <a:r>
              <a:rPr lang="en-US" altLang="zh-TW" dirty="0" err="1" smtClean="0"/>
              <a:t>ZZcs</a:t>
            </a:r>
            <a:r>
              <a:rPr lang="en-US" altLang="zh-TW" dirty="0" smtClean="0"/>
              <a:t> </a:t>
            </a:r>
            <a:r>
              <a:rPr lang="en-US" altLang="zh-TW" dirty="0" err="1" smtClean="0"/>
              <a:t>uXeeSVJ</a:t>
            </a:r>
            <a:r>
              <a:rPr lang="en-US" altLang="zh-TW" dirty="0" smtClean="0"/>
              <a:t> sh2tioaZ}</a:t>
            </a:r>
            <a:r>
              <a:rPr lang="en-US" altLang="zh-TW" dirty="0" err="1" smtClean="0"/>
              <a:t>slrg</a:t>
            </a:r>
            <a:r>
              <a:rPr lang="en-US" altLang="zh-TW" dirty="0" smtClean="0"/>
              <a:t>, </a:t>
            </a:r>
            <a:r>
              <a:rPr lang="en-US" altLang="zh-TW" dirty="0" err="1" smtClean="0"/>
              <a:t>ciE-anfGt</a:t>
            </a:r>
            <a:r>
              <a:rPr lang="en-US" altLang="zh-TW" dirty="0" smtClean="0"/>
              <a:t>. </a:t>
            </a:r>
            <a:r>
              <a:rPr lang="en-US" altLang="zh-TW" dirty="0" err="1" smtClean="0"/>
              <a:t>eCIyss</a:t>
            </a:r>
            <a:r>
              <a:rPr lang="en-US" altLang="zh-TW" dirty="0" smtClean="0"/>
              <a:t> </a:t>
            </a:r>
            <a:r>
              <a:rPr lang="en-US" altLang="zh-TW" dirty="0" err="1" smtClean="0"/>
              <a:t>TzprttFliora</a:t>
            </a:r>
            <a:r>
              <a:rPr lang="en-US" altLang="zh-TW" dirty="0" smtClean="0"/>
              <a:t>{GcouhQIadctm0ltt </a:t>
            </a:r>
            <a:r>
              <a:rPr lang="en-US" altLang="zh-TW" dirty="0" err="1" smtClean="0"/>
              <a:t>FYluuezTyorZ</a:t>
            </a:r>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9EE37805-DFE9-4482-A71B-827510BC04F3}" type="slidenum">
              <a:rPr lang="zh-TW" altLang="en-US" smtClean="0"/>
              <a:t>29</a:t>
            </a:fld>
            <a:endParaRPr lang="zh-TW" altLang="en-US"/>
          </a:p>
        </p:txBody>
      </p:sp>
    </p:spTree>
    <p:extLst>
      <p:ext uri="{BB962C8B-B14F-4D97-AF65-F5344CB8AC3E}">
        <p14:creationId xmlns:p14="http://schemas.microsoft.com/office/powerpoint/2010/main" val="12062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-----BEGIN PUBLIC KEY-----</a:t>
            </a:r>
          </a:p>
          <a:p>
            <a:r>
              <a:rPr lang="en-US" altLang="zh-TW" sz="1200" b="0" i="0" kern="1200" dirty="0" smtClean="0">
                <a:solidFill>
                  <a:schemeClr val="tx1"/>
                </a:solidFill>
                <a:effectLst/>
                <a:latin typeface="+mn-lt"/>
                <a:ea typeface="+mn-ea"/>
                <a:cs typeface="+mn-cs"/>
              </a:rPr>
              <a:t>MDcwDQYJKoZIhvcNAQEBBQADJgAwIwIcDAnn7Hjy+K2plTRIImR3KBsJnRg1cCtN</a:t>
            </a:r>
          </a:p>
          <a:p>
            <a:r>
              <a:rPr lang="en-US" altLang="zh-TW" sz="1200" b="0" i="0" kern="1200" dirty="0" smtClean="0">
                <a:solidFill>
                  <a:schemeClr val="tx1"/>
                </a:solidFill>
                <a:effectLst/>
                <a:latin typeface="+mn-lt"/>
                <a:ea typeface="+mn-ea"/>
                <a:cs typeface="+mn-cs"/>
              </a:rPr>
              <a:t>5QddawIDAQAB</a:t>
            </a:r>
          </a:p>
          <a:p>
            <a:r>
              <a:rPr lang="en-US" altLang="zh-TW" sz="1200" b="0" i="0" kern="1200" dirty="0" smtClean="0">
                <a:solidFill>
                  <a:schemeClr val="tx1"/>
                </a:solidFill>
                <a:effectLst/>
                <a:latin typeface="+mn-lt"/>
                <a:ea typeface="+mn-ea"/>
                <a:cs typeface="+mn-cs"/>
              </a:rPr>
              <a:t>-----END PUBLIC KEY-----</a:t>
            </a:r>
          </a:p>
          <a:p>
            <a:endParaRPr lang="zh-TW" altLang="en-US" dirty="0"/>
          </a:p>
        </p:txBody>
      </p:sp>
      <p:sp>
        <p:nvSpPr>
          <p:cNvPr id="4" name="投影片編號版面配置區 3"/>
          <p:cNvSpPr>
            <a:spLocks noGrp="1"/>
          </p:cNvSpPr>
          <p:nvPr>
            <p:ph type="sldNum" sz="quarter" idx="10"/>
          </p:nvPr>
        </p:nvSpPr>
        <p:spPr/>
        <p:txBody>
          <a:bodyPr/>
          <a:lstStyle/>
          <a:p>
            <a:fld id="{9EE37805-DFE9-4482-A71B-827510BC04F3}" type="slidenum">
              <a:rPr lang="zh-TW" altLang="en-US" smtClean="0"/>
              <a:t>64</a:t>
            </a:fld>
            <a:endParaRPr lang="zh-TW" altLang="en-US"/>
          </a:p>
        </p:txBody>
      </p:sp>
    </p:spTree>
    <p:extLst>
      <p:ext uri="{BB962C8B-B14F-4D97-AF65-F5344CB8AC3E}">
        <p14:creationId xmlns:p14="http://schemas.microsoft.com/office/powerpoint/2010/main" val="440246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err="1" smtClean="0">
                <a:solidFill>
                  <a:schemeClr val="tx1"/>
                </a:solidFill>
                <a:effectLst/>
                <a:latin typeface="+mn-lt"/>
                <a:ea typeface="+mn-ea"/>
                <a:cs typeface="+mn-cs"/>
              </a:rPr>
              <a:t>dd</a:t>
            </a:r>
            <a:r>
              <a:rPr lang="en-US" altLang="zh-TW" sz="1200" b="0" i="0" kern="1200" dirty="0" smtClean="0">
                <a:solidFill>
                  <a:schemeClr val="tx1"/>
                </a:solidFill>
                <a:effectLst/>
                <a:latin typeface="+mn-lt"/>
                <a:ea typeface="+mn-ea"/>
                <a:cs typeface="+mn-cs"/>
              </a:rPr>
              <a:t> if=example.jpg </a:t>
            </a:r>
            <a:r>
              <a:rPr lang="en-US" altLang="zh-TW" sz="1200" b="0" i="0" kern="1200" dirty="0" err="1" smtClean="0">
                <a:solidFill>
                  <a:schemeClr val="tx1"/>
                </a:solidFill>
                <a:effectLst/>
                <a:latin typeface="+mn-lt"/>
                <a:ea typeface="+mn-ea"/>
                <a:cs typeface="+mn-cs"/>
              </a:rPr>
              <a:t>bs</a:t>
            </a:r>
            <a:r>
              <a:rPr lang="en-US" altLang="zh-TW" sz="1200" b="0" i="0" kern="1200" dirty="0" smtClean="0">
                <a:solidFill>
                  <a:schemeClr val="tx1"/>
                </a:solidFill>
                <a:effectLst/>
                <a:latin typeface="+mn-lt"/>
                <a:ea typeface="+mn-ea"/>
                <a:cs typeface="+mn-cs"/>
              </a:rPr>
              <a:t>=1 skip=1972141 of=foo.zip</a:t>
            </a:r>
            <a:endParaRPr lang="zh-TW" altLang="en-US" dirty="0"/>
          </a:p>
        </p:txBody>
      </p:sp>
      <p:sp>
        <p:nvSpPr>
          <p:cNvPr id="4" name="投影片編號版面配置區 3"/>
          <p:cNvSpPr>
            <a:spLocks noGrp="1"/>
          </p:cNvSpPr>
          <p:nvPr>
            <p:ph type="sldNum" sz="quarter" idx="10"/>
          </p:nvPr>
        </p:nvSpPr>
        <p:spPr/>
        <p:txBody>
          <a:bodyPr/>
          <a:lstStyle/>
          <a:p>
            <a:fld id="{9EE37805-DFE9-4482-A71B-827510BC04F3}" type="slidenum">
              <a:rPr lang="zh-TW" altLang="en-US" smtClean="0"/>
              <a:t>83</a:t>
            </a:fld>
            <a:endParaRPr lang="zh-TW" altLang="en-US"/>
          </a:p>
        </p:txBody>
      </p:sp>
    </p:spTree>
    <p:extLst>
      <p:ext uri="{BB962C8B-B14F-4D97-AF65-F5344CB8AC3E}">
        <p14:creationId xmlns:p14="http://schemas.microsoft.com/office/powerpoint/2010/main" val="332833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144781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77406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256758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6600"/>
                </a:solidFill>
                <a:latin typeface="Arial"/>
                <a:cs typeface="Arial"/>
              </a:defRPr>
            </a:lvl1pPr>
          </a:lstStyle>
          <a:p>
            <a:endParaRPr/>
          </a:p>
        </p:txBody>
      </p:sp>
      <p:sp>
        <p:nvSpPr>
          <p:cNvPr id="3" name="Holder 3"/>
          <p:cNvSpPr>
            <a:spLocks noGrp="1"/>
          </p:cNvSpPr>
          <p:nvPr>
            <p:ph sz="half" idx="2"/>
          </p:nvPr>
        </p:nvSpPr>
        <p:spPr>
          <a:xfrm>
            <a:off x="440267" y="1433907"/>
            <a:ext cx="4758267" cy="380873"/>
          </a:xfrm>
          <a:prstGeom prst="rect">
            <a:avLst/>
          </a:prstGeom>
        </p:spPr>
        <p:txBody>
          <a:bodyPr wrap="square" lIns="0" tIns="0" rIns="0" bIns="0">
            <a:spAutoFit/>
          </a:bodyPr>
          <a:lstStyle>
            <a:lvl1pPr>
              <a:defRPr sz="2750" b="0" i="0">
                <a:solidFill>
                  <a:srgbClr val="006600"/>
                </a:solidFill>
                <a:latin typeface="DFKai-SB"/>
                <a:cs typeface="DFKai-SB"/>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53686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62"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3/29/2018</a:t>
            </a:fld>
            <a:endParaRPr lang="en-US"/>
          </a:p>
        </p:txBody>
      </p:sp>
      <p:sp>
        <p:nvSpPr>
          <p:cNvPr id="5" name="Holder 5"/>
          <p:cNvSpPr>
            <a:spLocks noGrp="1"/>
          </p:cNvSpPr>
          <p:nvPr>
            <p:ph type="sldNum" sz="quarter" idx="7"/>
          </p:nvPr>
        </p:nvSpPr>
        <p:spPr/>
        <p:txBody>
          <a:bodyPr lIns="0" tIns="0" rIns="0" bIns="0"/>
          <a:lstStyle>
            <a:lvl1pPr>
              <a:defRPr sz="1179" b="0" i="0">
                <a:solidFill>
                  <a:srgbClr val="898989"/>
                </a:solidFill>
                <a:latin typeface="Calibri"/>
                <a:cs typeface="Calibri"/>
              </a:defRPr>
            </a:lvl1pPr>
          </a:lstStyle>
          <a:p>
            <a:pPr marL="103647">
              <a:lnSpc>
                <a:spcPts val="1247"/>
              </a:lnSpc>
            </a:pPr>
            <a:fld id="{81D60167-4931-47E6-BA6A-407CBD079E47}" type="slidenum">
              <a:rPr lang="en-US" altLang="zh-TW" smtClean="0"/>
              <a:pPr marL="103647">
                <a:lnSpc>
                  <a:spcPts val="1247"/>
                </a:lnSpc>
              </a:pPr>
              <a:t>‹#›</a:t>
            </a:fld>
            <a:endParaRPr lang="en-US" altLang="zh-TW" dirty="0"/>
          </a:p>
        </p:txBody>
      </p:sp>
    </p:spTree>
    <p:extLst>
      <p:ext uri="{BB962C8B-B14F-4D97-AF65-F5344CB8AC3E}">
        <p14:creationId xmlns:p14="http://schemas.microsoft.com/office/powerpoint/2010/main" val="429276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355748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251426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126727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35458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56833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413787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391898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F84ED60D-EBF5-4A7C-AA24-7C4C81D1639E}" type="datetimeFigureOut">
              <a:rPr lang="zh-TW" altLang="en-US" smtClean="0"/>
              <a:t>2018/3/29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391418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ED60D-EBF5-4A7C-AA24-7C4C81D1639E}" type="datetimeFigureOut">
              <a:rPr lang="zh-TW" altLang="en-US" smtClean="0"/>
              <a:t>2018/3/29</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35523-ACF8-474A-B293-2BF6A8A21315}" type="slidenum">
              <a:rPr lang="zh-TW" altLang="en-US" smtClean="0"/>
              <a:t>‹#›</a:t>
            </a:fld>
            <a:endParaRPr lang="zh-TW" altLang="en-US"/>
          </a:p>
        </p:txBody>
      </p:sp>
    </p:spTree>
    <p:extLst>
      <p:ext uri="{BB962C8B-B14F-4D97-AF65-F5344CB8AC3E}">
        <p14:creationId xmlns:p14="http://schemas.microsoft.com/office/powerpoint/2010/main" val="96941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zh.wikipedia.org/wiki/%E6%95%A3%E5%88%97"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hashgenerator.de/"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網路攻防</a:t>
            </a:r>
            <a:r>
              <a:rPr lang="en-US" altLang="zh-TW" dirty="0" smtClean="0"/>
              <a:t>(IV)</a:t>
            </a:r>
            <a:endParaRPr lang="zh-TW" altLang="en-US" dirty="0"/>
          </a:p>
        </p:txBody>
      </p:sp>
      <p:sp>
        <p:nvSpPr>
          <p:cNvPr id="3" name="副標題 2"/>
          <p:cNvSpPr>
            <a:spLocks noGrp="1"/>
          </p:cNvSpPr>
          <p:nvPr>
            <p:ph type="subTitle" idx="1"/>
          </p:nvPr>
        </p:nvSpPr>
        <p:spPr/>
        <p:txBody>
          <a:bodyPr/>
          <a:lstStyle/>
          <a:p>
            <a:r>
              <a:rPr lang="zh-TW" altLang="en-US" dirty="0" smtClean="0"/>
              <a:t>密碼</a:t>
            </a:r>
            <a:r>
              <a:rPr lang="zh-TW" altLang="en-US" dirty="0"/>
              <a:t>學</a:t>
            </a:r>
          </a:p>
        </p:txBody>
      </p:sp>
    </p:spTree>
    <p:extLst>
      <p:ext uri="{BB962C8B-B14F-4D97-AF65-F5344CB8AC3E}">
        <p14:creationId xmlns:p14="http://schemas.microsoft.com/office/powerpoint/2010/main" val="4121416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917700">
              <a:lnSpc>
                <a:spcPct val="100000"/>
              </a:lnSpc>
            </a:pPr>
            <a:r>
              <a:rPr spc="10" dirty="0">
                <a:latin typeface="Microsoft YaHei"/>
                <a:cs typeface="Microsoft YaHei"/>
              </a:rPr>
              <a:t>密碼破解技術</a:t>
            </a:r>
            <a:r>
              <a:rPr spc="-200" dirty="0">
                <a:latin typeface="Microsoft YaHei"/>
                <a:cs typeface="Microsoft YaHei"/>
              </a:rPr>
              <a:t> </a:t>
            </a:r>
            <a:r>
              <a:rPr spc="5" dirty="0"/>
              <a:t>(1/2)</a:t>
            </a:r>
          </a:p>
        </p:txBody>
      </p:sp>
      <p:sp>
        <p:nvSpPr>
          <p:cNvPr id="3" name="object 3"/>
          <p:cNvSpPr txBox="1"/>
          <p:nvPr/>
        </p:nvSpPr>
        <p:spPr>
          <a:xfrm>
            <a:off x="2101850" y="1412875"/>
            <a:ext cx="7778750" cy="3923190"/>
          </a:xfrm>
          <a:prstGeom prst="rect">
            <a:avLst/>
          </a:prstGeom>
        </p:spPr>
        <p:txBody>
          <a:bodyPr vert="horz" wrap="square" lIns="0" tIns="0" rIns="0" bIns="0" rtlCol="0">
            <a:spAutoFit/>
          </a:bodyPr>
          <a:lstStyle/>
          <a:p>
            <a:pPr marL="355600" indent="-342900">
              <a:buFont typeface="Arial"/>
              <a:buChar char="•"/>
              <a:tabLst>
                <a:tab pos="354965" algn="l"/>
                <a:tab pos="355600" algn="l"/>
              </a:tabLst>
            </a:pPr>
            <a:r>
              <a:rPr sz="2750" spc="45" dirty="0">
                <a:latin typeface="DFKai-SB"/>
                <a:cs typeface="DFKai-SB"/>
              </a:rPr>
              <a:t>只知密文破解</a:t>
            </a:r>
            <a:r>
              <a:rPr sz="2750" spc="-520" dirty="0">
                <a:latin typeface="DFKai-SB"/>
                <a:cs typeface="DFKai-SB"/>
              </a:rPr>
              <a:t> </a:t>
            </a:r>
            <a:r>
              <a:rPr sz="2750" spc="5" dirty="0">
                <a:latin typeface="Arial"/>
                <a:cs typeface="Arial"/>
              </a:rPr>
              <a:t>(Ciphertext </a:t>
            </a:r>
            <a:r>
              <a:rPr sz="2750" spc="20" dirty="0">
                <a:latin typeface="Arial"/>
                <a:cs typeface="Arial"/>
              </a:rPr>
              <a:t>Only </a:t>
            </a:r>
            <a:r>
              <a:rPr sz="2750" spc="25" dirty="0">
                <a:latin typeface="Arial"/>
                <a:cs typeface="Arial"/>
              </a:rPr>
              <a:t>Attack)</a:t>
            </a:r>
            <a:endParaRPr sz="2750" dirty="0">
              <a:latin typeface="Arial"/>
              <a:cs typeface="Arial"/>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破解者藉由蒐集所有可能的密文以找出明文或金鑰。</a:t>
            </a:r>
          </a:p>
          <a:p>
            <a:pPr marL="355600" indent="-342900">
              <a:spcBef>
                <a:spcPts val="745"/>
              </a:spcBef>
              <a:buFont typeface="Arial"/>
              <a:buChar char="•"/>
              <a:tabLst>
                <a:tab pos="354965" algn="l"/>
                <a:tab pos="355600" algn="l"/>
              </a:tabLst>
            </a:pPr>
            <a:r>
              <a:rPr sz="2750" spc="45" dirty="0">
                <a:latin typeface="DFKai-SB"/>
                <a:cs typeface="DFKai-SB"/>
              </a:rPr>
              <a:t>已知明文破解</a:t>
            </a:r>
            <a:r>
              <a:rPr sz="2750" spc="-605" dirty="0">
                <a:latin typeface="DFKai-SB"/>
                <a:cs typeface="DFKai-SB"/>
              </a:rPr>
              <a:t> </a:t>
            </a:r>
            <a:r>
              <a:rPr sz="2750" spc="20" dirty="0">
                <a:latin typeface="Arial"/>
                <a:cs typeface="Arial"/>
              </a:rPr>
              <a:t>(Known </a:t>
            </a:r>
            <a:r>
              <a:rPr sz="2750" spc="15" dirty="0">
                <a:latin typeface="Arial"/>
                <a:cs typeface="Arial"/>
              </a:rPr>
              <a:t>Plaintext </a:t>
            </a:r>
            <a:r>
              <a:rPr sz="2750" spc="20" dirty="0">
                <a:latin typeface="Arial"/>
                <a:cs typeface="Arial"/>
              </a:rPr>
              <a:t>Attack)</a:t>
            </a:r>
            <a:endParaRPr sz="2750" dirty="0">
              <a:latin typeface="Arial"/>
              <a:cs typeface="Arial"/>
            </a:endParaRPr>
          </a:p>
          <a:p>
            <a:pPr marL="755650" marR="309880" indent="-285750">
              <a:lnSpc>
                <a:spcPts val="2850"/>
              </a:lnSpc>
              <a:spcBef>
                <a:spcPts val="695"/>
              </a:spcBef>
            </a:pPr>
            <a:r>
              <a:rPr sz="2400" spc="-5" dirty="0">
                <a:latin typeface="Arial"/>
                <a:cs typeface="Arial"/>
              </a:rPr>
              <a:t>– </a:t>
            </a:r>
            <a:r>
              <a:rPr sz="2400" dirty="0">
                <a:latin typeface="DFKai-SB"/>
                <a:cs typeface="DFKai-SB"/>
              </a:rPr>
              <a:t>破解者藉由已知的明文與其相對應的密文以找出金  鑰。</a:t>
            </a:r>
          </a:p>
          <a:p>
            <a:pPr marL="355600" indent="-342900">
              <a:spcBef>
                <a:spcPts val="655"/>
              </a:spcBef>
              <a:buFont typeface="Arial"/>
              <a:buChar char="•"/>
              <a:tabLst>
                <a:tab pos="354965" algn="l"/>
                <a:tab pos="355600" algn="l"/>
              </a:tabLst>
            </a:pPr>
            <a:r>
              <a:rPr sz="2750" spc="45" dirty="0">
                <a:latin typeface="DFKai-SB"/>
                <a:cs typeface="DFKai-SB"/>
              </a:rPr>
              <a:t>選擇明文破解</a:t>
            </a:r>
            <a:r>
              <a:rPr sz="2750" spc="-610" dirty="0">
                <a:latin typeface="DFKai-SB"/>
                <a:cs typeface="DFKai-SB"/>
              </a:rPr>
              <a:t> </a:t>
            </a:r>
            <a:r>
              <a:rPr sz="2750" spc="20" dirty="0">
                <a:latin typeface="Arial"/>
                <a:cs typeface="Arial"/>
              </a:rPr>
              <a:t>(Chosen </a:t>
            </a:r>
            <a:r>
              <a:rPr sz="2750" spc="15" dirty="0">
                <a:latin typeface="Arial"/>
                <a:cs typeface="Arial"/>
              </a:rPr>
              <a:t>Plaintext </a:t>
            </a:r>
            <a:r>
              <a:rPr sz="2750" spc="20" dirty="0">
                <a:latin typeface="Arial"/>
                <a:cs typeface="Arial"/>
              </a:rPr>
              <a:t>Attack)</a:t>
            </a:r>
            <a:endParaRPr sz="2750" dirty="0">
              <a:latin typeface="Arial"/>
              <a:cs typeface="Arial"/>
            </a:endParaRPr>
          </a:p>
          <a:p>
            <a:pPr marL="755650" marR="309880" indent="-285750">
              <a:lnSpc>
                <a:spcPct val="101600"/>
              </a:lnSpc>
              <a:spcBef>
                <a:spcPts val="525"/>
              </a:spcBef>
            </a:pPr>
            <a:r>
              <a:rPr sz="2400" spc="-5" dirty="0">
                <a:latin typeface="Arial"/>
                <a:cs typeface="Arial"/>
              </a:rPr>
              <a:t>– </a:t>
            </a:r>
            <a:r>
              <a:rPr sz="2400" dirty="0">
                <a:latin typeface="DFKai-SB"/>
                <a:cs typeface="DFKai-SB"/>
              </a:rPr>
              <a:t>攻擊者利用特殊方法將明文發送給傳送端，再由傳  送者取得加密後的密文 </a:t>
            </a:r>
            <a:r>
              <a:rPr sz="2400" dirty="0">
                <a:latin typeface="Arial"/>
                <a:cs typeface="Arial"/>
              </a:rPr>
              <a:t>(</a:t>
            </a:r>
            <a:r>
              <a:rPr sz="2400" dirty="0">
                <a:latin typeface="DFKai-SB"/>
                <a:cs typeface="DFKai-SB"/>
              </a:rPr>
              <a:t>即破解者可以控制明文與  其相對應的密文</a:t>
            </a:r>
            <a:r>
              <a:rPr sz="2400" dirty="0">
                <a:latin typeface="Arial"/>
                <a:cs typeface="Arial"/>
              </a:rPr>
              <a:t>)</a:t>
            </a:r>
            <a:r>
              <a:rPr sz="2400" spc="-70" dirty="0">
                <a:latin typeface="Arial"/>
                <a:cs typeface="Arial"/>
              </a:rPr>
              <a:t> </a:t>
            </a:r>
            <a:r>
              <a:rPr sz="2400" dirty="0">
                <a:latin typeface="DFKai-SB"/>
                <a:cs typeface="DFKai-SB"/>
              </a:rPr>
              <a:t>，以找出加密金鑰。</a:t>
            </a:r>
          </a:p>
        </p:txBody>
      </p:sp>
    </p:spTree>
    <p:extLst>
      <p:ext uri="{BB962C8B-B14F-4D97-AF65-F5344CB8AC3E}">
        <p14:creationId xmlns:p14="http://schemas.microsoft.com/office/powerpoint/2010/main" val="1684280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917700">
              <a:lnSpc>
                <a:spcPct val="100000"/>
              </a:lnSpc>
            </a:pPr>
            <a:r>
              <a:rPr spc="10" dirty="0">
                <a:latin typeface="Microsoft YaHei"/>
                <a:cs typeface="Microsoft YaHei"/>
              </a:rPr>
              <a:t>密碼破解技術</a:t>
            </a:r>
            <a:r>
              <a:rPr spc="-200" dirty="0">
                <a:latin typeface="Microsoft YaHei"/>
                <a:cs typeface="Microsoft YaHei"/>
              </a:rPr>
              <a:t> </a:t>
            </a:r>
            <a:r>
              <a:rPr spc="5" dirty="0"/>
              <a:t>(2/2)</a:t>
            </a:r>
          </a:p>
        </p:txBody>
      </p:sp>
      <p:sp>
        <p:nvSpPr>
          <p:cNvPr id="4" name="object 4"/>
          <p:cNvSpPr txBox="1"/>
          <p:nvPr/>
        </p:nvSpPr>
        <p:spPr>
          <a:xfrm>
            <a:off x="2063750" y="1412876"/>
            <a:ext cx="7473950" cy="2546985"/>
          </a:xfrm>
          <a:prstGeom prst="rect">
            <a:avLst/>
          </a:prstGeom>
        </p:spPr>
        <p:txBody>
          <a:bodyPr vert="horz" wrap="square" lIns="0" tIns="0" rIns="0" bIns="0" rtlCol="0">
            <a:spAutoFit/>
          </a:bodyPr>
          <a:lstStyle/>
          <a:p>
            <a:pPr marL="355600" indent="-342900">
              <a:buFont typeface="Arial"/>
              <a:buChar char="•"/>
              <a:tabLst>
                <a:tab pos="354965" algn="l"/>
                <a:tab pos="355600" algn="l"/>
              </a:tabLst>
            </a:pPr>
            <a:r>
              <a:rPr sz="2750" spc="45" dirty="0">
                <a:latin typeface="DFKai-SB"/>
                <a:cs typeface="DFKai-SB"/>
              </a:rPr>
              <a:t>選擇密文破解</a:t>
            </a:r>
            <a:r>
              <a:rPr sz="2750" spc="-590" dirty="0">
                <a:latin typeface="DFKai-SB"/>
                <a:cs typeface="DFKai-SB"/>
              </a:rPr>
              <a:t> </a:t>
            </a:r>
            <a:r>
              <a:rPr sz="2750" spc="10" dirty="0">
                <a:latin typeface="Arial"/>
                <a:cs typeface="Arial"/>
              </a:rPr>
              <a:t>(Chosen </a:t>
            </a:r>
            <a:r>
              <a:rPr sz="2750" spc="20" dirty="0">
                <a:latin typeface="Arial"/>
                <a:cs typeface="Arial"/>
              </a:rPr>
              <a:t>Ciphertext </a:t>
            </a:r>
            <a:r>
              <a:rPr sz="2750" spc="25" dirty="0">
                <a:latin typeface="Arial"/>
                <a:cs typeface="Arial"/>
              </a:rPr>
              <a:t>Attack)</a:t>
            </a:r>
            <a:endParaRPr sz="2750" dirty="0">
              <a:latin typeface="Arial"/>
              <a:cs typeface="Arial"/>
            </a:endParaRPr>
          </a:p>
          <a:p>
            <a:pPr marL="755650" marR="5080" indent="-285750">
              <a:lnSpc>
                <a:spcPct val="101600"/>
              </a:lnSpc>
              <a:spcBef>
                <a:spcPts val="525"/>
              </a:spcBef>
            </a:pPr>
            <a:r>
              <a:rPr sz="2400" spc="-5" dirty="0">
                <a:latin typeface="Arial"/>
                <a:cs typeface="Arial"/>
              </a:rPr>
              <a:t>– </a:t>
            </a:r>
            <a:r>
              <a:rPr sz="2400" dirty="0">
                <a:latin typeface="DFKai-SB"/>
                <a:cs typeface="DFKai-SB"/>
              </a:rPr>
              <a:t>攻擊者利用特殊方法將密文發送給接收端，再由接  收者取得解密後的明文</a:t>
            </a:r>
            <a:r>
              <a:rPr sz="2400" dirty="0">
                <a:latin typeface="Arial"/>
                <a:cs typeface="Arial"/>
              </a:rPr>
              <a:t>(</a:t>
            </a:r>
            <a:r>
              <a:rPr sz="2400" dirty="0">
                <a:latin typeface="DFKai-SB"/>
                <a:cs typeface="DFKai-SB"/>
              </a:rPr>
              <a:t>即破解者可以控制密文與  其相對應的明文</a:t>
            </a:r>
            <a:r>
              <a:rPr sz="2400" dirty="0">
                <a:latin typeface="Arial"/>
                <a:cs typeface="Arial"/>
              </a:rPr>
              <a:t>)</a:t>
            </a:r>
            <a:r>
              <a:rPr sz="2400" spc="-70" dirty="0">
                <a:latin typeface="Arial"/>
                <a:cs typeface="Arial"/>
              </a:rPr>
              <a:t> </a:t>
            </a:r>
            <a:r>
              <a:rPr sz="2400" dirty="0">
                <a:latin typeface="DFKai-SB"/>
                <a:cs typeface="DFKai-SB"/>
              </a:rPr>
              <a:t>，以找出加密金鑰。</a:t>
            </a:r>
          </a:p>
          <a:p>
            <a:pPr marL="355600" indent="-342900">
              <a:spcBef>
                <a:spcPts val="595"/>
              </a:spcBef>
              <a:buFont typeface="Arial"/>
              <a:buChar char="•"/>
              <a:tabLst>
                <a:tab pos="354965" algn="l"/>
                <a:tab pos="355600" algn="l"/>
              </a:tabLst>
            </a:pPr>
            <a:r>
              <a:rPr sz="2750" spc="60" dirty="0">
                <a:latin typeface="DFKai-SB"/>
                <a:cs typeface="DFKai-SB"/>
              </a:rPr>
              <a:t>暴力破解法</a:t>
            </a:r>
            <a:r>
              <a:rPr sz="2750" spc="-635" dirty="0">
                <a:latin typeface="DFKai-SB"/>
                <a:cs typeface="DFKai-SB"/>
              </a:rPr>
              <a:t> </a:t>
            </a:r>
            <a:r>
              <a:rPr sz="2750" spc="10" dirty="0">
                <a:latin typeface="Arial"/>
                <a:cs typeface="Arial"/>
              </a:rPr>
              <a:t>(Brute-Force </a:t>
            </a:r>
            <a:r>
              <a:rPr sz="2750" spc="35" dirty="0">
                <a:latin typeface="Arial"/>
                <a:cs typeface="Arial"/>
              </a:rPr>
              <a:t>Attack)</a:t>
            </a:r>
            <a:endParaRPr sz="2750" dirty="0">
              <a:latin typeface="Arial"/>
              <a:cs typeface="Arial"/>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破解者嘗試所有可能的私密金鑰來攻擊密碼系統。</a:t>
            </a:r>
          </a:p>
        </p:txBody>
      </p:sp>
    </p:spTree>
    <p:extLst>
      <p:ext uri="{BB962C8B-B14F-4D97-AF65-F5344CB8AC3E}">
        <p14:creationId xmlns:p14="http://schemas.microsoft.com/office/powerpoint/2010/main" val="2100669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653926" y="6370867"/>
            <a:ext cx="184838" cy="153888"/>
          </a:xfrm>
          <a:prstGeom prst="rect">
            <a:avLst/>
          </a:prstGeom>
        </p:spPr>
        <p:txBody>
          <a:bodyPr vert="horz" wrap="square" lIns="0" tIns="0" rIns="0" bIns="0" rtlCol="0">
            <a:spAutoFit/>
          </a:bodyPr>
          <a:lstStyle/>
          <a:p>
            <a:pPr marL="11516">
              <a:lnSpc>
                <a:spcPts val="1247"/>
              </a:lnSpc>
            </a:pPr>
            <a:r>
              <a:rPr sz="1179" spc="36" dirty="0">
                <a:solidFill>
                  <a:srgbClr val="898989"/>
                </a:solidFill>
                <a:latin typeface="Calibri"/>
                <a:cs typeface="Calibri"/>
              </a:rPr>
              <a:t>10</a:t>
            </a:r>
            <a:endParaRPr sz="1179">
              <a:latin typeface="Calibri"/>
              <a:cs typeface="Calibri"/>
            </a:endParaRPr>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14" dirty="0"/>
              <a:t>Useful</a:t>
            </a:r>
            <a:r>
              <a:rPr spc="9" dirty="0"/>
              <a:t> </a:t>
            </a:r>
            <a:r>
              <a:rPr spc="-59" dirty="0"/>
              <a:t>Tools</a:t>
            </a:r>
          </a:p>
        </p:txBody>
      </p:sp>
      <p:sp>
        <p:nvSpPr>
          <p:cNvPr id="3" name="object 3"/>
          <p:cNvSpPr txBox="1"/>
          <p:nvPr/>
        </p:nvSpPr>
        <p:spPr>
          <a:xfrm>
            <a:off x="2327785" y="1842528"/>
            <a:ext cx="6999076" cy="2413481"/>
          </a:xfrm>
          <a:prstGeom prst="rect">
            <a:avLst/>
          </a:prstGeom>
        </p:spPr>
        <p:txBody>
          <a:bodyPr vert="horz" wrap="square" lIns="0" tIns="0" rIns="0" bIns="0" rtlCol="0">
            <a:spAutoFit/>
          </a:bodyPr>
          <a:lstStyle/>
          <a:p>
            <a:pPr marL="230327" indent="-218811">
              <a:buFont typeface="Arial"/>
              <a:buChar char="•"/>
              <a:tabLst>
                <a:tab pos="230327" algn="l"/>
              </a:tabLst>
            </a:pPr>
            <a:r>
              <a:rPr sz="2720" spc="-5" dirty="0">
                <a:latin typeface="Calibri"/>
                <a:cs typeface="Calibri"/>
              </a:rPr>
              <a:t>SageMath: </a:t>
            </a:r>
            <a:r>
              <a:rPr sz="2720" dirty="0">
                <a:latin typeface="Calibri"/>
                <a:cs typeface="Calibri"/>
              </a:rPr>
              <a:t>Mathematics </a:t>
            </a:r>
            <a:r>
              <a:rPr sz="2720" spc="-18" dirty="0">
                <a:latin typeface="Calibri"/>
                <a:cs typeface="Calibri"/>
              </a:rPr>
              <a:t>software</a:t>
            </a:r>
            <a:r>
              <a:rPr sz="2720" spc="-199" dirty="0">
                <a:latin typeface="Calibri"/>
                <a:cs typeface="Calibri"/>
              </a:rPr>
              <a:t> </a:t>
            </a:r>
            <a:r>
              <a:rPr sz="2720" spc="-5" dirty="0">
                <a:latin typeface="Calibri"/>
                <a:cs typeface="Calibri"/>
              </a:rPr>
              <a:t>system</a:t>
            </a:r>
            <a:endParaRPr sz="2720">
              <a:latin typeface="Calibri"/>
              <a:cs typeface="Calibri"/>
            </a:endParaRPr>
          </a:p>
          <a:p>
            <a:pPr marL="230327" indent="-218811">
              <a:spcBef>
                <a:spcPts val="635"/>
              </a:spcBef>
              <a:buFont typeface="Arial"/>
              <a:buChar char="•"/>
              <a:tabLst>
                <a:tab pos="230327" algn="l"/>
              </a:tabLst>
            </a:pPr>
            <a:r>
              <a:rPr sz="2720" dirty="0">
                <a:latin typeface="Calibri"/>
                <a:cs typeface="Calibri"/>
              </a:rPr>
              <a:t>Pycrypto: </a:t>
            </a:r>
            <a:r>
              <a:rPr sz="2720" spc="18" dirty="0">
                <a:latin typeface="Calibri"/>
                <a:cs typeface="Calibri"/>
              </a:rPr>
              <a:t>The </a:t>
            </a:r>
            <a:r>
              <a:rPr sz="2720" dirty="0">
                <a:latin typeface="Calibri"/>
                <a:cs typeface="Calibri"/>
              </a:rPr>
              <a:t>Python </a:t>
            </a:r>
            <a:r>
              <a:rPr sz="2720" spc="-18" dirty="0">
                <a:latin typeface="Calibri"/>
                <a:cs typeface="Calibri"/>
              </a:rPr>
              <a:t>Cryptography</a:t>
            </a:r>
            <a:r>
              <a:rPr sz="2720" spc="-159" dirty="0">
                <a:latin typeface="Calibri"/>
                <a:cs typeface="Calibri"/>
              </a:rPr>
              <a:t> </a:t>
            </a:r>
            <a:r>
              <a:rPr sz="2720" spc="-27" dirty="0">
                <a:latin typeface="Calibri"/>
                <a:cs typeface="Calibri"/>
              </a:rPr>
              <a:t>Toolkit</a:t>
            </a:r>
            <a:endParaRPr sz="2720">
              <a:latin typeface="Calibri"/>
              <a:cs typeface="Calibri"/>
            </a:endParaRPr>
          </a:p>
          <a:p>
            <a:pPr marL="230327" indent="-218811">
              <a:spcBef>
                <a:spcPts val="725"/>
              </a:spcBef>
              <a:buFont typeface="Arial"/>
              <a:buChar char="•"/>
              <a:tabLst>
                <a:tab pos="230327" algn="l"/>
              </a:tabLst>
            </a:pPr>
            <a:r>
              <a:rPr sz="2720" spc="18" dirty="0">
                <a:latin typeface="Calibri"/>
                <a:cs typeface="Calibri"/>
              </a:rPr>
              <a:t>Sympy: </a:t>
            </a:r>
            <a:r>
              <a:rPr sz="2720" dirty="0">
                <a:latin typeface="Calibri"/>
                <a:cs typeface="Calibri"/>
              </a:rPr>
              <a:t>Python </a:t>
            </a:r>
            <a:r>
              <a:rPr sz="2720" spc="-27" dirty="0">
                <a:latin typeface="Calibri"/>
                <a:cs typeface="Calibri"/>
              </a:rPr>
              <a:t>library </a:t>
            </a:r>
            <a:r>
              <a:rPr sz="2720" spc="-32" dirty="0">
                <a:latin typeface="Calibri"/>
                <a:cs typeface="Calibri"/>
              </a:rPr>
              <a:t>for </a:t>
            </a:r>
            <a:r>
              <a:rPr sz="2720" dirty="0">
                <a:latin typeface="Calibri"/>
                <a:cs typeface="Calibri"/>
              </a:rPr>
              <a:t>symbolic</a:t>
            </a:r>
            <a:r>
              <a:rPr sz="2720" spc="-127" dirty="0">
                <a:latin typeface="Calibri"/>
                <a:cs typeface="Calibri"/>
              </a:rPr>
              <a:t> </a:t>
            </a:r>
            <a:r>
              <a:rPr sz="2720" spc="-5" dirty="0">
                <a:latin typeface="Calibri"/>
                <a:cs typeface="Calibri"/>
              </a:rPr>
              <a:t>mathematics</a:t>
            </a:r>
            <a:endParaRPr sz="2720">
              <a:latin typeface="Calibri"/>
              <a:cs typeface="Calibri"/>
            </a:endParaRPr>
          </a:p>
          <a:p>
            <a:pPr marL="230327" indent="-218811">
              <a:spcBef>
                <a:spcPts val="635"/>
              </a:spcBef>
              <a:buFont typeface="Arial"/>
              <a:buChar char="•"/>
              <a:tabLst>
                <a:tab pos="230327" algn="l"/>
              </a:tabLst>
            </a:pPr>
            <a:r>
              <a:rPr sz="2720" spc="-36" dirty="0">
                <a:latin typeface="Calibri"/>
                <a:cs typeface="Calibri"/>
              </a:rPr>
              <a:t>Yafu: </a:t>
            </a:r>
            <a:r>
              <a:rPr sz="2720" spc="-9" dirty="0">
                <a:latin typeface="Calibri"/>
                <a:cs typeface="Calibri"/>
              </a:rPr>
              <a:t>Automated </a:t>
            </a:r>
            <a:r>
              <a:rPr sz="2720" dirty="0">
                <a:latin typeface="Calibri"/>
                <a:cs typeface="Calibri"/>
              </a:rPr>
              <a:t>integer</a:t>
            </a:r>
            <a:r>
              <a:rPr sz="2720" spc="-204" dirty="0">
                <a:latin typeface="Calibri"/>
                <a:cs typeface="Calibri"/>
              </a:rPr>
              <a:t> </a:t>
            </a:r>
            <a:r>
              <a:rPr sz="2720" spc="-14" dirty="0">
                <a:latin typeface="Calibri"/>
                <a:cs typeface="Calibri"/>
              </a:rPr>
              <a:t>factorization</a:t>
            </a:r>
            <a:endParaRPr sz="2720">
              <a:latin typeface="Calibri"/>
              <a:cs typeface="Calibri"/>
            </a:endParaRPr>
          </a:p>
          <a:p>
            <a:pPr marL="11516">
              <a:spcBef>
                <a:spcPts val="635"/>
              </a:spcBef>
            </a:pPr>
            <a:r>
              <a:rPr sz="2720" dirty="0">
                <a:latin typeface="Arial"/>
                <a:cs typeface="Arial"/>
              </a:rPr>
              <a:t>•</a:t>
            </a:r>
            <a:r>
              <a:rPr sz="2720" spc="-77" dirty="0">
                <a:latin typeface="Arial"/>
                <a:cs typeface="Arial"/>
              </a:rPr>
              <a:t> </a:t>
            </a:r>
            <a:r>
              <a:rPr sz="2720" dirty="0">
                <a:latin typeface="Calibri"/>
                <a:cs typeface="Calibri"/>
              </a:rPr>
              <a:t>…</a:t>
            </a:r>
            <a:endParaRPr sz="2720">
              <a:latin typeface="Calibri"/>
              <a:cs typeface="Calibri"/>
            </a:endParaRPr>
          </a:p>
        </p:txBody>
      </p:sp>
    </p:spTree>
    <p:extLst>
      <p:ext uri="{BB962C8B-B14F-4D97-AF65-F5344CB8AC3E}">
        <p14:creationId xmlns:p14="http://schemas.microsoft.com/office/powerpoint/2010/main" val="3674351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密碼學類型</a:t>
            </a:r>
            <a:endParaRPr lang="zh-TW" altLang="en-US" dirty="0"/>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24369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6626" y="240465"/>
            <a:ext cx="10515600" cy="677108"/>
          </a:xfrm>
          <a:prstGeom prst="rect">
            <a:avLst/>
          </a:prstGeom>
        </p:spPr>
        <p:txBody>
          <a:bodyPr vert="horz" wrap="square" lIns="0" tIns="0" rIns="0" bIns="0" rtlCol="0" anchor="ctr">
            <a:spAutoFit/>
          </a:bodyPr>
          <a:lstStyle/>
          <a:p>
            <a:pPr marL="2851150">
              <a:lnSpc>
                <a:spcPct val="100000"/>
              </a:lnSpc>
            </a:pPr>
            <a:r>
              <a:rPr spc="-5" dirty="0">
                <a:latin typeface="Microsoft YaHei"/>
                <a:cs typeface="Microsoft YaHei"/>
              </a:rPr>
              <a:t>密碼學分類</a:t>
            </a:r>
          </a:p>
        </p:txBody>
      </p:sp>
      <p:sp>
        <p:nvSpPr>
          <p:cNvPr id="3" name="object 3"/>
          <p:cNvSpPr txBox="1"/>
          <p:nvPr/>
        </p:nvSpPr>
        <p:spPr>
          <a:xfrm>
            <a:off x="2206626" y="1184161"/>
            <a:ext cx="7121525" cy="5190139"/>
          </a:xfrm>
          <a:prstGeom prst="rect">
            <a:avLst/>
          </a:prstGeom>
        </p:spPr>
        <p:txBody>
          <a:bodyPr vert="horz" wrap="square" lIns="0" tIns="0" rIns="0" bIns="0" rtlCol="0">
            <a:spAutoFit/>
          </a:bodyPr>
          <a:lstStyle/>
          <a:p>
            <a:pPr marL="355600" marR="5080" indent="-342900">
              <a:lnSpc>
                <a:spcPct val="102299"/>
              </a:lnSpc>
              <a:tabLst>
                <a:tab pos="354965" algn="l"/>
              </a:tabLst>
            </a:pPr>
            <a:r>
              <a:rPr sz="2750" spc="5" dirty="0">
                <a:latin typeface="Arial"/>
                <a:cs typeface="Arial"/>
              </a:rPr>
              <a:t>•	</a:t>
            </a:r>
            <a:r>
              <a:rPr sz="2750" spc="35" dirty="0">
                <a:latin typeface="DFKai-SB"/>
                <a:cs typeface="DFKai-SB"/>
              </a:rPr>
              <a:t>密碼學系統通常可以根據三種不同的觀點來  </a:t>
            </a:r>
            <a:r>
              <a:rPr sz="2750" spc="50" dirty="0">
                <a:latin typeface="DFKai-SB"/>
                <a:cs typeface="DFKai-SB"/>
              </a:rPr>
              <a:t>分類：</a:t>
            </a:r>
            <a:endParaRPr sz="2750" dirty="0">
              <a:latin typeface="DFKai-SB"/>
              <a:cs typeface="DFKai-SB"/>
            </a:endParaRPr>
          </a:p>
          <a:p>
            <a:pPr marL="469900">
              <a:spcBef>
                <a:spcPts val="575"/>
              </a:spcBef>
            </a:pPr>
            <a:r>
              <a:rPr sz="2400" spc="-5" dirty="0">
                <a:latin typeface="Arial"/>
                <a:cs typeface="Arial"/>
              </a:rPr>
              <a:t>–</a:t>
            </a:r>
            <a:r>
              <a:rPr sz="2400" spc="220" dirty="0">
                <a:latin typeface="Arial"/>
                <a:cs typeface="Arial"/>
              </a:rPr>
              <a:t> </a:t>
            </a:r>
            <a:r>
              <a:rPr sz="2400" dirty="0">
                <a:latin typeface="DFKai-SB"/>
                <a:cs typeface="DFKai-SB"/>
              </a:rPr>
              <a:t>將明文轉換為密文所使用</a:t>
            </a:r>
            <a:r>
              <a:rPr sz="2400" b="1" dirty="0">
                <a:latin typeface="Microsoft YaHei"/>
                <a:cs typeface="Microsoft YaHei"/>
              </a:rPr>
              <a:t>運算方法</a:t>
            </a:r>
            <a:r>
              <a:rPr sz="2400" dirty="0">
                <a:latin typeface="DFKai-SB"/>
                <a:cs typeface="DFKai-SB"/>
              </a:rPr>
              <a:t>上的差異：</a:t>
            </a:r>
          </a:p>
          <a:p>
            <a:pPr marL="1155700" indent="-228600">
              <a:spcBef>
                <a:spcPts val="595"/>
              </a:spcBef>
              <a:buFont typeface="Arial"/>
              <a:buChar char="•"/>
              <a:tabLst>
                <a:tab pos="1155065" algn="l"/>
                <a:tab pos="1155700" algn="l"/>
              </a:tabLst>
            </a:pPr>
            <a:r>
              <a:rPr sz="2000" spc="25" dirty="0">
                <a:latin typeface="DFKai-SB"/>
                <a:cs typeface="DFKai-SB"/>
              </a:rPr>
              <a:t>取代</a:t>
            </a:r>
            <a:r>
              <a:rPr sz="2000" spc="-575" dirty="0">
                <a:latin typeface="DFKai-SB"/>
                <a:cs typeface="DFKai-SB"/>
              </a:rPr>
              <a:t> </a:t>
            </a:r>
            <a:r>
              <a:rPr sz="2000" dirty="0">
                <a:latin typeface="Arial"/>
                <a:cs typeface="Arial"/>
              </a:rPr>
              <a:t>(substitution)</a:t>
            </a:r>
          </a:p>
          <a:p>
            <a:pPr marL="1155700" indent="-228600">
              <a:spcBef>
                <a:spcPts val="450"/>
              </a:spcBef>
              <a:buFont typeface="Arial"/>
              <a:buChar char="•"/>
              <a:tabLst>
                <a:tab pos="1155065" algn="l"/>
                <a:tab pos="1155700" algn="l"/>
              </a:tabLst>
            </a:pPr>
            <a:r>
              <a:rPr sz="2000" spc="25" dirty="0">
                <a:latin typeface="DFKai-SB"/>
                <a:cs typeface="DFKai-SB"/>
              </a:rPr>
              <a:t>置換</a:t>
            </a:r>
            <a:r>
              <a:rPr sz="2000" spc="-570" dirty="0">
                <a:latin typeface="DFKai-SB"/>
                <a:cs typeface="DFKai-SB"/>
              </a:rPr>
              <a:t> </a:t>
            </a:r>
            <a:r>
              <a:rPr sz="2000" spc="-10" dirty="0">
                <a:latin typeface="Arial"/>
                <a:cs typeface="Arial"/>
              </a:rPr>
              <a:t>(transposition)</a:t>
            </a:r>
            <a:endParaRPr sz="2000" dirty="0">
              <a:latin typeface="Arial"/>
              <a:cs typeface="Arial"/>
            </a:endParaRPr>
          </a:p>
          <a:p>
            <a:pPr marL="1155700" indent="-228600">
              <a:spcBef>
                <a:spcPts val="450"/>
              </a:spcBef>
              <a:buFont typeface="Arial"/>
              <a:buChar char="•"/>
              <a:tabLst>
                <a:tab pos="1155065" algn="l"/>
                <a:tab pos="1155700" algn="l"/>
              </a:tabLst>
            </a:pPr>
            <a:r>
              <a:rPr sz="2000" spc="25" dirty="0">
                <a:latin typeface="DFKai-SB"/>
                <a:cs typeface="DFKai-SB"/>
              </a:rPr>
              <a:t>相乘</a:t>
            </a:r>
            <a:r>
              <a:rPr sz="2000" spc="-570" dirty="0">
                <a:latin typeface="DFKai-SB"/>
                <a:cs typeface="DFKai-SB"/>
              </a:rPr>
              <a:t> </a:t>
            </a:r>
            <a:r>
              <a:rPr sz="2000" dirty="0">
                <a:latin typeface="Arial"/>
                <a:cs typeface="Arial"/>
              </a:rPr>
              <a:t>(product)</a:t>
            </a:r>
          </a:p>
          <a:p>
            <a:pPr marL="469900">
              <a:spcBef>
                <a:spcPts val="500"/>
              </a:spcBef>
            </a:pPr>
            <a:r>
              <a:rPr sz="2400" spc="-5" dirty="0">
                <a:latin typeface="Arial"/>
                <a:cs typeface="Arial"/>
              </a:rPr>
              <a:t>–</a:t>
            </a:r>
            <a:r>
              <a:rPr sz="2400" spc="170" dirty="0">
                <a:latin typeface="Arial"/>
                <a:cs typeface="Arial"/>
              </a:rPr>
              <a:t> </a:t>
            </a:r>
            <a:r>
              <a:rPr sz="2400" spc="5" dirty="0">
                <a:latin typeface="DFKai-SB"/>
                <a:cs typeface="DFKai-SB"/>
              </a:rPr>
              <a:t>使用</a:t>
            </a:r>
            <a:r>
              <a:rPr sz="2400" b="1" spc="5" dirty="0">
                <a:latin typeface="Microsoft YaHei"/>
                <a:cs typeface="Microsoft YaHei"/>
              </a:rPr>
              <a:t>金鑰個數</a:t>
            </a:r>
            <a:r>
              <a:rPr sz="2400" spc="5" dirty="0">
                <a:latin typeface="DFKai-SB"/>
                <a:cs typeface="DFKai-SB"/>
              </a:rPr>
              <a:t>的差異：</a:t>
            </a:r>
            <a:endParaRPr sz="2400" dirty="0">
              <a:latin typeface="DFKai-SB"/>
              <a:cs typeface="DFKai-SB"/>
            </a:endParaRPr>
          </a:p>
          <a:p>
            <a:pPr marL="927100">
              <a:spcBef>
                <a:spcPts val="595"/>
              </a:spcBef>
              <a:tabLst>
                <a:tab pos="1155065" algn="l"/>
              </a:tabLst>
            </a:pPr>
            <a:r>
              <a:rPr sz="2000" spc="5" dirty="0">
                <a:latin typeface="Arial"/>
                <a:cs typeface="Arial"/>
              </a:rPr>
              <a:t>•	</a:t>
            </a:r>
            <a:r>
              <a:rPr sz="2000" spc="-5" dirty="0">
                <a:latin typeface="DFKai-SB"/>
                <a:cs typeface="DFKai-SB"/>
              </a:rPr>
              <a:t>私密鑰匙</a:t>
            </a:r>
            <a:r>
              <a:rPr sz="2000" spc="-5" dirty="0">
                <a:latin typeface="Arial"/>
                <a:cs typeface="Arial"/>
              </a:rPr>
              <a:t>(secret-key)</a:t>
            </a:r>
            <a:r>
              <a:rPr sz="2000" spc="-5" dirty="0">
                <a:latin typeface="DFKai-SB"/>
                <a:cs typeface="DFKai-SB"/>
              </a:rPr>
              <a:t>，或傳統加密系統</a:t>
            </a:r>
            <a:endParaRPr sz="2000" dirty="0">
              <a:latin typeface="DFKai-SB"/>
              <a:cs typeface="DFKai-SB"/>
            </a:endParaRPr>
          </a:p>
          <a:p>
            <a:pPr marL="927100">
              <a:spcBef>
                <a:spcPts val="450"/>
              </a:spcBef>
              <a:tabLst>
                <a:tab pos="1155065" algn="l"/>
              </a:tabLst>
            </a:pPr>
            <a:r>
              <a:rPr sz="2000" spc="5" dirty="0">
                <a:latin typeface="Arial"/>
                <a:cs typeface="Arial"/>
              </a:rPr>
              <a:t>•	</a:t>
            </a:r>
            <a:r>
              <a:rPr sz="2000" spc="5" dirty="0">
                <a:latin typeface="DFKai-SB"/>
                <a:cs typeface="DFKai-SB"/>
              </a:rPr>
              <a:t>非對稱性或公開鑰匙加密系統</a:t>
            </a:r>
            <a:endParaRPr sz="2000" dirty="0">
              <a:latin typeface="DFKai-SB"/>
              <a:cs typeface="DFKai-SB"/>
            </a:endParaRPr>
          </a:p>
          <a:p>
            <a:pPr marL="1155700" indent="-228600">
              <a:spcBef>
                <a:spcPts val="450"/>
              </a:spcBef>
              <a:buFont typeface="Arial"/>
              <a:buChar char="•"/>
              <a:tabLst>
                <a:tab pos="1155065" algn="l"/>
                <a:tab pos="1155700" algn="l"/>
              </a:tabLst>
            </a:pPr>
            <a:r>
              <a:rPr sz="2000" spc="25" dirty="0">
                <a:latin typeface="DFKai-SB"/>
                <a:cs typeface="DFKai-SB"/>
              </a:rPr>
              <a:t>雜湊</a:t>
            </a:r>
            <a:r>
              <a:rPr sz="2000" spc="-550" dirty="0">
                <a:latin typeface="DFKai-SB"/>
                <a:cs typeface="DFKai-SB"/>
              </a:rPr>
              <a:t> </a:t>
            </a:r>
            <a:r>
              <a:rPr sz="2000" spc="-15" dirty="0">
                <a:latin typeface="Arial"/>
                <a:cs typeface="Arial"/>
              </a:rPr>
              <a:t>(HASH)</a:t>
            </a:r>
            <a:endParaRPr sz="2000" dirty="0">
              <a:latin typeface="Arial"/>
              <a:cs typeface="Arial"/>
            </a:endParaRPr>
          </a:p>
          <a:p>
            <a:pPr marL="469900">
              <a:spcBef>
                <a:spcPts val="500"/>
              </a:spcBef>
            </a:pPr>
            <a:r>
              <a:rPr sz="2400" spc="-5" dirty="0">
                <a:latin typeface="Arial"/>
                <a:cs typeface="Arial"/>
              </a:rPr>
              <a:t>–</a:t>
            </a:r>
            <a:r>
              <a:rPr sz="2400" spc="165" dirty="0">
                <a:latin typeface="Arial"/>
                <a:cs typeface="Arial"/>
              </a:rPr>
              <a:t> </a:t>
            </a:r>
            <a:r>
              <a:rPr sz="2400" b="1" spc="5" dirty="0">
                <a:latin typeface="Microsoft YaHei"/>
                <a:cs typeface="Microsoft YaHei"/>
              </a:rPr>
              <a:t>處理明文方法</a:t>
            </a:r>
            <a:r>
              <a:rPr sz="2400" spc="5" dirty="0">
                <a:latin typeface="DFKai-SB"/>
                <a:cs typeface="DFKai-SB"/>
              </a:rPr>
              <a:t>上的差異：</a:t>
            </a:r>
            <a:endParaRPr sz="2400" dirty="0">
              <a:latin typeface="DFKai-SB"/>
              <a:cs typeface="DFKai-SB"/>
            </a:endParaRPr>
          </a:p>
          <a:p>
            <a:pPr marL="1155700" indent="-228600">
              <a:spcBef>
                <a:spcPts val="595"/>
              </a:spcBef>
              <a:buFont typeface="Arial"/>
              <a:buChar char="•"/>
              <a:tabLst>
                <a:tab pos="1155065" algn="l"/>
                <a:tab pos="1155700" algn="l"/>
              </a:tabLst>
            </a:pPr>
            <a:r>
              <a:rPr sz="2000" spc="10" dirty="0">
                <a:latin typeface="DFKai-SB"/>
                <a:cs typeface="DFKai-SB"/>
              </a:rPr>
              <a:t>資料區段加密法</a:t>
            </a:r>
            <a:r>
              <a:rPr sz="2000" spc="-520" dirty="0">
                <a:latin typeface="DFKai-SB"/>
                <a:cs typeface="DFKai-SB"/>
              </a:rPr>
              <a:t> </a:t>
            </a:r>
            <a:r>
              <a:rPr sz="2000" spc="-5" dirty="0">
                <a:latin typeface="Arial"/>
                <a:cs typeface="Arial"/>
              </a:rPr>
              <a:t>(block cipher)</a:t>
            </a:r>
            <a:endParaRPr sz="2000" dirty="0">
              <a:latin typeface="Arial"/>
              <a:cs typeface="Arial"/>
            </a:endParaRPr>
          </a:p>
          <a:p>
            <a:pPr marL="1155700" indent="-228600">
              <a:spcBef>
                <a:spcPts val="450"/>
              </a:spcBef>
              <a:buFont typeface="Arial"/>
              <a:buChar char="•"/>
              <a:tabLst>
                <a:tab pos="1155065" algn="l"/>
                <a:tab pos="1155700" algn="l"/>
              </a:tabLst>
            </a:pPr>
            <a:r>
              <a:rPr sz="2000" spc="10" dirty="0">
                <a:latin typeface="DFKai-SB"/>
                <a:cs typeface="DFKai-SB"/>
              </a:rPr>
              <a:t>資料流加密法</a:t>
            </a:r>
            <a:r>
              <a:rPr sz="2000" spc="-580" dirty="0">
                <a:latin typeface="DFKai-SB"/>
                <a:cs typeface="DFKai-SB"/>
              </a:rPr>
              <a:t> </a:t>
            </a:r>
            <a:r>
              <a:rPr sz="2000" spc="-5" dirty="0">
                <a:latin typeface="Arial"/>
                <a:cs typeface="Arial"/>
              </a:rPr>
              <a:t>(stream cipher)</a:t>
            </a:r>
            <a:endParaRPr sz="2000" dirty="0">
              <a:latin typeface="Arial"/>
              <a:cs typeface="Arial"/>
            </a:endParaRPr>
          </a:p>
        </p:txBody>
      </p:sp>
    </p:spTree>
    <p:extLst>
      <p:ext uri="{BB962C8B-B14F-4D97-AF65-F5344CB8AC3E}">
        <p14:creationId xmlns:p14="http://schemas.microsoft.com/office/powerpoint/2010/main" val="1615976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565400">
              <a:lnSpc>
                <a:spcPct val="100000"/>
              </a:lnSpc>
            </a:pPr>
            <a:r>
              <a:rPr spc="10" dirty="0">
                <a:latin typeface="Microsoft YaHei"/>
                <a:cs typeface="Microsoft YaHei"/>
              </a:rPr>
              <a:t>加密基本運算</a:t>
            </a:r>
          </a:p>
        </p:txBody>
      </p:sp>
      <p:sp>
        <p:nvSpPr>
          <p:cNvPr id="3" name="object 3"/>
          <p:cNvSpPr txBox="1"/>
          <p:nvPr/>
        </p:nvSpPr>
        <p:spPr>
          <a:xfrm>
            <a:off x="2130425" y="1384300"/>
            <a:ext cx="5340350" cy="3703578"/>
          </a:xfrm>
          <a:prstGeom prst="rect">
            <a:avLst/>
          </a:prstGeom>
        </p:spPr>
        <p:txBody>
          <a:bodyPr vert="horz" wrap="square" lIns="0" tIns="0" rIns="0" bIns="0" rtlCol="0">
            <a:spAutoFit/>
          </a:bodyPr>
          <a:lstStyle/>
          <a:p>
            <a:pPr marL="355600" indent="-342900">
              <a:buFont typeface="Arial"/>
              <a:buChar char="•"/>
              <a:tabLst>
                <a:tab pos="354965" algn="l"/>
                <a:tab pos="355600" algn="l"/>
              </a:tabLst>
            </a:pPr>
            <a:r>
              <a:rPr sz="2750" spc="30" dirty="0">
                <a:latin typeface="DFKai-SB"/>
                <a:cs typeface="DFKai-SB"/>
              </a:rPr>
              <a:t>取代</a:t>
            </a:r>
            <a:r>
              <a:rPr sz="2750" spc="30" dirty="0">
                <a:latin typeface="Arial"/>
                <a:cs typeface="Arial"/>
              </a:rPr>
              <a:t>(substitution)</a:t>
            </a:r>
            <a:endParaRPr sz="2750" dirty="0">
              <a:latin typeface="Arial"/>
              <a:cs typeface="Arial"/>
            </a:endParaRPr>
          </a:p>
          <a:p>
            <a:pPr marL="727075" marR="309880" indent="-257175">
              <a:lnSpc>
                <a:spcPts val="3529"/>
              </a:lnSpc>
              <a:spcBef>
                <a:spcPts val="150"/>
              </a:spcBef>
            </a:pPr>
            <a:r>
              <a:rPr sz="2400" spc="-5" dirty="0">
                <a:latin typeface="Arial"/>
                <a:cs typeface="Arial"/>
              </a:rPr>
              <a:t>– </a:t>
            </a:r>
            <a:r>
              <a:rPr sz="2400" dirty="0">
                <a:latin typeface="DFKai-SB"/>
                <a:cs typeface="DFKai-SB"/>
              </a:rPr>
              <a:t>取代指的是明文中的每一個元素  都被對應到另一個元素。</a:t>
            </a:r>
          </a:p>
          <a:p>
            <a:pPr marL="355600" indent="-342900">
              <a:spcBef>
                <a:spcPts val="440"/>
              </a:spcBef>
              <a:buFont typeface="Arial"/>
              <a:buChar char="•"/>
              <a:tabLst>
                <a:tab pos="354965" algn="l"/>
                <a:tab pos="355600" algn="l"/>
              </a:tabLst>
            </a:pPr>
            <a:r>
              <a:rPr sz="2750" spc="25" dirty="0">
                <a:latin typeface="DFKai-SB"/>
                <a:cs typeface="DFKai-SB"/>
              </a:rPr>
              <a:t>置換</a:t>
            </a:r>
            <a:r>
              <a:rPr sz="2750" spc="25" dirty="0">
                <a:latin typeface="Arial"/>
                <a:cs typeface="Arial"/>
              </a:rPr>
              <a:t>(transposition)</a:t>
            </a:r>
            <a:endParaRPr sz="2750" dirty="0">
              <a:latin typeface="Arial"/>
              <a:cs typeface="Arial"/>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置換是將明文中的元素重新排列。</a:t>
            </a:r>
          </a:p>
          <a:p>
            <a:pPr marL="355600" indent="-342900">
              <a:spcBef>
                <a:spcPts val="745"/>
              </a:spcBef>
              <a:buFont typeface="Arial"/>
              <a:buChar char="•"/>
              <a:tabLst>
                <a:tab pos="354965" algn="l"/>
                <a:tab pos="355600" algn="l"/>
              </a:tabLst>
            </a:pPr>
            <a:r>
              <a:rPr sz="2750" spc="60" dirty="0">
                <a:latin typeface="DFKai-SB"/>
                <a:cs typeface="DFKai-SB"/>
              </a:rPr>
              <a:t>相乘</a:t>
            </a:r>
            <a:r>
              <a:rPr sz="2750" spc="-635" dirty="0">
                <a:latin typeface="DFKai-SB"/>
                <a:cs typeface="DFKai-SB"/>
              </a:rPr>
              <a:t> </a:t>
            </a:r>
            <a:r>
              <a:rPr sz="2750" spc="15" dirty="0">
                <a:latin typeface="Arial"/>
                <a:cs typeface="Arial"/>
              </a:rPr>
              <a:t>(Product)</a:t>
            </a:r>
            <a:endParaRPr sz="2750" dirty="0">
              <a:latin typeface="Arial"/>
              <a:cs typeface="Arial"/>
            </a:endParaRPr>
          </a:p>
          <a:p>
            <a:pPr marL="727075" marR="33655" indent="-257175">
              <a:lnSpc>
                <a:spcPts val="3529"/>
              </a:lnSpc>
              <a:spcBef>
                <a:spcPts val="150"/>
              </a:spcBef>
            </a:pPr>
            <a:r>
              <a:rPr sz="2400" spc="-5" dirty="0">
                <a:latin typeface="Arial"/>
                <a:cs typeface="Arial"/>
              </a:rPr>
              <a:t>– </a:t>
            </a:r>
            <a:r>
              <a:rPr sz="2400" dirty="0">
                <a:latin typeface="DFKai-SB"/>
                <a:cs typeface="DFKai-SB"/>
              </a:rPr>
              <a:t>以取代與置換為基礎構成的複雜  組合，以達到更複雜的相乘效果。</a:t>
            </a:r>
          </a:p>
        </p:txBody>
      </p:sp>
    </p:spTree>
    <p:extLst>
      <p:ext uri="{BB962C8B-B14F-4D97-AF65-F5344CB8AC3E}">
        <p14:creationId xmlns:p14="http://schemas.microsoft.com/office/powerpoint/2010/main" val="2275732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289175">
              <a:lnSpc>
                <a:spcPct val="100000"/>
              </a:lnSpc>
            </a:pPr>
            <a:r>
              <a:rPr spc="10" dirty="0">
                <a:latin typeface="Microsoft YaHei"/>
                <a:cs typeface="Microsoft YaHei"/>
              </a:rPr>
              <a:t>金鑰的使用個數</a:t>
            </a:r>
          </a:p>
        </p:txBody>
      </p:sp>
      <p:sp>
        <p:nvSpPr>
          <p:cNvPr id="3" name="object 3"/>
          <p:cNvSpPr txBox="1"/>
          <p:nvPr/>
        </p:nvSpPr>
        <p:spPr>
          <a:xfrm>
            <a:off x="2120900" y="1412876"/>
            <a:ext cx="7473950" cy="2699385"/>
          </a:xfrm>
          <a:prstGeom prst="rect">
            <a:avLst/>
          </a:prstGeom>
        </p:spPr>
        <p:txBody>
          <a:bodyPr vert="horz" wrap="square" lIns="0" tIns="0" rIns="0" bIns="0" rtlCol="0">
            <a:spAutoFit/>
          </a:bodyPr>
          <a:lstStyle/>
          <a:p>
            <a:pPr marL="12700">
              <a:tabLst>
                <a:tab pos="354965" algn="l"/>
              </a:tabLst>
            </a:pPr>
            <a:r>
              <a:rPr sz="2750" spc="5" dirty="0">
                <a:latin typeface="Arial"/>
                <a:cs typeface="Arial"/>
              </a:rPr>
              <a:t>•	</a:t>
            </a:r>
            <a:r>
              <a:rPr sz="2750" spc="50" dirty="0">
                <a:latin typeface="DFKai-SB"/>
                <a:cs typeface="DFKai-SB"/>
              </a:rPr>
              <a:t>對稱性密碼學</a:t>
            </a:r>
            <a:endParaRPr sz="2750" dirty="0">
              <a:latin typeface="DFKai-SB"/>
              <a:cs typeface="DFKai-SB"/>
            </a:endParaRPr>
          </a:p>
          <a:p>
            <a:pPr marL="755650" marR="5080" indent="-285750">
              <a:lnSpc>
                <a:spcPct val="101600"/>
              </a:lnSpc>
              <a:spcBef>
                <a:spcPts val="525"/>
              </a:spcBef>
            </a:pPr>
            <a:r>
              <a:rPr sz="2400" spc="-5" dirty="0">
                <a:latin typeface="Arial"/>
                <a:cs typeface="Arial"/>
              </a:rPr>
              <a:t>– </a:t>
            </a:r>
            <a:r>
              <a:rPr sz="2400" dirty="0">
                <a:latin typeface="DFKai-SB"/>
                <a:cs typeface="DFKai-SB"/>
              </a:rPr>
              <a:t>加密與解密使用同一把金鑰稱之，又稱為單一或私  </a:t>
            </a:r>
            <a:r>
              <a:rPr sz="2400" spc="-5" dirty="0">
                <a:latin typeface="DFKai-SB"/>
                <a:cs typeface="DFKai-SB"/>
              </a:rPr>
              <a:t>密鑰匙</a:t>
            </a:r>
            <a:r>
              <a:rPr sz="2400" spc="-5" dirty="0">
                <a:latin typeface="Arial"/>
                <a:cs typeface="Arial"/>
              </a:rPr>
              <a:t>(secret-key)</a:t>
            </a:r>
            <a:r>
              <a:rPr sz="2400" spc="-5" dirty="0">
                <a:latin typeface="DFKai-SB"/>
                <a:cs typeface="DFKai-SB"/>
              </a:rPr>
              <a:t>，或傳統加密系統。</a:t>
            </a:r>
            <a:endParaRPr sz="2400" dirty="0">
              <a:latin typeface="DFKai-SB"/>
              <a:cs typeface="DFKai-SB"/>
            </a:endParaRPr>
          </a:p>
          <a:p>
            <a:pPr marL="12700">
              <a:spcBef>
                <a:spcPts val="670"/>
              </a:spcBef>
              <a:tabLst>
                <a:tab pos="354965" algn="l"/>
              </a:tabLst>
            </a:pPr>
            <a:r>
              <a:rPr sz="2750" spc="5" dirty="0">
                <a:latin typeface="Arial"/>
                <a:cs typeface="Arial"/>
              </a:rPr>
              <a:t>•	</a:t>
            </a:r>
            <a:r>
              <a:rPr sz="2750" spc="45" dirty="0">
                <a:latin typeface="DFKai-SB"/>
                <a:cs typeface="DFKai-SB"/>
              </a:rPr>
              <a:t>非對稱性或公開鑰匙加密系統</a:t>
            </a:r>
            <a:endParaRPr sz="2750" dirty="0">
              <a:latin typeface="DFKai-SB"/>
              <a:cs typeface="DFKai-SB"/>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加密與解密使用一對金鑰稱之</a:t>
            </a:r>
          </a:p>
          <a:p>
            <a:pPr marL="12700">
              <a:spcBef>
                <a:spcPts val="745"/>
              </a:spcBef>
              <a:tabLst>
                <a:tab pos="354965" algn="l"/>
              </a:tabLst>
            </a:pPr>
            <a:r>
              <a:rPr sz="2750" spc="5" dirty="0">
                <a:latin typeface="Arial"/>
                <a:cs typeface="Arial"/>
              </a:rPr>
              <a:t>•	</a:t>
            </a:r>
            <a:r>
              <a:rPr sz="2750" spc="50" dirty="0">
                <a:latin typeface="DFKai-SB"/>
                <a:cs typeface="DFKai-SB"/>
              </a:rPr>
              <a:t>不需要金鑰的加密技術稱為雜湊</a:t>
            </a:r>
            <a:r>
              <a:rPr sz="2750" spc="-635" dirty="0">
                <a:latin typeface="DFKai-SB"/>
                <a:cs typeface="DFKai-SB"/>
              </a:rPr>
              <a:t> </a:t>
            </a:r>
            <a:r>
              <a:rPr sz="2750" spc="25" dirty="0">
                <a:latin typeface="Arial"/>
                <a:cs typeface="Arial"/>
              </a:rPr>
              <a:t>(HASH)</a:t>
            </a:r>
            <a:endParaRPr sz="2750" dirty="0">
              <a:latin typeface="Arial"/>
              <a:cs typeface="Arial"/>
            </a:endParaRPr>
          </a:p>
        </p:txBody>
      </p:sp>
    </p:spTree>
    <p:extLst>
      <p:ext uri="{BB962C8B-B14F-4D97-AF65-F5344CB8AC3E}">
        <p14:creationId xmlns:p14="http://schemas.microsoft.com/office/powerpoint/2010/main" val="4012860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184275">
              <a:lnSpc>
                <a:spcPct val="100000"/>
              </a:lnSpc>
            </a:pPr>
            <a:r>
              <a:rPr spc="25" dirty="0">
                <a:latin typeface="Microsoft YaHei"/>
                <a:cs typeface="Microsoft YaHei"/>
              </a:rPr>
              <a:t>區段加密 </a:t>
            </a:r>
            <a:r>
              <a:rPr spc="-30" dirty="0"/>
              <a:t>vs.</a:t>
            </a:r>
            <a:r>
              <a:rPr spc="-254" dirty="0"/>
              <a:t> </a:t>
            </a:r>
            <a:r>
              <a:rPr spc="25" dirty="0">
                <a:latin typeface="Microsoft YaHei"/>
                <a:cs typeface="Microsoft YaHei"/>
              </a:rPr>
              <a:t>資料流加密</a:t>
            </a:r>
          </a:p>
        </p:txBody>
      </p:sp>
      <p:sp>
        <p:nvSpPr>
          <p:cNvPr id="3" name="object 3"/>
          <p:cNvSpPr txBox="1"/>
          <p:nvPr/>
        </p:nvSpPr>
        <p:spPr>
          <a:xfrm>
            <a:off x="2139951" y="1317625"/>
            <a:ext cx="7559675" cy="4734560"/>
          </a:xfrm>
          <a:prstGeom prst="rect">
            <a:avLst/>
          </a:prstGeom>
        </p:spPr>
        <p:txBody>
          <a:bodyPr vert="horz" wrap="square" lIns="0" tIns="0" rIns="0" bIns="0" rtlCol="0">
            <a:spAutoFit/>
          </a:bodyPr>
          <a:lstStyle/>
          <a:p>
            <a:pPr marL="355600" indent="-342900">
              <a:buFont typeface="Arial"/>
              <a:buChar char="•"/>
              <a:tabLst>
                <a:tab pos="354965" algn="l"/>
                <a:tab pos="355600" algn="l"/>
              </a:tabLst>
            </a:pPr>
            <a:r>
              <a:rPr sz="2750" spc="40" dirty="0">
                <a:latin typeface="DFKai-SB"/>
                <a:cs typeface="DFKai-SB"/>
              </a:rPr>
              <a:t>「資料區段加密</a:t>
            </a:r>
            <a:r>
              <a:rPr sz="2750" spc="-630" dirty="0">
                <a:latin typeface="DFKai-SB"/>
                <a:cs typeface="DFKai-SB"/>
              </a:rPr>
              <a:t> </a:t>
            </a:r>
            <a:r>
              <a:rPr sz="2750" spc="15" dirty="0">
                <a:latin typeface="Arial"/>
                <a:cs typeface="Arial"/>
              </a:rPr>
              <a:t>(block cipher)</a:t>
            </a:r>
            <a:r>
              <a:rPr sz="2750" spc="15" dirty="0">
                <a:latin typeface="DFKai-SB"/>
                <a:cs typeface="DFKai-SB"/>
              </a:rPr>
              <a:t>」</a:t>
            </a:r>
            <a:endParaRPr sz="2750" dirty="0">
              <a:latin typeface="DFKai-SB"/>
              <a:cs typeface="DFKai-SB"/>
            </a:endParaRPr>
          </a:p>
          <a:p>
            <a:pPr marL="755650" marR="90805" indent="-285750">
              <a:lnSpc>
                <a:spcPct val="100299"/>
              </a:lnSpc>
              <a:spcBef>
                <a:spcPts val="640"/>
              </a:spcBef>
            </a:pPr>
            <a:r>
              <a:rPr sz="2400" spc="-5" dirty="0">
                <a:latin typeface="Arial"/>
                <a:cs typeface="Arial"/>
              </a:rPr>
              <a:t>– </a:t>
            </a:r>
            <a:r>
              <a:rPr sz="2400" dirty="0">
                <a:latin typeface="DFKai-SB"/>
                <a:cs typeface="DFKai-SB"/>
              </a:rPr>
              <a:t>將明文分成數個</a:t>
            </a:r>
            <a:r>
              <a:rPr sz="2400" dirty="0">
                <a:latin typeface="Arial"/>
                <a:cs typeface="Arial"/>
              </a:rPr>
              <a:t>n</a:t>
            </a:r>
            <a:r>
              <a:rPr sz="2400" dirty="0">
                <a:latin typeface="DFKai-SB"/>
                <a:cs typeface="DFKai-SB"/>
              </a:rPr>
              <a:t>個字元或位元的區段，並且對每  一個區段資料應用相同的演算法則和鑰匙，數學式  表示為</a:t>
            </a:r>
            <a:r>
              <a:rPr sz="2400" spc="-610" dirty="0">
                <a:latin typeface="DFKai-SB"/>
                <a:cs typeface="DFKai-SB"/>
              </a:rPr>
              <a:t> </a:t>
            </a:r>
            <a:r>
              <a:rPr sz="2400" dirty="0">
                <a:latin typeface="Arial"/>
                <a:cs typeface="Arial"/>
              </a:rPr>
              <a:t>(M</a:t>
            </a:r>
            <a:r>
              <a:rPr sz="2400" dirty="0">
                <a:latin typeface="DFKai-SB"/>
                <a:cs typeface="DFKai-SB"/>
              </a:rPr>
              <a:t>為明文，分割成</a:t>
            </a:r>
            <a:r>
              <a:rPr sz="2400" dirty="0">
                <a:latin typeface="Arial"/>
                <a:cs typeface="Arial"/>
              </a:rPr>
              <a:t>M1</a:t>
            </a:r>
            <a:r>
              <a:rPr sz="2400" dirty="0">
                <a:latin typeface="DFKai-SB"/>
                <a:cs typeface="DFKai-SB"/>
              </a:rPr>
              <a:t>、</a:t>
            </a:r>
            <a:r>
              <a:rPr sz="2400" dirty="0">
                <a:latin typeface="Arial"/>
                <a:cs typeface="Arial"/>
              </a:rPr>
              <a:t>M2…Mn</a:t>
            </a:r>
            <a:r>
              <a:rPr sz="2400" dirty="0">
                <a:latin typeface="DFKai-SB"/>
                <a:cs typeface="DFKai-SB"/>
              </a:rPr>
              <a:t>區段</a:t>
            </a:r>
            <a:r>
              <a:rPr sz="2400" dirty="0">
                <a:latin typeface="Arial"/>
                <a:cs typeface="Arial"/>
              </a:rPr>
              <a:t>)</a:t>
            </a:r>
          </a:p>
          <a:p>
            <a:pPr marL="927100">
              <a:spcBef>
                <a:spcPts val="445"/>
              </a:spcBef>
              <a:tabLst>
                <a:tab pos="1155065" algn="l"/>
              </a:tabLst>
            </a:pPr>
            <a:r>
              <a:rPr sz="2000" spc="5" dirty="0">
                <a:latin typeface="Arial"/>
                <a:cs typeface="Arial"/>
              </a:rPr>
              <a:t>•	</a:t>
            </a:r>
            <a:r>
              <a:rPr sz="2000" dirty="0">
                <a:latin typeface="Arial"/>
                <a:cs typeface="Arial"/>
              </a:rPr>
              <a:t>E(M,K)=E(M1,K)E(M2,K)…..E(Mn,K)</a:t>
            </a:r>
          </a:p>
          <a:p>
            <a:pPr marL="355600" indent="-342900">
              <a:spcBef>
                <a:spcPts val="675"/>
              </a:spcBef>
              <a:buFont typeface="Arial"/>
              <a:buChar char="•"/>
              <a:tabLst>
                <a:tab pos="354965" algn="l"/>
                <a:tab pos="355600" algn="l"/>
              </a:tabLst>
            </a:pPr>
            <a:r>
              <a:rPr sz="2750" spc="45" dirty="0">
                <a:latin typeface="DFKai-SB"/>
                <a:cs typeface="DFKai-SB"/>
              </a:rPr>
              <a:t>「資料流加密</a:t>
            </a:r>
            <a:r>
              <a:rPr sz="2750" spc="-630" dirty="0">
                <a:latin typeface="DFKai-SB"/>
                <a:cs typeface="DFKai-SB"/>
              </a:rPr>
              <a:t> </a:t>
            </a:r>
            <a:r>
              <a:rPr sz="2750" spc="20" dirty="0">
                <a:latin typeface="Arial"/>
                <a:cs typeface="Arial"/>
              </a:rPr>
              <a:t>(stream </a:t>
            </a:r>
            <a:r>
              <a:rPr sz="2750" spc="10" dirty="0">
                <a:latin typeface="Arial"/>
                <a:cs typeface="Arial"/>
              </a:rPr>
              <a:t>cipher)</a:t>
            </a:r>
            <a:r>
              <a:rPr sz="2750" spc="10" dirty="0">
                <a:latin typeface="DFKai-SB"/>
                <a:cs typeface="DFKai-SB"/>
              </a:rPr>
              <a:t>」</a:t>
            </a:r>
            <a:endParaRPr sz="2750" dirty="0">
              <a:latin typeface="DFKai-SB"/>
              <a:cs typeface="DFKai-SB"/>
            </a:endParaRPr>
          </a:p>
          <a:p>
            <a:pPr marL="755650" marR="5080" indent="-285750" algn="just">
              <a:lnSpc>
                <a:spcPct val="100699"/>
              </a:lnSpc>
              <a:spcBef>
                <a:spcPts val="555"/>
              </a:spcBef>
            </a:pPr>
            <a:r>
              <a:rPr sz="2400" spc="-5" dirty="0">
                <a:latin typeface="Arial"/>
                <a:cs typeface="Arial"/>
              </a:rPr>
              <a:t>– </a:t>
            </a:r>
            <a:r>
              <a:rPr sz="2400" dirty="0">
                <a:latin typeface="DFKai-SB"/>
                <a:cs typeface="DFKai-SB"/>
              </a:rPr>
              <a:t>資料流加密並不會將明文切分為區段，而是一次加  密資料流的一個位元或是位元組。常見的作法是將  較短的加密鑰匙延展成為無限長、近似亂碼的一長  </a:t>
            </a:r>
            <a:r>
              <a:rPr sz="2400" spc="-5" dirty="0">
                <a:latin typeface="DFKai-SB"/>
                <a:cs typeface="DFKai-SB"/>
              </a:rPr>
              <a:t>串金鑰串流</a:t>
            </a:r>
            <a:r>
              <a:rPr sz="2400" spc="-5" dirty="0">
                <a:latin typeface="Arial"/>
                <a:cs typeface="Arial"/>
              </a:rPr>
              <a:t>(keystream)</a:t>
            </a:r>
            <a:r>
              <a:rPr sz="2400" spc="-5" dirty="0">
                <a:latin typeface="DFKai-SB"/>
                <a:cs typeface="DFKai-SB"/>
              </a:rPr>
              <a:t>，再將金鑰串流和原始資料</a:t>
            </a:r>
            <a:endParaRPr sz="2400" dirty="0">
              <a:latin typeface="DFKai-SB"/>
              <a:cs typeface="DFKai-SB"/>
            </a:endParaRPr>
          </a:p>
          <a:p>
            <a:pPr marL="755650">
              <a:lnSpc>
                <a:spcPts val="2835"/>
              </a:lnSpc>
            </a:pPr>
            <a:r>
              <a:rPr sz="2400" spc="-15" dirty="0">
                <a:latin typeface="DFKai-SB"/>
                <a:cs typeface="DFKai-SB"/>
              </a:rPr>
              <a:t>（</a:t>
            </a:r>
            <a:r>
              <a:rPr sz="2400" spc="-15" dirty="0">
                <a:latin typeface="Arial"/>
                <a:cs typeface="Arial"/>
              </a:rPr>
              <a:t>plain</a:t>
            </a:r>
            <a:r>
              <a:rPr sz="2400" spc="-40" dirty="0">
                <a:latin typeface="Arial"/>
                <a:cs typeface="Arial"/>
              </a:rPr>
              <a:t> </a:t>
            </a:r>
            <a:r>
              <a:rPr sz="2400" spc="-5" dirty="0">
                <a:latin typeface="Arial"/>
                <a:cs typeface="Arial"/>
              </a:rPr>
              <a:t>text</a:t>
            </a:r>
            <a:r>
              <a:rPr sz="2400" spc="-5" dirty="0">
                <a:latin typeface="DFKai-SB"/>
                <a:cs typeface="DFKai-SB"/>
              </a:rPr>
              <a:t>）經過</a:t>
            </a:r>
            <a:r>
              <a:rPr sz="2400" spc="-5" dirty="0">
                <a:latin typeface="Arial"/>
                <a:cs typeface="Arial"/>
              </a:rPr>
              <a:t>XOR</a:t>
            </a:r>
            <a:r>
              <a:rPr sz="2400" spc="-5" dirty="0">
                <a:latin typeface="DFKai-SB"/>
                <a:cs typeface="DFKai-SB"/>
              </a:rPr>
              <a:t>運算後，產生密文資料</a:t>
            </a:r>
            <a:endParaRPr sz="2400" dirty="0">
              <a:latin typeface="DFKai-SB"/>
              <a:cs typeface="DFKai-SB"/>
            </a:endParaRPr>
          </a:p>
          <a:p>
            <a:pPr marL="755650">
              <a:lnSpc>
                <a:spcPts val="2865"/>
              </a:lnSpc>
            </a:pPr>
            <a:r>
              <a:rPr sz="2400" spc="-15" dirty="0">
                <a:latin typeface="DFKai-SB"/>
                <a:cs typeface="DFKai-SB"/>
              </a:rPr>
              <a:t>（</a:t>
            </a:r>
            <a:r>
              <a:rPr sz="2400" spc="-15" dirty="0">
                <a:latin typeface="Arial"/>
                <a:cs typeface="Arial"/>
              </a:rPr>
              <a:t>cipher</a:t>
            </a:r>
            <a:r>
              <a:rPr sz="2400" spc="-65" dirty="0">
                <a:latin typeface="Arial"/>
                <a:cs typeface="Arial"/>
              </a:rPr>
              <a:t> </a:t>
            </a:r>
            <a:r>
              <a:rPr sz="2400" dirty="0">
                <a:latin typeface="Arial"/>
                <a:cs typeface="Arial"/>
              </a:rPr>
              <a:t>text</a:t>
            </a:r>
            <a:r>
              <a:rPr sz="2400" dirty="0">
                <a:latin typeface="DFKai-SB"/>
                <a:cs typeface="DFKai-SB"/>
              </a:rPr>
              <a:t>）。</a:t>
            </a:r>
          </a:p>
        </p:txBody>
      </p:sp>
    </p:spTree>
    <p:extLst>
      <p:ext uri="{BB962C8B-B14F-4D97-AF65-F5344CB8AC3E}">
        <p14:creationId xmlns:p14="http://schemas.microsoft.com/office/powerpoint/2010/main" val="707457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5651" y="398407"/>
            <a:ext cx="10515600" cy="677108"/>
          </a:xfrm>
          <a:prstGeom prst="rect">
            <a:avLst/>
          </a:prstGeom>
        </p:spPr>
        <p:txBody>
          <a:bodyPr vert="horz" wrap="square" lIns="0" tIns="0" rIns="0" bIns="0" rtlCol="0" anchor="ctr">
            <a:spAutoFit/>
          </a:bodyPr>
          <a:lstStyle/>
          <a:p>
            <a:pPr marL="2565400">
              <a:lnSpc>
                <a:spcPct val="100000"/>
              </a:lnSpc>
            </a:pPr>
            <a:r>
              <a:rPr spc="10" dirty="0">
                <a:latin typeface="Microsoft YaHei"/>
                <a:cs typeface="Microsoft YaHei"/>
              </a:rPr>
              <a:t>古典加密技術</a:t>
            </a:r>
          </a:p>
        </p:txBody>
      </p:sp>
      <p:sp>
        <p:nvSpPr>
          <p:cNvPr id="3" name="object 3"/>
          <p:cNvSpPr txBox="1"/>
          <p:nvPr/>
        </p:nvSpPr>
        <p:spPr>
          <a:xfrm>
            <a:off x="2025651" y="1184275"/>
            <a:ext cx="7712075" cy="5037276"/>
          </a:xfrm>
          <a:prstGeom prst="rect">
            <a:avLst/>
          </a:prstGeom>
        </p:spPr>
        <p:txBody>
          <a:bodyPr vert="horz" wrap="square" lIns="0" tIns="0" rIns="0" bIns="0" rtlCol="0">
            <a:spAutoFit/>
          </a:bodyPr>
          <a:lstStyle/>
          <a:p>
            <a:pPr marL="12700">
              <a:tabLst>
                <a:tab pos="354965" algn="l"/>
              </a:tabLst>
            </a:pPr>
            <a:r>
              <a:rPr sz="2750" spc="5" dirty="0">
                <a:latin typeface="Arial"/>
                <a:cs typeface="Arial"/>
              </a:rPr>
              <a:t>•	</a:t>
            </a:r>
            <a:r>
              <a:rPr sz="2750" spc="45" dirty="0">
                <a:latin typeface="DFKai-SB"/>
                <a:cs typeface="DFKai-SB"/>
              </a:rPr>
              <a:t>將明文中的字元用其它的字元或符號來替代</a:t>
            </a:r>
            <a:endParaRPr sz="2750" dirty="0">
              <a:latin typeface="DFKai-SB"/>
              <a:cs typeface="DFKai-SB"/>
            </a:endParaRPr>
          </a:p>
          <a:p>
            <a:pPr marL="355600" indent="-342900">
              <a:spcBef>
                <a:spcPts val="750"/>
              </a:spcBef>
              <a:buChar char="•"/>
              <a:tabLst>
                <a:tab pos="354965" algn="l"/>
                <a:tab pos="355600" algn="l"/>
              </a:tabLst>
            </a:pPr>
            <a:r>
              <a:rPr sz="2750" spc="15" dirty="0">
                <a:latin typeface="Arial"/>
                <a:cs typeface="Arial"/>
              </a:rPr>
              <a:t>Caesar</a:t>
            </a:r>
            <a:r>
              <a:rPr sz="2750" spc="-95" dirty="0">
                <a:latin typeface="Arial"/>
                <a:cs typeface="Arial"/>
              </a:rPr>
              <a:t> </a:t>
            </a:r>
            <a:r>
              <a:rPr sz="2750" spc="100" dirty="0">
                <a:latin typeface="DFKai-SB"/>
                <a:cs typeface="DFKai-SB"/>
              </a:rPr>
              <a:t>加密法</a:t>
            </a:r>
            <a:endParaRPr sz="2750" dirty="0">
              <a:latin typeface="DFKai-SB"/>
              <a:cs typeface="DFKai-SB"/>
            </a:endParaRPr>
          </a:p>
          <a:p>
            <a:pPr marL="755650" marR="205104" indent="-285750">
              <a:lnSpc>
                <a:spcPts val="2850"/>
              </a:lnSpc>
              <a:spcBef>
                <a:spcPts val="770"/>
              </a:spcBef>
            </a:pPr>
            <a:r>
              <a:rPr sz="2400" spc="-5" dirty="0">
                <a:latin typeface="Arial"/>
                <a:cs typeface="Arial"/>
              </a:rPr>
              <a:t>– </a:t>
            </a:r>
            <a:r>
              <a:rPr sz="2400" dirty="0">
                <a:latin typeface="DFKai-SB"/>
                <a:cs typeface="DFKai-SB"/>
              </a:rPr>
              <a:t>最早且最簡單的取代加密法，由西元前</a:t>
            </a:r>
            <a:r>
              <a:rPr sz="2400" dirty="0">
                <a:latin typeface="Arial"/>
                <a:cs typeface="Arial"/>
              </a:rPr>
              <a:t>50</a:t>
            </a:r>
            <a:r>
              <a:rPr sz="2400" dirty="0">
                <a:latin typeface="DFKai-SB"/>
                <a:cs typeface="DFKai-SB"/>
              </a:rPr>
              <a:t>年羅馬皇  帝</a:t>
            </a:r>
            <a:r>
              <a:rPr sz="2400" spc="-580" dirty="0">
                <a:latin typeface="DFKai-SB"/>
                <a:cs typeface="DFKai-SB"/>
              </a:rPr>
              <a:t> </a:t>
            </a:r>
            <a:r>
              <a:rPr sz="2400" spc="-15" dirty="0">
                <a:latin typeface="Arial"/>
                <a:cs typeface="Arial"/>
              </a:rPr>
              <a:t>Julius </a:t>
            </a:r>
            <a:r>
              <a:rPr sz="2400" spc="-5" dirty="0">
                <a:latin typeface="Arial"/>
                <a:cs typeface="Arial"/>
              </a:rPr>
              <a:t>Caesar</a:t>
            </a:r>
            <a:r>
              <a:rPr sz="2400" spc="-5" dirty="0">
                <a:latin typeface="DFKai-SB"/>
                <a:cs typeface="DFKai-SB"/>
              </a:rPr>
              <a:t>採用</a:t>
            </a:r>
            <a:endParaRPr sz="2400" dirty="0">
              <a:latin typeface="DFKai-SB"/>
              <a:cs typeface="DFKai-SB"/>
            </a:endParaRPr>
          </a:p>
          <a:p>
            <a:pPr marL="469900">
              <a:spcBef>
                <a:spcPts val="405"/>
              </a:spcBef>
            </a:pPr>
            <a:r>
              <a:rPr sz="2400" spc="-5" dirty="0">
                <a:latin typeface="Arial"/>
                <a:cs typeface="Arial"/>
              </a:rPr>
              <a:t>–</a:t>
            </a:r>
            <a:r>
              <a:rPr sz="2400" spc="145" dirty="0">
                <a:latin typeface="Arial"/>
                <a:cs typeface="Arial"/>
              </a:rPr>
              <a:t> </a:t>
            </a:r>
            <a:r>
              <a:rPr sz="2400" dirty="0">
                <a:latin typeface="DFKai-SB"/>
                <a:cs typeface="DFKai-SB"/>
              </a:rPr>
              <a:t>將每個字母用其後的第三個字母來取代。例如：</a:t>
            </a:r>
          </a:p>
          <a:p>
            <a:pPr marL="1155700" lvl="1" indent="-228600">
              <a:spcBef>
                <a:spcPts val="520"/>
              </a:spcBef>
              <a:buFont typeface="Arial"/>
              <a:buChar char="•"/>
              <a:tabLst>
                <a:tab pos="1155065" algn="l"/>
                <a:tab pos="1155700" algn="l"/>
              </a:tabLst>
            </a:pPr>
            <a:r>
              <a:rPr sz="2000" spc="5" dirty="0">
                <a:latin typeface="DFKai-SB"/>
                <a:cs typeface="DFKai-SB"/>
              </a:rPr>
              <a:t>明文：</a:t>
            </a:r>
            <a:r>
              <a:rPr sz="2000" spc="5" dirty="0">
                <a:latin typeface="Arial"/>
                <a:cs typeface="Arial"/>
              </a:rPr>
              <a:t>ATTACK AT</a:t>
            </a:r>
            <a:r>
              <a:rPr sz="2000" spc="-85" dirty="0">
                <a:latin typeface="Arial"/>
                <a:cs typeface="Arial"/>
              </a:rPr>
              <a:t> </a:t>
            </a:r>
            <a:r>
              <a:rPr sz="2000" spc="40" dirty="0">
                <a:latin typeface="Arial"/>
                <a:cs typeface="Arial"/>
              </a:rPr>
              <a:t>DAWN</a:t>
            </a:r>
            <a:endParaRPr sz="2000" dirty="0">
              <a:latin typeface="Arial"/>
              <a:cs typeface="Arial"/>
            </a:endParaRPr>
          </a:p>
          <a:p>
            <a:pPr marL="1155700" lvl="1" indent="-228600">
              <a:spcBef>
                <a:spcPts val="525"/>
              </a:spcBef>
              <a:buFont typeface="Arial"/>
              <a:buChar char="•"/>
              <a:tabLst>
                <a:tab pos="1155065" algn="l"/>
                <a:tab pos="1155700" algn="l"/>
              </a:tabLst>
            </a:pPr>
            <a:r>
              <a:rPr sz="2000" spc="5" dirty="0">
                <a:latin typeface="DFKai-SB"/>
                <a:cs typeface="DFKai-SB"/>
              </a:rPr>
              <a:t>密文：</a:t>
            </a:r>
            <a:r>
              <a:rPr sz="2000" spc="5" dirty="0">
                <a:latin typeface="Arial"/>
                <a:cs typeface="Arial"/>
              </a:rPr>
              <a:t>DWWDFN </a:t>
            </a:r>
            <a:r>
              <a:rPr sz="2000" spc="-40" dirty="0">
                <a:latin typeface="Arial"/>
                <a:cs typeface="Arial"/>
              </a:rPr>
              <a:t>DW </a:t>
            </a:r>
            <a:r>
              <a:rPr sz="2000" spc="30" dirty="0">
                <a:latin typeface="Arial"/>
                <a:cs typeface="Arial"/>
              </a:rPr>
              <a:t>GCZQ</a:t>
            </a:r>
            <a:endParaRPr sz="2000" dirty="0">
              <a:latin typeface="Arial"/>
              <a:cs typeface="Arial"/>
            </a:endParaRPr>
          </a:p>
          <a:p>
            <a:pPr marL="12700">
              <a:spcBef>
                <a:spcPts val="675"/>
              </a:spcBef>
              <a:tabLst>
                <a:tab pos="354965" algn="l"/>
              </a:tabLst>
            </a:pPr>
            <a:r>
              <a:rPr sz="2750" spc="5" dirty="0">
                <a:latin typeface="Arial"/>
                <a:cs typeface="Arial"/>
              </a:rPr>
              <a:t>•	</a:t>
            </a:r>
            <a:r>
              <a:rPr sz="2750" spc="15" dirty="0">
                <a:latin typeface="Arial"/>
                <a:cs typeface="Arial"/>
              </a:rPr>
              <a:t>Caesar </a:t>
            </a:r>
            <a:r>
              <a:rPr sz="2750" spc="45" dirty="0">
                <a:latin typeface="DFKai-SB"/>
                <a:cs typeface="DFKai-SB"/>
              </a:rPr>
              <a:t>加密演算法：</a:t>
            </a:r>
            <a:r>
              <a:rPr sz="2750" spc="45" dirty="0">
                <a:latin typeface="Arial"/>
                <a:cs typeface="Arial"/>
              </a:rPr>
              <a:t>C=E(P) </a:t>
            </a:r>
            <a:r>
              <a:rPr sz="2750" spc="10" dirty="0">
                <a:latin typeface="Arial"/>
                <a:cs typeface="Arial"/>
              </a:rPr>
              <a:t>= </a:t>
            </a:r>
            <a:r>
              <a:rPr sz="2750" spc="20" dirty="0">
                <a:latin typeface="Arial"/>
                <a:cs typeface="Arial"/>
              </a:rPr>
              <a:t>(P+k) </a:t>
            </a:r>
            <a:r>
              <a:rPr sz="2750" spc="25" dirty="0">
                <a:latin typeface="Arial"/>
                <a:cs typeface="Arial"/>
              </a:rPr>
              <a:t>mod</a:t>
            </a:r>
            <a:r>
              <a:rPr sz="2750" spc="-100" dirty="0">
                <a:latin typeface="Arial"/>
                <a:cs typeface="Arial"/>
              </a:rPr>
              <a:t> </a:t>
            </a:r>
            <a:r>
              <a:rPr sz="2750" spc="25" dirty="0">
                <a:latin typeface="Arial"/>
                <a:cs typeface="Arial"/>
              </a:rPr>
              <a:t>(26)</a:t>
            </a:r>
            <a:endParaRPr sz="2750" dirty="0">
              <a:latin typeface="Arial"/>
              <a:cs typeface="Arial"/>
            </a:endParaRPr>
          </a:p>
          <a:p>
            <a:pPr marL="12700">
              <a:spcBef>
                <a:spcPts val="675"/>
              </a:spcBef>
              <a:tabLst>
                <a:tab pos="354965" algn="l"/>
              </a:tabLst>
            </a:pPr>
            <a:r>
              <a:rPr sz="2750" spc="5" dirty="0">
                <a:latin typeface="Arial"/>
                <a:cs typeface="Arial"/>
              </a:rPr>
              <a:t>•	</a:t>
            </a:r>
            <a:r>
              <a:rPr sz="2750" spc="15" dirty="0">
                <a:latin typeface="Arial"/>
                <a:cs typeface="Arial"/>
              </a:rPr>
              <a:t>Caesar </a:t>
            </a:r>
            <a:r>
              <a:rPr sz="2750" spc="40" dirty="0">
                <a:latin typeface="DFKai-SB"/>
                <a:cs typeface="DFKai-SB"/>
              </a:rPr>
              <a:t>解密演算法：</a:t>
            </a:r>
            <a:r>
              <a:rPr sz="2750" spc="40" dirty="0">
                <a:latin typeface="Arial"/>
                <a:cs typeface="Arial"/>
              </a:rPr>
              <a:t>P=D(C) </a:t>
            </a:r>
            <a:r>
              <a:rPr sz="2750" spc="10" dirty="0">
                <a:latin typeface="Arial"/>
                <a:cs typeface="Arial"/>
              </a:rPr>
              <a:t>= </a:t>
            </a:r>
            <a:r>
              <a:rPr sz="2750" spc="25" dirty="0">
                <a:latin typeface="Arial"/>
                <a:cs typeface="Arial"/>
              </a:rPr>
              <a:t>(C-k) </a:t>
            </a:r>
            <a:r>
              <a:rPr sz="2750" spc="30" dirty="0">
                <a:latin typeface="Arial"/>
                <a:cs typeface="Arial"/>
              </a:rPr>
              <a:t>mod</a:t>
            </a:r>
            <a:r>
              <a:rPr sz="2750" spc="-135" dirty="0">
                <a:latin typeface="Arial"/>
                <a:cs typeface="Arial"/>
              </a:rPr>
              <a:t> </a:t>
            </a:r>
            <a:r>
              <a:rPr sz="2750" spc="35" dirty="0">
                <a:latin typeface="Arial"/>
                <a:cs typeface="Arial"/>
              </a:rPr>
              <a:t>(26)</a:t>
            </a:r>
            <a:endParaRPr sz="2750" dirty="0">
              <a:latin typeface="Arial"/>
              <a:cs typeface="Arial"/>
            </a:endParaRPr>
          </a:p>
          <a:p>
            <a:pPr marL="12700">
              <a:spcBef>
                <a:spcPts val="750"/>
              </a:spcBef>
              <a:tabLst>
                <a:tab pos="354965" algn="l"/>
              </a:tabLst>
            </a:pPr>
            <a:r>
              <a:rPr sz="2750" spc="5" dirty="0">
                <a:latin typeface="Arial"/>
                <a:cs typeface="Arial"/>
              </a:rPr>
              <a:t>•	</a:t>
            </a:r>
            <a:r>
              <a:rPr sz="2750" spc="55" dirty="0">
                <a:latin typeface="DFKai-SB"/>
                <a:cs typeface="DFKai-SB"/>
              </a:rPr>
              <a:t>古典加密技術為取代、對稱性加密方法</a:t>
            </a:r>
            <a:endParaRPr sz="2750" dirty="0">
              <a:latin typeface="DFKai-SB"/>
              <a:cs typeface="DFKai-SB"/>
            </a:endParaRPr>
          </a:p>
          <a:p>
            <a:pPr marL="12700">
              <a:spcBef>
                <a:spcPts val="750"/>
              </a:spcBef>
              <a:tabLst>
                <a:tab pos="354965" algn="l"/>
              </a:tabLst>
            </a:pPr>
            <a:r>
              <a:rPr sz="2750" spc="5" dirty="0">
                <a:latin typeface="Arial"/>
                <a:cs typeface="Arial"/>
              </a:rPr>
              <a:t>•	</a:t>
            </a:r>
            <a:r>
              <a:rPr sz="2750" spc="55" dirty="0">
                <a:latin typeface="DFKai-SB"/>
                <a:cs typeface="DFKai-SB"/>
              </a:rPr>
              <a:t>演算法過於簡單且金鑰太短，易被破解</a:t>
            </a:r>
            <a:endParaRPr sz="2750" dirty="0">
              <a:latin typeface="DFKai-SB"/>
              <a:cs typeface="DFKai-SB"/>
            </a:endParaRPr>
          </a:p>
        </p:txBody>
      </p:sp>
    </p:spTree>
    <p:extLst>
      <p:ext uri="{BB962C8B-B14F-4D97-AF65-F5344CB8AC3E}">
        <p14:creationId xmlns:p14="http://schemas.microsoft.com/office/powerpoint/2010/main" val="3402708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32" dirty="0"/>
              <a:t>Breaking </a:t>
            </a:r>
            <a:r>
              <a:rPr spc="-18" dirty="0"/>
              <a:t>Caesar</a:t>
            </a:r>
            <a:r>
              <a:rPr spc="213" dirty="0"/>
              <a:t> </a:t>
            </a:r>
            <a:r>
              <a:rPr spc="-27" dirty="0"/>
              <a:t>Cipher</a:t>
            </a:r>
          </a:p>
        </p:txBody>
      </p:sp>
      <p:sp>
        <p:nvSpPr>
          <p:cNvPr id="3" name="object 3"/>
          <p:cNvSpPr txBox="1"/>
          <p:nvPr/>
        </p:nvSpPr>
        <p:spPr>
          <a:xfrm>
            <a:off x="2327785" y="1842527"/>
            <a:ext cx="6683527" cy="1811778"/>
          </a:xfrm>
          <a:prstGeom prst="rect">
            <a:avLst/>
          </a:prstGeom>
        </p:spPr>
        <p:txBody>
          <a:bodyPr vert="horz" wrap="square" lIns="0" tIns="0" rIns="0" bIns="0" rtlCol="0">
            <a:spAutoFit/>
          </a:bodyPr>
          <a:lstStyle/>
          <a:p>
            <a:pPr marL="230327" indent="-218811">
              <a:buFont typeface="Arial"/>
              <a:buChar char="•"/>
              <a:tabLst>
                <a:tab pos="230327" algn="l"/>
              </a:tabLst>
            </a:pPr>
            <a:r>
              <a:rPr sz="2720" spc="-14" dirty="0">
                <a:latin typeface="Calibri"/>
                <a:cs typeface="Calibri"/>
              </a:rPr>
              <a:t>Brute </a:t>
            </a:r>
            <a:r>
              <a:rPr sz="2720" spc="-18" dirty="0">
                <a:latin typeface="Calibri"/>
                <a:cs typeface="Calibri"/>
              </a:rPr>
              <a:t>force: </a:t>
            </a:r>
            <a:r>
              <a:rPr sz="2720" spc="-68" dirty="0">
                <a:latin typeface="Calibri"/>
                <a:cs typeface="Calibri"/>
              </a:rPr>
              <a:t>Try </a:t>
            </a:r>
            <a:r>
              <a:rPr sz="2720" spc="-9" dirty="0">
                <a:latin typeface="Calibri"/>
                <a:cs typeface="Calibri"/>
              </a:rPr>
              <a:t>all </a:t>
            </a:r>
            <a:r>
              <a:rPr sz="2720" dirty="0">
                <a:latin typeface="Calibri"/>
                <a:cs typeface="Calibri"/>
              </a:rPr>
              <a:t>k </a:t>
            </a:r>
            <a:r>
              <a:rPr sz="2720" spc="5" dirty="0">
                <a:latin typeface="Calibri"/>
                <a:cs typeface="Calibri"/>
              </a:rPr>
              <a:t>(only </a:t>
            </a:r>
            <a:r>
              <a:rPr sz="2720" spc="-9" dirty="0">
                <a:latin typeface="Calibri"/>
                <a:cs typeface="Calibri"/>
              </a:rPr>
              <a:t>26</a:t>
            </a:r>
            <a:r>
              <a:rPr sz="2720" spc="23" dirty="0">
                <a:latin typeface="Calibri"/>
                <a:cs typeface="Calibri"/>
              </a:rPr>
              <a:t> </a:t>
            </a:r>
            <a:r>
              <a:rPr sz="2720" spc="9" dirty="0">
                <a:latin typeface="Calibri"/>
                <a:cs typeface="Calibri"/>
              </a:rPr>
              <a:t>possibilities)</a:t>
            </a:r>
            <a:endParaRPr sz="2720">
              <a:latin typeface="Calibri"/>
              <a:cs typeface="Calibri"/>
            </a:endParaRPr>
          </a:p>
          <a:p>
            <a:pPr marL="230327" marR="4607" indent="-218811">
              <a:lnSpc>
                <a:spcPts val="2992"/>
              </a:lnSpc>
              <a:spcBef>
                <a:spcPts val="961"/>
              </a:spcBef>
              <a:buFont typeface="Arial"/>
              <a:buChar char="•"/>
              <a:tabLst>
                <a:tab pos="230327" algn="l"/>
              </a:tabLst>
            </a:pPr>
            <a:r>
              <a:rPr sz="2720" spc="9" dirty="0">
                <a:latin typeface="Calibri"/>
                <a:cs typeface="Calibri"/>
              </a:rPr>
              <a:t>Frequency</a:t>
            </a:r>
            <a:r>
              <a:rPr sz="2720" spc="-141" dirty="0">
                <a:latin typeface="Calibri"/>
                <a:cs typeface="Calibri"/>
              </a:rPr>
              <a:t> </a:t>
            </a:r>
            <a:r>
              <a:rPr sz="2720" spc="5" dirty="0">
                <a:latin typeface="Calibri"/>
                <a:cs typeface="Calibri"/>
              </a:rPr>
              <a:t>analysis:</a:t>
            </a:r>
            <a:r>
              <a:rPr sz="2720" spc="-177" dirty="0">
                <a:latin typeface="Calibri"/>
                <a:cs typeface="Calibri"/>
              </a:rPr>
              <a:t> </a:t>
            </a:r>
            <a:r>
              <a:rPr sz="2720" dirty="0">
                <a:latin typeface="Calibri"/>
                <a:cs typeface="Calibri"/>
              </a:rPr>
              <a:t>calculate</a:t>
            </a:r>
            <a:r>
              <a:rPr sz="2720" spc="-82" dirty="0">
                <a:latin typeface="Calibri"/>
                <a:cs typeface="Calibri"/>
              </a:rPr>
              <a:t> </a:t>
            </a:r>
            <a:r>
              <a:rPr sz="2720" spc="5" dirty="0">
                <a:latin typeface="Calibri"/>
                <a:cs typeface="Calibri"/>
              </a:rPr>
              <a:t>the</a:t>
            </a:r>
            <a:r>
              <a:rPr sz="2720" spc="-82" dirty="0">
                <a:latin typeface="Calibri"/>
                <a:cs typeface="Calibri"/>
              </a:rPr>
              <a:t> </a:t>
            </a:r>
            <a:r>
              <a:rPr sz="2720" spc="5" dirty="0">
                <a:latin typeface="Calibri"/>
                <a:cs typeface="Calibri"/>
              </a:rPr>
              <a:t>frequency</a:t>
            </a:r>
            <a:r>
              <a:rPr sz="2720" spc="-141" dirty="0">
                <a:latin typeface="Calibri"/>
                <a:cs typeface="Calibri"/>
              </a:rPr>
              <a:t> </a:t>
            </a:r>
            <a:r>
              <a:rPr sz="2720" spc="5" dirty="0">
                <a:latin typeface="Calibri"/>
                <a:cs typeface="Calibri"/>
              </a:rPr>
              <a:t>of  </a:t>
            </a:r>
            <a:r>
              <a:rPr sz="2720" spc="-18" dirty="0">
                <a:latin typeface="Calibri"/>
                <a:cs typeface="Calibri"/>
              </a:rPr>
              <a:t>unigram, </a:t>
            </a:r>
            <a:r>
              <a:rPr sz="2720" spc="-23" dirty="0">
                <a:latin typeface="Calibri"/>
                <a:cs typeface="Calibri"/>
              </a:rPr>
              <a:t>bigram,</a:t>
            </a:r>
            <a:r>
              <a:rPr sz="2720" spc="73" dirty="0">
                <a:latin typeface="Calibri"/>
                <a:cs typeface="Calibri"/>
              </a:rPr>
              <a:t> </a:t>
            </a:r>
            <a:r>
              <a:rPr sz="2720" dirty="0">
                <a:latin typeface="Calibri"/>
                <a:cs typeface="Calibri"/>
              </a:rPr>
              <a:t>…</a:t>
            </a:r>
            <a:endParaRPr sz="2720">
              <a:latin typeface="Calibri"/>
              <a:cs typeface="Calibri"/>
            </a:endParaRPr>
          </a:p>
          <a:p>
            <a:pPr marL="230327" indent="-218811">
              <a:spcBef>
                <a:spcPts val="580"/>
              </a:spcBef>
              <a:buFont typeface="Arial"/>
              <a:buChar char="•"/>
              <a:tabLst>
                <a:tab pos="230327" algn="l"/>
              </a:tabLst>
            </a:pPr>
            <a:r>
              <a:rPr sz="2720" spc="-36" dirty="0">
                <a:latin typeface="Calibri"/>
                <a:cs typeface="Calibri"/>
              </a:rPr>
              <a:t>Natural </a:t>
            </a:r>
            <a:r>
              <a:rPr sz="2720" spc="-5" dirty="0">
                <a:latin typeface="Calibri"/>
                <a:cs typeface="Calibri"/>
              </a:rPr>
              <a:t>Language</a:t>
            </a:r>
            <a:r>
              <a:rPr sz="2720" spc="54" dirty="0">
                <a:latin typeface="Calibri"/>
                <a:cs typeface="Calibri"/>
              </a:rPr>
              <a:t> </a:t>
            </a:r>
            <a:r>
              <a:rPr sz="2720" dirty="0">
                <a:latin typeface="Calibri"/>
                <a:cs typeface="Calibri"/>
              </a:rPr>
              <a:t>Processing</a:t>
            </a:r>
            <a:endParaRPr sz="2720">
              <a:latin typeface="Calibri"/>
              <a:cs typeface="Calibri"/>
            </a:endParaRPr>
          </a:p>
        </p:txBody>
      </p:sp>
      <p:sp>
        <p:nvSpPr>
          <p:cNvPr id="4" name="object 4"/>
          <p:cNvSpPr/>
          <p:nvPr/>
        </p:nvSpPr>
        <p:spPr>
          <a:xfrm>
            <a:off x="3781209" y="3834957"/>
            <a:ext cx="3696756" cy="2694831"/>
          </a:xfrm>
          <a:prstGeom prst="rect">
            <a:avLst/>
          </a:prstGeom>
          <a:blipFill>
            <a:blip r:embed="rId2" cstate="print"/>
            <a:stretch>
              <a:fillRect/>
            </a:stretch>
          </a:blipFill>
        </p:spPr>
        <p:txBody>
          <a:bodyPr wrap="square" lIns="0" tIns="0" rIns="0" bIns="0" rtlCol="0"/>
          <a:lstStyle/>
          <a:p>
            <a:endParaRPr sz="1632"/>
          </a:p>
        </p:txBody>
      </p:sp>
      <p:sp>
        <p:nvSpPr>
          <p:cNvPr id="5" name="object 5"/>
          <p:cNvSpPr txBox="1"/>
          <p:nvPr/>
        </p:nvSpPr>
        <p:spPr>
          <a:xfrm>
            <a:off x="9653926" y="6370867"/>
            <a:ext cx="184838" cy="153888"/>
          </a:xfrm>
          <a:prstGeom prst="rect">
            <a:avLst/>
          </a:prstGeom>
        </p:spPr>
        <p:txBody>
          <a:bodyPr vert="horz" wrap="square" lIns="0" tIns="0" rIns="0" bIns="0" rtlCol="0">
            <a:spAutoFit/>
          </a:bodyPr>
          <a:lstStyle/>
          <a:p>
            <a:pPr marL="11516">
              <a:lnSpc>
                <a:spcPts val="1247"/>
              </a:lnSpc>
            </a:pPr>
            <a:r>
              <a:rPr sz="1179" spc="36" dirty="0">
                <a:solidFill>
                  <a:srgbClr val="898989"/>
                </a:solidFill>
                <a:latin typeface="Calibri"/>
                <a:cs typeface="Calibri"/>
              </a:rPr>
              <a:t>20</a:t>
            </a:r>
            <a:endParaRPr sz="1179">
              <a:latin typeface="Calibri"/>
              <a:cs typeface="Calibri"/>
            </a:endParaRPr>
          </a:p>
        </p:txBody>
      </p:sp>
    </p:spTree>
    <p:extLst>
      <p:ext uri="{BB962C8B-B14F-4D97-AF65-F5344CB8AC3E}">
        <p14:creationId xmlns:p14="http://schemas.microsoft.com/office/powerpoint/2010/main" val="613766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密碼學概論</a:t>
            </a:r>
            <a:endParaRPr lang="zh-TW" altLang="en-US" dirty="0"/>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29085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5" dirty="0"/>
              <a:t>R</a:t>
            </a:r>
            <a:r>
              <a:rPr spc="-73" dirty="0"/>
              <a:t>O</a:t>
            </a:r>
            <a:r>
              <a:rPr spc="27" dirty="0"/>
              <a:t>T</a:t>
            </a:r>
            <a:r>
              <a:rPr spc="14" dirty="0"/>
              <a:t>1</a:t>
            </a:r>
            <a:r>
              <a:rPr dirty="0"/>
              <a:t>3</a:t>
            </a:r>
          </a:p>
        </p:txBody>
      </p:sp>
      <p:sp>
        <p:nvSpPr>
          <p:cNvPr id="3" name="object 3"/>
          <p:cNvSpPr txBox="1"/>
          <p:nvPr/>
        </p:nvSpPr>
        <p:spPr>
          <a:xfrm>
            <a:off x="2327785" y="1842528"/>
            <a:ext cx="6279877" cy="1422441"/>
          </a:xfrm>
          <a:prstGeom prst="rect">
            <a:avLst/>
          </a:prstGeom>
        </p:spPr>
        <p:txBody>
          <a:bodyPr vert="horz" wrap="square" lIns="0" tIns="0" rIns="0" bIns="0" rtlCol="0">
            <a:spAutoFit/>
          </a:bodyPr>
          <a:lstStyle/>
          <a:p>
            <a:pPr marL="230327" indent="-218811">
              <a:buFont typeface="Arial"/>
              <a:buChar char="•"/>
              <a:tabLst>
                <a:tab pos="230327" algn="l"/>
              </a:tabLst>
            </a:pPr>
            <a:r>
              <a:rPr sz="2720" dirty="0">
                <a:latin typeface="Calibri"/>
                <a:cs typeface="Calibri"/>
              </a:rPr>
              <a:t>A </a:t>
            </a:r>
            <a:r>
              <a:rPr sz="2720" spc="5" dirty="0">
                <a:latin typeface="Calibri"/>
                <a:cs typeface="Calibri"/>
              </a:rPr>
              <a:t>special </a:t>
            </a:r>
            <a:r>
              <a:rPr sz="2720" dirty="0">
                <a:latin typeface="Calibri"/>
                <a:cs typeface="Calibri"/>
              </a:rPr>
              <a:t>case </a:t>
            </a:r>
            <a:r>
              <a:rPr sz="2720" spc="5" dirty="0">
                <a:latin typeface="Calibri"/>
                <a:cs typeface="Calibri"/>
              </a:rPr>
              <a:t>of </a:t>
            </a:r>
            <a:r>
              <a:rPr sz="2720" spc="-9" dirty="0">
                <a:latin typeface="Calibri"/>
                <a:cs typeface="Calibri"/>
              </a:rPr>
              <a:t>Caesar </a:t>
            </a:r>
            <a:r>
              <a:rPr sz="2720" spc="14" dirty="0">
                <a:latin typeface="Calibri"/>
                <a:cs typeface="Calibri"/>
              </a:rPr>
              <a:t>cipher </a:t>
            </a:r>
            <a:r>
              <a:rPr sz="2720" spc="-5" dirty="0">
                <a:latin typeface="Calibri"/>
                <a:cs typeface="Calibri"/>
              </a:rPr>
              <a:t>when </a:t>
            </a:r>
            <a:r>
              <a:rPr sz="2720" dirty="0">
                <a:latin typeface="Calibri"/>
                <a:cs typeface="Calibri"/>
              </a:rPr>
              <a:t>k =</a:t>
            </a:r>
            <a:r>
              <a:rPr sz="2720" spc="-299" dirty="0">
                <a:latin typeface="Calibri"/>
                <a:cs typeface="Calibri"/>
              </a:rPr>
              <a:t> </a:t>
            </a:r>
            <a:r>
              <a:rPr sz="2720" spc="-14" dirty="0">
                <a:latin typeface="Calibri"/>
                <a:cs typeface="Calibri"/>
              </a:rPr>
              <a:t>13</a:t>
            </a:r>
            <a:endParaRPr sz="2720">
              <a:latin typeface="Calibri"/>
              <a:cs typeface="Calibri"/>
            </a:endParaRPr>
          </a:p>
          <a:p>
            <a:pPr marL="230327" indent="-218811">
              <a:spcBef>
                <a:spcPts val="635"/>
              </a:spcBef>
              <a:buFont typeface="Arial"/>
              <a:buChar char="•"/>
              <a:tabLst>
                <a:tab pos="230327" algn="l"/>
              </a:tabLst>
            </a:pPr>
            <a:r>
              <a:rPr sz="2720" dirty="0">
                <a:latin typeface="Calibri"/>
                <a:cs typeface="Calibri"/>
              </a:rPr>
              <a:t>E</a:t>
            </a:r>
            <a:r>
              <a:rPr sz="3128" baseline="-19323" dirty="0">
                <a:latin typeface="Calibri"/>
                <a:cs typeface="Calibri"/>
              </a:rPr>
              <a:t>K</a:t>
            </a:r>
            <a:r>
              <a:rPr sz="2720" dirty="0">
                <a:latin typeface="Calibri"/>
                <a:cs typeface="Calibri"/>
              </a:rPr>
              <a:t>(x) =</a:t>
            </a:r>
            <a:r>
              <a:rPr sz="2720" spc="-118" dirty="0">
                <a:latin typeface="Calibri"/>
                <a:cs typeface="Calibri"/>
              </a:rPr>
              <a:t> </a:t>
            </a:r>
            <a:r>
              <a:rPr sz="2720" spc="-14" dirty="0">
                <a:latin typeface="Calibri"/>
                <a:cs typeface="Calibri"/>
              </a:rPr>
              <a:t>D</a:t>
            </a:r>
            <a:r>
              <a:rPr sz="3128" spc="-20" baseline="-19323" dirty="0">
                <a:latin typeface="Calibri"/>
                <a:cs typeface="Calibri"/>
              </a:rPr>
              <a:t>K</a:t>
            </a:r>
            <a:r>
              <a:rPr sz="2720" spc="-14" dirty="0">
                <a:latin typeface="Calibri"/>
                <a:cs typeface="Calibri"/>
              </a:rPr>
              <a:t>(x)</a:t>
            </a:r>
            <a:endParaRPr sz="2720">
              <a:latin typeface="Calibri"/>
              <a:cs typeface="Calibri"/>
            </a:endParaRPr>
          </a:p>
          <a:p>
            <a:pPr marL="230327" indent="-218811">
              <a:spcBef>
                <a:spcPts val="725"/>
              </a:spcBef>
              <a:buFont typeface="Arial"/>
              <a:buChar char="•"/>
              <a:tabLst>
                <a:tab pos="230327" algn="l"/>
              </a:tabLst>
            </a:pPr>
            <a:r>
              <a:rPr sz="2720" spc="5" dirty="0">
                <a:latin typeface="Calibri"/>
                <a:cs typeface="Calibri"/>
              </a:rPr>
              <a:t>Commonly </a:t>
            </a:r>
            <a:r>
              <a:rPr sz="2720" spc="9" dirty="0">
                <a:latin typeface="Calibri"/>
                <a:cs typeface="Calibri"/>
              </a:rPr>
              <a:t>used </a:t>
            </a:r>
            <a:r>
              <a:rPr sz="2720" spc="-5" dirty="0">
                <a:latin typeface="Calibri"/>
                <a:cs typeface="Calibri"/>
              </a:rPr>
              <a:t>to </a:t>
            </a:r>
            <a:r>
              <a:rPr sz="2720" spc="9" dirty="0">
                <a:latin typeface="Calibri"/>
                <a:cs typeface="Calibri"/>
              </a:rPr>
              <a:t>bypass </a:t>
            </a:r>
            <a:r>
              <a:rPr sz="2720" spc="5" dirty="0">
                <a:latin typeface="Calibri"/>
                <a:cs typeface="Calibri"/>
              </a:rPr>
              <a:t>naïve</a:t>
            </a:r>
            <a:r>
              <a:rPr sz="2720" spc="-422" dirty="0">
                <a:latin typeface="Calibri"/>
                <a:cs typeface="Calibri"/>
              </a:rPr>
              <a:t> </a:t>
            </a:r>
            <a:r>
              <a:rPr sz="2720" spc="-18" dirty="0">
                <a:latin typeface="Calibri"/>
                <a:cs typeface="Calibri"/>
              </a:rPr>
              <a:t>filters</a:t>
            </a:r>
            <a:endParaRPr sz="2720">
              <a:latin typeface="Calibri"/>
              <a:cs typeface="Calibri"/>
            </a:endParaRPr>
          </a:p>
        </p:txBody>
      </p:sp>
    </p:spTree>
    <p:extLst>
      <p:ext uri="{BB962C8B-B14F-4D97-AF65-F5344CB8AC3E}">
        <p14:creationId xmlns:p14="http://schemas.microsoft.com/office/powerpoint/2010/main" val="2515909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41" dirty="0"/>
              <a:t>Affine</a:t>
            </a:r>
            <a:r>
              <a:rPr spc="127" dirty="0"/>
              <a:t> </a:t>
            </a:r>
            <a:r>
              <a:rPr spc="-27" dirty="0"/>
              <a:t>Cipher</a:t>
            </a:r>
          </a:p>
        </p:txBody>
      </p:sp>
      <p:sp>
        <p:nvSpPr>
          <p:cNvPr id="3" name="object 3"/>
          <p:cNvSpPr txBox="1"/>
          <p:nvPr/>
        </p:nvSpPr>
        <p:spPr>
          <a:xfrm>
            <a:off x="2327785" y="1842527"/>
            <a:ext cx="6110587" cy="3940438"/>
          </a:xfrm>
          <a:prstGeom prst="rect">
            <a:avLst/>
          </a:prstGeom>
        </p:spPr>
        <p:txBody>
          <a:bodyPr vert="horz" wrap="square" lIns="0" tIns="0" rIns="0" bIns="0" rtlCol="0">
            <a:spAutoFit/>
          </a:bodyPr>
          <a:lstStyle/>
          <a:p>
            <a:pPr marL="11516"/>
            <a:r>
              <a:rPr sz="2720" dirty="0">
                <a:latin typeface="Arial"/>
                <a:cs typeface="Arial"/>
              </a:rPr>
              <a:t>• </a:t>
            </a:r>
            <a:r>
              <a:rPr sz="2720" dirty="0">
                <a:latin typeface="Calibri"/>
                <a:cs typeface="Calibri"/>
              </a:rPr>
              <a:t>k = </a:t>
            </a:r>
            <a:r>
              <a:rPr sz="2720" spc="-18" dirty="0">
                <a:latin typeface="Calibri"/>
                <a:cs typeface="Calibri"/>
              </a:rPr>
              <a:t>(a,</a:t>
            </a:r>
            <a:r>
              <a:rPr sz="2720" spc="-23" dirty="0">
                <a:latin typeface="Calibri"/>
                <a:cs typeface="Calibri"/>
              </a:rPr>
              <a:t> </a:t>
            </a:r>
            <a:r>
              <a:rPr sz="2720" spc="9" dirty="0">
                <a:latin typeface="Calibri"/>
                <a:cs typeface="Calibri"/>
              </a:rPr>
              <a:t>b)</a:t>
            </a:r>
            <a:endParaRPr sz="2720">
              <a:latin typeface="Calibri"/>
              <a:cs typeface="Calibri"/>
            </a:endParaRPr>
          </a:p>
          <a:p>
            <a:pPr marL="230327" indent="-218811">
              <a:spcBef>
                <a:spcPts val="635"/>
              </a:spcBef>
              <a:buFont typeface="Arial"/>
              <a:buChar char="•"/>
              <a:tabLst>
                <a:tab pos="230327" algn="l"/>
              </a:tabLst>
            </a:pPr>
            <a:r>
              <a:rPr sz="2720" spc="-5" dirty="0">
                <a:latin typeface="Calibri"/>
                <a:cs typeface="Calibri"/>
              </a:rPr>
              <a:t>gcd(a, </a:t>
            </a:r>
            <a:r>
              <a:rPr sz="2720" spc="9" dirty="0">
                <a:latin typeface="Calibri"/>
                <a:cs typeface="Calibri"/>
              </a:rPr>
              <a:t>n) </a:t>
            </a:r>
            <a:r>
              <a:rPr sz="2720" dirty="0">
                <a:latin typeface="Calibri"/>
                <a:cs typeface="Calibri"/>
              </a:rPr>
              <a:t>=</a:t>
            </a:r>
            <a:r>
              <a:rPr sz="2720" spc="-77" dirty="0">
                <a:latin typeface="Calibri"/>
                <a:cs typeface="Calibri"/>
              </a:rPr>
              <a:t> </a:t>
            </a:r>
            <a:r>
              <a:rPr sz="2720" dirty="0">
                <a:latin typeface="Calibri"/>
                <a:cs typeface="Calibri"/>
              </a:rPr>
              <a:t>1</a:t>
            </a:r>
            <a:endParaRPr sz="2720">
              <a:latin typeface="Calibri"/>
              <a:cs typeface="Calibri"/>
            </a:endParaRPr>
          </a:p>
          <a:p>
            <a:pPr marL="230327" indent="-218811">
              <a:spcBef>
                <a:spcPts val="725"/>
              </a:spcBef>
              <a:buFont typeface="Arial"/>
              <a:buChar char="•"/>
              <a:tabLst>
                <a:tab pos="230327" algn="l"/>
              </a:tabLst>
            </a:pPr>
            <a:r>
              <a:rPr sz="2720" dirty="0">
                <a:latin typeface="Calibri"/>
                <a:cs typeface="Calibri"/>
              </a:rPr>
              <a:t>n </a:t>
            </a:r>
            <a:r>
              <a:rPr sz="2720" spc="5" dirty="0">
                <a:latin typeface="Calibri"/>
                <a:cs typeface="Calibri"/>
              </a:rPr>
              <a:t>is</a:t>
            </a:r>
            <a:r>
              <a:rPr sz="2720" spc="-82" dirty="0">
                <a:latin typeface="Calibri"/>
                <a:cs typeface="Calibri"/>
              </a:rPr>
              <a:t> </a:t>
            </a:r>
            <a:r>
              <a:rPr sz="2720" spc="9" dirty="0">
                <a:latin typeface="Calibri"/>
                <a:cs typeface="Calibri"/>
              </a:rPr>
              <a:t>public</a:t>
            </a:r>
            <a:endParaRPr sz="2720">
              <a:latin typeface="Calibri"/>
              <a:cs typeface="Calibri"/>
            </a:endParaRPr>
          </a:p>
          <a:p>
            <a:pPr marL="230327" indent="-218811">
              <a:spcBef>
                <a:spcPts val="635"/>
              </a:spcBef>
              <a:buFont typeface="Arial"/>
              <a:buChar char="•"/>
              <a:tabLst>
                <a:tab pos="230327" algn="l"/>
              </a:tabLst>
            </a:pPr>
            <a:r>
              <a:rPr sz="2720" spc="5" dirty="0">
                <a:latin typeface="Calibri"/>
                <a:cs typeface="Calibri"/>
              </a:rPr>
              <a:t>E</a:t>
            </a:r>
            <a:r>
              <a:rPr sz="3128" spc="6" baseline="-19323" dirty="0">
                <a:latin typeface="Calibri"/>
                <a:cs typeface="Calibri"/>
              </a:rPr>
              <a:t>K</a:t>
            </a:r>
            <a:r>
              <a:rPr sz="2720" spc="5" dirty="0">
                <a:latin typeface="Calibri"/>
                <a:cs typeface="Calibri"/>
              </a:rPr>
              <a:t>(m) </a:t>
            </a:r>
            <a:r>
              <a:rPr sz="2720" dirty="0">
                <a:latin typeface="Calibri"/>
                <a:cs typeface="Calibri"/>
              </a:rPr>
              <a:t>= </a:t>
            </a:r>
            <a:r>
              <a:rPr sz="2720" spc="-14" dirty="0">
                <a:latin typeface="Calibri"/>
                <a:cs typeface="Calibri"/>
              </a:rPr>
              <a:t>(a*m </a:t>
            </a:r>
            <a:r>
              <a:rPr sz="2720" dirty="0">
                <a:latin typeface="Calibri"/>
                <a:cs typeface="Calibri"/>
              </a:rPr>
              <a:t>+ </a:t>
            </a:r>
            <a:r>
              <a:rPr sz="2720" spc="9" dirty="0">
                <a:latin typeface="Calibri"/>
                <a:cs typeface="Calibri"/>
              </a:rPr>
              <a:t>b) </a:t>
            </a:r>
            <a:r>
              <a:rPr sz="2720" spc="5" dirty="0">
                <a:latin typeface="Calibri"/>
                <a:cs typeface="Calibri"/>
              </a:rPr>
              <a:t>mod</a:t>
            </a:r>
            <a:r>
              <a:rPr sz="2720" spc="-136" dirty="0">
                <a:latin typeface="Calibri"/>
                <a:cs typeface="Calibri"/>
              </a:rPr>
              <a:t> </a:t>
            </a:r>
            <a:r>
              <a:rPr sz="2720" dirty="0">
                <a:latin typeface="Calibri"/>
                <a:cs typeface="Calibri"/>
              </a:rPr>
              <a:t>n</a:t>
            </a:r>
            <a:endParaRPr sz="2720">
              <a:latin typeface="Calibri"/>
              <a:cs typeface="Calibri"/>
            </a:endParaRPr>
          </a:p>
          <a:p>
            <a:pPr marL="230327" indent="-218811">
              <a:spcBef>
                <a:spcPts val="635"/>
              </a:spcBef>
              <a:buFont typeface="Arial"/>
              <a:buChar char="•"/>
              <a:tabLst>
                <a:tab pos="230327" algn="l"/>
              </a:tabLst>
            </a:pPr>
            <a:r>
              <a:rPr sz="2720" spc="-9" dirty="0">
                <a:latin typeface="Calibri"/>
                <a:cs typeface="Calibri"/>
              </a:rPr>
              <a:t>D</a:t>
            </a:r>
            <a:r>
              <a:rPr sz="3128" spc="-14" baseline="-19323" dirty="0">
                <a:latin typeface="Calibri"/>
                <a:cs typeface="Calibri"/>
              </a:rPr>
              <a:t>K</a:t>
            </a:r>
            <a:r>
              <a:rPr sz="2720" spc="-9" dirty="0">
                <a:latin typeface="Calibri"/>
                <a:cs typeface="Calibri"/>
              </a:rPr>
              <a:t>(c) </a:t>
            </a:r>
            <a:r>
              <a:rPr sz="2720" dirty="0">
                <a:latin typeface="Calibri"/>
                <a:cs typeface="Calibri"/>
              </a:rPr>
              <a:t>= </a:t>
            </a:r>
            <a:r>
              <a:rPr sz="2720" spc="-14" dirty="0">
                <a:latin typeface="Calibri"/>
                <a:cs typeface="Calibri"/>
              </a:rPr>
              <a:t>a</a:t>
            </a:r>
            <a:r>
              <a:rPr sz="2720" spc="-20" baseline="25000" dirty="0">
                <a:latin typeface="Calibri"/>
                <a:cs typeface="Calibri"/>
              </a:rPr>
              <a:t>-1</a:t>
            </a:r>
            <a:r>
              <a:rPr sz="2720" spc="-14" dirty="0">
                <a:latin typeface="Calibri"/>
                <a:cs typeface="Calibri"/>
              </a:rPr>
              <a:t>(c </a:t>
            </a:r>
            <a:r>
              <a:rPr sz="2720" dirty="0">
                <a:latin typeface="Calibri"/>
                <a:cs typeface="Calibri"/>
              </a:rPr>
              <a:t>– </a:t>
            </a:r>
            <a:r>
              <a:rPr sz="2720" spc="9" dirty="0">
                <a:latin typeface="Calibri"/>
                <a:cs typeface="Calibri"/>
              </a:rPr>
              <a:t>b) </a:t>
            </a:r>
            <a:r>
              <a:rPr sz="2720" spc="5" dirty="0">
                <a:latin typeface="Calibri"/>
                <a:cs typeface="Calibri"/>
              </a:rPr>
              <a:t>mod</a:t>
            </a:r>
            <a:r>
              <a:rPr sz="2720" dirty="0">
                <a:latin typeface="Calibri"/>
                <a:cs typeface="Calibri"/>
              </a:rPr>
              <a:t> n</a:t>
            </a:r>
            <a:endParaRPr sz="2720">
              <a:latin typeface="Calibri"/>
              <a:cs typeface="Calibri"/>
            </a:endParaRPr>
          </a:p>
          <a:p>
            <a:pPr marL="230327" indent="-218811">
              <a:spcBef>
                <a:spcPts val="635"/>
              </a:spcBef>
              <a:buFont typeface="Arial"/>
              <a:buChar char="•"/>
              <a:tabLst>
                <a:tab pos="230327" algn="l"/>
              </a:tabLst>
            </a:pPr>
            <a:r>
              <a:rPr sz="2720" dirty="0">
                <a:latin typeface="Calibri"/>
                <a:cs typeface="Calibri"/>
              </a:rPr>
              <a:t>m, c </a:t>
            </a:r>
            <a:r>
              <a:rPr sz="2720" spc="5" dirty="0">
                <a:latin typeface="Calibri"/>
                <a:cs typeface="Calibri"/>
              </a:rPr>
              <a:t>is </a:t>
            </a:r>
            <a:r>
              <a:rPr sz="2720" spc="-5" dirty="0">
                <a:latin typeface="Calibri"/>
                <a:cs typeface="Calibri"/>
              </a:rPr>
              <a:t>alphabet </a:t>
            </a:r>
            <a:r>
              <a:rPr sz="2720" spc="5" dirty="0">
                <a:latin typeface="Calibri"/>
                <a:cs typeface="Calibri"/>
              </a:rPr>
              <a:t>of </a:t>
            </a:r>
            <a:r>
              <a:rPr sz="2720" spc="-14" dirty="0">
                <a:latin typeface="Calibri"/>
                <a:cs typeface="Calibri"/>
              </a:rPr>
              <a:t>size</a:t>
            </a:r>
            <a:r>
              <a:rPr sz="2720" spc="-227" dirty="0">
                <a:latin typeface="Calibri"/>
                <a:cs typeface="Calibri"/>
              </a:rPr>
              <a:t> </a:t>
            </a:r>
            <a:r>
              <a:rPr sz="2720" dirty="0">
                <a:latin typeface="Calibri"/>
                <a:cs typeface="Calibri"/>
              </a:rPr>
              <a:t>n</a:t>
            </a:r>
            <a:endParaRPr sz="2720">
              <a:latin typeface="Calibri"/>
              <a:cs typeface="Calibri"/>
            </a:endParaRPr>
          </a:p>
          <a:p>
            <a:pPr>
              <a:spcBef>
                <a:spcPts val="50"/>
              </a:spcBef>
              <a:buFont typeface="Arial"/>
              <a:buChar char="•"/>
            </a:pPr>
            <a:endParaRPr sz="3899">
              <a:latin typeface="Times New Roman"/>
              <a:cs typeface="Times New Roman"/>
            </a:endParaRPr>
          </a:p>
          <a:p>
            <a:pPr marL="230327" indent="-218811">
              <a:buFont typeface="Arial"/>
              <a:buChar char="•"/>
              <a:tabLst>
                <a:tab pos="230327" algn="l"/>
              </a:tabLst>
            </a:pPr>
            <a:r>
              <a:rPr sz="2720" spc="9" dirty="0">
                <a:latin typeface="Calibri"/>
                <a:cs typeface="Calibri"/>
              </a:rPr>
              <a:t>When </a:t>
            </a:r>
            <a:r>
              <a:rPr sz="2720" dirty="0">
                <a:latin typeface="Calibri"/>
                <a:cs typeface="Calibri"/>
              </a:rPr>
              <a:t>a = </a:t>
            </a:r>
            <a:r>
              <a:rPr sz="2720" spc="-14" dirty="0">
                <a:latin typeface="Calibri"/>
                <a:cs typeface="Calibri"/>
              </a:rPr>
              <a:t>1, </a:t>
            </a:r>
            <a:r>
              <a:rPr sz="2720" spc="-9" dirty="0">
                <a:latin typeface="Calibri"/>
                <a:cs typeface="Calibri"/>
              </a:rPr>
              <a:t>Affine </a:t>
            </a:r>
            <a:r>
              <a:rPr sz="2720" spc="9" dirty="0">
                <a:latin typeface="Calibri"/>
                <a:cs typeface="Calibri"/>
              </a:rPr>
              <a:t>Cipher </a:t>
            </a:r>
            <a:r>
              <a:rPr sz="2720" spc="5" dirty="0">
                <a:latin typeface="Calibri"/>
                <a:cs typeface="Calibri"/>
              </a:rPr>
              <a:t>is </a:t>
            </a:r>
            <a:r>
              <a:rPr sz="2720" spc="-9" dirty="0">
                <a:latin typeface="Calibri"/>
                <a:cs typeface="Calibri"/>
              </a:rPr>
              <a:t>Caesar</a:t>
            </a:r>
            <a:r>
              <a:rPr sz="2720" spc="-177" dirty="0">
                <a:latin typeface="Calibri"/>
                <a:cs typeface="Calibri"/>
              </a:rPr>
              <a:t> </a:t>
            </a:r>
            <a:r>
              <a:rPr sz="2720" spc="14" dirty="0">
                <a:latin typeface="Calibri"/>
                <a:cs typeface="Calibri"/>
              </a:rPr>
              <a:t>cipher</a:t>
            </a:r>
            <a:endParaRPr sz="2720">
              <a:latin typeface="Calibri"/>
              <a:cs typeface="Calibri"/>
            </a:endParaRPr>
          </a:p>
        </p:txBody>
      </p:sp>
    </p:spTree>
    <p:extLst>
      <p:ext uri="{BB962C8B-B14F-4D97-AF65-F5344CB8AC3E}">
        <p14:creationId xmlns:p14="http://schemas.microsoft.com/office/powerpoint/2010/main" val="4209656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9" dirty="0"/>
              <a:t>Modular</a:t>
            </a:r>
            <a:r>
              <a:rPr spc="23" dirty="0"/>
              <a:t> </a:t>
            </a:r>
            <a:r>
              <a:rPr spc="-45" dirty="0"/>
              <a:t>Inverse</a:t>
            </a:r>
          </a:p>
        </p:txBody>
      </p:sp>
      <p:sp>
        <p:nvSpPr>
          <p:cNvPr id="3" name="object 3"/>
          <p:cNvSpPr txBox="1"/>
          <p:nvPr/>
        </p:nvSpPr>
        <p:spPr>
          <a:xfrm>
            <a:off x="2327785" y="1819495"/>
            <a:ext cx="6691013" cy="3969163"/>
          </a:xfrm>
          <a:prstGeom prst="rect">
            <a:avLst/>
          </a:prstGeom>
        </p:spPr>
        <p:txBody>
          <a:bodyPr vert="horz" wrap="square" lIns="0" tIns="0" rIns="0" bIns="0" rtlCol="0">
            <a:spAutoFit/>
          </a:bodyPr>
          <a:lstStyle/>
          <a:p>
            <a:pPr marL="230327" indent="-218811">
              <a:buFont typeface="Arial"/>
              <a:buChar char="•"/>
              <a:tabLst>
                <a:tab pos="230327" algn="l"/>
              </a:tabLst>
            </a:pPr>
            <a:r>
              <a:rPr sz="2539" spc="-9" dirty="0">
                <a:latin typeface="Calibri"/>
                <a:cs typeface="Calibri"/>
              </a:rPr>
              <a:t>How </a:t>
            </a:r>
            <a:r>
              <a:rPr sz="2539" spc="-18" dirty="0">
                <a:latin typeface="Calibri"/>
                <a:cs typeface="Calibri"/>
              </a:rPr>
              <a:t>to </a:t>
            </a:r>
            <a:r>
              <a:rPr sz="2539" dirty="0">
                <a:latin typeface="Calibri"/>
                <a:cs typeface="Calibri"/>
              </a:rPr>
              <a:t>compute </a:t>
            </a:r>
            <a:r>
              <a:rPr sz="2539" spc="-9" dirty="0">
                <a:latin typeface="Calibri"/>
                <a:cs typeface="Calibri"/>
              </a:rPr>
              <a:t>a</a:t>
            </a:r>
            <a:r>
              <a:rPr sz="2584" spc="-14" baseline="23391" dirty="0">
                <a:latin typeface="Calibri"/>
                <a:cs typeface="Calibri"/>
              </a:rPr>
              <a:t>-1 </a:t>
            </a:r>
            <a:r>
              <a:rPr sz="2539" spc="-18" dirty="0">
                <a:latin typeface="Calibri"/>
                <a:cs typeface="Calibri"/>
              </a:rPr>
              <a:t>(mod</a:t>
            </a:r>
            <a:r>
              <a:rPr sz="2539" spc="-204" dirty="0">
                <a:latin typeface="Calibri"/>
                <a:cs typeface="Calibri"/>
              </a:rPr>
              <a:t> </a:t>
            </a:r>
            <a:r>
              <a:rPr sz="2539" spc="-23" dirty="0">
                <a:latin typeface="Calibri"/>
                <a:cs typeface="Calibri"/>
              </a:rPr>
              <a:t>n)?</a:t>
            </a:r>
            <a:endParaRPr sz="2539" dirty="0">
              <a:latin typeface="Calibri"/>
              <a:cs typeface="Calibri"/>
            </a:endParaRPr>
          </a:p>
          <a:p>
            <a:pPr marL="230327" indent="-218811">
              <a:spcBef>
                <a:spcPts val="308"/>
              </a:spcBef>
              <a:buFont typeface="Arial"/>
              <a:buChar char="•"/>
              <a:tabLst>
                <a:tab pos="230327" algn="l"/>
              </a:tabLst>
            </a:pPr>
            <a:r>
              <a:rPr sz="2539" spc="-5" dirty="0">
                <a:latin typeface="Calibri"/>
                <a:cs typeface="Calibri"/>
              </a:rPr>
              <a:t>Find </a:t>
            </a:r>
            <a:r>
              <a:rPr sz="2539" dirty="0">
                <a:latin typeface="Calibri"/>
                <a:cs typeface="Calibri"/>
              </a:rPr>
              <a:t>x </a:t>
            </a:r>
            <a:r>
              <a:rPr sz="2539" spc="9" dirty="0">
                <a:latin typeface="Calibri"/>
                <a:cs typeface="Calibri"/>
              </a:rPr>
              <a:t>such </a:t>
            </a:r>
            <a:r>
              <a:rPr sz="2539" spc="-14" dirty="0">
                <a:latin typeface="Calibri"/>
                <a:cs typeface="Calibri"/>
              </a:rPr>
              <a:t>that </a:t>
            </a:r>
            <a:r>
              <a:rPr sz="2539" spc="-23" dirty="0">
                <a:latin typeface="Calibri"/>
                <a:cs typeface="Calibri"/>
              </a:rPr>
              <a:t>ax </a:t>
            </a:r>
            <a:r>
              <a:rPr sz="2539" dirty="0">
                <a:latin typeface="Calibri"/>
                <a:cs typeface="Calibri"/>
              </a:rPr>
              <a:t>≡ 1 </a:t>
            </a:r>
            <a:r>
              <a:rPr sz="2539" spc="-18" dirty="0">
                <a:latin typeface="Calibri"/>
                <a:cs typeface="Calibri"/>
              </a:rPr>
              <a:t>(mod</a:t>
            </a:r>
            <a:r>
              <a:rPr sz="2539" spc="-185" dirty="0">
                <a:latin typeface="Calibri"/>
                <a:cs typeface="Calibri"/>
              </a:rPr>
              <a:t> </a:t>
            </a:r>
            <a:r>
              <a:rPr sz="2539" spc="9" dirty="0">
                <a:latin typeface="Calibri"/>
                <a:cs typeface="Calibri"/>
              </a:rPr>
              <a:t>n)</a:t>
            </a:r>
            <a:endParaRPr sz="2539" dirty="0">
              <a:latin typeface="Calibri"/>
              <a:cs typeface="Calibri"/>
            </a:endParaRPr>
          </a:p>
          <a:p>
            <a:pPr marL="230327" indent="-218811">
              <a:spcBef>
                <a:spcPts val="398"/>
              </a:spcBef>
              <a:buFont typeface="Arial"/>
              <a:buChar char="•"/>
              <a:tabLst>
                <a:tab pos="230327" algn="l"/>
              </a:tabLst>
            </a:pPr>
            <a:r>
              <a:rPr sz="2539" spc="-5" dirty="0">
                <a:latin typeface="Calibri"/>
                <a:cs typeface="Calibri"/>
              </a:rPr>
              <a:t>Brute </a:t>
            </a:r>
            <a:r>
              <a:rPr sz="2539" dirty="0">
                <a:latin typeface="Calibri"/>
                <a:cs typeface="Calibri"/>
              </a:rPr>
              <a:t>force… </a:t>
            </a:r>
            <a:r>
              <a:rPr sz="2539" spc="5" dirty="0">
                <a:latin typeface="Calibri"/>
                <a:cs typeface="Calibri"/>
              </a:rPr>
              <a:t>when </a:t>
            </a:r>
            <a:r>
              <a:rPr sz="2539" dirty="0">
                <a:latin typeface="Calibri"/>
                <a:cs typeface="Calibri"/>
              </a:rPr>
              <a:t>n </a:t>
            </a:r>
            <a:r>
              <a:rPr sz="2539" spc="-23" dirty="0">
                <a:latin typeface="Calibri"/>
                <a:cs typeface="Calibri"/>
              </a:rPr>
              <a:t>is</a:t>
            </a:r>
            <a:r>
              <a:rPr sz="2539" spc="-363" dirty="0">
                <a:latin typeface="Calibri"/>
                <a:cs typeface="Calibri"/>
              </a:rPr>
              <a:t> </a:t>
            </a:r>
            <a:r>
              <a:rPr sz="2539" spc="-27" dirty="0">
                <a:latin typeface="Calibri"/>
                <a:cs typeface="Calibri"/>
              </a:rPr>
              <a:t>small</a:t>
            </a:r>
            <a:endParaRPr sz="2539" dirty="0">
              <a:latin typeface="Calibri"/>
              <a:cs typeface="Calibri"/>
            </a:endParaRPr>
          </a:p>
          <a:p>
            <a:pPr marL="230327" marR="4607" indent="-218811">
              <a:lnSpc>
                <a:spcPts val="2448"/>
              </a:lnSpc>
              <a:spcBef>
                <a:spcPts val="889"/>
              </a:spcBef>
              <a:buFont typeface="Arial"/>
              <a:buChar char="•"/>
              <a:tabLst>
                <a:tab pos="230327" algn="l"/>
              </a:tabLst>
            </a:pPr>
            <a:r>
              <a:rPr sz="2539" spc="-14" dirty="0">
                <a:latin typeface="Calibri"/>
                <a:cs typeface="Calibri"/>
              </a:rPr>
              <a:t>Fermat's </a:t>
            </a:r>
            <a:r>
              <a:rPr sz="2539" spc="-36" dirty="0">
                <a:latin typeface="Calibri"/>
                <a:cs typeface="Calibri"/>
              </a:rPr>
              <a:t>little </a:t>
            </a:r>
            <a:r>
              <a:rPr sz="2539" spc="-5" dirty="0">
                <a:latin typeface="Calibri"/>
                <a:cs typeface="Calibri"/>
              </a:rPr>
              <a:t>theorem: </a:t>
            </a:r>
            <a:r>
              <a:rPr sz="2539" spc="-9" dirty="0">
                <a:latin typeface="Calibri"/>
                <a:cs typeface="Calibri"/>
              </a:rPr>
              <a:t>a</a:t>
            </a:r>
            <a:r>
              <a:rPr sz="2584" spc="-14" baseline="23391" dirty="0">
                <a:latin typeface="Calibri"/>
                <a:cs typeface="Calibri"/>
              </a:rPr>
              <a:t>n-1 </a:t>
            </a:r>
            <a:r>
              <a:rPr sz="2539" dirty="0">
                <a:latin typeface="Calibri"/>
                <a:cs typeface="Calibri"/>
              </a:rPr>
              <a:t>≡ 1 </a:t>
            </a:r>
            <a:r>
              <a:rPr sz="2539" spc="-18" dirty="0">
                <a:latin typeface="Calibri"/>
                <a:cs typeface="Calibri"/>
              </a:rPr>
              <a:t>(mod </a:t>
            </a:r>
            <a:r>
              <a:rPr sz="2539" spc="9" dirty="0">
                <a:latin typeface="Calibri"/>
                <a:cs typeface="Calibri"/>
              </a:rPr>
              <a:t>n) </a:t>
            </a:r>
            <a:r>
              <a:rPr sz="2539" spc="5" dirty="0">
                <a:latin typeface="Calibri"/>
                <a:cs typeface="Calibri"/>
              </a:rPr>
              <a:t>when </a:t>
            </a:r>
            <a:r>
              <a:rPr sz="2539" dirty="0">
                <a:latin typeface="Calibri"/>
                <a:cs typeface="Calibri"/>
              </a:rPr>
              <a:t>n </a:t>
            </a:r>
            <a:r>
              <a:rPr sz="2539" spc="-23" dirty="0">
                <a:latin typeface="Calibri"/>
                <a:cs typeface="Calibri"/>
              </a:rPr>
              <a:t>is  </a:t>
            </a:r>
            <a:r>
              <a:rPr sz="2539" spc="-9" dirty="0">
                <a:latin typeface="Calibri"/>
                <a:cs typeface="Calibri"/>
              </a:rPr>
              <a:t>prime </a:t>
            </a:r>
            <a:r>
              <a:rPr sz="2539" spc="-5" dirty="0">
                <a:latin typeface="Calibri"/>
                <a:cs typeface="Calibri"/>
              </a:rPr>
              <a:t>and </a:t>
            </a:r>
            <a:r>
              <a:rPr sz="2539" dirty="0">
                <a:latin typeface="Calibri"/>
                <a:cs typeface="Calibri"/>
              </a:rPr>
              <a:t>a </a:t>
            </a:r>
            <a:r>
              <a:rPr sz="2539" spc="-23" dirty="0">
                <a:latin typeface="Calibri"/>
                <a:cs typeface="Calibri"/>
              </a:rPr>
              <a:t>is </a:t>
            </a:r>
            <a:r>
              <a:rPr sz="2539" spc="14" dirty="0">
                <a:latin typeface="Calibri"/>
                <a:cs typeface="Calibri"/>
              </a:rPr>
              <a:t>not </a:t>
            </a:r>
            <a:r>
              <a:rPr sz="2539" spc="-14" dirty="0">
                <a:latin typeface="Calibri"/>
                <a:cs typeface="Calibri"/>
              </a:rPr>
              <a:t>divisible </a:t>
            </a:r>
            <a:r>
              <a:rPr sz="2539" spc="9" dirty="0">
                <a:latin typeface="Calibri"/>
                <a:cs typeface="Calibri"/>
              </a:rPr>
              <a:t>by</a:t>
            </a:r>
            <a:r>
              <a:rPr sz="2539" spc="-218" dirty="0">
                <a:latin typeface="Calibri"/>
                <a:cs typeface="Calibri"/>
              </a:rPr>
              <a:t> </a:t>
            </a:r>
            <a:r>
              <a:rPr sz="2539" dirty="0">
                <a:latin typeface="Calibri"/>
                <a:cs typeface="Calibri"/>
              </a:rPr>
              <a:t>n</a:t>
            </a:r>
          </a:p>
          <a:p>
            <a:pPr marL="679465" lvl="1" indent="-218811">
              <a:lnSpc>
                <a:spcPts val="2575"/>
              </a:lnSpc>
              <a:buFont typeface="Arial"/>
              <a:buChar char="•"/>
              <a:tabLst>
                <a:tab pos="678889" algn="l"/>
                <a:tab pos="679465" algn="l"/>
              </a:tabLst>
            </a:pPr>
            <a:r>
              <a:rPr sz="2176" spc="-14" dirty="0">
                <a:latin typeface="Calibri"/>
                <a:cs typeface="Calibri"/>
              </a:rPr>
              <a:t>a</a:t>
            </a:r>
            <a:r>
              <a:rPr sz="2176" spc="-20" baseline="24305" dirty="0">
                <a:latin typeface="Calibri"/>
                <a:cs typeface="Calibri"/>
              </a:rPr>
              <a:t>-1 </a:t>
            </a:r>
            <a:r>
              <a:rPr sz="2176" dirty="0">
                <a:latin typeface="Calibri"/>
                <a:cs typeface="Calibri"/>
              </a:rPr>
              <a:t>≡ </a:t>
            </a:r>
            <a:r>
              <a:rPr sz="2176" spc="-23" dirty="0">
                <a:latin typeface="Calibri"/>
                <a:cs typeface="Calibri"/>
              </a:rPr>
              <a:t>a</a:t>
            </a:r>
            <a:r>
              <a:rPr sz="2176" spc="-34" baseline="24305" dirty="0">
                <a:latin typeface="Calibri"/>
                <a:cs typeface="Calibri"/>
              </a:rPr>
              <a:t>n-2 </a:t>
            </a:r>
            <a:r>
              <a:rPr sz="2176" spc="-5" dirty="0">
                <a:latin typeface="Calibri"/>
                <a:cs typeface="Calibri"/>
              </a:rPr>
              <a:t>(mod</a:t>
            </a:r>
            <a:r>
              <a:rPr sz="2176" spc="-172" dirty="0">
                <a:latin typeface="Calibri"/>
                <a:cs typeface="Calibri"/>
              </a:rPr>
              <a:t> </a:t>
            </a:r>
            <a:r>
              <a:rPr sz="2176" spc="14" dirty="0">
                <a:latin typeface="Calibri"/>
                <a:cs typeface="Calibri"/>
              </a:rPr>
              <a:t>n)</a:t>
            </a:r>
            <a:endParaRPr sz="2176" dirty="0">
              <a:latin typeface="Calibri"/>
              <a:cs typeface="Calibri"/>
            </a:endParaRPr>
          </a:p>
          <a:p>
            <a:pPr marL="230327" indent="-218811">
              <a:lnSpc>
                <a:spcPts val="3019"/>
              </a:lnSpc>
              <a:spcBef>
                <a:spcPts val="290"/>
              </a:spcBef>
              <a:buFont typeface="Arial"/>
              <a:buChar char="•"/>
              <a:tabLst>
                <a:tab pos="230327" algn="l"/>
              </a:tabLst>
            </a:pPr>
            <a:r>
              <a:rPr sz="2539" dirty="0">
                <a:latin typeface="Calibri"/>
                <a:cs typeface="Calibri"/>
              </a:rPr>
              <a:t>Extended </a:t>
            </a:r>
            <a:r>
              <a:rPr sz="2539" spc="-5" dirty="0">
                <a:latin typeface="Calibri"/>
                <a:cs typeface="Calibri"/>
              </a:rPr>
              <a:t>Euclidean</a:t>
            </a:r>
            <a:r>
              <a:rPr sz="2539" spc="-240" dirty="0">
                <a:latin typeface="Calibri"/>
                <a:cs typeface="Calibri"/>
              </a:rPr>
              <a:t> </a:t>
            </a:r>
            <a:r>
              <a:rPr sz="2539" spc="-14" dirty="0">
                <a:latin typeface="Calibri"/>
                <a:cs typeface="Calibri"/>
              </a:rPr>
              <a:t>algorithm</a:t>
            </a:r>
            <a:endParaRPr sz="2539" dirty="0">
              <a:latin typeface="Calibri"/>
              <a:cs typeface="Calibri"/>
            </a:endParaRPr>
          </a:p>
          <a:p>
            <a:pPr marL="679465" lvl="1" indent="-218811">
              <a:lnSpc>
                <a:spcPts val="2584"/>
              </a:lnSpc>
              <a:buFont typeface="Arial"/>
              <a:buChar char="•"/>
              <a:tabLst>
                <a:tab pos="678889" algn="l"/>
                <a:tab pos="679465" algn="l"/>
              </a:tabLst>
            </a:pPr>
            <a:r>
              <a:rPr sz="2176" spc="-23" dirty="0">
                <a:latin typeface="Calibri"/>
                <a:cs typeface="Calibri"/>
              </a:rPr>
              <a:t>ax</a:t>
            </a:r>
            <a:r>
              <a:rPr sz="2176" dirty="0">
                <a:latin typeface="Calibri"/>
                <a:cs typeface="Calibri"/>
              </a:rPr>
              <a:t> +</a:t>
            </a:r>
            <a:r>
              <a:rPr sz="2176" spc="-50" dirty="0">
                <a:latin typeface="Calibri"/>
                <a:cs typeface="Calibri"/>
              </a:rPr>
              <a:t> </a:t>
            </a:r>
            <a:r>
              <a:rPr sz="2176" spc="14" dirty="0">
                <a:latin typeface="Calibri"/>
                <a:cs typeface="Calibri"/>
              </a:rPr>
              <a:t>ny</a:t>
            </a:r>
            <a:r>
              <a:rPr sz="2176" spc="-127" dirty="0">
                <a:latin typeface="Calibri"/>
                <a:cs typeface="Calibri"/>
              </a:rPr>
              <a:t> </a:t>
            </a:r>
            <a:r>
              <a:rPr sz="2176" dirty="0">
                <a:latin typeface="Calibri"/>
                <a:cs typeface="Calibri"/>
              </a:rPr>
              <a:t>=</a:t>
            </a:r>
            <a:r>
              <a:rPr sz="2176" spc="-50" dirty="0">
                <a:latin typeface="Calibri"/>
                <a:cs typeface="Calibri"/>
              </a:rPr>
              <a:t> </a:t>
            </a:r>
            <a:r>
              <a:rPr sz="2176" spc="-9" dirty="0">
                <a:latin typeface="Calibri"/>
                <a:cs typeface="Calibri"/>
              </a:rPr>
              <a:t>1,</a:t>
            </a:r>
            <a:r>
              <a:rPr sz="2176" spc="-54" dirty="0">
                <a:latin typeface="Calibri"/>
                <a:cs typeface="Calibri"/>
              </a:rPr>
              <a:t> </a:t>
            </a:r>
            <a:r>
              <a:rPr sz="2176" spc="9" dirty="0">
                <a:latin typeface="Calibri"/>
                <a:cs typeface="Calibri"/>
              </a:rPr>
              <a:t>find</a:t>
            </a:r>
            <a:r>
              <a:rPr sz="2176" spc="-195" dirty="0">
                <a:latin typeface="Calibri"/>
                <a:cs typeface="Calibri"/>
              </a:rPr>
              <a:t> </a:t>
            </a:r>
            <a:r>
              <a:rPr sz="2176" dirty="0">
                <a:latin typeface="Calibri"/>
                <a:cs typeface="Calibri"/>
              </a:rPr>
              <a:t>x </a:t>
            </a:r>
            <a:r>
              <a:rPr sz="2176" spc="-5" dirty="0">
                <a:latin typeface="Calibri"/>
                <a:cs typeface="Calibri"/>
              </a:rPr>
              <a:t>and</a:t>
            </a:r>
            <a:r>
              <a:rPr sz="2176" spc="-109" dirty="0">
                <a:latin typeface="Calibri"/>
                <a:cs typeface="Calibri"/>
              </a:rPr>
              <a:t> </a:t>
            </a:r>
            <a:r>
              <a:rPr sz="2176" dirty="0">
                <a:latin typeface="Calibri"/>
                <a:cs typeface="Calibri"/>
              </a:rPr>
              <a:t>y</a:t>
            </a:r>
          </a:p>
          <a:p>
            <a:pPr lvl="1">
              <a:spcBef>
                <a:spcPts val="32"/>
              </a:spcBef>
              <a:buFont typeface="Arial"/>
              <a:buChar char="•"/>
            </a:pPr>
            <a:endParaRPr sz="3219" dirty="0">
              <a:latin typeface="Times New Roman"/>
              <a:cs typeface="Times New Roman"/>
            </a:endParaRPr>
          </a:p>
          <a:p>
            <a:pPr marL="230327" indent="-218811">
              <a:buFont typeface="Arial"/>
              <a:buChar char="•"/>
              <a:tabLst>
                <a:tab pos="230327" algn="l"/>
              </a:tabLst>
            </a:pPr>
            <a:r>
              <a:rPr sz="2539" spc="-9" dirty="0">
                <a:latin typeface="Calibri"/>
                <a:cs typeface="Calibri"/>
              </a:rPr>
              <a:t>Note </a:t>
            </a:r>
            <a:r>
              <a:rPr sz="2539" spc="-14" dirty="0">
                <a:latin typeface="Calibri"/>
                <a:cs typeface="Calibri"/>
              </a:rPr>
              <a:t>that </a:t>
            </a:r>
            <a:r>
              <a:rPr sz="2539" spc="-5" dirty="0">
                <a:latin typeface="Calibri"/>
                <a:cs typeface="Calibri"/>
              </a:rPr>
              <a:t>discrete </a:t>
            </a:r>
            <a:r>
              <a:rPr sz="2539" spc="-27" dirty="0">
                <a:latin typeface="Calibri"/>
                <a:cs typeface="Calibri"/>
              </a:rPr>
              <a:t>logarithm </a:t>
            </a:r>
            <a:r>
              <a:rPr sz="2539" spc="-23" dirty="0">
                <a:latin typeface="Calibri"/>
                <a:cs typeface="Calibri"/>
              </a:rPr>
              <a:t>is</a:t>
            </a:r>
            <a:r>
              <a:rPr sz="2539" spc="-73" dirty="0">
                <a:latin typeface="Calibri"/>
                <a:cs typeface="Calibri"/>
              </a:rPr>
              <a:t> </a:t>
            </a:r>
            <a:r>
              <a:rPr sz="2539" dirty="0">
                <a:latin typeface="Calibri"/>
                <a:cs typeface="Calibri"/>
              </a:rPr>
              <a:t>hard</a:t>
            </a:r>
          </a:p>
        </p:txBody>
      </p:sp>
    </p:spTree>
    <p:extLst>
      <p:ext uri="{BB962C8B-B14F-4D97-AF65-F5344CB8AC3E}">
        <p14:creationId xmlns:p14="http://schemas.microsoft.com/office/powerpoint/2010/main" val="262981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2"/>
          <a:stretch>
            <a:fillRect/>
          </a:stretch>
        </p:blipFill>
        <p:spPr>
          <a:xfrm>
            <a:off x="3103050" y="1196451"/>
            <a:ext cx="4734261" cy="988473"/>
          </a:xfrm>
          <a:prstGeom prst="rect">
            <a:avLst/>
          </a:prstGeom>
        </p:spPr>
      </p:pic>
      <p:pic>
        <p:nvPicPr>
          <p:cNvPr id="6" name="圖片 5"/>
          <p:cNvPicPr>
            <a:picLocks noChangeAspect="1"/>
          </p:cNvPicPr>
          <p:nvPr/>
        </p:nvPicPr>
        <p:blipFill>
          <a:blip r:embed="rId3"/>
          <a:stretch>
            <a:fillRect/>
          </a:stretch>
        </p:blipFill>
        <p:spPr>
          <a:xfrm>
            <a:off x="1649156" y="3016251"/>
            <a:ext cx="8173379" cy="2601502"/>
          </a:xfrm>
          <a:prstGeom prst="rect">
            <a:avLst/>
          </a:prstGeom>
        </p:spPr>
      </p:pic>
    </p:spTree>
    <p:extLst>
      <p:ext uri="{BB962C8B-B14F-4D97-AF65-F5344CB8AC3E}">
        <p14:creationId xmlns:p14="http://schemas.microsoft.com/office/powerpoint/2010/main" val="804331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250182" y="365125"/>
            <a:ext cx="7423906" cy="6062125"/>
          </a:xfrm>
          <a:prstGeom prst="rect">
            <a:avLst/>
          </a:prstGeom>
        </p:spPr>
      </p:pic>
    </p:spTree>
    <p:extLst>
      <p:ext uri="{BB962C8B-B14F-4D97-AF65-F5344CB8AC3E}">
        <p14:creationId xmlns:p14="http://schemas.microsoft.com/office/powerpoint/2010/main" val="2597811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186608" y="519067"/>
            <a:ext cx="7454202" cy="6027507"/>
          </a:xfrm>
          <a:prstGeom prst="rect">
            <a:avLst/>
          </a:prstGeom>
        </p:spPr>
      </p:pic>
    </p:spTree>
    <p:extLst>
      <p:ext uri="{BB962C8B-B14F-4D97-AF65-F5344CB8AC3E}">
        <p14:creationId xmlns:p14="http://schemas.microsoft.com/office/powerpoint/2010/main" val="1759815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9" dirty="0"/>
              <a:t>Modular</a:t>
            </a:r>
            <a:r>
              <a:rPr spc="23" dirty="0"/>
              <a:t> </a:t>
            </a:r>
            <a:r>
              <a:rPr spc="-45" dirty="0"/>
              <a:t>Inverse</a:t>
            </a:r>
          </a:p>
        </p:txBody>
      </p:sp>
      <p:sp>
        <p:nvSpPr>
          <p:cNvPr id="3" name="object 3"/>
          <p:cNvSpPr txBox="1"/>
          <p:nvPr/>
        </p:nvSpPr>
        <p:spPr>
          <a:xfrm>
            <a:off x="2327785" y="1842528"/>
            <a:ext cx="3335142" cy="1422441"/>
          </a:xfrm>
          <a:prstGeom prst="rect">
            <a:avLst/>
          </a:prstGeom>
        </p:spPr>
        <p:txBody>
          <a:bodyPr vert="horz" wrap="square" lIns="0" tIns="0" rIns="0" bIns="0" rtlCol="0">
            <a:spAutoFit/>
          </a:bodyPr>
          <a:lstStyle/>
          <a:p>
            <a:pPr marL="230327" indent="-218811">
              <a:buFont typeface="Arial"/>
              <a:buChar char="•"/>
              <a:tabLst>
                <a:tab pos="230327" algn="l"/>
              </a:tabLst>
            </a:pPr>
            <a:r>
              <a:rPr sz="2720" spc="-41" dirty="0">
                <a:latin typeface="Calibri"/>
                <a:cs typeface="Calibri"/>
              </a:rPr>
              <a:t>Tools</a:t>
            </a:r>
            <a:r>
              <a:rPr sz="2720" spc="-127" dirty="0">
                <a:latin typeface="Calibri"/>
                <a:cs typeface="Calibri"/>
              </a:rPr>
              <a:t> </a:t>
            </a:r>
            <a:r>
              <a:rPr sz="2720" spc="-5" dirty="0">
                <a:latin typeface="Calibri"/>
                <a:cs typeface="Calibri"/>
              </a:rPr>
              <a:t>available</a:t>
            </a:r>
            <a:endParaRPr sz="2720">
              <a:latin typeface="Calibri"/>
              <a:cs typeface="Calibri"/>
            </a:endParaRPr>
          </a:p>
          <a:p>
            <a:pPr marL="230327" indent="-218811">
              <a:spcBef>
                <a:spcPts val="635"/>
              </a:spcBef>
              <a:buFont typeface="Arial"/>
              <a:buChar char="•"/>
              <a:tabLst>
                <a:tab pos="230327" algn="l"/>
              </a:tabLst>
            </a:pPr>
            <a:r>
              <a:rPr sz="2720" spc="-9" dirty="0">
                <a:latin typeface="Calibri"/>
                <a:cs typeface="Calibri"/>
              </a:rPr>
              <a:t>sympy.invert </a:t>
            </a:r>
            <a:r>
              <a:rPr sz="2720" spc="5" dirty="0">
                <a:latin typeface="Calibri"/>
                <a:cs typeface="Calibri"/>
              </a:rPr>
              <a:t>in</a:t>
            </a:r>
            <a:r>
              <a:rPr sz="2720" spc="-358" dirty="0">
                <a:latin typeface="Calibri"/>
                <a:cs typeface="Calibri"/>
              </a:rPr>
              <a:t> </a:t>
            </a:r>
            <a:r>
              <a:rPr sz="2720" spc="-5" dirty="0">
                <a:latin typeface="Calibri"/>
                <a:cs typeface="Calibri"/>
              </a:rPr>
              <a:t>sympy</a:t>
            </a:r>
            <a:endParaRPr sz="2720">
              <a:latin typeface="Calibri"/>
              <a:cs typeface="Calibri"/>
            </a:endParaRPr>
          </a:p>
          <a:p>
            <a:pPr marL="230327" indent="-218811">
              <a:spcBef>
                <a:spcPts val="725"/>
              </a:spcBef>
              <a:buFont typeface="Arial"/>
              <a:buChar char="•"/>
              <a:tabLst>
                <a:tab pos="230327" algn="l"/>
              </a:tabLst>
            </a:pPr>
            <a:r>
              <a:rPr sz="2720" spc="-5" dirty="0">
                <a:latin typeface="Calibri"/>
                <a:cs typeface="Calibri"/>
              </a:rPr>
              <a:t>inverse_mod </a:t>
            </a:r>
            <a:r>
              <a:rPr sz="2720" spc="5" dirty="0">
                <a:latin typeface="Calibri"/>
                <a:cs typeface="Calibri"/>
              </a:rPr>
              <a:t>in</a:t>
            </a:r>
            <a:r>
              <a:rPr sz="2720" spc="-249" dirty="0">
                <a:latin typeface="Calibri"/>
                <a:cs typeface="Calibri"/>
              </a:rPr>
              <a:t> </a:t>
            </a:r>
            <a:r>
              <a:rPr sz="2720" spc="-9" dirty="0">
                <a:latin typeface="Calibri"/>
                <a:cs typeface="Calibri"/>
              </a:rPr>
              <a:t>Sage</a:t>
            </a:r>
            <a:endParaRPr sz="2720">
              <a:latin typeface="Calibri"/>
              <a:cs typeface="Calibri"/>
            </a:endParaRPr>
          </a:p>
        </p:txBody>
      </p:sp>
      <p:sp>
        <p:nvSpPr>
          <p:cNvPr id="4" name="object 4"/>
          <p:cNvSpPr txBox="1"/>
          <p:nvPr/>
        </p:nvSpPr>
        <p:spPr>
          <a:xfrm>
            <a:off x="3320554" y="4030730"/>
            <a:ext cx="4445320" cy="833229"/>
          </a:xfrm>
          <a:prstGeom prst="rect">
            <a:avLst/>
          </a:prstGeom>
          <a:solidFill>
            <a:srgbClr val="404040"/>
          </a:solidFill>
        </p:spPr>
        <p:txBody>
          <a:bodyPr vert="horz" wrap="square" lIns="0" tIns="32246" rIns="0" bIns="0" rtlCol="0">
            <a:spAutoFit/>
          </a:bodyPr>
          <a:lstStyle/>
          <a:p>
            <a:pPr marL="86373" marR="2520355">
              <a:lnSpc>
                <a:spcPct val="100899"/>
              </a:lnSpc>
              <a:spcBef>
                <a:spcPts val="254"/>
              </a:spcBef>
            </a:pPr>
            <a:r>
              <a:rPr sz="1723" spc="-36" dirty="0">
                <a:solidFill>
                  <a:srgbClr val="E2CCAA"/>
                </a:solidFill>
                <a:latin typeface="Courier New"/>
                <a:cs typeface="Courier New"/>
              </a:rPr>
              <a:t>import </a:t>
            </a:r>
            <a:r>
              <a:rPr sz="1723" spc="-41" dirty="0">
                <a:solidFill>
                  <a:srgbClr val="DBDBDB"/>
                </a:solidFill>
                <a:latin typeface="Courier New"/>
                <a:cs typeface="Courier New"/>
              </a:rPr>
              <a:t>sympy  </a:t>
            </a:r>
            <a:r>
              <a:rPr sz="1723" spc="-27" dirty="0">
                <a:solidFill>
                  <a:srgbClr val="E2CCAA"/>
                </a:solidFill>
                <a:latin typeface="Courier New"/>
                <a:cs typeface="Courier New"/>
              </a:rPr>
              <a:t>def </a:t>
            </a:r>
            <a:r>
              <a:rPr sz="1723" spc="-36" dirty="0">
                <a:solidFill>
                  <a:srgbClr val="EDED8E"/>
                </a:solidFill>
                <a:latin typeface="Courier New"/>
                <a:cs typeface="Courier New"/>
              </a:rPr>
              <a:t>inv</a:t>
            </a:r>
            <a:r>
              <a:rPr sz="1723" spc="-36" dirty="0">
                <a:solidFill>
                  <a:srgbClr val="DBDBDB"/>
                </a:solidFill>
                <a:latin typeface="Courier New"/>
                <a:cs typeface="Courier New"/>
              </a:rPr>
              <a:t>(x,</a:t>
            </a:r>
            <a:r>
              <a:rPr sz="1723" spc="263" dirty="0">
                <a:solidFill>
                  <a:srgbClr val="DBDBDB"/>
                </a:solidFill>
                <a:latin typeface="Courier New"/>
                <a:cs typeface="Courier New"/>
              </a:rPr>
              <a:t> </a:t>
            </a:r>
            <a:r>
              <a:rPr sz="1723" spc="-41" dirty="0">
                <a:solidFill>
                  <a:srgbClr val="DBDBDB"/>
                </a:solidFill>
                <a:latin typeface="Courier New"/>
                <a:cs typeface="Courier New"/>
              </a:rPr>
              <a:t>m):</a:t>
            </a:r>
            <a:endParaRPr sz="1723">
              <a:latin typeface="Courier New"/>
              <a:cs typeface="Courier New"/>
            </a:endParaRPr>
          </a:p>
          <a:p>
            <a:pPr marL="351249">
              <a:spcBef>
                <a:spcPts val="18"/>
              </a:spcBef>
            </a:pPr>
            <a:r>
              <a:rPr sz="1723" spc="-36" dirty="0">
                <a:solidFill>
                  <a:srgbClr val="E2CCAA"/>
                </a:solidFill>
                <a:latin typeface="Courier New"/>
                <a:cs typeface="Courier New"/>
              </a:rPr>
              <a:t>return </a:t>
            </a:r>
            <a:r>
              <a:rPr sz="1723" spc="-23" dirty="0">
                <a:solidFill>
                  <a:srgbClr val="DBDBDB"/>
                </a:solidFill>
                <a:latin typeface="Courier New"/>
                <a:cs typeface="Courier New"/>
              </a:rPr>
              <a:t>sympy.invert(x,</a:t>
            </a:r>
            <a:r>
              <a:rPr sz="1723" spc="589" dirty="0">
                <a:solidFill>
                  <a:srgbClr val="DBDBDB"/>
                </a:solidFill>
                <a:latin typeface="Courier New"/>
                <a:cs typeface="Courier New"/>
              </a:rPr>
              <a:t> </a:t>
            </a:r>
            <a:r>
              <a:rPr sz="1723" spc="-41" dirty="0">
                <a:solidFill>
                  <a:srgbClr val="DBDBDB"/>
                </a:solidFill>
                <a:latin typeface="Courier New"/>
                <a:cs typeface="Courier New"/>
              </a:rPr>
              <a:t>m)</a:t>
            </a:r>
            <a:endParaRPr sz="1723">
              <a:latin typeface="Courier New"/>
              <a:cs typeface="Courier New"/>
            </a:endParaRPr>
          </a:p>
        </p:txBody>
      </p:sp>
    </p:spTree>
    <p:extLst>
      <p:ext uri="{BB962C8B-B14F-4D97-AF65-F5344CB8AC3E}">
        <p14:creationId xmlns:p14="http://schemas.microsoft.com/office/powerpoint/2010/main" val="1222257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32" dirty="0"/>
              <a:t>Breaking </a:t>
            </a:r>
            <a:r>
              <a:rPr spc="-41" dirty="0"/>
              <a:t>Affine</a:t>
            </a:r>
            <a:r>
              <a:rPr spc="308" dirty="0"/>
              <a:t> </a:t>
            </a:r>
            <a:r>
              <a:rPr spc="-27" dirty="0"/>
              <a:t>Cipher</a:t>
            </a:r>
          </a:p>
        </p:txBody>
      </p:sp>
      <p:sp>
        <p:nvSpPr>
          <p:cNvPr id="3" name="object 3"/>
          <p:cNvSpPr txBox="1"/>
          <p:nvPr/>
        </p:nvSpPr>
        <p:spPr>
          <a:xfrm>
            <a:off x="2327785" y="1842527"/>
            <a:ext cx="6803872" cy="1811778"/>
          </a:xfrm>
          <a:prstGeom prst="rect">
            <a:avLst/>
          </a:prstGeom>
        </p:spPr>
        <p:txBody>
          <a:bodyPr vert="horz" wrap="square" lIns="0" tIns="0" rIns="0" bIns="0" rtlCol="0">
            <a:spAutoFit/>
          </a:bodyPr>
          <a:lstStyle/>
          <a:p>
            <a:pPr marL="230327" indent="-218811">
              <a:buFont typeface="Arial"/>
              <a:buChar char="•"/>
              <a:tabLst>
                <a:tab pos="230327" algn="l"/>
              </a:tabLst>
            </a:pPr>
            <a:r>
              <a:rPr sz="2720" spc="-14" dirty="0">
                <a:latin typeface="Calibri"/>
                <a:cs typeface="Calibri"/>
              </a:rPr>
              <a:t>Brute </a:t>
            </a:r>
            <a:r>
              <a:rPr sz="2720" spc="-18" dirty="0">
                <a:latin typeface="Calibri"/>
                <a:cs typeface="Calibri"/>
              </a:rPr>
              <a:t>force: </a:t>
            </a:r>
            <a:r>
              <a:rPr sz="2720" spc="-68" dirty="0">
                <a:latin typeface="Calibri"/>
                <a:cs typeface="Calibri"/>
              </a:rPr>
              <a:t>Try </a:t>
            </a:r>
            <a:r>
              <a:rPr sz="2720" spc="-9" dirty="0">
                <a:latin typeface="Calibri"/>
                <a:cs typeface="Calibri"/>
              </a:rPr>
              <a:t>all </a:t>
            </a:r>
            <a:r>
              <a:rPr sz="2720" spc="-5" dirty="0">
                <a:latin typeface="Calibri"/>
                <a:cs typeface="Calibri"/>
              </a:rPr>
              <a:t>k=(a, </a:t>
            </a:r>
            <a:r>
              <a:rPr sz="2720" dirty="0">
                <a:latin typeface="Calibri"/>
                <a:cs typeface="Calibri"/>
              </a:rPr>
              <a:t>b), </a:t>
            </a:r>
            <a:r>
              <a:rPr sz="2720" spc="9" dirty="0">
                <a:latin typeface="Calibri"/>
                <a:cs typeface="Calibri"/>
              </a:rPr>
              <a:t>only n</a:t>
            </a:r>
            <a:r>
              <a:rPr sz="2720" spc="14" baseline="25000" dirty="0">
                <a:latin typeface="Calibri"/>
                <a:cs typeface="Calibri"/>
              </a:rPr>
              <a:t>2</a:t>
            </a:r>
            <a:r>
              <a:rPr sz="2720" spc="34" baseline="25000" dirty="0">
                <a:latin typeface="Calibri"/>
                <a:cs typeface="Calibri"/>
              </a:rPr>
              <a:t> </a:t>
            </a:r>
            <a:r>
              <a:rPr sz="2720" spc="9" dirty="0">
                <a:latin typeface="Calibri"/>
                <a:cs typeface="Calibri"/>
              </a:rPr>
              <a:t>possibilities</a:t>
            </a:r>
            <a:endParaRPr sz="2720">
              <a:latin typeface="Calibri"/>
              <a:cs typeface="Calibri"/>
            </a:endParaRPr>
          </a:p>
          <a:p>
            <a:pPr marL="230327" marR="124377" indent="-218811">
              <a:lnSpc>
                <a:spcPts val="2992"/>
              </a:lnSpc>
              <a:spcBef>
                <a:spcPts val="961"/>
              </a:spcBef>
              <a:buFont typeface="Arial"/>
              <a:buChar char="•"/>
              <a:tabLst>
                <a:tab pos="230327" algn="l"/>
              </a:tabLst>
            </a:pPr>
            <a:r>
              <a:rPr sz="2720" spc="9" dirty="0">
                <a:latin typeface="Calibri"/>
                <a:cs typeface="Calibri"/>
              </a:rPr>
              <a:t>Frequency</a:t>
            </a:r>
            <a:r>
              <a:rPr sz="2720" spc="-141" dirty="0">
                <a:latin typeface="Calibri"/>
                <a:cs typeface="Calibri"/>
              </a:rPr>
              <a:t> </a:t>
            </a:r>
            <a:r>
              <a:rPr sz="2720" spc="5" dirty="0">
                <a:latin typeface="Calibri"/>
                <a:cs typeface="Calibri"/>
              </a:rPr>
              <a:t>analysis:</a:t>
            </a:r>
            <a:r>
              <a:rPr sz="2720" spc="-177" dirty="0">
                <a:latin typeface="Calibri"/>
                <a:cs typeface="Calibri"/>
              </a:rPr>
              <a:t> </a:t>
            </a:r>
            <a:r>
              <a:rPr sz="2720" dirty="0">
                <a:latin typeface="Calibri"/>
                <a:cs typeface="Calibri"/>
              </a:rPr>
              <a:t>calculate</a:t>
            </a:r>
            <a:r>
              <a:rPr sz="2720" spc="-82" dirty="0">
                <a:latin typeface="Calibri"/>
                <a:cs typeface="Calibri"/>
              </a:rPr>
              <a:t> </a:t>
            </a:r>
            <a:r>
              <a:rPr sz="2720" spc="5" dirty="0">
                <a:latin typeface="Calibri"/>
                <a:cs typeface="Calibri"/>
              </a:rPr>
              <a:t>the</a:t>
            </a:r>
            <a:r>
              <a:rPr sz="2720" spc="-82" dirty="0">
                <a:latin typeface="Calibri"/>
                <a:cs typeface="Calibri"/>
              </a:rPr>
              <a:t> </a:t>
            </a:r>
            <a:r>
              <a:rPr sz="2720" spc="5" dirty="0">
                <a:latin typeface="Calibri"/>
                <a:cs typeface="Calibri"/>
              </a:rPr>
              <a:t>frequency</a:t>
            </a:r>
            <a:r>
              <a:rPr sz="2720" spc="-141" dirty="0">
                <a:latin typeface="Calibri"/>
                <a:cs typeface="Calibri"/>
              </a:rPr>
              <a:t> </a:t>
            </a:r>
            <a:r>
              <a:rPr sz="2720" spc="5" dirty="0">
                <a:latin typeface="Calibri"/>
                <a:cs typeface="Calibri"/>
              </a:rPr>
              <a:t>of  </a:t>
            </a:r>
            <a:r>
              <a:rPr sz="2720" spc="-18" dirty="0">
                <a:latin typeface="Calibri"/>
                <a:cs typeface="Calibri"/>
              </a:rPr>
              <a:t>unigram, </a:t>
            </a:r>
            <a:r>
              <a:rPr sz="2720" spc="-23" dirty="0">
                <a:latin typeface="Calibri"/>
                <a:cs typeface="Calibri"/>
              </a:rPr>
              <a:t>bigram,</a:t>
            </a:r>
            <a:r>
              <a:rPr sz="2720" spc="73" dirty="0">
                <a:latin typeface="Calibri"/>
                <a:cs typeface="Calibri"/>
              </a:rPr>
              <a:t> </a:t>
            </a:r>
            <a:r>
              <a:rPr sz="2720" dirty="0">
                <a:latin typeface="Calibri"/>
                <a:cs typeface="Calibri"/>
              </a:rPr>
              <a:t>…</a:t>
            </a:r>
            <a:endParaRPr sz="2720">
              <a:latin typeface="Calibri"/>
              <a:cs typeface="Calibri"/>
            </a:endParaRPr>
          </a:p>
          <a:p>
            <a:pPr marL="230327" indent="-218811">
              <a:spcBef>
                <a:spcPts val="580"/>
              </a:spcBef>
              <a:buFont typeface="Arial"/>
              <a:buChar char="•"/>
              <a:tabLst>
                <a:tab pos="230327" algn="l"/>
              </a:tabLst>
            </a:pPr>
            <a:r>
              <a:rPr sz="2720" spc="-36" dirty="0">
                <a:latin typeface="Calibri"/>
                <a:cs typeface="Calibri"/>
              </a:rPr>
              <a:t>Natural </a:t>
            </a:r>
            <a:r>
              <a:rPr sz="2720" spc="-5" dirty="0">
                <a:latin typeface="Calibri"/>
                <a:cs typeface="Calibri"/>
              </a:rPr>
              <a:t>Language</a:t>
            </a:r>
            <a:r>
              <a:rPr sz="2720" spc="54" dirty="0">
                <a:latin typeface="Calibri"/>
                <a:cs typeface="Calibri"/>
              </a:rPr>
              <a:t> </a:t>
            </a:r>
            <a:r>
              <a:rPr sz="2720" dirty="0">
                <a:latin typeface="Calibri"/>
                <a:cs typeface="Calibri"/>
              </a:rPr>
              <a:t>Processing</a:t>
            </a:r>
            <a:endParaRPr sz="2720">
              <a:latin typeface="Calibri"/>
              <a:cs typeface="Calibri"/>
            </a:endParaRPr>
          </a:p>
        </p:txBody>
      </p:sp>
    </p:spTree>
    <p:extLst>
      <p:ext uri="{BB962C8B-B14F-4D97-AF65-F5344CB8AC3E}">
        <p14:creationId xmlns:p14="http://schemas.microsoft.com/office/powerpoint/2010/main" val="12305965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Try it!</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Ciphertext</a:t>
            </a:r>
            <a:r>
              <a:rPr lang="en-US" altLang="zh-TW" dirty="0" smtClean="0"/>
              <a:t> = </a:t>
            </a:r>
            <a:r>
              <a:rPr lang="en-US" altLang="zh-TW" dirty="0" err="1" smtClean="0"/>
              <a:t>ifpmluglesecdlqp_rclfrseljpkq</a:t>
            </a:r>
            <a:endParaRPr lang="en-US" altLang="zh-TW" dirty="0" smtClean="0"/>
          </a:p>
          <a:p>
            <a:r>
              <a:rPr lang="en-US" altLang="zh-TW" dirty="0" smtClean="0"/>
              <a:t>for </a:t>
            </a:r>
            <a:r>
              <a:rPr lang="en-US" altLang="zh-TW" dirty="0"/>
              <a:t>each letter of cipher text its position in the alphabet is the position of the original letter multiplied by 4 and shifted by 15 </a:t>
            </a:r>
            <a:r>
              <a:rPr lang="en-US" altLang="zh-TW" dirty="0" smtClean="0"/>
              <a:t>character shift </a:t>
            </a:r>
            <a:r>
              <a:rPr lang="en-US" altLang="zh-TW" dirty="0"/>
              <a:t>over alphabet is cyclic, so 'z' shifted by 1 is '_' and '_' shifted by 1 is </a:t>
            </a:r>
            <a:r>
              <a:rPr lang="en-US" altLang="zh-TW" dirty="0" smtClean="0"/>
              <a:t>'a‘ </a:t>
            </a:r>
            <a:r>
              <a:rPr lang="en-US" altLang="zh-TW" dirty="0" err="1" smtClean="0"/>
              <a:t>aplhabet</a:t>
            </a:r>
            <a:r>
              <a:rPr lang="en-US" altLang="zh-TW" dirty="0" smtClean="0"/>
              <a:t> </a:t>
            </a:r>
            <a:r>
              <a:rPr lang="en-US" altLang="zh-TW" dirty="0"/>
              <a:t>consists of letters from 'a' to 'z' and symbol </a:t>
            </a:r>
            <a:r>
              <a:rPr lang="en-US" altLang="zh-TW" dirty="0" smtClean="0"/>
              <a:t>'_‘ letter </a:t>
            </a:r>
            <a:r>
              <a:rPr lang="en-US" altLang="zh-TW" dirty="0"/>
              <a:t>'a' has position 0, symbol '_' has position 26 ( following 'z' )</a:t>
            </a:r>
            <a:endParaRPr lang="zh-TW" altLang="en-US" dirty="0"/>
          </a:p>
        </p:txBody>
      </p:sp>
    </p:spTree>
    <p:extLst>
      <p:ext uri="{BB962C8B-B14F-4D97-AF65-F5344CB8AC3E}">
        <p14:creationId xmlns:p14="http://schemas.microsoft.com/office/powerpoint/2010/main" val="2130210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14" dirty="0"/>
              <a:t>Rail </a:t>
            </a:r>
            <a:r>
              <a:rPr spc="-27" dirty="0"/>
              <a:t>Fence</a:t>
            </a:r>
            <a:r>
              <a:rPr spc="41" dirty="0"/>
              <a:t> </a:t>
            </a:r>
            <a:r>
              <a:rPr spc="-27" dirty="0"/>
              <a:t>Cipher</a:t>
            </a:r>
          </a:p>
        </p:txBody>
      </p:sp>
      <p:sp>
        <p:nvSpPr>
          <p:cNvPr id="3" name="object 3"/>
          <p:cNvSpPr txBox="1"/>
          <p:nvPr/>
        </p:nvSpPr>
        <p:spPr>
          <a:xfrm>
            <a:off x="2327785" y="1796462"/>
            <a:ext cx="5605019" cy="1974643"/>
          </a:xfrm>
          <a:prstGeom prst="rect">
            <a:avLst/>
          </a:prstGeom>
        </p:spPr>
        <p:txBody>
          <a:bodyPr vert="horz" wrap="square" lIns="0" tIns="0" rIns="0" bIns="0" rtlCol="0">
            <a:spAutoFit/>
          </a:bodyPr>
          <a:lstStyle/>
          <a:p>
            <a:pPr marL="230327" indent="-218811">
              <a:buFont typeface="Arial"/>
              <a:buChar char="•"/>
              <a:tabLst>
                <a:tab pos="230327" algn="l"/>
              </a:tabLst>
            </a:pPr>
            <a:r>
              <a:rPr sz="2539" dirty="0">
                <a:latin typeface="Calibri"/>
                <a:cs typeface="Calibri"/>
              </a:rPr>
              <a:t>A kind </a:t>
            </a:r>
            <a:r>
              <a:rPr sz="2539" spc="9" dirty="0">
                <a:latin typeface="Calibri"/>
                <a:cs typeface="Calibri"/>
              </a:rPr>
              <a:t>of </a:t>
            </a:r>
            <a:r>
              <a:rPr sz="2539" i="1" spc="-23" dirty="0">
                <a:latin typeface="Calibri"/>
                <a:cs typeface="Calibri"/>
              </a:rPr>
              <a:t>transposition</a:t>
            </a:r>
            <a:r>
              <a:rPr sz="2539" i="1" spc="-9" dirty="0">
                <a:latin typeface="Calibri"/>
                <a:cs typeface="Calibri"/>
              </a:rPr>
              <a:t> </a:t>
            </a:r>
            <a:r>
              <a:rPr sz="2539" spc="5" dirty="0">
                <a:latin typeface="Calibri"/>
                <a:cs typeface="Calibri"/>
              </a:rPr>
              <a:t>ciphers</a:t>
            </a:r>
            <a:endParaRPr sz="2539">
              <a:latin typeface="Calibri"/>
              <a:cs typeface="Calibri"/>
            </a:endParaRPr>
          </a:p>
          <a:p>
            <a:pPr>
              <a:spcBef>
                <a:spcPts val="41"/>
              </a:spcBef>
              <a:buFont typeface="Arial"/>
              <a:buChar char="•"/>
            </a:pPr>
            <a:endParaRPr sz="2675">
              <a:latin typeface="Times New Roman"/>
              <a:cs typeface="Times New Roman"/>
            </a:endParaRPr>
          </a:p>
          <a:p>
            <a:pPr marL="230327" indent="-218811">
              <a:buFont typeface="Arial"/>
              <a:buChar char="•"/>
              <a:tabLst>
                <a:tab pos="230327" algn="l"/>
              </a:tabLst>
            </a:pPr>
            <a:r>
              <a:rPr sz="2539" u="sng" spc="-23" dirty="0">
                <a:latin typeface="Calibri"/>
                <a:cs typeface="Calibri"/>
              </a:rPr>
              <a:t>Example:</a:t>
            </a:r>
            <a:endParaRPr sz="2539">
              <a:latin typeface="Calibri"/>
              <a:cs typeface="Calibri"/>
            </a:endParaRPr>
          </a:p>
          <a:p>
            <a:pPr marL="230327" indent="-218811">
              <a:spcBef>
                <a:spcPts val="36"/>
              </a:spcBef>
              <a:buFont typeface="Arial"/>
              <a:buChar char="•"/>
              <a:tabLst>
                <a:tab pos="230327" algn="l"/>
                <a:tab pos="863727" algn="l"/>
              </a:tabLst>
            </a:pPr>
            <a:r>
              <a:rPr sz="2539" dirty="0">
                <a:latin typeface="Calibri"/>
                <a:cs typeface="Calibri"/>
              </a:rPr>
              <a:t>m</a:t>
            </a:r>
            <a:r>
              <a:rPr sz="2539" spc="-63" dirty="0">
                <a:latin typeface="Calibri"/>
                <a:cs typeface="Calibri"/>
              </a:rPr>
              <a:t> </a:t>
            </a:r>
            <a:r>
              <a:rPr sz="2539" dirty="0">
                <a:latin typeface="Calibri"/>
                <a:cs typeface="Calibri"/>
              </a:rPr>
              <a:t>=	WE </a:t>
            </a:r>
            <a:r>
              <a:rPr sz="2539" spc="-14" dirty="0">
                <a:latin typeface="Calibri"/>
                <a:cs typeface="Calibri"/>
              </a:rPr>
              <a:t>ARE </a:t>
            </a:r>
            <a:r>
              <a:rPr sz="2539" spc="-5" dirty="0">
                <a:latin typeface="Calibri"/>
                <a:cs typeface="Calibri"/>
              </a:rPr>
              <a:t>DISCOVERED. </a:t>
            </a:r>
            <a:r>
              <a:rPr sz="2539" spc="14" dirty="0">
                <a:latin typeface="Calibri"/>
                <a:cs typeface="Calibri"/>
              </a:rPr>
              <a:t>FLEE</a:t>
            </a:r>
            <a:r>
              <a:rPr sz="2539" spc="-281" dirty="0">
                <a:latin typeface="Calibri"/>
                <a:cs typeface="Calibri"/>
              </a:rPr>
              <a:t> </a:t>
            </a:r>
            <a:r>
              <a:rPr sz="2539" spc="-103" dirty="0">
                <a:latin typeface="Calibri"/>
                <a:cs typeface="Calibri"/>
              </a:rPr>
              <a:t>AT </a:t>
            </a:r>
            <a:r>
              <a:rPr sz="2539" spc="9" dirty="0">
                <a:latin typeface="Calibri"/>
                <a:cs typeface="Calibri"/>
              </a:rPr>
              <a:t>ONCE</a:t>
            </a:r>
            <a:endParaRPr sz="2539">
              <a:latin typeface="Calibri"/>
              <a:cs typeface="Calibri"/>
            </a:endParaRPr>
          </a:p>
          <a:p>
            <a:pPr marL="230327" indent="-218811">
              <a:spcBef>
                <a:spcPts val="36"/>
              </a:spcBef>
              <a:buFont typeface="Arial"/>
              <a:buChar char="•"/>
              <a:tabLst>
                <a:tab pos="230327" algn="l"/>
              </a:tabLst>
            </a:pPr>
            <a:r>
              <a:rPr sz="2539" dirty="0">
                <a:latin typeface="Calibri"/>
                <a:cs typeface="Calibri"/>
              </a:rPr>
              <a:t>c</a:t>
            </a:r>
            <a:r>
              <a:rPr sz="2539" spc="-32" dirty="0">
                <a:latin typeface="Calibri"/>
                <a:cs typeface="Calibri"/>
              </a:rPr>
              <a:t> </a:t>
            </a:r>
            <a:r>
              <a:rPr sz="2539" dirty="0">
                <a:latin typeface="Calibri"/>
                <a:cs typeface="Calibri"/>
              </a:rPr>
              <a:t>=</a:t>
            </a:r>
            <a:r>
              <a:rPr sz="2539" spc="-41" dirty="0">
                <a:latin typeface="Calibri"/>
                <a:cs typeface="Calibri"/>
              </a:rPr>
              <a:t> </a:t>
            </a:r>
            <a:r>
              <a:rPr sz="2539" dirty="0">
                <a:latin typeface="Calibri"/>
                <a:cs typeface="Calibri"/>
              </a:rPr>
              <a:t>WECRL</a:t>
            </a:r>
            <a:r>
              <a:rPr sz="2539" spc="-109" dirty="0">
                <a:latin typeface="Calibri"/>
                <a:cs typeface="Calibri"/>
              </a:rPr>
              <a:t> </a:t>
            </a:r>
            <a:r>
              <a:rPr sz="2539" spc="14" dirty="0">
                <a:latin typeface="Calibri"/>
                <a:cs typeface="Calibri"/>
              </a:rPr>
              <a:t>TEERD</a:t>
            </a:r>
            <a:r>
              <a:rPr sz="2539" spc="-150" dirty="0">
                <a:latin typeface="Calibri"/>
                <a:cs typeface="Calibri"/>
              </a:rPr>
              <a:t> </a:t>
            </a:r>
            <a:r>
              <a:rPr sz="2539" spc="18" dirty="0">
                <a:latin typeface="Calibri"/>
                <a:cs typeface="Calibri"/>
              </a:rPr>
              <a:t>SOEEF</a:t>
            </a:r>
            <a:r>
              <a:rPr sz="2539" spc="-118" dirty="0">
                <a:latin typeface="Calibri"/>
                <a:cs typeface="Calibri"/>
              </a:rPr>
              <a:t> </a:t>
            </a:r>
            <a:r>
              <a:rPr sz="2539" spc="9" dirty="0">
                <a:latin typeface="Calibri"/>
                <a:cs typeface="Calibri"/>
              </a:rPr>
              <a:t>EAOCA</a:t>
            </a:r>
            <a:r>
              <a:rPr sz="2539" spc="-154" dirty="0">
                <a:latin typeface="Calibri"/>
                <a:cs typeface="Calibri"/>
              </a:rPr>
              <a:t> </a:t>
            </a:r>
            <a:r>
              <a:rPr sz="2539" dirty="0">
                <a:latin typeface="Calibri"/>
                <a:cs typeface="Calibri"/>
              </a:rPr>
              <a:t>IVDEN</a:t>
            </a:r>
            <a:endParaRPr sz="2539">
              <a:latin typeface="Calibri"/>
              <a:cs typeface="Calibri"/>
            </a:endParaRPr>
          </a:p>
        </p:txBody>
      </p:sp>
      <p:sp>
        <p:nvSpPr>
          <p:cNvPr id="4" name="object 4"/>
          <p:cNvSpPr txBox="1"/>
          <p:nvPr/>
        </p:nvSpPr>
        <p:spPr>
          <a:xfrm>
            <a:off x="2327785" y="5320472"/>
            <a:ext cx="5896383" cy="390748"/>
          </a:xfrm>
          <a:prstGeom prst="rect">
            <a:avLst/>
          </a:prstGeom>
        </p:spPr>
        <p:txBody>
          <a:bodyPr vert="horz" wrap="square" lIns="0" tIns="0" rIns="0" bIns="0" rtlCol="0">
            <a:spAutoFit/>
          </a:bodyPr>
          <a:lstStyle/>
          <a:p>
            <a:pPr marL="230327" indent="-218811">
              <a:buFont typeface="Arial"/>
              <a:buChar char="•"/>
              <a:tabLst>
                <a:tab pos="230327" algn="l"/>
              </a:tabLst>
            </a:pPr>
            <a:r>
              <a:rPr sz="2539" spc="-9" dirty="0">
                <a:latin typeface="Calibri"/>
                <a:cs typeface="Calibri"/>
              </a:rPr>
              <a:t>How </a:t>
            </a:r>
            <a:r>
              <a:rPr sz="2539" dirty="0">
                <a:latin typeface="Calibri"/>
                <a:cs typeface="Calibri"/>
              </a:rPr>
              <a:t>would </a:t>
            </a:r>
            <a:r>
              <a:rPr sz="2539" spc="14" dirty="0">
                <a:latin typeface="Calibri"/>
                <a:cs typeface="Calibri"/>
              </a:rPr>
              <a:t>you </a:t>
            </a:r>
            <a:r>
              <a:rPr sz="2539" dirty="0">
                <a:latin typeface="Calibri"/>
                <a:cs typeface="Calibri"/>
              </a:rPr>
              <a:t>break </a:t>
            </a:r>
            <a:r>
              <a:rPr sz="2539" spc="-5" dirty="0">
                <a:latin typeface="Calibri"/>
                <a:cs typeface="Calibri"/>
              </a:rPr>
              <a:t>the </a:t>
            </a:r>
            <a:r>
              <a:rPr sz="2539" spc="-41" dirty="0">
                <a:latin typeface="Calibri"/>
                <a:cs typeface="Calibri"/>
              </a:rPr>
              <a:t>rail </a:t>
            </a:r>
            <a:r>
              <a:rPr sz="2539" spc="-5" dirty="0">
                <a:latin typeface="Calibri"/>
                <a:cs typeface="Calibri"/>
              </a:rPr>
              <a:t>fence</a:t>
            </a:r>
            <a:r>
              <a:rPr sz="2539" spc="-363" dirty="0">
                <a:latin typeface="Calibri"/>
                <a:cs typeface="Calibri"/>
              </a:rPr>
              <a:t> </a:t>
            </a:r>
            <a:r>
              <a:rPr sz="2539" spc="5" dirty="0">
                <a:latin typeface="Calibri"/>
                <a:cs typeface="Calibri"/>
              </a:rPr>
              <a:t>cipher?</a:t>
            </a:r>
            <a:endParaRPr sz="2539" dirty="0">
              <a:latin typeface="Calibri"/>
              <a:cs typeface="Calibri"/>
            </a:endParaRPr>
          </a:p>
        </p:txBody>
      </p:sp>
      <p:sp>
        <p:nvSpPr>
          <p:cNvPr id="5" name="object 5"/>
          <p:cNvSpPr/>
          <p:nvPr/>
        </p:nvSpPr>
        <p:spPr>
          <a:xfrm>
            <a:off x="7742842" y="391557"/>
            <a:ext cx="2452987" cy="1393480"/>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007687" y="3782530"/>
            <a:ext cx="7589288" cy="1416514"/>
          </a:xfrm>
          <a:prstGeom prst="rect">
            <a:avLst/>
          </a:prstGeom>
          <a:blipFill>
            <a:blip r:embed="rId4" cstate="print"/>
            <a:stretch>
              <a:fillRect/>
            </a:stretch>
          </a:blipFill>
        </p:spPr>
        <p:txBody>
          <a:bodyPr wrap="square" lIns="0" tIns="0" rIns="0" bIns="0" rtlCol="0"/>
          <a:lstStyle/>
          <a:p>
            <a:endParaRPr sz="1632"/>
          </a:p>
        </p:txBody>
      </p:sp>
      <p:sp>
        <p:nvSpPr>
          <p:cNvPr id="7" name="object 7"/>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Tree>
    <p:extLst>
      <p:ext uri="{BB962C8B-B14F-4D97-AF65-F5344CB8AC3E}">
        <p14:creationId xmlns:p14="http://schemas.microsoft.com/office/powerpoint/2010/main" val="3741702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6125" y="436296"/>
            <a:ext cx="10515600" cy="677108"/>
          </a:xfrm>
          <a:prstGeom prst="rect">
            <a:avLst/>
          </a:prstGeom>
        </p:spPr>
        <p:txBody>
          <a:bodyPr vert="horz" wrap="square" lIns="0" tIns="0" rIns="0" bIns="0" rtlCol="0" anchor="ctr">
            <a:spAutoFit/>
          </a:bodyPr>
          <a:lstStyle/>
          <a:p>
            <a:pPr marL="2851150">
              <a:lnSpc>
                <a:spcPct val="100000"/>
              </a:lnSpc>
            </a:pPr>
            <a:r>
              <a:rPr spc="-5" dirty="0">
                <a:latin typeface="Microsoft YaHei"/>
                <a:cs typeface="Microsoft YaHei"/>
              </a:rPr>
              <a:t>何謂密碼學</a:t>
            </a:r>
          </a:p>
        </p:txBody>
      </p:sp>
      <p:sp>
        <p:nvSpPr>
          <p:cNvPr id="3" name="object 3"/>
          <p:cNvSpPr txBox="1"/>
          <p:nvPr/>
        </p:nvSpPr>
        <p:spPr>
          <a:xfrm>
            <a:off x="2044701" y="1327151"/>
            <a:ext cx="7667625" cy="846386"/>
          </a:xfrm>
          <a:prstGeom prst="rect">
            <a:avLst/>
          </a:prstGeom>
        </p:spPr>
        <p:txBody>
          <a:bodyPr vert="horz" wrap="square" lIns="0" tIns="0" rIns="0" bIns="0" rtlCol="0">
            <a:spAutoFit/>
          </a:bodyPr>
          <a:lstStyle/>
          <a:p>
            <a:pPr marL="355600" marR="179070" indent="-342900">
              <a:spcBef>
                <a:spcPts val="750"/>
              </a:spcBef>
              <a:tabLst>
                <a:tab pos="354965" algn="l"/>
              </a:tabLst>
            </a:pPr>
            <a:r>
              <a:rPr sz="2750" spc="5" dirty="0" smtClean="0">
                <a:latin typeface="Arial"/>
                <a:cs typeface="Arial"/>
              </a:rPr>
              <a:t>•</a:t>
            </a:r>
            <a:r>
              <a:rPr sz="2750" spc="5" dirty="0">
                <a:latin typeface="Arial"/>
                <a:cs typeface="Arial"/>
              </a:rPr>
              <a:t>	</a:t>
            </a:r>
            <a:r>
              <a:rPr sz="2750" spc="50" dirty="0">
                <a:latin typeface="DFKai-SB"/>
                <a:cs typeface="DFKai-SB"/>
              </a:rPr>
              <a:t>密碼學為一種利用數學方法來對資料加密和解  </a:t>
            </a:r>
            <a:r>
              <a:rPr sz="2750" spc="70" dirty="0">
                <a:latin typeface="DFKai-SB"/>
                <a:cs typeface="DFKai-SB"/>
              </a:rPr>
              <a:t>密的科學。</a:t>
            </a:r>
            <a:endParaRPr sz="2750" dirty="0">
              <a:latin typeface="DFKai-SB"/>
              <a:cs typeface="DFKai-SB"/>
            </a:endParaRPr>
          </a:p>
        </p:txBody>
      </p:sp>
      <p:sp>
        <p:nvSpPr>
          <p:cNvPr id="4" name="object 4"/>
          <p:cNvSpPr/>
          <p:nvPr/>
        </p:nvSpPr>
        <p:spPr>
          <a:xfrm>
            <a:off x="2044701" y="3100302"/>
            <a:ext cx="1228725" cy="1876425"/>
          </a:xfrm>
          <a:custGeom>
            <a:avLst/>
            <a:gdLst/>
            <a:ahLst/>
            <a:cxnLst/>
            <a:rect l="l" t="t" r="r" b="b"/>
            <a:pathLst>
              <a:path w="1228725" h="1876425">
                <a:moveTo>
                  <a:pt x="1228725" y="0"/>
                </a:moveTo>
                <a:lnTo>
                  <a:pt x="0" y="0"/>
                </a:lnTo>
                <a:lnTo>
                  <a:pt x="0" y="1876425"/>
                </a:lnTo>
                <a:lnTo>
                  <a:pt x="1076325" y="1876425"/>
                </a:lnTo>
                <a:lnTo>
                  <a:pt x="1228725" y="1638300"/>
                </a:lnTo>
                <a:lnTo>
                  <a:pt x="1228725" y="0"/>
                </a:lnTo>
                <a:close/>
              </a:path>
            </a:pathLst>
          </a:custGeom>
          <a:solidFill>
            <a:srgbClr val="CCCCFF"/>
          </a:solidFill>
        </p:spPr>
        <p:txBody>
          <a:bodyPr wrap="square" lIns="0" tIns="0" rIns="0" bIns="0" rtlCol="0"/>
          <a:lstStyle/>
          <a:p>
            <a:endParaRPr/>
          </a:p>
        </p:txBody>
      </p:sp>
      <p:sp>
        <p:nvSpPr>
          <p:cNvPr id="5" name="object 5"/>
          <p:cNvSpPr/>
          <p:nvPr/>
        </p:nvSpPr>
        <p:spPr>
          <a:xfrm>
            <a:off x="3121025" y="4738602"/>
            <a:ext cx="152400" cy="238125"/>
          </a:xfrm>
          <a:custGeom>
            <a:avLst/>
            <a:gdLst/>
            <a:ahLst/>
            <a:cxnLst/>
            <a:rect l="l" t="t" r="r" b="b"/>
            <a:pathLst>
              <a:path w="152400" h="238125">
                <a:moveTo>
                  <a:pt x="38100" y="9525"/>
                </a:moveTo>
                <a:lnTo>
                  <a:pt x="0" y="238125"/>
                </a:lnTo>
                <a:lnTo>
                  <a:pt x="128777" y="36909"/>
                </a:lnTo>
                <a:lnTo>
                  <a:pt x="77390" y="36909"/>
                </a:lnTo>
                <a:lnTo>
                  <a:pt x="51941" y="30807"/>
                </a:lnTo>
                <a:lnTo>
                  <a:pt x="38100" y="9525"/>
                </a:lnTo>
                <a:close/>
              </a:path>
              <a:path w="152400" h="238125">
                <a:moveTo>
                  <a:pt x="152400" y="0"/>
                </a:moveTo>
                <a:lnTo>
                  <a:pt x="111769" y="26937"/>
                </a:lnTo>
                <a:lnTo>
                  <a:pt x="77390" y="36909"/>
                </a:lnTo>
                <a:lnTo>
                  <a:pt x="128777" y="36909"/>
                </a:lnTo>
                <a:lnTo>
                  <a:pt x="152400" y="0"/>
                </a:lnTo>
                <a:close/>
              </a:path>
            </a:pathLst>
          </a:custGeom>
          <a:solidFill>
            <a:srgbClr val="A3A3CC"/>
          </a:solidFill>
        </p:spPr>
        <p:txBody>
          <a:bodyPr wrap="square" lIns="0" tIns="0" rIns="0" bIns="0" rtlCol="0"/>
          <a:lstStyle/>
          <a:p>
            <a:endParaRPr/>
          </a:p>
        </p:txBody>
      </p:sp>
      <p:sp>
        <p:nvSpPr>
          <p:cNvPr id="6" name="object 6"/>
          <p:cNvSpPr/>
          <p:nvPr/>
        </p:nvSpPr>
        <p:spPr>
          <a:xfrm>
            <a:off x="2044701" y="3100302"/>
            <a:ext cx="1228725" cy="1876425"/>
          </a:xfrm>
          <a:custGeom>
            <a:avLst/>
            <a:gdLst/>
            <a:ahLst/>
            <a:cxnLst/>
            <a:rect l="l" t="t" r="r" b="b"/>
            <a:pathLst>
              <a:path w="1228725" h="1876425">
                <a:moveTo>
                  <a:pt x="0" y="0"/>
                </a:moveTo>
                <a:lnTo>
                  <a:pt x="0" y="1876425"/>
                </a:lnTo>
                <a:lnTo>
                  <a:pt x="1076325" y="1876425"/>
                </a:lnTo>
                <a:lnTo>
                  <a:pt x="1228725" y="1638300"/>
                </a:lnTo>
                <a:lnTo>
                  <a:pt x="1228725" y="0"/>
                </a:lnTo>
                <a:lnTo>
                  <a:pt x="0" y="0"/>
                </a:lnTo>
                <a:close/>
              </a:path>
            </a:pathLst>
          </a:custGeom>
          <a:ln w="9525">
            <a:solidFill>
              <a:srgbClr val="000000"/>
            </a:solidFill>
          </a:ln>
        </p:spPr>
        <p:txBody>
          <a:bodyPr wrap="square" lIns="0" tIns="0" rIns="0" bIns="0" rtlCol="0"/>
          <a:lstStyle/>
          <a:p>
            <a:endParaRPr/>
          </a:p>
        </p:txBody>
      </p:sp>
      <p:sp>
        <p:nvSpPr>
          <p:cNvPr id="7" name="object 7"/>
          <p:cNvSpPr/>
          <p:nvPr/>
        </p:nvSpPr>
        <p:spPr>
          <a:xfrm>
            <a:off x="3121025" y="4738602"/>
            <a:ext cx="152400" cy="238125"/>
          </a:xfrm>
          <a:custGeom>
            <a:avLst/>
            <a:gdLst/>
            <a:ahLst/>
            <a:cxnLst/>
            <a:rect l="l" t="t" r="r" b="b"/>
            <a:pathLst>
              <a:path w="152400" h="238125">
                <a:moveTo>
                  <a:pt x="0" y="238125"/>
                </a:moveTo>
                <a:lnTo>
                  <a:pt x="38100" y="9525"/>
                </a:lnTo>
                <a:lnTo>
                  <a:pt x="51941" y="30807"/>
                </a:lnTo>
                <a:lnTo>
                  <a:pt x="77390" y="36909"/>
                </a:lnTo>
                <a:lnTo>
                  <a:pt x="111769" y="26937"/>
                </a:lnTo>
                <a:lnTo>
                  <a:pt x="152400" y="0"/>
                </a:lnTo>
              </a:path>
            </a:pathLst>
          </a:custGeom>
          <a:ln w="9525">
            <a:solidFill>
              <a:srgbClr val="000000"/>
            </a:solidFill>
          </a:ln>
        </p:spPr>
        <p:txBody>
          <a:bodyPr wrap="square" lIns="0" tIns="0" rIns="0" bIns="0" rtlCol="0"/>
          <a:lstStyle/>
          <a:p>
            <a:endParaRPr/>
          </a:p>
        </p:txBody>
      </p:sp>
      <p:sp>
        <p:nvSpPr>
          <p:cNvPr id="8" name="object 8"/>
          <p:cNvSpPr txBox="1"/>
          <p:nvPr/>
        </p:nvSpPr>
        <p:spPr>
          <a:xfrm>
            <a:off x="2117725" y="3205076"/>
            <a:ext cx="1092200" cy="1475740"/>
          </a:xfrm>
          <a:prstGeom prst="rect">
            <a:avLst/>
          </a:prstGeom>
        </p:spPr>
        <p:txBody>
          <a:bodyPr vert="horz" wrap="square" lIns="0" tIns="0" rIns="0" bIns="0" rtlCol="0">
            <a:spAutoFit/>
          </a:bodyPr>
          <a:lstStyle/>
          <a:p>
            <a:pPr marR="11430" algn="ctr">
              <a:lnSpc>
                <a:spcPts val="2865"/>
              </a:lnSpc>
            </a:pPr>
            <a:r>
              <a:rPr sz="2400" b="1" dirty="0">
                <a:solidFill>
                  <a:srgbClr val="000099"/>
                </a:solidFill>
                <a:latin typeface="Microsoft YaHei"/>
                <a:cs typeface="Microsoft YaHei"/>
              </a:rPr>
              <a:t>明文</a:t>
            </a:r>
            <a:endParaRPr sz="2400" dirty="0">
              <a:latin typeface="Microsoft YaHei"/>
              <a:cs typeface="Microsoft YaHei"/>
            </a:endParaRPr>
          </a:p>
          <a:p>
            <a:pPr marL="12700" marR="5080" algn="ctr">
              <a:lnSpc>
                <a:spcPts val="2180"/>
              </a:lnSpc>
              <a:spcBef>
                <a:spcPts val="40"/>
              </a:spcBef>
            </a:pPr>
            <a:r>
              <a:rPr dirty="0">
                <a:latin typeface="Arial"/>
                <a:cs typeface="Arial"/>
              </a:rPr>
              <a:t>--------------  </a:t>
            </a:r>
            <a:r>
              <a:rPr spc="-15" dirty="0">
                <a:latin typeface="Arial"/>
                <a:cs typeface="Arial"/>
              </a:rPr>
              <a:t>ABCDE</a:t>
            </a:r>
            <a:endParaRPr dirty="0">
              <a:latin typeface="Arial"/>
              <a:cs typeface="Arial"/>
            </a:endParaRPr>
          </a:p>
          <a:p>
            <a:pPr marR="20955" algn="ctr">
              <a:lnSpc>
                <a:spcPts val="2100"/>
              </a:lnSpc>
            </a:pPr>
            <a:r>
              <a:rPr spc="-10" dirty="0">
                <a:latin typeface="Arial"/>
                <a:cs typeface="Arial"/>
              </a:rPr>
              <a:t>abcdef</a:t>
            </a:r>
            <a:endParaRPr dirty="0">
              <a:latin typeface="Arial"/>
              <a:cs typeface="Arial"/>
            </a:endParaRPr>
          </a:p>
          <a:p>
            <a:pPr marR="20955" algn="ctr">
              <a:spcBef>
                <a:spcPts val="15"/>
              </a:spcBef>
            </a:pPr>
            <a:r>
              <a:rPr spc="-20" dirty="0">
                <a:latin typeface="Arial"/>
                <a:cs typeface="Arial"/>
              </a:rPr>
              <a:t>123456</a:t>
            </a:r>
            <a:endParaRPr dirty="0">
              <a:latin typeface="Arial"/>
              <a:cs typeface="Arial"/>
            </a:endParaRPr>
          </a:p>
        </p:txBody>
      </p:sp>
      <p:sp>
        <p:nvSpPr>
          <p:cNvPr id="9" name="object 9"/>
          <p:cNvSpPr/>
          <p:nvPr/>
        </p:nvSpPr>
        <p:spPr>
          <a:xfrm>
            <a:off x="9017000" y="3100302"/>
            <a:ext cx="1219200" cy="1876425"/>
          </a:xfrm>
          <a:custGeom>
            <a:avLst/>
            <a:gdLst/>
            <a:ahLst/>
            <a:cxnLst/>
            <a:rect l="l" t="t" r="r" b="b"/>
            <a:pathLst>
              <a:path w="1219200" h="1876425">
                <a:moveTo>
                  <a:pt x="1219200" y="0"/>
                </a:moveTo>
                <a:lnTo>
                  <a:pt x="0" y="0"/>
                </a:lnTo>
                <a:lnTo>
                  <a:pt x="0" y="1876425"/>
                </a:lnTo>
                <a:lnTo>
                  <a:pt x="1066800" y="1876425"/>
                </a:lnTo>
                <a:lnTo>
                  <a:pt x="1219200" y="1638300"/>
                </a:lnTo>
                <a:lnTo>
                  <a:pt x="1219200" y="0"/>
                </a:lnTo>
                <a:close/>
              </a:path>
            </a:pathLst>
          </a:custGeom>
          <a:solidFill>
            <a:srgbClr val="CCCCFF"/>
          </a:solidFill>
        </p:spPr>
        <p:txBody>
          <a:bodyPr wrap="square" lIns="0" tIns="0" rIns="0" bIns="0" rtlCol="0"/>
          <a:lstStyle/>
          <a:p>
            <a:endParaRPr/>
          </a:p>
        </p:txBody>
      </p:sp>
      <p:sp>
        <p:nvSpPr>
          <p:cNvPr id="10" name="object 10"/>
          <p:cNvSpPr/>
          <p:nvPr/>
        </p:nvSpPr>
        <p:spPr>
          <a:xfrm>
            <a:off x="10083800" y="4738602"/>
            <a:ext cx="152400" cy="238125"/>
          </a:xfrm>
          <a:custGeom>
            <a:avLst/>
            <a:gdLst/>
            <a:ahLst/>
            <a:cxnLst/>
            <a:rect l="l" t="t" r="r" b="b"/>
            <a:pathLst>
              <a:path w="152400" h="238125">
                <a:moveTo>
                  <a:pt x="47625" y="9525"/>
                </a:moveTo>
                <a:lnTo>
                  <a:pt x="0" y="238125"/>
                </a:lnTo>
                <a:lnTo>
                  <a:pt x="128777" y="36909"/>
                </a:lnTo>
                <a:lnTo>
                  <a:pt x="82153" y="36909"/>
                </a:lnTo>
                <a:lnTo>
                  <a:pt x="59977" y="30807"/>
                </a:lnTo>
                <a:lnTo>
                  <a:pt x="47625" y="9525"/>
                </a:lnTo>
                <a:close/>
              </a:path>
              <a:path w="152400" h="238125">
                <a:moveTo>
                  <a:pt x="152400" y="0"/>
                </a:moveTo>
                <a:lnTo>
                  <a:pt x="113258" y="26937"/>
                </a:lnTo>
                <a:lnTo>
                  <a:pt x="82153" y="36909"/>
                </a:lnTo>
                <a:lnTo>
                  <a:pt x="128777" y="36909"/>
                </a:lnTo>
                <a:lnTo>
                  <a:pt x="152400" y="0"/>
                </a:lnTo>
                <a:close/>
              </a:path>
            </a:pathLst>
          </a:custGeom>
          <a:solidFill>
            <a:srgbClr val="A3A3CC"/>
          </a:solidFill>
        </p:spPr>
        <p:txBody>
          <a:bodyPr wrap="square" lIns="0" tIns="0" rIns="0" bIns="0" rtlCol="0"/>
          <a:lstStyle/>
          <a:p>
            <a:endParaRPr/>
          </a:p>
        </p:txBody>
      </p:sp>
      <p:sp>
        <p:nvSpPr>
          <p:cNvPr id="11" name="object 11"/>
          <p:cNvSpPr/>
          <p:nvPr/>
        </p:nvSpPr>
        <p:spPr>
          <a:xfrm>
            <a:off x="9017000" y="3100302"/>
            <a:ext cx="1219200" cy="1876425"/>
          </a:xfrm>
          <a:custGeom>
            <a:avLst/>
            <a:gdLst/>
            <a:ahLst/>
            <a:cxnLst/>
            <a:rect l="l" t="t" r="r" b="b"/>
            <a:pathLst>
              <a:path w="1219200" h="1876425">
                <a:moveTo>
                  <a:pt x="0" y="0"/>
                </a:moveTo>
                <a:lnTo>
                  <a:pt x="0" y="1876425"/>
                </a:lnTo>
                <a:lnTo>
                  <a:pt x="1066800" y="1876425"/>
                </a:lnTo>
                <a:lnTo>
                  <a:pt x="1219200" y="1638300"/>
                </a:lnTo>
                <a:lnTo>
                  <a:pt x="1219200" y="0"/>
                </a:lnTo>
                <a:lnTo>
                  <a:pt x="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10083800" y="4738602"/>
            <a:ext cx="152400" cy="238125"/>
          </a:xfrm>
          <a:custGeom>
            <a:avLst/>
            <a:gdLst/>
            <a:ahLst/>
            <a:cxnLst/>
            <a:rect l="l" t="t" r="r" b="b"/>
            <a:pathLst>
              <a:path w="152400" h="238125">
                <a:moveTo>
                  <a:pt x="0" y="238125"/>
                </a:moveTo>
                <a:lnTo>
                  <a:pt x="47625" y="9525"/>
                </a:lnTo>
                <a:lnTo>
                  <a:pt x="59977" y="30807"/>
                </a:lnTo>
                <a:lnTo>
                  <a:pt x="82153" y="36909"/>
                </a:lnTo>
                <a:lnTo>
                  <a:pt x="113258" y="26937"/>
                </a:lnTo>
                <a:lnTo>
                  <a:pt x="152400" y="0"/>
                </a:lnTo>
              </a:path>
            </a:pathLst>
          </a:custGeom>
          <a:ln w="9525">
            <a:solidFill>
              <a:srgbClr val="000000"/>
            </a:solidFill>
          </a:ln>
        </p:spPr>
        <p:txBody>
          <a:bodyPr wrap="square" lIns="0" tIns="0" rIns="0" bIns="0" rtlCol="0"/>
          <a:lstStyle/>
          <a:p>
            <a:endParaRPr/>
          </a:p>
        </p:txBody>
      </p:sp>
      <p:sp>
        <p:nvSpPr>
          <p:cNvPr id="13" name="object 13"/>
          <p:cNvSpPr txBox="1"/>
          <p:nvPr/>
        </p:nvSpPr>
        <p:spPr>
          <a:xfrm>
            <a:off x="9080500" y="3186026"/>
            <a:ext cx="1092200" cy="1475740"/>
          </a:xfrm>
          <a:prstGeom prst="rect">
            <a:avLst/>
          </a:prstGeom>
        </p:spPr>
        <p:txBody>
          <a:bodyPr vert="horz" wrap="square" lIns="0" tIns="0" rIns="0" bIns="0" rtlCol="0">
            <a:spAutoFit/>
          </a:bodyPr>
          <a:lstStyle/>
          <a:p>
            <a:pPr algn="ctr">
              <a:lnSpc>
                <a:spcPct val="100000"/>
              </a:lnSpc>
            </a:pPr>
            <a:r>
              <a:rPr sz="2400" b="1" dirty="0">
                <a:solidFill>
                  <a:srgbClr val="000099"/>
                </a:solidFill>
                <a:latin typeface="Microsoft YaHei"/>
                <a:cs typeface="Microsoft YaHei"/>
              </a:rPr>
              <a:t>明文</a:t>
            </a:r>
            <a:endParaRPr sz="2400">
              <a:latin typeface="Microsoft YaHei"/>
              <a:cs typeface="Microsoft YaHei"/>
            </a:endParaRPr>
          </a:p>
          <a:p>
            <a:pPr marL="12700" marR="5080" algn="ctr">
              <a:lnSpc>
                <a:spcPct val="100699"/>
              </a:lnSpc>
              <a:spcBef>
                <a:spcPts val="30"/>
              </a:spcBef>
            </a:pPr>
            <a:r>
              <a:rPr dirty="0">
                <a:latin typeface="Arial"/>
                <a:cs typeface="Arial"/>
              </a:rPr>
              <a:t>--------------  </a:t>
            </a:r>
            <a:r>
              <a:rPr spc="-15" dirty="0">
                <a:latin typeface="Arial"/>
                <a:cs typeface="Arial"/>
              </a:rPr>
              <a:t>ABCDE</a:t>
            </a:r>
            <a:endParaRPr>
              <a:latin typeface="Arial"/>
              <a:cs typeface="Arial"/>
            </a:endParaRPr>
          </a:p>
          <a:p>
            <a:pPr marR="1905" algn="ctr">
              <a:lnSpc>
                <a:spcPts val="2100"/>
              </a:lnSpc>
            </a:pPr>
            <a:r>
              <a:rPr spc="-10" dirty="0">
                <a:latin typeface="Arial"/>
                <a:cs typeface="Arial"/>
              </a:rPr>
              <a:t>abcdef</a:t>
            </a:r>
            <a:endParaRPr>
              <a:latin typeface="Arial"/>
              <a:cs typeface="Arial"/>
            </a:endParaRPr>
          </a:p>
          <a:p>
            <a:pPr marR="1905" algn="ctr">
              <a:spcBef>
                <a:spcPts val="15"/>
              </a:spcBef>
            </a:pPr>
            <a:r>
              <a:rPr spc="-20" dirty="0">
                <a:latin typeface="Arial"/>
                <a:cs typeface="Arial"/>
              </a:rPr>
              <a:t>123456</a:t>
            </a:r>
            <a:endParaRPr>
              <a:latin typeface="Arial"/>
              <a:cs typeface="Arial"/>
            </a:endParaRPr>
          </a:p>
        </p:txBody>
      </p:sp>
      <p:sp>
        <p:nvSpPr>
          <p:cNvPr id="14" name="object 14"/>
          <p:cNvSpPr/>
          <p:nvPr/>
        </p:nvSpPr>
        <p:spPr>
          <a:xfrm>
            <a:off x="5530850" y="3176501"/>
            <a:ext cx="1219200" cy="1866900"/>
          </a:xfrm>
          <a:custGeom>
            <a:avLst/>
            <a:gdLst/>
            <a:ahLst/>
            <a:cxnLst/>
            <a:rect l="l" t="t" r="r" b="b"/>
            <a:pathLst>
              <a:path w="1219200" h="1866900">
                <a:moveTo>
                  <a:pt x="1219200" y="0"/>
                </a:moveTo>
                <a:lnTo>
                  <a:pt x="0" y="0"/>
                </a:lnTo>
                <a:lnTo>
                  <a:pt x="0" y="1866900"/>
                </a:lnTo>
                <a:lnTo>
                  <a:pt x="1066800" y="1866900"/>
                </a:lnTo>
                <a:lnTo>
                  <a:pt x="1219200" y="1638300"/>
                </a:lnTo>
                <a:lnTo>
                  <a:pt x="1219200" y="0"/>
                </a:lnTo>
                <a:close/>
              </a:path>
            </a:pathLst>
          </a:custGeom>
          <a:solidFill>
            <a:srgbClr val="CCCCFF"/>
          </a:solidFill>
        </p:spPr>
        <p:txBody>
          <a:bodyPr wrap="square" lIns="0" tIns="0" rIns="0" bIns="0" rtlCol="0"/>
          <a:lstStyle/>
          <a:p>
            <a:endParaRPr/>
          </a:p>
        </p:txBody>
      </p:sp>
      <p:sp>
        <p:nvSpPr>
          <p:cNvPr id="15" name="object 15"/>
          <p:cNvSpPr/>
          <p:nvPr/>
        </p:nvSpPr>
        <p:spPr>
          <a:xfrm>
            <a:off x="6597650" y="4814801"/>
            <a:ext cx="152400" cy="228600"/>
          </a:xfrm>
          <a:custGeom>
            <a:avLst/>
            <a:gdLst/>
            <a:ahLst/>
            <a:cxnLst/>
            <a:rect l="l" t="t" r="r" b="b"/>
            <a:pathLst>
              <a:path w="152400" h="228600">
                <a:moveTo>
                  <a:pt x="47625" y="9525"/>
                </a:moveTo>
                <a:lnTo>
                  <a:pt x="0" y="228600"/>
                </a:lnTo>
                <a:lnTo>
                  <a:pt x="132556" y="29765"/>
                </a:lnTo>
                <a:lnTo>
                  <a:pt x="82153" y="29765"/>
                </a:lnTo>
                <a:lnTo>
                  <a:pt x="59977" y="25449"/>
                </a:lnTo>
                <a:lnTo>
                  <a:pt x="47625" y="9525"/>
                </a:lnTo>
                <a:close/>
              </a:path>
              <a:path w="152400" h="228600">
                <a:moveTo>
                  <a:pt x="152400" y="0"/>
                </a:moveTo>
                <a:lnTo>
                  <a:pt x="113258" y="21580"/>
                </a:lnTo>
                <a:lnTo>
                  <a:pt x="82153" y="29765"/>
                </a:lnTo>
                <a:lnTo>
                  <a:pt x="132556" y="29765"/>
                </a:lnTo>
                <a:lnTo>
                  <a:pt x="152400" y="0"/>
                </a:lnTo>
                <a:close/>
              </a:path>
            </a:pathLst>
          </a:custGeom>
          <a:solidFill>
            <a:srgbClr val="A3A3CC"/>
          </a:solidFill>
        </p:spPr>
        <p:txBody>
          <a:bodyPr wrap="square" lIns="0" tIns="0" rIns="0" bIns="0" rtlCol="0"/>
          <a:lstStyle/>
          <a:p>
            <a:endParaRPr/>
          </a:p>
        </p:txBody>
      </p:sp>
      <p:sp>
        <p:nvSpPr>
          <p:cNvPr id="16" name="object 16"/>
          <p:cNvSpPr/>
          <p:nvPr/>
        </p:nvSpPr>
        <p:spPr>
          <a:xfrm>
            <a:off x="5530850" y="3176501"/>
            <a:ext cx="1219200" cy="1866900"/>
          </a:xfrm>
          <a:custGeom>
            <a:avLst/>
            <a:gdLst/>
            <a:ahLst/>
            <a:cxnLst/>
            <a:rect l="l" t="t" r="r" b="b"/>
            <a:pathLst>
              <a:path w="1219200" h="1866900">
                <a:moveTo>
                  <a:pt x="0" y="0"/>
                </a:moveTo>
                <a:lnTo>
                  <a:pt x="0" y="1866900"/>
                </a:lnTo>
                <a:lnTo>
                  <a:pt x="1066800" y="1866900"/>
                </a:lnTo>
                <a:lnTo>
                  <a:pt x="1219200" y="1638300"/>
                </a:lnTo>
                <a:lnTo>
                  <a:pt x="1219200" y="0"/>
                </a:lnTo>
                <a:lnTo>
                  <a:pt x="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6597650" y="4814801"/>
            <a:ext cx="152400" cy="228600"/>
          </a:xfrm>
          <a:custGeom>
            <a:avLst/>
            <a:gdLst/>
            <a:ahLst/>
            <a:cxnLst/>
            <a:rect l="l" t="t" r="r" b="b"/>
            <a:pathLst>
              <a:path w="152400" h="228600">
                <a:moveTo>
                  <a:pt x="0" y="228600"/>
                </a:moveTo>
                <a:lnTo>
                  <a:pt x="47625" y="9525"/>
                </a:lnTo>
                <a:lnTo>
                  <a:pt x="59977" y="25449"/>
                </a:lnTo>
                <a:lnTo>
                  <a:pt x="82153" y="29765"/>
                </a:lnTo>
                <a:lnTo>
                  <a:pt x="113258" y="21580"/>
                </a:lnTo>
                <a:lnTo>
                  <a:pt x="152400" y="0"/>
                </a:lnTo>
              </a:path>
            </a:pathLst>
          </a:custGeom>
          <a:ln w="9525">
            <a:solidFill>
              <a:srgbClr val="000000"/>
            </a:solidFill>
          </a:ln>
        </p:spPr>
        <p:txBody>
          <a:bodyPr wrap="square" lIns="0" tIns="0" rIns="0" bIns="0" rtlCol="0"/>
          <a:lstStyle/>
          <a:p>
            <a:endParaRPr/>
          </a:p>
        </p:txBody>
      </p:sp>
      <p:sp>
        <p:nvSpPr>
          <p:cNvPr id="18" name="object 18"/>
          <p:cNvSpPr txBox="1"/>
          <p:nvPr/>
        </p:nvSpPr>
        <p:spPr>
          <a:xfrm>
            <a:off x="5632450" y="3414627"/>
            <a:ext cx="1016000" cy="1199515"/>
          </a:xfrm>
          <a:prstGeom prst="rect">
            <a:avLst/>
          </a:prstGeom>
        </p:spPr>
        <p:txBody>
          <a:bodyPr vert="horz" wrap="square" lIns="0" tIns="0" rIns="0" bIns="0" rtlCol="0">
            <a:spAutoFit/>
          </a:bodyPr>
          <a:lstStyle/>
          <a:p>
            <a:pPr algn="ctr">
              <a:lnSpc>
                <a:spcPts val="2865"/>
              </a:lnSpc>
            </a:pPr>
            <a:r>
              <a:rPr sz="2400" b="1" dirty="0">
                <a:solidFill>
                  <a:srgbClr val="FF0000"/>
                </a:solidFill>
                <a:latin typeface="Microsoft YaHei"/>
                <a:cs typeface="Microsoft YaHei"/>
              </a:rPr>
              <a:t>密文</a:t>
            </a:r>
            <a:endParaRPr sz="2400" dirty="0">
              <a:latin typeface="Microsoft YaHei"/>
              <a:cs typeface="Microsoft YaHei"/>
            </a:endParaRPr>
          </a:p>
          <a:p>
            <a:pPr algn="ctr">
              <a:lnSpc>
                <a:spcPts val="2145"/>
              </a:lnSpc>
            </a:pPr>
            <a:r>
              <a:rPr dirty="0">
                <a:latin typeface="Arial"/>
                <a:cs typeface="Arial"/>
              </a:rPr>
              <a:t>-------------</a:t>
            </a:r>
          </a:p>
          <a:p>
            <a:pPr marL="22225" marR="5080" indent="-22225" algn="ctr">
              <a:lnSpc>
                <a:spcPct val="100699"/>
              </a:lnSpc>
            </a:pPr>
            <a:r>
              <a:rPr spc="-20" dirty="0">
                <a:latin typeface="Arial"/>
                <a:cs typeface="Arial"/>
              </a:rPr>
              <a:t>#@%$/\  </a:t>
            </a:r>
            <a:r>
              <a:rPr dirty="0">
                <a:latin typeface="Arial"/>
                <a:cs typeface="Arial"/>
              </a:rPr>
              <a:t>[~^%$)&lt;&gt;</a:t>
            </a:r>
          </a:p>
        </p:txBody>
      </p:sp>
      <p:sp>
        <p:nvSpPr>
          <p:cNvPr id="19" name="object 19"/>
          <p:cNvSpPr/>
          <p:nvPr/>
        </p:nvSpPr>
        <p:spPr>
          <a:xfrm>
            <a:off x="3406776" y="3614652"/>
            <a:ext cx="1838325" cy="1076325"/>
          </a:xfrm>
          <a:prstGeom prst="rect">
            <a:avLst/>
          </a:prstGeom>
          <a:blipFill>
            <a:blip r:embed="rId2" cstate="print"/>
            <a:stretch>
              <a:fillRect/>
            </a:stretch>
          </a:blipFill>
        </p:spPr>
        <p:txBody>
          <a:bodyPr wrap="square" lIns="0" tIns="0" rIns="0" bIns="0" rtlCol="0"/>
          <a:lstStyle/>
          <a:p>
            <a:endParaRPr/>
          </a:p>
        </p:txBody>
      </p:sp>
      <p:sp>
        <p:nvSpPr>
          <p:cNvPr id="20" name="object 20"/>
          <p:cNvSpPr txBox="1"/>
          <p:nvPr/>
        </p:nvSpPr>
        <p:spPr>
          <a:xfrm>
            <a:off x="3908426" y="4846552"/>
            <a:ext cx="1063625" cy="620395"/>
          </a:xfrm>
          <a:prstGeom prst="rect">
            <a:avLst/>
          </a:prstGeom>
        </p:spPr>
        <p:txBody>
          <a:bodyPr vert="horz" wrap="square" lIns="0" tIns="0" rIns="0" bIns="0" rtlCol="0">
            <a:spAutoFit/>
          </a:bodyPr>
          <a:lstStyle/>
          <a:p>
            <a:pPr marR="78740" algn="ctr"/>
            <a:r>
              <a:rPr sz="2000" b="1" spc="25" dirty="0">
                <a:solidFill>
                  <a:srgbClr val="FF0000"/>
                </a:solidFill>
                <a:latin typeface="Microsoft YaHei"/>
                <a:cs typeface="Microsoft YaHei"/>
              </a:rPr>
              <a:t>加密</a:t>
            </a:r>
            <a:endParaRPr sz="2000">
              <a:latin typeface="Microsoft YaHei"/>
              <a:cs typeface="Microsoft YaHei"/>
            </a:endParaRPr>
          </a:p>
          <a:p>
            <a:pPr algn="ctr">
              <a:lnSpc>
                <a:spcPct val="100000"/>
              </a:lnSpc>
            </a:pPr>
            <a:r>
              <a:rPr sz="2000" spc="5" dirty="0">
                <a:solidFill>
                  <a:srgbClr val="FF0000"/>
                </a:solidFill>
                <a:latin typeface="Arial"/>
                <a:cs typeface="Arial"/>
              </a:rPr>
              <a:t>(Encrypt)</a:t>
            </a:r>
            <a:endParaRPr sz="2000">
              <a:latin typeface="Arial"/>
              <a:cs typeface="Arial"/>
            </a:endParaRPr>
          </a:p>
        </p:txBody>
      </p:sp>
      <p:sp>
        <p:nvSpPr>
          <p:cNvPr id="21" name="object 21"/>
          <p:cNvSpPr txBox="1"/>
          <p:nvPr/>
        </p:nvSpPr>
        <p:spPr>
          <a:xfrm>
            <a:off x="3622676" y="2684377"/>
            <a:ext cx="1292225" cy="622935"/>
          </a:xfrm>
          <a:prstGeom prst="rect">
            <a:avLst/>
          </a:prstGeom>
        </p:spPr>
        <p:txBody>
          <a:bodyPr vert="horz" wrap="square" lIns="0" tIns="0" rIns="0" bIns="0" rtlCol="0">
            <a:spAutoFit/>
          </a:bodyPr>
          <a:lstStyle/>
          <a:p>
            <a:pPr marL="136525" marR="5080" indent="-123825"/>
            <a:r>
              <a:rPr sz="2000" b="1" spc="-10" dirty="0">
                <a:solidFill>
                  <a:srgbClr val="800000"/>
                </a:solidFill>
                <a:latin typeface="Microsoft YaHei"/>
                <a:cs typeface="Microsoft YaHei"/>
              </a:rPr>
              <a:t>加密演算法  </a:t>
            </a:r>
            <a:r>
              <a:rPr sz="2000" b="1" spc="25" dirty="0">
                <a:solidFill>
                  <a:srgbClr val="3333CC"/>
                </a:solidFill>
                <a:latin typeface="Microsoft YaHei"/>
                <a:cs typeface="Microsoft YaHei"/>
              </a:rPr>
              <a:t>加密金鑰</a:t>
            </a:r>
            <a:endParaRPr sz="2000">
              <a:latin typeface="Microsoft YaHei"/>
              <a:cs typeface="Microsoft YaHei"/>
            </a:endParaRPr>
          </a:p>
        </p:txBody>
      </p:sp>
      <p:sp>
        <p:nvSpPr>
          <p:cNvPr id="22" name="object 22"/>
          <p:cNvSpPr/>
          <p:nvPr/>
        </p:nvSpPr>
        <p:spPr>
          <a:xfrm>
            <a:off x="6969125" y="4109951"/>
            <a:ext cx="1638300" cy="0"/>
          </a:xfrm>
          <a:custGeom>
            <a:avLst/>
            <a:gdLst/>
            <a:ahLst/>
            <a:cxnLst/>
            <a:rect l="l" t="t" r="r" b="b"/>
            <a:pathLst>
              <a:path w="1638300">
                <a:moveTo>
                  <a:pt x="0" y="0"/>
                </a:moveTo>
                <a:lnTo>
                  <a:pt x="1638300" y="0"/>
                </a:lnTo>
              </a:path>
            </a:pathLst>
          </a:custGeom>
          <a:ln w="76200">
            <a:solidFill>
              <a:srgbClr val="993300"/>
            </a:solidFill>
          </a:ln>
        </p:spPr>
        <p:txBody>
          <a:bodyPr wrap="square" lIns="0" tIns="0" rIns="0" bIns="0" rtlCol="0"/>
          <a:lstStyle/>
          <a:p>
            <a:endParaRPr/>
          </a:p>
        </p:txBody>
      </p:sp>
      <p:sp>
        <p:nvSpPr>
          <p:cNvPr id="23" name="object 23"/>
          <p:cNvSpPr/>
          <p:nvPr/>
        </p:nvSpPr>
        <p:spPr>
          <a:xfrm>
            <a:off x="8588376" y="3986127"/>
            <a:ext cx="257175" cy="257175"/>
          </a:xfrm>
          <a:custGeom>
            <a:avLst/>
            <a:gdLst/>
            <a:ahLst/>
            <a:cxnLst/>
            <a:rect l="l" t="t" r="r" b="b"/>
            <a:pathLst>
              <a:path w="257175" h="257175">
                <a:moveTo>
                  <a:pt x="0" y="0"/>
                </a:moveTo>
                <a:lnTo>
                  <a:pt x="0" y="257175"/>
                </a:lnTo>
                <a:lnTo>
                  <a:pt x="257175" y="123825"/>
                </a:lnTo>
                <a:lnTo>
                  <a:pt x="0" y="0"/>
                </a:lnTo>
                <a:close/>
              </a:path>
            </a:pathLst>
          </a:custGeom>
          <a:solidFill>
            <a:srgbClr val="993300"/>
          </a:solidFill>
        </p:spPr>
        <p:txBody>
          <a:bodyPr wrap="square" lIns="0" tIns="0" rIns="0" bIns="0" rtlCol="0"/>
          <a:lstStyle/>
          <a:p>
            <a:endParaRPr/>
          </a:p>
        </p:txBody>
      </p:sp>
      <p:sp>
        <p:nvSpPr>
          <p:cNvPr id="24" name="object 24"/>
          <p:cNvSpPr/>
          <p:nvPr/>
        </p:nvSpPr>
        <p:spPr>
          <a:xfrm>
            <a:off x="7112001" y="3395577"/>
            <a:ext cx="1152525" cy="1133475"/>
          </a:xfrm>
          <a:custGeom>
            <a:avLst/>
            <a:gdLst/>
            <a:ahLst/>
            <a:cxnLst/>
            <a:rect l="l" t="t" r="r" b="b"/>
            <a:pathLst>
              <a:path w="1152525" h="1133475">
                <a:moveTo>
                  <a:pt x="1152525" y="762000"/>
                </a:moveTo>
                <a:lnTo>
                  <a:pt x="447675" y="762000"/>
                </a:lnTo>
                <a:lnTo>
                  <a:pt x="447675" y="990600"/>
                </a:lnTo>
                <a:lnTo>
                  <a:pt x="466725" y="1047750"/>
                </a:lnTo>
                <a:lnTo>
                  <a:pt x="476250" y="1066800"/>
                </a:lnTo>
                <a:lnTo>
                  <a:pt x="495300" y="1095375"/>
                </a:lnTo>
                <a:lnTo>
                  <a:pt x="514350" y="1104900"/>
                </a:lnTo>
                <a:lnTo>
                  <a:pt x="542925" y="1123950"/>
                </a:lnTo>
                <a:lnTo>
                  <a:pt x="561975" y="1133475"/>
                </a:lnTo>
                <a:lnTo>
                  <a:pt x="1152525" y="1133475"/>
                </a:lnTo>
                <a:lnTo>
                  <a:pt x="1152525" y="762000"/>
                </a:lnTo>
                <a:close/>
              </a:path>
              <a:path w="1152525" h="1133475">
                <a:moveTo>
                  <a:pt x="171450" y="514350"/>
                </a:moveTo>
                <a:lnTo>
                  <a:pt x="133350" y="523875"/>
                </a:lnTo>
                <a:lnTo>
                  <a:pt x="76200" y="542925"/>
                </a:lnTo>
                <a:lnTo>
                  <a:pt x="28575" y="590550"/>
                </a:lnTo>
                <a:lnTo>
                  <a:pt x="0" y="657225"/>
                </a:lnTo>
                <a:lnTo>
                  <a:pt x="0" y="723900"/>
                </a:lnTo>
                <a:lnTo>
                  <a:pt x="47625" y="809625"/>
                </a:lnTo>
                <a:lnTo>
                  <a:pt x="95250" y="847725"/>
                </a:lnTo>
                <a:lnTo>
                  <a:pt x="123825" y="857250"/>
                </a:lnTo>
                <a:lnTo>
                  <a:pt x="152400" y="857250"/>
                </a:lnTo>
                <a:lnTo>
                  <a:pt x="152400" y="800100"/>
                </a:lnTo>
                <a:lnTo>
                  <a:pt x="123825" y="800100"/>
                </a:lnTo>
                <a:lnTo>
                  <a:pt x="114300" y="790575"/>
                </a:lnTo>
                <a:lnTo>
                  <a:pt x="104775" y="790575"/>
                </a:lnTo>
                <a:lnTo>
                  <a:pt x="104775" y="781050"/>
                </a:lnTo>
                <a:lnTo>
                  <a:pt x="95250" y="781050"/>
                </a:lnTo>
                <a:lnTo>
                  <a:pt x="76200" y="762000"/>
                </a:lnTo>
                <a:lnTo>
                  <a:pt x="57150" y="723900"/>
                </a:lnTo>
                <a:lnTo>
                  <a:pt x="57150" y="695325"/>
                </a:lnTo>
                <a:lnTo>
                  <a:pt x="85725" y="638175"/>
                </a:lnTo>
                <a:lnTo>
                  <a:pt x="123825" y="600075"/>
                </a:lnTo>
                <a:lnTo>
                  <a:pt x="161925" y="581025"/>
                </a:lnTo>
                <a:lnTo>
                  <a:pt x="304800" y="581025"/>
                </a:lnTo>
                <a:lnTo>
                  <a:pt x="266700" y="542925"/>
                </a:lnTo>
                <a:lnTo>
                  <a:pt x="238125" y="533400"/>
                </a:lnTo>
                <a:lnTo>
                  <a:pt x="219075" y="523875"/>
                </a:lnTo>
                <a:lnTo>
                  <a:pt x="200025" y="523875"/>
                </a:lnTo>
                <a:lnTo>
                  <a:pt x="171450" y="514350"/>
                </a:lnTo>
                <a:close/>
              </a:path>
              <a:path w="1152525" h="1133475">
                <a:moveTo>
                  <a:pt x="304800" y="581025"/>
                </a:moveTo>
                <a:lnTo>
                  <a:pt x="219075" y="581025"/>
                </a:lnTo>
                <a:lnTo>
                  <a:pt x="257175" y="600075"/>
                </a:lnTo>
                <a:lnTo>
                  <a:pt x="285750" y="657225"/>
                </a:lnTo>
                <a:lnTo>
                  <a:pt x="285750" y="676275"/>
                </a:lnTo>
                <a:lnTo>
                  <a:pt x="257175" y="733425"/>
                </a:lnTo>
                <a:lnTo>
                  <a:pt x="228600" y="762000"/>
                </a:lnTo>
                <a:lnTo>
                  <a:pt x="228600" y="771525"/>
                </a:lnTo>
                <a:lnTo>
                  <a:pt x="219075" y="771525"/>
                </a:lnTo>
                <a:lnTo>
                  <a:pt x="200025" y="790575"/>
                </a:lnTo>
                <a:lnTo>
                  <a:pt x="180975" y="790575"/>
                </a:lnTo>
                <a:lnTo>
                  <a:pt x="171450" y="800100"/>
                </a:lnTo>
                <a:lnTo>
                  <a:pt x="171450" y="857250"/>
                </a:lnTo>
                <a:lnTo>
                  <a:pt x="219075" y="857250"/>
                </a:lnTo>
                <a:lnTo>
                  <a:pt x="247650" y="847725"/>
                </a:lnTo>
                <a:lnTo>
                  <a:pt x="266700" y="828675"/>
                </a:lnTo>
                <a:lnTo>
                  <a:pt x="285750" y="819150"/>
                </a:lnTo>
                <a:lnTo>
                  <a:pt x="304800" y="800100"/>
                </a:lnTo>
                <a:lnTo>
                  <a:pt x="323850" y="762000"/>
                </a:lnTo>
                <a:lnTo>
                  <a:pt x="1152525" y="762000"/>
                </a:lnTo>
                <a:lnTo>
                  <a:pt x="1152525" y="609600"/>
                </a:lnTo>
                <a:lnTo>
                  <a:pt x="323850" y="609600"/>
                </a:lnTo>
                <a:lnTo>
                  <a:pt x="314325" y="590550"/>
                </a:lnTo>
                <a:lnTo>
                  <a:pt x="304800" y="581025"/>
                </a:lnTo>
                <a:close/>
              </a:path>
              <a:path w="1152525" h="1133475">
                <a:moveTo>
                  <a:pt x="1038225" y="438150"/>
                </a:moveTo>
                <a:lnTo>
                  <a:pt x="447675" y="438150"/>
                </a:lnTo>
                <a:lnTo>
                  <a:pt x="447675" y="609600"/>
                </a:lnTo>
                <a:lnTo>
                  <a:pt x="1152525" y="609600"/>
                </a:lnTo>
                <a:lnTo>
                  <a:pt x="1152525" y="552450"/>
                </a:lnTo>
                <a:lnTo>
                  <a:pt x="1143000" y="523875"/>
                </a:lnTo>
                <a:lnTo>
                  <a:pt x="1133475" y="504825"/>
                </a:lnTo>
                <a:lnTo>
                  <a:pt x="1114425" y="476250"/>
                </a:lnTo>
                <a:lnTo>
                  <a:pt x="1085850" y="466725"/>
                </a:lnTo>
                <a:lnTo>
                  <a:pt x="1066800" y="447675"/>
                </a:lnTo>
                <a:lnTo>
                  <a:pt x="1038225" y="438150"/>
                </a:lnTo>
                <a:close/>
              </a:path>
              <a:path w="1152525" h="1133475">
                <a:moveTo>
                  <a:pt x="142875" y="485775"/>
                </a:moveTo>
                <a:lnTo>
                  <a:pt x="57150" y="485775"/>
                </a:lnTo>
                <a:lnTo>
                  <a:pt x="66675" y="495300"/>
                </a:lnTo>
                <a:lnTo>
                  <a:pt x="123825" y="495300"/>
                </a:lnTo>
                <a:lnTo>
                  <a:pt x="142875" y="485775"/>
                </a:lnTo>
                <a:close/>
              </a:path>
              <a:path w="1152525" h="1133475">
                <a:moveTo>
                  <a:pt x="400050" y="0"/>
                </a:moveTo>
                <a:lnTo>
                  <a:pt x="333375" y="0"/>
                </a:lnTo>
                <a:lnTo>
                  <a:pt x="257175" y="19050"/>
                </a:lnTo>
                <a:lnTo>
                  <a:pt x="190500" y="47625"/>
                </a:lnTo>
                <a:lnTo>
                  <a:pt x="104775" y="104775"/>
                </a:lnTo>
                <a:lnTo>
                  <a:pt x="47625" y="190500"/>
                </a:lnTo>
                <a:lnTo>
                  <a:pt x="28575" y="228600"/>
                </a:lnTo>
                <a:lnTo>
                  <a:pt x="9525" y="295275"/>
                </a:lnTo>
                <a:lnTo>
                  <a:pt x="0" y="323850"/>
                </a:lnTo>
                <a:lnTo>
                  <a:pt x="0" y="438150"/>
                </a:lnTo>
                <a:lnTo>
                  <a:pt x="9525" y="447675"/>
                </a:lnTo>
                <a:lnTo>
                  <a:pt x="9525" y="457200"/>
                </a:lnTo>
                <a:lnTo>
                  <a:pt x="28575" y="476250"/>
                </a:lnTo>
                <a:lnTo>
                  <a:pt x="47625" y="485775"/>
                </a:lnTo>
                <a:lnTo>
                  <a:pt x="152400" y="485775"/>
                </a:lnTo>
                <a:lnTo>
                  <a:pt x="190500" y="447675"/>
                </a:lnTo>
                <a:lnTo>
                  <a:pt x="190500" y="438150"/>
                </a:lnTo>
                <a:lnTo>
                  <a:pt x="200025" y="419100"/>
                </a:lnTo>
                <a:lnTo>
                  <a:pt x="200025" y="333375"/>
                </a:lnTo>
                <a:lnTo>
                  <a:pt x="209550" y="295275"/>
                </a:lnTo>
                <a:lnTo>
                  <a:pt x="266700" y="228600"/>
                </a:lnTo>
                <a:lnTo>
                  <a:pt x="304800" y="209550"/>
                </a:lnTo>
                <a:lnTo>
                  <a:pt x="371475" y="190500"/>
                </a:lnTo>
                <a:lnTo>
                  <a:pt x="685800" y="190500"/>
                </a:lnTo>
                <a:lnTo>
                  <a:pt x="628650" y="104775"/>
                </a:lnTo>
                <a:lnTo>
                  <a:pt x="514350" y="28575"/>
                </a:lnTo>
                <a:lnTo>
                  <a:pt x="400050" y="0"/>
                </a:lnTo>
                <a:close/>
              </a:path>
              <a:path w="1152525" h="1133475">
                <a:moveTo>
                  <a:pt x="685800" y="190500"/>
                </a:moveTo>
                <a:lnTo>
                  <a:pt x="371475" y="190500"/>
                </a:lnTo>
                <a:lnTo>
                  <a:pt x="400050" y="200025"/>
                </a:lnTo>
                <a:lnTo>
                  <a:pt x="438150" y="209550"/>
                </a:lnTo>
                <a:lnTo>
                  <a:pt x="466725" y="228600"/>
                </a:lnTo>
                <a:lnTo>
                  <a:pt x="504825" y="266700"/>
                </a:lnTo>
                <a:lnTo>
                  <a:pt x="523875" y="295275"/>
                </a:lnTo>
                <a:lnTo>
                  <a:pt x="533400" y="333375"/>
                </a:lnTo>
                <a:lnTo>
                  <a:pt x="533400" y="419100"/>
                </a:lnTo>
                <a:lnTo>
                  <a:pt x="523875" y="438150"/>
                </a:lnTo>
                <a:lnTo>
                  <a:pt x="723900" y="438150"/>
                </a:lnTo>
                <a:lnTo>
                  <a:pt x="723900" y="419100"/>
                </a:lnTo>
                <a:lnTo>
                  <a:pt x="733425" y="400050"/>
                </a:lnTo>
                <a:lnTo>
                  <a:pt x="733425" y="323850"/>
                </a:lnTo>
                <a:lnTo>
                  <a:pt x="723900" y="295275"/>
                </a:lnTo>
                <a:lnTo>
                  <a:pt x="714375" y="257175"/>
                </a:lnTo>
                <a:lnTo>
                  <a:pt x="704850" y="228600"/>
                </a:lnTo>
                <a:lnTo>
                  <a:pt x="685800" y="190500"/>
                </a:lnTo>
                <a:close/>
              </a:path>
            </a:pathLst>
          </a:custGeom>
          <a:solidFill>
            <a:srgbClr val="000000"/>
          </a:solidFill>
        </p:spPr>
        <p:txBody>
          <a:bodyPr wrap="square" lIns="0" tIns="0" rIns="0" bIns="0" rtlCol="0"/>
          <a:lstStyle/>
          <a:p>
            <a:endParaRPr/>
          </a:p>
        </p:txBody>
      </p:sp>
      <p:sp>
        <p:nvSpPr>
          <p:cNvPr id="25" name="object 25"/>
          <p:cNvSpPr/>
          <p:nvPr/>
        </p:nvSpPr>
        <p:spPr>
          <a:xfrm>
            <a:off x="7273925" y="4195676"/>
            <a:ext cx="0" cy="57150"/>
          </a:xfrm>
          <a:custGeom>
            <a:avLst/>
            <a:gdLst/>
            <a:ahLst/>
            <a:cxnLst/>
            <a:rect l="l" t="t" r="r" b="b"/>
            <a:pathLst>
              <a:path h="57150">
                <a:moveTo>
                  <a:pt x="0" y="0"/>
                </a:moveTo>
                <a:lnTo>
                  <a:pt x="0" y="57150"/>
                </a:lnTo>
              </a:path>
            </a:pathLst>
          </a:custGeom>
          <a:ln w="19050">
            <a:solidFill>
              <a:srgbClr val="000000"/>
            </a:solidFill>
          </a:ln>
        </p:spPr>
        <p:txBody>
          <a:bodyPr wrap="square" lIns="0" tIns="0" rIns="0" bIns="0" rtlCol="0"/>
          <a:lstStyle/>
          <a:p>
            <a:endParaRPr/>
          </a:p>
        </p:txBody>
      </p:sp>
      <p:sp>
        <p:nvSpPr>
          <p:cNvPr id="26" name="object 26"/>
          <p:cNvSpPr/>
          <p:nvPr/>
        </p:nvSpPr>
        <p:spPr>
          <a:xfrm>
            <a:off x="8112126" y="3890877"/>
            <a:ext cx="104775" cy="600075"/>
          </a:xfrm>
          <a:custGeom>
            <a:avLst/>
            <a:gdLst/>
            <a:ahLst/>
            <a:cxnLst/>
            <a:rect l="l" t="t" r="r" b="b"/>
            <a:pathLst>
              <a:path w="104775" h="600075">
                <a:moveTo>
                  <a:pt x="28575" y="0"/>
                </a:moveTo>
                <a:lnTo>
                  <a:pt x="0" y="0"/>
                </a:lnTo>
                <a:lnTo>
                  <a:pt x="0" y="600075"/>
                </a:lnTo>
                <a:lnTo>
                  <a:pt x="104775" y="600075"/>
                </a:lnTo>
                <a:lnTo>
                  <a:pt x="104775" y="85725"/>
                </a:lnTo>
                <a:lnTo>
                  <a:pt x="95250" y="66675"/>
                </a:lnTo>
                <a:lnTo>
                  <a:pt x="76200" y="47625"/>
                </a:lnTo>
                <a:lnTo>
                  <a:pt x="66675" y="28575"/>
                </a:lnTo>
                <a:lnTo>
                  <a:pt x="47625" y="19050"/>
                </a:lnTo>
                <a:lnTo>
                  <a:pt x="28575" y="0"/>
                </a:lnTo>
                <a:close/>
              </a:path>
            </a:pathLst>
          </a:custGeom>
          <a:solidFill>
            <a:srgbClr val="90AC67"/>
          </a:solidFill>
        </p:spPr>
        <p:txBody>
          <a:bodyPr wrap="square" lIns="0" tIns="0" rIns="0" bIns="0" rtlCol="0"/>
          <a:lstStyle/>
          <a:p>
            <a:endParaRPr/>
          </a:p>
        </p:txBody>
      </p:sp>
      <p:sp>
        <p:nvSpPr>
          <p:cNvPr id="27" name="object 27"/>
          <p:cNvSpPr/>
          <p:nvPr/>
        </p:nvSpPr>
        <p:spPr>
          <a:xfrm>
            <a:off x="7169151" y="3452726"/>
            <a:ext cx="619125" cy="381000"/>
          </a:xfrm>
          <a:custGeom>
            <a:avLst/>
            <a:gdLst/>
            <a:ahLst/>
            <a:cxnLst/>
            <a:rect l="l" t="t" r="r" b="b"/>
            <a:pathLst>
              <a:path w="619125" h="381000">
                <a:moveTo>
                  <a:pt x="400050" y="9525"/>
                </a:moveTo>
                <a:lnTo>
                  <a:pt x="219075" y="9525"/>
                </a:lnTo>
                <a:lnTo>
                  <a:pt x="190500" y="19050"/>
                </a:lnTo>
                <a:lnTo>
                  <a:pt x="161925" y="38100"/>
                </a:lnTo>
                <a:lnTo>
                  <a:pt x="133350" y="47625"/>
                </a:lnTo>
                <a:lnTo>
                  <a:pt x="114300" y="66675"/>
                </a:lnTo>
                <a:lnTo>
                  <a:pt x="85725" y="85725"/>
                </a:lnTo>
                <a:lnTo>
                  <a:pt x="66675" y="114300"/>
                </a:lnTo>
                <a:lnTo>
                  <a:pt x="57150" y="133350"/>
                </a:lnTo>
                <a:lnTo>
                  <a:pt x="19050" y="190500"/>
                </a:lnTo>
                <a:lnTo>
                  <a:pt x="9525" y="219075"/>
                </a:lnTo>
                <a:lnTo>
                  <a:pt x="9525" y="247650"/>
                </a:lnTo>
                <a:lnTo>
                  <a:pt x="0" y="276225"/>
                </a:lnTo>
                <a:lnTo>
                  <a:pt x="0" y="371475"/>
                </a:lnTo>
                <a:lnTo>
                  <a:pt x="9525" y="381000"/>
                </a:lnTo>
                <a:lnTo>
                  <a:pt x="76200" y="381000"/>
                </a:lnTo>
                <a:lnTo>
                  <a:pt x="76200" y="371475"/>
                </a:lnTo>
                <a:lnTo>
                  <a:pt x="85725" y="371475"/>
                </a:lnTo>
                <a:lnTo>
                  <a:pt x="85725" y="266700"/>
                </a:lnTo>
                <a:lnTo>
                  <a:pt x="95250" y="238125"/>
                </a:lnTo>
                <a:lnTo>
                  <a:pt x="133350" y="161925"/>
                </a:lnTo>
                <a:lnTo>
                  <a:pt x="152400" y="152400"/>
                </a:lnTo>
                <a:lnTo>
                  <a:pt x="161925" y="133350"/>
                </a:lnTo>
                <a:lnTo>
                  <a:pt x="219075" y="104775"/>
                </a:lnTo>
                <a:lnTo>
                  <a:pt x="247650" y="95250"/>
                </a:lnTo>
                <a:lnTo>
                  <a:pt x="266700" y="85725"/>
                </a:lnTo>
                <a:lnTo>
                  <a:pt x="533400" y="85725"/>
                </a:lnTo>
                <a:lnTo>
                  <a:pt x="504825" y="66675"/>
                </a:lnTo>
                <a:lnTo>
                  <a:pt x="485775" y="47625"/>
                </a:lnTo>
                <a:lnTo>
                  <a:pt x="457200" y="38100"/>
                </a:lnTo>
                <a:lnTo>
                  <a:pt x="428625" y="19050"/>
                </a:lnTo>
                <a:lnTo>
                  <a:pt x="400050" y="9525"/>
                </a:lnTo>
                <a:close/>
              </a:path>
              <a:path w="619125" h="381000">
                <a:moveTo>
                  <a:pt x="533400" y="85725"/>
                </a:moveTo>
                <a:lnTo>
                  <a:pt x="352425" y="85725"/>
                </a:lnTo>
                <a:lnTo>
                  <a:pt x="381000" y="95250"/>
                </a:lnTo>
                <a:lnTo>
                  <a:pt x="457200" y="133350"/>
                </a:lnTo>
                <a:lnTo>
                  <a:pt x="466725" y="152400"/>
                </a:lnTo>
                <a:lnTo>
                  <a:pt x="485775" y="161925"/>
                </a:lnTo>
                <a:lnTo>
                  <a:pt x="523875" y="238125"/>
                </a:lnTo>
                <a:lnTo>
                  <a:pt x="533400" y="266700"/>
                </a:lnTo>
                <a:lnTo>
                  <a:pt x="533400" y="371475"/>
                </a:lnTo>
                <a:lnTo>
                  <a:pt x="609600" y="371475"/>
                </a:lnTo>
                <a:lnTo>
                  <a:pt x="619125" y="352425"/>
                </a:lnTo>
                <a:lnTo>
                  <a:pt x="619125" y="276225"/>
                </a:lnTo>
                <a:lnTo>
                  <a:pt x="609600" y="247650"/>
                </a:lnTo>
                <a:lnTo>
                  <a:pt x="609600" y="219075"/>
                </a:lnTo>
                <a:lnTo>
                  <a:pt x="600075" y="190500"/>
                </a:lnTo>
                <a:lnTo>
                  <a:pt x="581025" y="161925"/>
                </a:lnTo>
                <a:lnTo>
                  <a:pt x="571500" y="133350"/>
                </a:lnTo>
                <a:lnTo>
                  <a:pt x="552450" y="114300"/>
                </a:lnTo>
                <a:lnTo>
                  <a:pt x="533400" y="85725"/>
                </a:lnTo>
                <a:close/>
              </a:path>
              <a:path w="619125" h="381000">
                <a:moveTo>
                  <a:pt x="342900" y="0"/>
                </a:moveTo>
                <a:lnTo>
                  <a:pt x="276225" y="0"/>
                </a:lnTo>
                <a:lnTo>
                  <a:pt x="247650" y="9525"/>
                </a:lnTo>
                <a:lnTo>
                  <a:pt x="371475" y="9525"/>
                </a:lnTo>
                <a:lnTo>
                  <a:pt x="342900" y="0"/>
                </a:lnTo>
                <a:close/>
              </a:path>
            </a:pathLst>
          </a:custGeom>
          <a:solidFill>
            <a:srgbClr val="90AC67"/>
          </a:solidFill>
        </p:spPr>
        <p:txBody>
          <a:bodyPr wrap="square" lIns="0" tIns="0" rIns="0" bIns="0" rtlCol="0"/>
          <a:lstStyle/>
          <a:p>
            <a:endParaRPr/>
          </a:p>
        </p:txBody>
      </p:sp>
      <p:sp>
        <p:nvSpPr>
          <p:cNvPr id="28" name="object 28"/>
          <p:cNvSpPr/>
          <p:nvPr/>
        </p:nvSpPr>
        <p:spPr>
          <a:xfrm>
            <a:off x="7759700" y="3957551"/>
            <a:ext cx="228600" cy="438150"/>
          </a:xfrm>
          <a:custGeom>
            <a:avLst/>
            <a:gdLst/>
            <a:ahLst/>
            <a:cxnLst/>
            <a:rect l="l" t="t" r="r" b="b"/>
            <a:pathLst>
              <a:path w="228600" h="438150">
                <a:moveTo>
                  <a:pt x="66675" y="200025"/>
                </a:moveTo>
                <a:lnTo>
                  <a:pt x="9525" y="200025"/>
                </a:lnTo>
                <a:lnTo>
                  <a:pt x="9525" y="209550"/>
                </a:lnTo>
                <a:lnTo>
                  <a:pt x="19050" y="209550"/>
                </a:lnTo>
                <a:lnTo>
                  <a:pt x="38100" y="228600"/>
                </a:lnTo>
                <a:lnTo>
                  <a:pt x="0" y="409575"/>
                </a:lnTo>
                <a:lnTo>
                  <a:pt x="0" y="428625"/>
                </a:lnTo>
                <a:lnTo>
                  <a:pt x="9525" y="438150"/>
                </a:lnTo>
                <a:lnTo>
                  <a:pt x="200025" y="438150"/>
                </a:lnTo>
                <a:lnTo>
                  <a:pt x="209550" y="428625"/>
                </a:lnTo>
                <a:lnTo>
                  <a:pt x="209550" y="409575"/>
                </a:lnTo>
                <a:lnTo>
                  <a:pt x="205739" y="390525"/>
                </a:lnTo>
                <a:lnTo>
                  <a:pt x="66675" y="390525"/>
                </a:lnTo>
                <a:lnTo>
                  <a:pt x="66675" y="200025"/>
                </a:lnTo>
                <a:close/>
              </a:path>
              <a:path w="228600" h="438150">
                <a:moveTo>
                  <a:pt x="152400" y="9525"/>
                </a:moveTo>
                <a:lnTo>
                  <a:pt x="66675" y="9525"/>
                </a:lnTo>
                <a:lnTo>
                  <a:pt x="47625" y="19050"/>
                </a:lnTo>
                <a:lnTo>
                  <a:pt x="38100" y="19050"/>
                </a:lnTo>
                <a:lnTo>
                  <a:pt x="9525" y="47625"/>
                </a:lnTo>
                <a:lnTo>
                  <a:pt x="114300" y="47625"/>
                </a:lnTo>
                <a:lnTo>
                  <a:pt x="123825" y="57150"/>
                </a:lnTo>
                <a:lnTo>
                  <a:pt x="142875" y="66675"/>
                </a:lnTo>
                <a:lnTo>
                  <a:pt x="171450" y="95250"/>
                </a:lnTo>
                <a:lnTo>
                  <a:pt x="171450" y="142875"/>
                </a:lnTo>
                <a:lnTo>
                  <a:pt x="161925" y="161925"/>
                </a:lnTo>
                <a:lnTo>
                  <a:pt x="142875" y="180975"/>
                </a:lnTo>
                <a:lnTo>
                  <a:pt x="142875" y="390525"/>
                </a:lnTo>
                <a:lnTo>
                  <a:pt x="205739" y="390525"/>
                </a:lnTo>
                <a:lnTo>
                  <a:pt x="171450" y="219075"/>
                </a:lnTo>
                <a:lnTo>
                  <a:pt x="190500" y="209550"/>
                </a:lnTo>
                <a:lnTo>
                  <a:pt x="200025" y="200025"/>
                </a:lnTo>
                <a:lnTo>
                  <a:pt x="200025" y="190500"/>
                </a:lnTo>
                <a:lnTo>
                  <a:pt x="219075" y="171450"/>
                </a:lnTo>
                <a:lnTo>
                  <a:pt x="219075" y="152400"/>
                </a:lnTo>
                <a:lnTo>
                  <a:pt x="228600" y="142875"/>
                </a:lnTo>
                <a:lnTo>
                  <a:pt x="228600" y="104775"/>
                </a:lnTo>
                <a:lnTo>
                  <a:pt x="219075" y="76200"/>
                </a:lnTo>
                <a:lnTo>
                  <a:pt x="209550" y="57150"/>
                </a:lnTo>
                <a:lnTo>
                  <a:pt x="171450" y="19050"/>
                </a:lnTo>
                <a:lnTo>
                  <a:pt x="152400" y="9525"/>
                </a:lnTo>
                <a:close/>
              </a:path>
              <a:path w="228600" h="438150">
                <a:moveTo>
                  <a:pt x="104775" y="0"/>
                </a:moveTo>
                <a:lnTo>
                  <a:pt x="85725" y="0"/>
                </a:lnTo>
                <a:lnTo>
                  <a:pt x="76200" y="9525"/>
                </a:lnTo>
                <a:lnTo>
                  <a:pt x="133350" y="9525"/>
                </a:lnTo>
                <a:lnTo>
                  <a:pt x="104775" y="0"/>
                </a:lnTo>
                <a:close/>
              </a:path>
            </a:pathLst>
          </a:custGeom>
          <a:solidFill>
            <a:srgbClr val="6F83FF"/>
          </a:solidFill>
        </p:spPr>
        <p:txBody>
          <a:bodyPr wrap="square" lIns="0" tIns="0" rIns="0" bIns="0" rtlCol="0"/>
          <a:lstStyle/>
          <a:p>
            <a:endParaRPr/>
          </a:p>
        </p:txBody>
      </p:sp>
      <p:sp>
        <p:nvSpPr>
          <p:cNvPr id="29" name="object 29"/>
          <p:cNvSpPr/>
          <p:nvPr/>
        </p:nvSpPr>
        <p:spPr>
          <a:xfrm>
            <a:off x="7435851" y="4052801"/>
            <a:ext cx="447675" cy="57150"/>
          </a:xfrm>
          <a:custGeom>
            <a:avLst/>
            <a:gdLst/>
            <a:ahLst/>
            <a:cxnLst/>
            <a:rect l="l" t="t" r="r" b="b"/>
            <a:pathLst>
              <a:path w="447675" h="57150">
                <a:moveTo>
                  <a:pt x="419100" y="0"/>
                </a:moveTo>
                <a:lnTo>
                  <a:pt x="0" y="0"/>
                </a:lnTo>
                <a:lnTo>
                  <a:pt x="0" y="57150"/>
                </a:lnTo>
                <a:lnTo>
                  <a:pt x="428625" y="57150"/>
                </a:lnTo>
                <a:lnTo>
                  <a:pt x="447675" y="38100"/>
                </a:lnTo>
                <a:lnTo>
                  <a:pt x="447675" y="19050"/>
                </a:lnTo>
                <a:lnTo>
                  <a:pt x="438150" y="9525"/>
                </a:lnTo>
                <a:lnTo>
                  <a:pt x="428625" y="9525"/>
                </a:lnTo>
                <a:lnTo>
                  <a:pt x="419100" y="0"/>
                </a:lnTo>
                <a:close/>
              </a:path>
            </a:pathLst>
          </a:custGeom>
          <a:solidFill>
            <a:srgbClr val="F92F13"/>
          </a:solidFill>
        </p:spPr>
        <p:txBody>
          <a:bodyPr wrap="square" lIns="0" tIns="0" rIns="0" bIns="0" rtlCol="0"/>
          <a:lstStyle/>
          <a:p>
            <a:endParaRPr/>
          </a:p>
        </p:txBody>
      </p:sp>
      <p:sp>
        <p:nvSpPr>
          <p:cNvPr id="30" name="object 30"/>
          <p:cNvSpPr txBox="1"/>
          <p:nvPr/>
        </p:nvSpPr>
        <p:spPr>
          <a:xfrm>
            <a:off x="7423150" y="4846552"/>
            <a:ext cx="1206500" cy="620395"/>
          </a:xfrm>
          <a:prstGeom prst="rect">
            <a:avLst/>
          </a:prstGeom>
        </p:spPr>
        <p:txBody>
          <a:bodyPr vert="horz" wrap="square" lIns="0" tIns="0" rIns="0" bIns="0" rtlCol="0">
            <a:spAutoFit/>
          </a:bodyPr>
          <a:lstStyle/>
          <a:p>
            <a:pPr marL="19050" algn="ctr"/>
            <a:r>
              <a:rPr sz="2000" b="1" spc="25" dirty="0">
                <a:solidFill>
                  <a:srgbClr val="006600"/>
                </a:solidFill>
                <a:latin typeface="Microsoft YaHei"/>
                <a:cs typeface="Microsoft YaHei"/>
              </a:rPr>
              <a:t>解密</a:t>
            </a:r>
            <a:endParaRPr sz="2000">
              <a:latin typeface="Microsoft YaHei"/>
              <a:cs typeface="Microsoft YaHei"/>
            </a:endParaRPr>
          </a:p>
          <a:p>
            <a:pPr algn="ctr">
              <a:lnSpc>
                <a:spcPct val="100000"/>
              </a:lnSpc>
            </a:pPr>
            <a:r>
              <a:rPr sz="2000" spc="-5" dirty="0">
                <a:solidFill>
                  <a:srgbClr val="006600"/>
                </a:solidFill>
                <a:latin typeface="Arial"/>
                <a:cs typeface="Arial"/>
              </a:rPr>
              <a:t>(Decipher)</a:t>
            </a:r>
            <a:endParaRPr sz="2000">
              <a:latin typeface="Arial"/>
              <a:cs typeface="Arial"/>
            </a:endParaRPr>
          </a:p>
        </p:txBody>
      </p:sp>
      <p:sp>
        <p:nvSpPr>
          <p:cNvPr id="31" name="object 31"/>
          <p:cNvSpPr txBox="1"/>
          <p:nvPr/>
        </p:nvSpPr>
        <p:spPr>
          <a:xfrm>
            <a:off x="7318376" y="2684377"/>
            <a:ext cx="1292225" cy="622935"/>
          </a:xfrm>
          <a:prstGeom prst="rect">
            <a:avLst/>
          </a:prstGeom>
        </p:spPr>
        <p:txBody>
          <a:bodyPr vert="horz" wrap="square" lIns="0" tIns="0" rIns="0" bIns="0" rtlCol="0">
            <a:spAutoFit/>
          </a:bodyPr>
          <a:lstStyle/>
          <a:p>
            <a:pPr marL="136525" marR="5080" indent="-123825"/>
            <a:r>
              <a:rPr sz="2000" b="1" spc="-10" dirty="0">
                <a:solidFill>
                  <a:srgbClr val="800000"/>
                </a:solidFill>
                <a:latin typeface="Microsoft YaHei"/>
                <a:cs typeface="Microsoft YaHei"/>
              </a:rPr>
              <a:t>解密演算法  </a:t>
            </a:r>
            <a:r>
              <a:rPr sz="2000" b="1" spc="25" dirty="0">
                <a:solidFill>
                  <a:srgbClr val="000099"/>
                </a:solidFill>
                <a:latin typeface="Microsoft YaHei"/>
                <a:cs typeface="Microsoft YaHei"/>
              </a:rPr>
              <a:t>解密金鑰</a:t>
            </a:r>
            <a:endParaRPr sz="2000">
              <a:latin typeface="Microsoft YaHei"/>
              <a:cs typeface="Microsoft YaHei"/>
            </a:endParaRPr>
          </a:p>
        </p:txBody>
      </p:sp>
    </p:spTree>
    <p:extLst>
      <p:ext uri="{BB962C8B-B14F-4D97-AF65-F5344CB8AC3E}">
        <p14:creationId xmlns:p14="http://schemas.microsoft.com/office/powerpoint/2010/main" val="3173944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Try It !</a:t>
            </a:r>
            <a:endParaRPr lang="zh-TW" altLang="en-US" dirty="0"/>
          </a:p>
        </p:txBody>
      </p:sp>
      <p:sp>
        <p:nvSpPr>
          <p:cNvPr id="3" name="內容版面配置區 2"/>
          <p:cNvSpPr>
            <a:spLocks noGrp="1"/>
          </p:cNvSpPr>
          <p:nvPr>
            <p:ph idx="1"/>
          </p:nvPr>
        </p:nvSpPr>
        <p:spPr/>
        <p:txBody>
          <a:bodyPr/>
          <a:lstStyle/>
          <a:p>
            <a:r>
              <a:rPr lang="en-US" altLang="zh-TW" dirty="0" err="1" smtClean="0"/>
              <a:t>Ciphertext</a:t>
            </a:r>
            <a:r>
              <a:rPr lang="en-US" altLang="zh-TW" dirty="0" smtClean="0"/>
              <a:t> =</a:t>
            </a:r>
            <a:br>
              <a:rPr lang="en-US" altLang="zh-TW" dirty="0" smtClean="0"/>
            </a:br>
            <a:r>
              <a:rPr lang="en-US" altLang="zh-TW" dirty="0" err="1" smtClean="0"/>
              <a:t>AaY</a:t>
            </a:r>
            <a:r>
              <a:rPr lang="en-US" altLang="zh-TW" dirty="0" smtClean="0"/>
              <a:t> </a:t>
            </a:r>
            <a:r>
              <a:rPr lang="en-US" altLang="zh-TW" dirty="0"/>
              <a:t>rpyfneJBeaaX0n ,</a:t>
            </a:r>
            <a:r>
              <a:rPr lang="en-US" altLang="zh-TW" dirty="0" err="1"/>
              <a:t>ZZcs</a:t>
            </a:r>
            <a:r>
              <a:rPr lang="en-US" altLang="zh-TW" dirty="0"/>
              <a:t> </a:t>
            </a:r>
            <a:r>
              <a:rPr lang="en-US" altLang="zh-TW" dirty="0" err="1"/>
              <a:t>uXeeSVJ</a:t>
            </a:r>
            <a:r>
              <a:rPr lang="en-US" altLang="zh-TW" dirty="0"/>
              <a:t> sh2tioaZ}</a:t>
            </a:r>
            <a:r>
              <a:rPr lang="en-US" altLang="zh-TW" dirty="0" err="1"/>
              <a:t>slrg</a:t>
            </a:r>
            <a:r>
              <a:rPr lang="en-US" altLang="zh-TW" dirty="0"/>
              <a:t>, </a:t>
            </a:r>
            <a:r>
              <a:rPr lang="en-US" altLang="zh-TW" dirty="0" err="1"/>
              <a:t>ciE-anfGt</a:t>
            </a:r>
            <a:r>
              <a:rPr lang="en-US" altLang="zh-TW" dirty="0"/>
              <a:t>. </a:t>
            </a:r>
            <a:r>
              <a:rPr lang="en-US" altLang="zh-TW" dirty="0" err="1"/>
              <a:t>eCIyss</a:t>
            </a:r>
            <a:r>
              <a:rPr lang="en-US" altLang="zh-TW" dirty="0"/>
              <a:t> </a:t>
            </a:r>
            <a:r>
              <a:rPr lang="en-US" altLang="zh-TW" dirty="0" err="1"/>
              <a:t>TzprttFliora</a:t>
            </a:r>
            <a:r>
              <a:rPr lang="en-US" altLang="zh-TW" dirty="0"/>
              <a:t>{GcouhQIadctm0ltt </a:t>
            </a:r>
            <a:r>
              <a:rPr lang="en-US" altLang="zh-TW" dirty="0" err="1"/>
              <a:t>FYluuezTyorZ</a:t>
            </a:r>
            <a:r>
              <a:rPr lang="en-US" altLang="zh-TW" dirty="0"/>
              <a:t> </a:t>
            </a:r>
            <a:endParaRPr lang="zh-TW" altLang="en-US" dirty="0"/>
          </a:p>
          <a:p>
            <a:r>
              <a:rPr lang="en-US" altLang="zh-TW" dirty="0" smtClean="0"/>
              <a:t>Flag : </a:t>
            </a:r>
            <a:r>
              <a:rPr lang="en-US" altLang="zh-TW" dirty="0" err="1" smtClean="0"/>
              <a:t>SharifCTF</a:t>
            </a:r>
            <a:r>
              <a:rPr lang="en-US" altLang="zh-TW" dirty="0" smtClean="0"/>
              <a:t>{</a:t>
            </a:r>
            <a:r>
              <a:rPr lang="en-US" altLang="zh-TW" dirty="0" err="1" smtClean="0"/>
              <a:t>flag_is_here</a:t>
            </a:r>
            <a:r>
              <a:rPr lang="en-US" altLang="zh-TW" dirty="0"/>
              <a:t>}</a:t>
            </a:r>
            <a:endParaRPr lang="zh-TW" altLang="en-US" dirty="0"/>
          </a:p>
        </p:txBody>
      </p:sp>
      <p:sp>
        <p:nvSpPr>
          <p:cNvPr id="4" name="矩形 3"/>
          <p:cNvSpPr/>
          <p:nvPr/>
        </p:nvSpPr>
        <p:spPr>
          <a:xfrm>
            <a:off x="5088835" y="5665569"/>
            <a:ext cx="6096000" cy="646331"/>
          </a:xfrm>
          <a:prstGeom prst="rect">
            <a:avLst/>
          </a:prstGeom>
        </p:spPr>
        <p:txBody>
          <a:bodyPr>
            <a:spAutoFit/>
          </a:bodyPr>
          <a:lstStyle/>
          <a:p>
            <a:r>
              <a:rPr lang="zh-TW" altLang="en-US" dirty="0"/>
              <a:t>http://www.geocachingtoolbox.com/index.php?page=railFenceCipher</a:t>
            </a:r>
          </a:p>
        </p:txBody>
      </p:sp>
    </p:spTree>
    <p:extLst>
      <p:ext uri="{BB962C8B-B14F-4D97-AF65-F5344CB8AC3E}">
        <p14:creationId xmlns:p14="http://schemas.microsoft.com/office/powerpoint/2010/main" val="4117273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492085"/>
            <a:ext cx="9535557" cy="880042"/>
          </a:xfrm>
          <a:prstGeom prst="rect">
            <a:avLst/>
          </a:prstGeom>
        </p:spPr>
        <p:txBody>
          <a:bodyPr vert="horz" wrap="square" lIns="0" tIns="221989" rIns="0" bIns="0" rtlCol="0" anchor="ctr">
            <a:spAutoFit/>
          </a:bodyPr>
          <a:lstStyle/>
          <a:p>
            <a:pPr marL="11516">
              <a:lnSpc>
                <a:spcPct val="100000"/>
              </a:lnSpc>
            </a:pPr>
            <a:r>
              <a:rPr spc="-14" dirty="0"/>
              <a:t>More</a:t>
            </a:r>
            <a:r>
              <a:rPr spc="-50" dirty="0"/>
              <a:t> </a:t>
            </a:r>
            <a:r>
              <a:rPr spc="-27" dirty="0"/>
              <a:t>Examples</a:t>
            </a:r>
          </a:p>
        </p:txBody>
      </p:sp>
      <p:sp>
        <p:nvSpPr>
          <p:cNvPr id="3" name="object 3"/>
          <p:cNvSpPr/>
          <p:nvPr/>
        </p:nvSpPr>
        <p:spPr>
          <a:xfrm>
            <a:off x="2249532" y="1462584"/>
            <a:ext cx="7197731" cy="5251466"/>
          </a:xfrm>
          <a:prstGeom prst="rect">
            <a:avLst/>
          </a:prstGeom>
          <a:blipFill>
            <a:blip r:embed="rId2" cstate="print"/>
            <a:stretch>
              <a:fillRect/>
            </a:stretch>
          </a:blipFill>
        </p:spPr>
        <p:txBody>
          <a:bodyPr wrap="square" lIns="0" tIns="0" rIns="0" bIns="0" rtlCol="0"/>
          <a:lstStyle/>
          <a:p>
            <a:endParaRPr sz="1632"/>
          </a:p>
        </p:txBody>
      </p:sp>
      <p:sp>
        <p:nvSpPr>
          <p:cNvPr id="4" name="object 4"/>
          <p:cNvSpPr txBox="1">
            <a:spLocks noGrp="1"/>
          </p:cNvSpPr>
          <p:nvPr>
            <p:ph type="sldNum" sz="quarter" idx="7"/>
          </p:nvPr>
        </p:nvSpPr>
        <p:spPr>
          <a:xfrm>
            <a:off x="9055708" y="5852548"/>
            <a:ext cx="2487537" cy="153888"/>
          </a:xfrm>
          <a:prstGeom prst="rect">
            <a:avLst/>
          </a:prstGeom>
        </p:spPr>
        <p:txBody>
          <a:bodyPr vert="horz" wrap="square" lIns="0" tIns="0" rIns="0" bIns="0" rtlCol="0" anchor="ctr">
            <a:spAutoFit/>
          </a:bodyPr>
          <a:lstStyle/>
          <a:p>
            <a:pPr marL="23033">
              <a:lnSpc>
                <a:spcPts val="1247"/>
              </a:lnSpc>
            </a:pPr>
            <a:fld id="{81D60167-4931-47E6-BA6A-407CBD079E47}" type="slidenum">
              <a:rPr dirty="0"/>
              <a:pPr marL="23033">
                <a:lnSpc>
                  <a:spcPts val="1247"/>
                </a:lnSpc>
              </a:pPr>
              <a:t>31</a:t>
            </a:fld>
            <a:endParaRPr dirty="0"/>
          </a:p>
        </p:txBody>
      </p:sp>
    </p:spTree>
    <p:extLst>
      <p:ext uri="{BB962C8B-B14F-4D97-AF65-F5344CB8AC3E}">
        <p14:creationId xmlns:p14="http://schemas.microsoft.com/office/powerpoint/2010/main" val="3129209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23" dirty="0"/>
              <a:t>One-time</a:t>
            </a:r>
            <a:r>
              <a:rPr spc="113" dirty="0"/>
              <a:t> </a:t>
            </a:r>
            <a:r>
              <a:rPr spc="-32" dirty="0"/>
              <a:t>Pad</a:t>
            </a:r>
          </a:p>
        </p:txBody>
      </p:sp>
      <p:sp>
        <p:nvSpPr>
          <p:cNvPr id="3" name="object 3"/>
          <p:cNvSpPr txBox="1"/>
          <p:nvPr/>
        </p:nvSpPr>
        <p:spPr>
          <a:xfrm>
            <a:off x="2327785" y="1854044"/>
            <a:ext cx="7297925" cy="1409617"/>
          </a:xfrm>
          <a:prstGeom prst="rect">
            <a:avLst/>
          </a:prstGeom>
        </p:spPr>
        <p:txBody>
          <a:bodyPr vert="horz" wrap="square" lIns="0" tIns="0" rIns="0" bIns="0" rtlCol="0">
            <a:spAutoFit/>
          </a:bodyPr>
          <a:lstStyle/>
          <a:p>
            <a:pPr marL="230327" indent="-218811">
              <a:buFont typeface="Arial"/>
              <a:buChar char="•"/>
              <a:tabLst>
                <a:tab pos="230327" algn="l"/>
              </a:tabLst>
            </a:pPr>
            <a:r>
              <a:rPr sz="2720" spc="-18" dirty="0">
                <a:latin typeface="Calibri"/>
                <a:cs typeface="Calibri"/>
              </a:rPr>
              <a:t>XOR </a:t>
            </a:r>
            <a:r>
              <a:rPr sz="2720" dirty="0">
                <a:latin typeface="Symbol"/>
                <a:cs typeface="Symbol"/>
              </a:rPr>
              <a:t></a:t>
            </a:r>
            <a:r>
              <a:rPr sz="2720" dirty="0">
                <a:latin typeface="Times New Roman"/>
                <a:cs typeface="Times New Roman"/>
              </a:rPr>
              <a:t> </a:t>
            </a:r>
            <a:r>
              <a:rPr sz="2720" dirty="0">
                <a:latin typeface="Calibri"/>
                <a:cs typeface="Calibri"/>
              </a:rPr>
              <a:t>message </a:t>
            </a:r>
            <a:r>
              <a:rPr sz="2720" spc="-14" dirty="0">
                <a:latin typeface="Calibri"/>
                <a:cs typeface="Calibri"/>
              </a:rPr>
              <a:t>with </a:t>
            </a:r>
            <a:r>
              <a:rPr sz="2720" dirty="0">
                <a:latin typeface="Calibri"/>
                <a:cs typeface="Calibri"/>
              </a:rPr>
              <a:t>a </a:t>
            </a:r>
            <a:r>
              <a:rPr sz="2720" spc="-23" dirty="0">
                <a:latin typeface="Calibri"/>
                <a:cs typeface="Calibri"/>
              </a:rPr>
              <a:t>random </a:t>
            </a:r>
            <a:r>
              <a:rPr sz="2720" spc="-18" dirty="0">
                <a:latin typeface="Calibri"/>
                <a:cs typeface="Calibri"/>
              </a:rPr>
              <a:t>key </a:t>
            </a:r>
            <a:r>
              <a:rPr sz="2720" spc="5" dirty="0">
                <a:latin typeface="Calibri"/>
                <a:cs typeface="Calibri"/>
              </a:rPr>
              <a:t>of </a:t>
            </a:r>
            <a:r>
              <a:rPr sz="2720" spc="-5" dirty="0">
                <a:latin typeface="Calibri"/>
                <a:cs typeface="Calibri"/>
              </a:rPr>
              <a:t>same</a:t>
            </a:r>
            <a:r>
              <a:rPr sz="2720" spc="-150" dirty="0">
                <a:latin typeface="Calibri"/>
                <a:cs typeface="Calibri"/>
              </a:rPr>
              <a:t> </a:t>
            </a:r>
            <a:r>
              <a:rPr sz="2720" dirty="0">
                <a:latin typeface="Calibri"/>
                <a:cs typeface="Calibri"/>
              </a:rPr>
              <a:t>length</a:t>
            </a:r>
            <a:endParaRPr sz="2720">
              <a:latin typeface="Calibri"/>
              <a:cs typeface="Calibri"/>
            </a:endParaRPr>
          </a:p>
          <a:p>
            <a:pPr marL="230327" indent="-218811">
              <a:spcBef>
                <a:spcPts val="635"/>
              </a:spcBef>
              <a:buFont typeface="Arial"/>
              <a:buChar char="•"/>
              <a:tabLst>
                <a:tab pos="230327" algn="l"/>
              </a:tabLst>
            </a:pPr>
            <a:r>
              <a:rPr sz="2720" spc="5" dirty="0">
                <a:latin typeface="Calibri"/>
                <a:cs typeface="Calibri"/>
              </a:rPr>
              <a:t>E</a:t>
            </a:r>
            <a:r>
              <a:rPr sz="3128" spc="6" baseline="-19323" dirty="0">
                <a:latin typeface="Calibri"/>
                <a:cs typeface="Calibri"/>
              </a:rPr>
              <a:t>K</a:t>
            </a:r>
            <a:r>
              <a:rPr sz="2720" spc="5" dirty="0">
                <a:latin typeface="Calibri"/>
                <a:cs typeface="Calibri"/>
              </a:rPr>
              <a:t>(m) </a:t>
            </a:r>
            <a:r>
              <a:rPr sz="2720" dirty="0">
                <a:latin typeface="Calibri"/>
                <a:cs typeface="Calibri"/>
              </a:rPr>
              <a:t>= K </a:t>
            </a:r>
            <a:r>
              <a:rPr sz="2720" dirty="0">
                <a:latin typeface="Symbol"/>
                <a:cs typeface="Symbol"/>
              </a:rPr>
              <a:t></a:t>
            </a:r>
            <a:r>
              <a:rPr sz="2720" spc="-240" dirty="0">
                <a:latin typeface="Times New Roman"/>
                <a:cs typeface="Times New Roman"/>
              </a:rPr>
              <a:t> </a:t>
            </a:r>
            <a:r>
              <a:rPr sz="2720" dirty="0">
                <a:latin typeface="Calibri"/>
                <a:cs typeface="Calibri"/>
              </a:rPr>
              <a:t>m</a:t>
            </a:r>
            <a:endParaRPr sz="2720">
              <a:latin typeface="Calibri"/>
              <a:cs typeface="Calibri"/>
            </a:endParaRPr>
          </a:p>
          <a:p>
            <a:pPr marL="230327" indent="-218811">
              <a:spcBef>
                <a:spcPts val="635"/>
              </a:spcBef>
              <a:buFont typeface="Arial"/>
              <a:buChar char="•"/>
              <a:tabLst>
                <a:tab pos="230327" algn="l"/>
              </a:tabLst>
            </a:pPr>
            <a:r>
              <a:rPr sz="2720" spc="-9" dirty="0">
                <a:latin typeface="Calibri"/>
                <a:cs typeface="Calibri"/>
              </a:rPr>
              <a:t>D</a:t>
            </a:r>
            <a:r>
              <a:rPr sz="3128" spc="-14" baseline="-19323" dirty="0">
                <a:latin typeface="Calibri"/>
                <a:cs typeface="Calibri"/>
              </a:rPr>
              <a:t>K</a:t>
            </a:r>
            <a:r>
              <a:rPr sz="2720" spc="-9" dirty="0">
                <a:latin typeface="Calibri"/>
                <a:cs typeface="Calibri"/>
              </a:rPr>
              <a:t>(c) </a:t>
            </a:r>
            <a:r>
              <a:rPr sz="2720" dirty="0">
                <a:latin typeface="Calibri"/>
                <a:cs typeface="Calibri"/>
              </a:rPr>
              <a:t>= K </a:t>
            </a:r>
            <a:r>
              <a:rPr sz="2720" dirty="0">
                <a:latin typeface="Symbol"/>
                <a:cs typeface="Symbol"/>
              </a:rPr>
              <a:t></a:t>
            </a:r>
            <a:r>
              <a:rPr sz="2720" spc="-113" dirty="0">
                <a:latin typeface="Times New Roman"/>
                <a:cs typeface="Times New Roman"/>
              </a:rPr>
              <a:t> </a:t>
            </a:r>
            <a:r>
              <a:rPr sz="2720" dirty="0">
                <a:latin typeface="Calibri"/>
                <a:cs typeface="Calibri"/>
              </a:rPr>
              <a:t>c</a:t>
            </a:r>
            <a:endParaRPr sz="2720">
              <a:latin typeface="Calibri"/>
              <a:cs typeface="Calibri"/>
            </a:endParaRPr>
          </a:p>
        </p:txBody>
      </p:sp>
      <p:sp>
        <p:nvSpPr>
          <p:cNvPr id="4" name="object 4"/>
          <p:cNvSpPr/>
          <p:nvPr/>
        </p:nvSpPr>
        <p:spPr>
          <a:xfrm>
            <a:off x="3596947" y="3420363"/>
            <a:ext cx="4468353" cy="1969300"/>
          </a:xfrm>
          <a:prstGeom prst="rect">
            <a:avLst/>
          </a:prstGeom>
          <a:blipFill>
            <a:blip r:embed="rId2" cstate="print"/>
            <a:stretch>
              <a:fillRect/>
            </a:stretch>
          </a:blipFill>
        </p:spPr>
        <p:txBody>
          <a:bodyPr wrap="square" lIns="0" tIns="0" rIns="0" bIns="0" rtlCol="0"/>
          <a:lstStyle/>
          <a:p>
            <a:endParaRPr sz="1632"/>
          </a:p>
        </p:txBody>
      </p:sp>
      <p:sp>
        <p:nvSpPr>
          <p:cNvPr id="5" name="object 5"/>
          <p:cNvSpPr txBox="1"/>
          <p:nvPr/>
        </p:nvSpPr>
        <p:spPr>
          <a:xfrm>
            <a:off x="2249532" y="5666056"/>
            <a:ext cx="7416544" cy="514768"/>
          </a:xfrm>
          <a:prstGeom prst="rect">
            <a:avLst/>
          </a:prstGeom>
          <a:solidFill>
            <a:srgbClr val="404040"/>
          </a:solidFill>
        </p:spPr>
        <p:txBody>
          <a:bodyPr vert="horz" wrap="square" lIns="0" tIns="27063" rIns="0" bIns="0" rtlCol="0">
            <a:spAutoFit/>
          </a:bodyPr>
          <a:lstStyle/>
          <a:p>
            <a:pPr marL="89252">
              <a:spcBef>
                <a:spcPts val="213"/>
              </a:spcBef>
            </a:pPr>
            <a:r>
              <a:rPr sz="1542" spc="-18" dirty="0">
                <a:solidFill>
                  <a:srgbClr val="E2CCAA"/>
                </a:solidFill>
                <a:latin typeface="Courier New"/>
                <a:cs typeface="Courier New"/>
              </a:rPr>
              <a:t>def </a:t>
            </a:r>
            <a:r>
              <a:rPr sz="1542" spc="-23" dirty="0">
                <a:solidFill>
                  <a:srgbClr val="EDED8E"/>
                </a:solidFill>
                <a:latin typeface="Courier New"/>
                <a:cs typeface="Courier New"/>
              </a:rPr>
              <a:t>strxor</a:t>
            </a:r>
            <a:r>
              <a:rPr sz="1542" spc="-23" dirty="0">
                <a:solidFill>
                  <a:srgbClr val="DBDBDB"/>
                </a:solidFill>
                <a:latin typeface="Courier New"/>
                <a:cs typeface="Courier New"/>
              </a:rPr>
              <a:t>(a,</a:t>
            </a:r>
            <a:r>
              <a:rPr sz="1542" spc="249" dirty="0">
                <a:solidFill>
                  <a:srgbClr val="DBDBDB"/>
                </a:solidFill>
                <a:latin typeface="Courier New"/>
                <a:cs typeface="Courier New"/>
              </a:rPr>
              <a:t> </a:t>
            </a:r>
            <a:r>
              <a:rPr sz="1542" spc="-23" dirty="0">
                <a:solidFill>
                  <a:srgbClr val="DBDBDB"/>
                </a:solidFill>
                <a:latin typeface="Courier New"/>
                <a:cs typeface="Courier New"/>
              </a:rPr>
              <a:t>b):</a:t>
            </a:r>
            <a:endParaRPr sz="1542">
              <a:latin typeface="Courier New"/>
              <a:cs typeface="Courier New"/>
            </a:endParaRPr>
          </a:p>
          <a:p>
            <a:pPr marL="331095">
              <a:spcBef>
                <a:spcPts val="54"/>
              </a:spcBef>
            </a:pPr>
            <a:r>
              <a:rPr sz="1542" spc="-23" dirty="0">
                <a:solidFill>
                  <a:srgbClr val="E2CCAA"/>
                </a:solidFill>
                <a:latin typeface="Courier New"/>
                <a:cs typeface="Courier New"/>
              </a:rPr>
              <a:t>return </a:t>
            </a:r>
            <a:r>
              <a:rPr sz="1542" spc="-23" dirty="0">
                <a:solidFill>
                  <a:srgbClr val="CC9191"/>
                </a:solidFill>
                <a:latin typeface="Courier New"/>
                <a:cs typeface="Courier New"/>
              </a:rPr>
              <a:t>''</a:t>
            </a:r>
            <a:r>
              <a:rPr sz="1542" spc="-23" dirty="0">
                <a:solidFill>
                  <a:srgbClr val="DBDBDB"/>
                </a:solidFill>
                <a:latin typeface="Courier New"/>
                <a:cs typeface="Courier New"/>
              </a:rPr>
              <a:t>.join(chr(ord(x) </a:t>
            </a:r>
            <a:r>
              <a:rPr sz="1542" dirty="0">
                <a:solidFill>
                  <a:srgbClr val="DBDBDB"/>
                </a:solidFill>
                <a:latin typeface="Courier New"/>
                <a:cs typeface="Courier New"/>
              </a:rPr>
              <a:t>^ </a:t>
            </a:r>
            <a:r>
              <a:rPr sz="1542" spc="-23" dirty="0">
                <a:solidFill>
                  <a:srgbClr val="DBDBDB"/>
                </a:solidFill>
                <a:latin typeface="Courier New"/>
                <a:cs typeface="Courier New"/>
              </a:rPr>
              <a:t>ord(y)) </a:t>
            </a:r>
            <a:r>
              <a:rPr sz="1542" spc="-18" dirty="0">
                <a:solidFill>
                  <a:srgbClr val="E2CCAA"/>
                </a:solidFill>
                <a:latin typeface="Courier New"/>
                <a:cs typeface="Courier New"/>
              </a:rPr>
              <a:t>for </a:t>
            </a:r>
            <a:r>
              <a:rPr sz="1542" spc="-14" dirty="0">
                <a:solidFill>
                  <a:srgbClr val="DBDBDB"/>
                </a:solidFill>
                <a:latin typeface="Courier New"/>
                <a:cs typeface="Courier New"/>
              </a:rPr>
              <a:t>x, </a:t>
            </a:r>
            <a:r>
              <a:rPr sz="1542" dirty="0">
                <a:solidFill>
                  <a:srgbClr val="DBDBDB"/>
                </a:solidFill>
                <a:latin typeface="Courier New"/>
                <a:cs typeface="Courier New"/>
              </a:rPr>
              <a:t>y </a:t>
            </a:r>
            <a:r>
              <a:rPr sz="1542" spc="-14" dirty="0">
                <a:solidFill>
                  <a:srgbClr val="E2CCAA"/>
                </a:solidFill>
                <a:latin typeface="Courier New"/>
                <a:cs typeface="Courier New"/>
              </a:rPr>
              <a:t>in </a:t>
            </a:r>
            <a:r>
              <a:rPr sz="1542" spc="-23" dirty="0">
                <a:solidFill>
                  <a:srgbClr val="DBDBDB"/>
                </a:solidFill>
                <a:latin typeface="Courier New"/>
                <a:cs typeface="Courier New"/>
              </a:rPr>
              <a:t>zip(a, </a:t>
            </a:r>
            <a:r>
              <a:rPr sz="1542" spc="354" dirty="0">
                <a:solidFill>
                  <a:srgbClr val="DBDBDB"/>
                </a:solidFill>
                <a:latin typeface="Courier New"/>
                <a:cs typeface="Courier New"/>
              </a:rPr>
              <a:t> </a:t>
            </a:r>
            <a:r>
              <a:rPr sz="1542" spc="-23" dirty="0">
                <a:solidFill>
                  <a:srgbClr val="DBDBDB"/>
                </a:solidFill>
                <a:latin typeface="Courier New"/>
                <a:cs typeface="Courier New"/>
              </a:rPr>
              <a:t>b))</a:t>
            </a:r>
            <a:endParaRPr sz="1542">
              <a:latin typeface="Courier New"/>
              <a:cs typeface="Courier New"/>
            </a:endParaRPr>
          </a:p>
        </p:txBody>
      </p:sp>
      <p:sp>
        <p:nvSpPr>
          <p:cNvPr id="6" name="object 6"/>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Tree>
    <p:extLst>
      <p:ext uri="{BB962C8B-B14F-4D97-AF65-F5344CB8AC3E}">
        <p14:creationId xmlns:p14="http://schemas.microsoft.com/office/powerpoint/2010/main" val="2038470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23" dirty="0"/>
              <a:t>One-time</a:t>
            </a:r>
            <a:r>
              <a:rPr spc="113" dirty="0"/>
              <a:t> </a:t>
            </a:r>
            <a:r>
              <a:rPr spc="-32" dirty="0"/>
              <a:t>Pad</a:t>
            </a:r>
          </a:p>
        </p:txBody>
      </p:sp>
      <p:sp>
        <p:nvSpPr>
          <p:cNvPr id="3" name="object 3"/>
          <p:cNvSpPr txBox="1"/>
          <p:nvPr/>
        </p:nvSpPr>
        <p:spPr>
          <a:xfrm>
            <a:off x="2327785" y="1882742"/>
            <a:ext cx="7208674" cy="2014141"/>
          </a:xfrm>
          <a:prstGeom prst="rect">
            <a:avLst/>
          </a:prstGeom>
        </p:spPr>
        <p:txBody>
          <a:bodyPr vert="horz" wrap="square" lIns="0" tIns="0" rIns="0" bIns="0" rtlCol="0">
            <a:spAutoFit/>
          </a:bodyPr>
          <a:lstStyle/>
          <a:p>
            <a:pPr marL="230327" marR="4607" indent="-218811">
              <a:lnSpc>
                <a:spcPct val="90300"/>
              </a:lnSpc>
              <a:buFont typeface="Arial"/>
              <a:buChar char="•"/>
              <a:tabLst>
                <a:tab pos="230327" algn="l"/>
              </a:tabLst>
            </a:pPr>
            <a:r>
              <a:rPr sz="2720" spc="18" dirty="0">
                <a:latin typeface="Calibri"/>
                <a:cs typeface="Calibri"/>
              </a:rPr>
              <a:t>In </a:t>
            </a:r>
            <a:r>
              <a:rPr sz="2720" spc="-14" dirty="0">
                <a:latin typeface="Calibri"/>
                <a:cs typeface="Calibri"/>
              </a:rPr>
              <a:t>information </a:t>
            </a:r>
            <a:r>
              <a:rPr sz="2720" spc="-5" dirty="0">
                <a:latin typeface="Calibri"/>
                <a:cs typeface="Calibri"/>
              </a:rPr>
              <a:t>theory </a:t>
            </a:r>
            <a:r>
              <a:rPr sz="2720" spc="-9" dirty="0">
                <a:latin typeface="Calibri"/>
                <a:cs typeface="Calibri"/>
              </a:rPr>
              <a:t>and </a:t>
            </a:r>
            <a:r>
              <a:rPr sz="2720" spc="-27" dirty="0">
                <a:latin typeface="Calibri"/>
                <a:cs typeface="Calibri"/>
              </a:rPr>
              <a:t>cryptography, </a:t>
            </a:r>
            <a:r>
              <a:rPr sz="2720" dirty="0">
                <a:latin typeface="Calibri"/>
                <a:cs typeface="Calibri"/>
              </a:rPr>
              <a:t>one-time  </a:t>
            </a:r>
            <a:r>
              <a:rPr sz="2720" spc="-9" dirty="0">
                <a:latin typeface="Calibri"/>
                <a:cs typeface="Calibri"/>
              </a:rPr>
              <a:t>pad </a:t>
            </a:r>
            <a:r>
              <a:rPr sz="2720" spc="5" dirty="0">
                <a:latin typeface="Calibri"/>
                <a:cs typeface="Calibri"/>
              </a:rPr>
              <a:t>is </a:t>
            </a:r>
            <a:r>
              <a:rPr sz="2720" spc="-18" dirty="0">
                <a:latin typeface="Calibri"/>
                <a:cs typeface="Calibri"/>
              </a:rPr>
              <a:t>an </a:t>
            </a:r>
            <a:r>
              <a:rPr sz="2720" spc="5" dirty="0">
                <a:latin typeface="Calibri"/>
                <a:cs typeface="Calibri"/>
              </a:rPr>
              <a:t>encryption </a:t>
            </a:r>
            <a:r>
              <a:rPr sz="2720" spc="9" dirty="0">
                <a:latin typeface="Calibri"/>
                <a:cs typeface="Calibri"/>
              </a:rPr>
              <a:t>scheme </a:t>
            </a:r>
            <a:r>
              <a:rPr sz="2720" spc="-9" dirty="0">
                <a:latin typeface="Calibri"/>
                <a:cs typeface="Calibri"/>
              </a:rPr>
              <a:t>that </a:t>
            </a:r>
            <a:r>
              <a:rPr sz="2720" spc="5" dirty="0">
                <a:latin typeface="Calibri"/>
                <a:cs typeface="Calibri"/>
              </a:rPr>
              <a:t>is  </a:t>
            </a:r>
            <a:r>
              <a:rPr sz="2720" b="1" spc="-14" dirty="0">
                <a:latin typeface="Calibri"/>
                <a:cs typeface="Calibri"/>
              </a:rPr>
              <a:t>unconditionally</a:t>
            </a:r>
            <a:r>
              <a:rPr sz="2720" b="1" spc="14" dirty="0">
                <a:latin typeface="Calibri"/>
                <a:cs typeface="Calibri"/>
              </a:rPr>
              <a:t> </a:t>
            </a:r>
            <a:r>
              <a:rPr sz="2720" b="1" spc="5" dirty="0">
                <a:latin typeface="Calibri"/>
                <a:cs typeface="Calibri"/>
              </a:rPr>
              <a:t>secure</a:t>
            </a:r>
            <a:endParaRPr sz="2720">
              <a:latin typeface="Calibri"/>
              <a:cs typeface="Calibri"/>
            </a:endParaRPr>
          </a:p>
          <a:p>
            <a:pPr marL="679465" lvl="1" indent="-218811">
              <a:spcBef>
                <a:spcPts val="181"/>
              </a:spcBef>
              <a:buFont typeface="Arial"/>
              <a:buChar char="•"/>
              <a:tabLst>
                <a:tab pos="679465" algn="l"/>
              </a:tabLst>
            </a:pPr>
            <a:r>
              <a:rPr sz="2358" spc="-14" dirty="0">
                <a:latin typeface="Calibri"/>
                <a:cs typeface="Calibri"/>
              </a:rPr>
              <a:t>Pr[P </a:t>
            </a:r>
            <a:r>
              <a:rPr sz="2358" dirty="0">
                <a:latin typeface="Calibri"/>
                <a:cs typeface="Calibri"/>
              </a:rPr>
              <a:t>= m | C = </a:t>
            </a:r>
            <a:r>
              <a:rPr sz="2358" spc="-5" dirty="0">
                <a:latin typeface="Calibri"/>
                <a:cs typeface="Calibri"/>
              </a:rPr>
              <a:t>c] </a:t>
            </a:r>
            <a:r>
              <a:rPr sz="2358" dirty="0">
                <a:latin typeface="Calibri"/>
                <a:cs typeface="Calibri"/>
              </a:rPr>
              <a:t>= </a:t>
            </a:r>
            <a:r>
              <a:rPr sz="2358" spc="-14" dirty="0">
                <a:latin typeface="Calibri"/>
                <a:cs typeface="Calibri"/>
              </a:rPr>
              <a:t>Pr[P </a:t>
            </a:r>
            <a:r>
              <a:rPr sz="2358" dirty="0">
                <a:latin typeface="Calibri"/>
                <a:cs typeface="Calibri"/>
              </a:rPr>
              <a:t>=</a:t>
            </a:r>
            <a:r>
              <a:rPr sz="2358" spc="-340" dirty="0">
                <a:latin typeface="Calibri"/>
                <a:cs typeface="Calibri"/>
              </a:rPr>
              <a:t> </a:t>
            </a:r>
            <a:r>
              <a:rPr sz="2358" spc="9" dirty="0">
                <a:latin typeface="Calibri"/>
                <a:cs typeface="Calibri"/>
              </a:rPr>
              <a:t>m]</a:t>
            </a:r>
            <a:endParaRPr sz="2358">
              <a:latin typeface="Calibri"/>
              <a:cs typeface="Calibri"/>
            </a:endParaRPr>
          </a:p>
          <a:p>
            <a:pPr marL="230327" indent="-218811">
              <a:spcBef>
                <a:spcPts val="617"/>
              </a:spcBef>
              <a:buFont typeface="Arial"/>
              <a:buChar char="•"/>
              <a:tabLst>
                <a:tab pos="230327" algn="l"/>
              </a:tabLst>
            </a:pPr>
            <a:r>
              <a:rPr sz="2720" spc="-36" dirty="0">
                <a:latin typeface="Calibri"/>
                <a:cs typeface="Calibri"/>
              </a:rPr>
              <a:t>Perfect </a:t>
            </a:r>
            <a:r>
              <a:rPr sz="2720" spc="5" dirty="0">
                <a:latin typeface="Calibri"/>
                <a:cs typeface="Calibri"/>
              </a:rPr>
              <a:t>security</a:t>
            </a:r>
            <a:r>
              <a:rPr sz="2720" spc="18" dirty="0">
                <a:latin typeface="Calibri"/>
                <a:cs typeface="Calibri"/>
              </a:rPr>
              <a:t> </a:t>
            </a:r>
            <a:r>
              <a:rPr sz="2720" dirty="0">
                <a:latin typeface="Calibri"/>
                <a:cs typeface="Calibri"/>
              </a:rPr>
              <a:t>(?)</a:t>
            </a:r>
            <a:endParaRPr sz="2720">
              <a:latin typeface="Calibri"/>
              <a:cs typeface="Calibri"/>
            </a:endParaRPr>
          </a:p>
        </p:txBody>
      </p:sp>
      <p:pic>
        <p:nvPicPr>
          <p:cNvPr id="3074" name="Picture 2" descr="「One-time Pad」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236" y="2889812"/>
            <a:ext cx="2017782" cy="288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84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spc="-5" dirty="0">
                <a:latin typeface="Microsoft YaHei"/>
                <a:cs typeface="Microsoft YaHei"/>
              </a:rPr>
              <a:t>對稱性</a:t>
            </a:r>
            <a:r>
              <a:rPr lang="en-US" altLang="zh-TW" b="1" spc="-5" dirty="0">
                <a:latin typeface="Arial"/>
                <a:cs typeface="Arial"/>
              </a:rPr>
              <a:t>vs.</a:t>
            </a:r>
            <a:r>
              <a:rPr lang="zh-TW" altLang="en-US" b="1" spc="-5" dirty="0">
                <a:latin typeface="Microsoft YaHei"/>
                <a:cs typeface="Microsoft YaHei"/>
              </a:rPr>
              <a:t>非對稱性密碼</a:t>
            </a:r>
            <a:r>
              <a:rPr lang="zh-TW" altLang="en-US" b="1" spc="-5" dirty="0" smtClean="0">
                <a:latin typeface="Microsoft YaHei"/>
                <a:cs typeface="Microsoft YaHei"/>
              </a:rPr>
              <a:t>學</a:t>
            </a:r>
            <a:endParaRPr lang="zh-TW" altLang="en-US" dirty="0"/>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13326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82776" y="481092"/>
            <a:ext cx="10515600" cy="677108"/>
          </a:xfrm>
          <a:prstGeom prst="rect">
            <a:avLst/>
          </a:prstGeom>
        </p:spPr>
        <p:txBody>
          <a:bodyPr vert="horz" wrap="square" lIns="0" tIns="0" rIns="0" bIns="0" rtlCol="0" anchor="ctr">
            <a:spAutoFit/>
          </a:bodyPr>
          <a:lstStyle/>
          <a:p>
            <a:pPr marL="2565400">
              <a:lnSpc>
                <a:spcPct val="100000"/>
              </a:lnSpc>
            </a:pPr>
            <a:r>
              <a:rPr spc="10" dirty="0">
                <a:solidFill>
                  <a:schemeClr val="tx1"/>
                </a:solidFill>
                <a:latin typeface="Microsoft YaHei"/>
                <a:cs typeface="Microsoft YaHei"/>
              </a:rPr>
              <a:t>對稱加密技術</a:t>
            </a:r>
          </a:p>
        </p:txBody>
      </p:sp>
      <p:sp>
        <p:nvSpPr>
          <p:cNvPr id="4" name="object 4"/>
          <p:cNvSpPr txBox="1"/>
          <p:nvPr/>
        </p:nvSpPr>
        <p:spPr>
          <a:xfrm>
            <a:off x="1882776" y="1408265"/>
            <a:ext cx="8657762" cy="2138662"/>
          </a:xfrm>
          <a:prstGeom prst="rect">
            <a:avLst/>
          </a:prstGeom>
        </p:spPr>
        <p:txBody>
          <a:bodyPr vert="horz" wrap="square" lIns="0" tIns="4445" rIns="0" bIns="0" rtlCol="0">
            <a:spAutoFit/>
          </a:bodyPr>
          <a:lstStyle/>
          <a:p>
            <a:pPr marL="12700">
              <a:spcBef>
                <a:spcPts val="35"/>
              </a:spcBef>
            </a:pPr>
            <a:r>
              <a:rPr sz="2750" spc="50" dirty="0">
                <a:latin typeface="DFKai-SB"/>
                <a:cs typeface="DFKai-SB"/>
              </a:rPr>
              <a:t>‧</a:t>
            </a:r>
            <a:r>
              <a:rPr sz="2750" b="1" spc="50" dirty="0">
                <a:latin typeface="Microsoft YaHei"/>
                <a:cs typeface="Microsoft YaHei"/>
              </a:rPr>
              <a:t>對稱性密碼學又稱為傳統</a:t>
            </a:r>
            <a:endParaRPr sz="2750" dirty="0">
              <a:latin typeface="Microsoft YaHei"/>
              <a:cs typeface="Microsoft YaHei"/>
            </a:endParaRPr>
          </a:p>
          <a:p>
            <a:pPr marL="355600" marR="443865">
              <a:lnSpc>
                <a:spcPct val="100699"/>
              </a:lnSpc>
              <a:spcBef>
                <a:spcPts val="50"/>
              </a:spcBef>
              <a:tabLst>
                <a:tab pos="2317115" algn="l"/>
              </a:tabLst>
            </a:pPr>
            <a:r>
              <a:rPr sz="2750" b="1" spc="70" dirty="0">
                <a:latin typeface="Microsoft YaHei"/>
                <a:cs typeface="Microsoft YaHei"/>
              </a:rPr>
              <a:t>或秘密金</a:t>
            </a:r>
            <a:r>
              <a:rPr sz="2750" b="1" spc="25" dirty="0">
                <a:latin typeface="Microsoft YaHei"/>
                <a:cs typeface="Microsoft YaHei"/>
              </a:rPr>
              <a:t>鑰</a:t>
            </a:r>
            <a:r>
              <a:rPr sz="2750" b="1" dirty="0">
                <a:latin typeface="Microsoft YaHei"/>
                <a:cs typeface="Microsoft YaHei"/>
              </a:rPr>
              <a:t>	</a:t>
            </a:r>
            <a:r>
              <a:rPr sz="2400" spc="-10" dirty="0">
                <a:latin typeface="Arial"/>
                <a:cs typeface="Arial"/>
              </a:rPr>
              <a:t>(Symmetric  Encryption </a:t>
            </a:r>
            <a:r>
              <a:rPr sz="2400" dirty="0">
                <a:latin typeface="Arial"/>
                <a:cs typeface="Arial"/>
              </a:rPr>
              <a:t>, </a:t>
            </a:r>
            <a:r>
              <a:rPr sz="2400" spc="-10" dirty="0">
                <a:latin typeface="Arial"/>
                <a:cs typeface="Arial"/>
              </a:rPr>
              <a:t>Secret Key  </a:t>
            </a:r>
            <a:r>
              <a:rPr sz="2400" spc="-5" dirty="0">
                <a:latin typeface="Arial"/>
                <a:cs typeface="Arial"/>
              </a:rPr>
              <a:t>Encryption, </a:t>
            </a:r>
            <a:r>
              <a:rPr sz="2400" spc="-10" dirty="0">
                <a:latin typeface="Arial"/>
                <a:cs typeface="Arial"/>
              </a:rPr>
              <a:t>conventional  </a:t>
            </a:r>
            <a:r>
              <a:rPr sz="2400" spc="-15" dirty="0">
                <a:latin typeface="Arial"/>
                <a:cs typeface="Arial"/>
              </a:rPr>
              <a:t>Encryption)</a:t>
            </a:r>
            <a:endParaRPr sz="2400" dirty="0">
              <a:latin typeface="Arial"/>
              <a:cs typeface="Arial"/>
            </a:endParaRPr>
          </a:p>
          <a:p>
            <a:pPr marL="755650" marR="167640" indent="-285750">
              <a:lnSpc>
                <a:spcPts val="2850"/>
              </a:lnSpc>
              <a:spcBef>
                <a:spcPts val="615"/>
              </a:spcBef>
            </a:pPr>
            <a:r>
              <a:rPr sz="2400" dirty="0">
                <a:latin typeface="DFKai-SB"/>
                <a:cs typeface="DFKai-SB"/>
              </a:rPr>
              <a:t>–</a:t>
            </a:r>
            <a:r>
              <a:rPr sz="2400" u="heavy" dirty="0" err="1" smtClean="0">
                <a:latin typeface="DFKai-SB"/>
                <a:cs typeface="DFKai-SB"/>
              </a:rPr>
              <a:t>訊息的加密和解密採用相同的金鑰</a:t>
            </a:r>
            <a:endParaRPr sz="2400" dirty="0">
              <a:latin typeface="DFKai-SB"/>
              <a:cs typeface="DFKai-SB"/>
            </a:endParaRPr>
          </a:p>
          <a:p>
            <a:pPr marL="755650" marR="167640" indent="-285750">
              <a:lnSpc>
                <a:spcPts val="2850"/>
              </a:lnSpc>
              <a:spcBef>
                <a:spcPts val="600"/>
              </a:spcBef>
            </a:pPr>
            <a:r>
              <a:rPr sz="2400" dirty="0">
                <a:latin typeface="DFKai-SB"/>
                <a:cs typeface="DFKai-SB"/>
              </a:rPr>
              <a:t>–</a:t>
            </a:r>
            <a:r>
              <a:rPr sz="2400" u="heavy" dirty="0" err="1" smtClean="0">
                <a:latin typeface="DFKai-SB"/>
                <a:cs typeface="DFKai-SB"/>
              </a:rPr>
              <a:t>需要傳送和接收雙方均擁有相同的一把金鑰</a:t>
            </a:r>
            <a:endParaRPr sz="2400" dirty="0">
              <a:latin typeface="DFKai-SB"/>
              <a:cs typeface="DFKai-SB"/>
            </a:endParaRPr>
          </a:p>
        </p:txBody>
      </p:sp>
    </p:spTree>
    <p:extLst>
      <p:ext uri="{BB962C8B-B14F-4D97-AF65-F5344CB8AC3E}">
        <p14:creationId xmlns:p14="http://schemas.microsoft.com/office/powerpoint/2010/main" val="1023393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7225" y="174626"/>
            <a:ext cx="5626100" cy="683895"/>
          </a:xfrm>
          <a:prstGeom prst="rect">
            <a:avLst/>
          </a:prstGeom>
        </p:spPr>
        <p:txBody>
          <a:bodyPr vert="horz" wrap="square" lIns="0" tIns="0" rIns="0" bIns="0" rtlCol="0" anchor="ctr">
            <a:spAutoFit/>
          </a:bodyPr>
          <a:lstStyle/>
          <a:p>
            <a:pPr marL="12700">
              <a:lnSpc>
                <a:spcPct val="100000"/>
              </a:lnSpc>
            </a:pPr>
            <a:r>
              <a:rPr spc="10" dirty="0">
                <a:latin typeface="Microsoft YaHei"/>
                <a:cs typeface="Microsoft YaHei"/>
              </a:rPr>
              <a:t>對稱加密技術的優缺點</a:t>
            </a:r>
          </a:p>
        </p:txBody>
      </p:sp>
      <p:sp>
        <p:nvSpPr>
          <p:cNvPr id="3" name="object 3"/>
          <p:cNvSpPr txBox="1"/>
          <p:nvPr/>
        </p:nvSpPr>
        <p:spPr>
          <a:xfrm>
            <a:off x="2292350" y="1412876"/>
            <a:ext cx="7473950" cy="3595215"/>
          </a:xfrm>
          <a:prstGeom prst="rect">
            <a:avLst/>
          </a:prstGeom>
        </p:spPr>
        <p:txBody>
          <a:bodyPr vert="horz" wrap="square" lIns="0" tIns="0" rIns="0" bIns="0" rtlCol="0">
            <a:spAutoFit/>
          </a:bodyPr>
          <a:lstStyle/>
          <a:p>
            <a:pPr marL="12700">
              <a:tabLst>
                <a:tab pos="354965" algn="l"/>
              </a:tabLst>
            </a:pPr>
            <a:r>
              <a:rPr sz="2750" spc="5" dirty="0">
                <a:latin typeface="Arial"/>
                <a:cs typeface="Arial"/>
              </a:rPr>
              <a:t>•	</a:t>
            </a:r>
            <a:r>
              <a:rPr sz="2750" spc="50" dirty="0">
                <a:latin typeface="DFKai-SB"/>
                <a:cs typeface="DFKai-SB"/>
              </a:rPr>
              <a:t>優點：</a:t>
            </a:r>
            <a:endParaRPr sz="2750" dirty="0">
              <a:latin typeface="DFKai-SB"/>
              <a:cs typeface="DFKai-SB"/>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較快速</a:t>
            </a:r>
          </a:p>
          <a:p>
            <a:pPr marL="469900">
              <a:spcBef>
                <a:spcPts val="570"/>
              </a:spcBef>
            </a:pPr>
            <a:r>
              <a:rPr sz="2400" spc="-5" dirty="0">
                <a:latin typeface="Arial"/>
                <a:cs typeface="Arial"/>
              </a:rPr>
              <a:t>–</a:t>
            </a:r>
            <a:r>
              <a:rPr sz="2400" spc="145" dirty="0">
                <a:latin typeface="Arial"/>
                <a:cs typeface="Arial"/>
              </a:rPr>
              <a:t> </a:t>
            </a:r>
            <a:r>
              <a:rPr sz="2400" dirty="0">
                <a:latin typeface="DFKai-SB"/>
                <a:cs typeface="DFKai-SB"/>
              </a:rPr>
              <a:t>如果使用足夠大的金鑰，將難以破解。</a:t>
            </a:r>
          </a:p>
          <a:p>
            <a:pPr marL="12700">
              <a:spcBef>
                <a:spcPts val="1720"/>
              </a:spcBef>
              <a:tabLst>
                <a:tab pos="354965" algn="l"/>
              </a:tabLst>
            </a:pPr>
            <a:r>
              <a:rPr sz="2750" spc="5" dirty="0">
                <a:latin typeface="Arial"/>
                <a:cs typeface="Arial"/>
              </a:rPr>
              <a:t>•	</a:t>
            </a:r>
            <a:r>
              <a:rPr sz="2750" spc="50" dirty="0">
                <a:latin typeface="DFKai-SB"/>
                <a:cs typeface="DFKai-SB"/>
              </a:rPr>
              <a:t>缺點：</a:t>
            </a:r>
            <a:endParaRPr sz="2750" dirty="0">
              <a:latin typeface="DFKai-SB"/>
              <a:cs typeface="DFKai-SB"/>
            </a:endParaRPr>
          </a:p>
          <a:p>
            <a:pPr marL="755650" marR="5080" indent="-285750">
              <a:lnSpc>
                <a:spcPct val="101600"/>
              </a:lnSpc>
              <a:spcBef>
                <a:spcPts val="525"/>
              </a:spcBef>
            </a:pPr>
            <a:r>
              <a:rPr sz="2400" spc="-5" dirty="0">
                <a:latin typeface="Arial"/>
                <a:cs typeface="Arial"/>
              </a:rPr>
              <a:t>– </a:t>
            </a:r>
            <a:r>
              <a:rPr sz="2400" dirty="0">
                <a:latin typeface="DFKai-SB"/>
                <a:cs typeface="DFKai-SB"/>
              </a:rPr>
              <a:t>需要有一個安全性機制將金鑰安全性的分送至交易  的雙方。</a:t>
            </a:r>
          </a:p>
          <a:p>
            <a:pPr marL="755650" marR="24130" indent="-285750">
              <a:lnSpc>
                <a:spcPts val="2780"/>
              </a:lnSpc>
              <a:spcBef>
                <a:spcPts val="819"/>
              </a:spcBef>
            </a:pPr>
            <a:r>
              <a:rPr sz="2400" spc="-5" dirty="0">
                <a:latin typeface="Arial"/>
                <a:cs typeface="Arial"/>
              </a:rPr>
              <a:t>– </a:t>
            </a:r>
            <a:r>
              <a:rPr sz="2400" spc="-5" dirty="0">
                <a:latin typeface="DFKai-SB"/>
                <a:cs typeface="DFKai-SB"/>
              </a:rPr>
              <a:t>提供私密性</a:t>
            </a:r>
            <a:r>
              <a:rPr sz="2400" spc="-5" dirty="0">
                <a:latin typeface="Arial"/>
                <a:cs typeface="Arial"/>
              </a:rPr>
              <a:t>(Confidential)</a:t>
            </a:r>
            <a:r>
              <a:rPr sz="2400" spc="-5" dirty="0">
                <a:latin typeface="DFKai-SB"/>
                <a:cs typeface="DFKai-SB"/>
              </a:rPr>
              <a:t>的安全性能力，無法提供  </a:t>
            </a:r>
            <a:r>
              <a:rPr sz="2400" dirty="0">
                <a:latin typeface="DFKai-SB"/>
                <a:cs typeface="DFKai-SB"/>
              </a:rPr>
              <a:t>不可否認的能力</a:t>
            </a:r>
          </a:p>
        </p:txBody>
      </p:sp>
    </p:spTree>
    <p:extLst>
      <p:ext uri="{BB962C8B-B14F-4D97-AF65-F5344CB8AC3E}">
        <p14:creationId xmlns:p14="http://schemas.microsoft.com/office/powerpoint/2010/main" val="1034637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120900" y="224494"/>
            <a:ext cx="10515600" cy="677108"/>
          </a:xfrm>
          <a:prstGeom prst="rect">
            <a:avLst/>
          </a:prstGeom>
        </p:spPr>
        <p:txBody>
          <a:bodyPr vert="horz" wrap="square" lIns="0" tIns="0" rIns="0" bIns="0" rtlCol="0" anchor="ctr">
            <a:spAutoFit/>
          </a:bodyPr>
          <a:lstStyle/>
          <a:p>
            <a:pPr marL="2012950">
              <a:lnSpc>
                <a:spcPct val="100000"/>
              </a:lnSpc>
            </a:pPr>
            <a:r>
              <a:rPr spc="-5" dirty="0">
                <a:solidFill>
                  <a:schemeClr val="tx1"/>
                </a:solidFill>
                <a:latin typeface="Microsoft YaHei"/>
                <a:cs typeface="Microsoft YaHei"/>
              </a:rPr>
              <a:t>非對稱性加密技術</a:t>
            </a:r>
          </a:p>
        </p:txBody>
      </p:sp>
      <p:sp>
        <p:nvSpPr>
          <p:cNvPr id="9" name="object 9"/>
          <p:cNvSpPr txBox="1"/>
          <p:nvPr/>
        </p:nvSpPr>
        <p:spPr>
          <a:xfrm>
            <a:off x="1797049" y="1241883"/>
            <a:ext cx="9350317" cy="2127762"/>
          </a:xfrm>
          <a:prstGeom prst="rect">
            <a:avLst/>
          </a:prstGeom>
        </p:spPr>
        <p:txBody>
          <a:bodyPr vert="horz" wrap="square" lIns="0" tIns="0" rIns="0" bIns="0" rtlCol="0">
            <a:spAutoFit/>
          </a:bodyPr>
          <a:lstStyle/>
          <a:p>
            <a:pPr marL="355600" marR="576580" indent="-342900">
              <a:lnSpc>
                <a:spcPct val="90800"/>
              </a:lnSpc>
              <a:tabLst>
                <a:tab pos="354965" algn="l"/>
              </a:tabLst>
            </a:pPr>
            <a:r>
              <a:rPr sz="2750" spc="5" dirty="0">
                <a:latin typeface="Arial"/>
                <a:cs typeface="Arial"/>
              </a:rPr>
              <a:t>•	</a:t>
            </a:r>
            <a:r>
              <a:rPr sz="2750" b="1" spc="45" dirty="0">
                <a:latin typeface="Microsoft YaHei"/>
                <a:cs typeface="Microsoft YaHei"/>
              </a:rPr>
              <a:t>非對稱性密碼學  </a:t>
            </a:r>
            <a:r>
              <a:rPr sz="2400" spc="-10" dirty="0">
                <a:latin typeface="Arial"/>
                <a:cs typeface="Arial"/>
              </a:rPr>
              <a:t>(Asymmetric  </a:t>
            </a:r>
            <a:r>
              <a:rPr sz="2400" spc="-20" dirty="0">
                <a:latin typeface="Arial"/>
                <a:cs typeface="Arial"/>
              </a:rPr>
              <a:t>Encryptio</a:t>
            </a:r>
            <a:r>
              <a:rPr sz="2400" spc="55" dirty="0">
                <a:latin typeface="Arial"/>
                <a:cs typeface="Arial"/>
              </a:rPr>
              <a:t>n</a:t>
            </a:r>
            <a:r>
              <a:rPr sz="2400" spc="75" dirty="0">
                <a:latin typeface="DFKai-SB"/>
                <a:cs typeface="DFKai-SB"/>
              </a:rPr>
              <a:t>；</a:t>
            </a:r>
            <a:r>
              <a:rPr sz="2400" spc="-10" dirty="0">
                <a:latin typeface="Arial"/>
                <a:cs typeface="Arial"/>
              </a:rPr>
              <a:t>Public  Key</a:t>
            </a:r>
            <a:r>
              <a:rPr sz="2400" spc="-95" dirty="0">
                <a:latin typeface="Arial"/>
                <a:cs typeface="Arial"/>
              </a:rPr>
              <a:t> </a:t>
            </a:r>
            <a:r>
              <a:rPr sz="2400" spc="-10" dirty="0">
                <a:latin typeface="Arial"/>
                <a:cs typeface="Arial"/>
              </a:rPr>
              <a:t>Encryption)</a:t>
            </a:r>
            <a:endParaRPr sz="2400" dirty="0">
              <a:latin typeface="Arial"/>
              <a:cs typeface="Arial"/>
            </a:endParaRPr>
          </a:p>
          <a:p>
            <a:pPr marL="755650" marR="5080" indent="-285750">
              <a:lnSpc>
                <a:spcPct val="89700"/>
              </a:lnSpc>
              <a:spcBef>
                <a:spcPts val="565"/>
              </a:spcBef>
            </a:pPr>
            <a:r>
              <a:rPr sz="2400" spc="-5" dirty="0">
                <a:latin typeface="Arial"/>
                <a:cs typeface="Arial"/>
              </a:rPr>
              <a:t>– </a:t>
            </a:r>
            <a:r>
              <a:rPr sz="2400" dirty="0" err="1" smtClean="0">
                <a:latin typeface="DFKai-SB"/>
                <a:cs typeface="DFKai-SB"/>
              </a:rPr>
              <a:t>每個使用者擁有</a:t>
            </a:r>
            <a:r>
              <a:rPr sz="2400" u="heavy" dirty="0" err="1" smtClean="0">
                <a:latin typeface="DFKai-SB"/>
                <a:cs typeface="DFKai-SB"/>
              </a:rPr>
              <a:t>一對金鑰</a:t>
            </a:r>
            <a:r>
              <a:rPr sz="2400" u="heavy" dirty="0" err="1">
                <a:latin typeface="Arial"/>
                <a:cs typeface="Arial"/>
              </a:rPr>
              <a:t>-</a:t>
            </a:r>
            <a:r>
              <a:rPr sz="2400" u="heavy" dirty="0" err="1" smtClean="0">
                <a:latin typeface="DFKai-SB"/>
                <a:cs typeface="DFKai-SB"/>
              </a:rPr>
              <a:t>公開金鑰和私</a:t>
            </a:r>
            <a:r>
              <a:rPr sz="2400" u="heavy" spc="-10" dirty="0" err="1" smtClean="0">
                <a:latin typeface="DFKai-SB"/>
                <a:cs typeface="DFKai-SB"/>
              </a:rPr>
              <a:t>密金鑰</a:t>
            </a:r>
            <a:r>
              <a:rPr sz="2400" u="heavy" spc="-10" dirty="0">
                <a:latin typeface="Arial"/>
                <a:cs typeface="Arial"/>
              </a:rPr>
              <a:t>(public key  </a:t>
            </a:r>
            <a:r>
              <a:rPr sz="2400" u="heavy" spc="-15" dirty="0">
                <a:latin typeface="Arial"/>
                <a:cs typeface="Arial"/>
              </a:rPr>
              <a:t>and </a:t>
            </a:r>
            <a:r>
              <a:rPr sz="2400" u="heavy" spc="-5" dirty="0">
                <a:latin typeface="Arial"/>
                <a:cs typeface="Arial"/>
              </a:rPr>
              <a:t>a </a:t>
            </a:r>
            <a:r>
              <a:rPr sz="2400" u="heavy" spc="-20" dirty="0">
                <a:latin typeface="Arial"/>
                <a:cs typeface="Arial"/>
              </a:rPr>
              <a:t>private </a:t>
            </a:r>
            <a:r>
              <a:rPr sz="2400" u="heavy" spc="-5" dirty="0">
                <a:latin typeface="Arial"/>
                <a:cs typeface="Arial"/>
              </a:rPr>
              <a:t>key</a:t>
            </a:r>
            <a:r>
              <a:rPr sz="2400" u="heavy" spc="-5" dirty="0" smtClean="0">
                <a:latin typeface="Arial"/>
                <a:cs typeface="Arial"/>
              </a:rPr>
              <a:t>)</a:t>
            </a:r>
            <a:r>
              <a:rPr sz="2400" spc="-5" dirty="0" smtClean="0">
                <a:latin typeface="DFKai-SB"/>
                <a:cs typeface="DFKai-SB"/>
              </a:rPr>
              <a:t>，</a:t>
            </a:r>
            <a:r>
              <a:rPr sz="2400" dirty="0" err="1" smtClean="0">
                <a:latin typeface="DFKai-SB"/>
                <a:cs typeface="DFKai-SB"/>
              </a:rPr>
              <a:t>訊息由其中一把金鑰加密後</a:t>
            </a:r>
            <a:r>
              <a:rPr sz="2400" dirty="0" err="1">
                <a:latin typeface="DFKai-SB"/>
                <a:cs typeface="DFKai-SB"/>
              </a:rPr>
              <a:t>，</a:t>
            </a:r>
            <a:r>
              <a:rPr sz="2400" dirty="0" err="1" smtClean="0">
                <a:latin typeface="DFKai-SB"/>
                <a:cs typeface="DFKai-SB"/>
              </a:rPr>
              <a:t>必需由另一把金鑰予以解密</a:t>
            </a:r>
            <a:r>
              <a:rPr sz="2400" dirty="0" err="1">
                <a:latin typeface="DFKai-SB"/>
                <a:cs typeface="DFKai-SB"/>
              </a:rPr>
              <a:t>，</a:t>
            </a:r>
            <a:r>
              <a:rPr sz="2400" dirty="0" err="1" smtClean="0">
                <a:latin typeface="DFKai-SB"/>
                <a:cs typeface="DFKai-SB"/>
              </a:rPr>
              <a:t>公開金鑰可以被廣泛的發佈</a:t>
            </a:r>
            <a:r>
              <a:rPr sz="2400" dirty="0" err="1">
                <a:latin typeface="DFKai-SB"/>
                <a:cs typeface="DFKai-SB"/>
              </a:rPr>
              <a:t>，</a:t>
            </a:r>
            <a:r>
              <a:rPr sz="2400" dirty="0" err="1" smtClean="0">
                <a:latin typeface="DFKai-SB"/>
                <a:cs typeface="DFKai-SB"/>
              </a:rPr>
              <a:t>而私密金鑰必需隱密的加以保存</a:t>
            </a:r>
            <a:r>
              <a:rPr sz="2400" dirty="0">
                <a:latin typeface="DFKai-SB"/>
                <a:cs typeface="DFKai-SB"/>
              </a:rPr>
              <a:t>。</a:t>
            </a:r>
          </a:p>
        </p:txBody>
      </p:sp>
    </p:spTree>
    <p:extLst>
      <p:ext uri="{BB962C8B-B14F-4D97-AF65-F5344CB8AC3E}">
        <p14:creationId xmlns:p14="http://schemas.microsoft.com/office/powerpoint/2010/main" val="3170324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174750">
              <a:lnSpc>
                <a:spcPct val="100000"/>
              </a:lnSpc>
            </a:pPr>
            <a:r>
              <a:rPr spc="-5" dirty="0">
                <a:latin typeface="Microsoft YaHei"/>
                <a:cs typeface="Microsoft YaHei"/>
              </a:rPr>
              <a:t>非對稱加密技術的優缺點</a:t>
            </a:r>
          </a:p>
        </p:txBody>
      </p:sp>
      <p:sp>
        <p:nvSpPr>
          <p:cNvPr id="3" name="object 3"/>
          <p:cNvSpPr txBox="1"/>
          <p:nvPr/>
        </p:nvSpPr>
        <p:spPr>
          <a:xfrm>
            <a:off x="2597151" y="1412876"/>
            <a:ext cx="6035675" cy="2261235"/>
          </a:xfrm>
          <a:prstGeom prst="rect">
            <a:avLst/>
          </a:prstGeom>
        </p:spPr>
        <p:txBody>
          <a:bodyPr vert="horz" wrap="square" lIns="0" tIns="0" rIns="0" bIns="0" rtlCol="0">
            <a:spAutoFit/>
          </a:bodyPr>
          <a:lstStyle/>
          <a:p>
            <a:pPr marL="12700">
              <a:tabLst>
                <a:tab pos="354965" algn="l"/>
              </a:tabLst>
            </a:pPr>
            <a:r>
              <a:rPr sz="2750" spc="5" dirty="0">
                <a:latin typeface="Arial"/>
                <a:cs typeface="Arial"/>
              </a:rPr>
              <a:t>•	</a:t>
            </a:r>
            <a:r>
              <a:rPr sz="2750" spc="50" dirty="0">
                <a:latin typeface="DFKai-SB"/>
                <a:cs typeface="DFKai-SB"/>
              </a:rPr>
              <a:t>優點：</a:t>
            </a:r>
            <a:endParaRPr sz="2750" dirty="0">
              <a:latin typeface="DFKai-SB"/>
              <a:cs typeface="DFKai-SB"/>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公開鑰匙可以公開分送</a:t>
            </a:r>
          </a:p>
          <a:p>
            <a:pPr marL="469900">
              <a:spcBef>
                <a:spcPts val="645"/>
              </a:spcBef>
            </a:pPr>
            <a:r>
              <a:rPr sz="2400" spc="-5" dirty="0">
                <a:latin typeface="Arial"/>
                <a:cs typeface="Arial"/>
              </a:rPr>
              <a:t>– </a:t>
            </a:r>
            <a:r>
              <a:rPr sz="2400" dirty="0">
                <a:latin typeface="DFKai-SB"/>
                <a:cs typeface="DFKai-SB"/>
              </a:rPr>
              <a:t>提供</a:t>
            </a:r>
            <a:r>
              <a:rPr sz="2400" spc="-375" dirty="0">
                <a:latin typeface="DFKai-SB"/>
                <a:cs typeface="DFKai-SB"/>
              </a:rPr>
              <a:t> </a:t>
            </a:r>
            <a:r>
              <a:rPr sz="2400" dirty="0">
                <a:latin typeface="DFKai-SB"/>
                <a:cs typeface="DFKai-SB"/>
              </a:rPr>
              <a:t>私密性、驗證與不可否認性等服務</a:t>
            </a:r>
          </a:p>
          <a:p>
            <a:pPr marL="12700">
              <a:spcBef>
                <a:spcPts val="670"/>
              </a:spcBef>
              <a:tabLst>
                <a:tab pos="354965" algn="l"/>
              </a:tabLst>
            </a:pPr>
            <a:r>
              <a:rPr sz="2750" spc="5" dirty="0">
                <a:latin typeface="Arial"/>
                <a:cs typeface="Arial"/>
              </a:rPr>
              <a:t>•	</a:t>
            </a:r>
            <a:r>
              <a:rPr sz="2750" spc="50" dirty="0">
                <a:latin typeface="DFKai-SB"/>
                <a:cs typeface="DFKai-SB"/>
              </a:rPr>
              <a:t>缺點：</a:t>
            </a:r>
            <a:endParaRPr sz="2750" dirty="0">
              <a:latin typeface="DFKai-SB"/>
              <a:cs typeface="DFKai-SB"/>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效率較差</a:t>
            </a:r>
          </a:p>
        </p:txBody>
      </p:sp>
    </p:spTree>
    <p:extLst>
      <p:ext uri="{BB962C8B-B14F-4D97-AF65-F5344CB8AC3E}">
        <p14:creationId xmlns:p14="http://schemas.microsoft.com/office/powerpoint/2010/main" val="2369834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3436" y="478058"/>
            <a:ext cx="10515600" cy="677108"/>
          </a:xfrm>
          <a:prstGeom prst="rect">
            <a:avLst/>
          </a:prstGeom>
        </p:spPr>
        <p:txBody>
          <a:bodyPr vert="horz" wrap="square" lIns="0" tIns="0" rIns="0" bIns="0" rtlCol="0" anchor="ctr">
            <a:spAutoFit/>
          </a:bodyPr>
          <a:lstStyle/>
          <a:p>
            <a:pPr marL="165100">
              <a:lnSpc>
                <a:spcPct val="100000"/>
              </a:lnSpc>
            </a:pPr>
            <a:r>
              <a:rPr spc="-5" dirty="0">
                <a:latin typeface="Microsoft YaHei"/>
                <a:cs typeface="Microsoft YaHei"/>
              </a:rPr>
              <a:t>對稱式加密法</a:t>
            </a:r>
            <a:r>
              <a:rPr spc="-5" dirty="0"/>
              <a:t>vs.</a:t>
            </a:r>
            <a:r>
              <a:rPr spc="-5" dirty="0">
                <a:latin typeface="Microsoft YaHei"/>
                <a:cs typeface="Microsoft YaHei"/>
              </a:rPr>
              <a:t>非對稱式加密法</a:t>
            </a:r>
          </a:p>
        </p:txBody>
      </p:sp>
      <p:sp>
        <p:nvSpPr>
          <p:cNvPr id="3" name="object 3"/>
          <p:cNvSpPr txBox="1"/>
          <p:nvPr/>
        </p:nvSpPr>
        <p:spPr>
          <a:xfrm>
            <a:off x="10095519" y="5451476"/>
            <a:ext cx="280670" cy="318135"/>
          </a:xfrm>
          <a:prstGeom prst="rect">
            <a:avLst/>
          </a:prstGeom>
        </p:spPr>
        <p:txBody>
          <a:bodyPr vert="horz" wrap="square" lIns="0" tIns="0" rIns="0" bIns="0" rtlCol="0">
            <a:spAutoFit/>
          </a:bodyPr>
          <a:lstStyle/>
          <a:p>
            <a:pPr marL="12700"/>
            <a:r>
              <a:rPr sz="2000" b="1" spc="5" dirty="0">
                <a:solidFill>
                  <a:srgbClr val="006600"/>
                </a:solidFill>
                <a:latin typeface="Microsoft YaHei"/>
                <a:cs typeface="Microsoft YaHei"/>
              </a:rPr>
              <a:t>、</a:t>
            </a:r>
            <a:endParaRPr sz="2000">
              <a:latin typeface="Microsoft YaHei"/>
              <a:cs typeface="Microsoft YaHei"/>
            </a:endParaRPr>
          </a:p>
        </p:txBody>
      </p:sp>
      <p:sp>
        <p:nvSpPr>
          <p:cNvPr id="4" name="object 4"/>
          <p:cNvSpPr/>
          <p:nvPr/>
        </p:nvSpPr>
        <p:spPr>
          <a:xfrm>
            <a:off x="1771651" y="1323976"/>
            <a:ext cx="1933575" cy="447675"/>
          </a:xfrm>
          <a:custGeom>
            <a:avLst/>
            <a:gdLst/>
            <a:ahLst/>
            <a:cxnLst/>
            <a:rect l="l" t="t" r="r" b="b"/>
            <a:pathLst>
              <a:path w="1933575" h="447675">
                <a:moveTo>
                  <a:pt x="0" y="0"/>
                </a:moveTo>
                <a:lnTo>
                  <a:pt x="1933575" y="447675"/>
                </a:lnTo>
              </a:path>
            </a:pathLst>
          </a:custGeom>
          <a:ln w="9525">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1757362" y="1309688"/>
          <a:ext cx="8496300" cy="4952999"/>
        </p:xfrm>
        <a:graphic>
          <a:graphicData uri="http://schemas.openxmlformats.org/drawingml/2006/table">
            <a:tbl>
              <a:tblPr firstRow="1" bandRow="1">
                <a:tableStyleId>{2D5ABB26-0587-4C30-8999-92F81FD0307C}</a:tableStyleId>
              </a:tblPr>
              <a:tblGrid>
                <a:gridCol w="1933575">
                  <a:extLst>
                    <a:ext uri="{9D8B030D-6E8A-4147-A177-3AD203B41FA5}">
                      <a16:colId xmlns:a16="http://schemas.microsoft.com/office/drawing/2014/main" val="20000"/>
                    </a:ext>
                  </a:extLst>
                </a:gridCol>
                <a:gridCol w="3248025">
                  <a:extLst>
                    <a:ext uri="{9D8B030D-6E8A-4147-A177-3AD203B41FA5}">
                      <a16:colId xmlns:a16="http://schemas.microsoft.com/office/drawing/2014/main" val="20001"/>
                    </a:ext>
                  </a:extLst>
                </a:gridCol>
                <a:gridCol w="3314700">
                  <a:extLst>
                    <a:ext uri="{9D8B030D-6E8A-4147-A177-3AD203B41FA5}">
                      <a16:colId xmlns:a16="http://schemas.microsoft.com/office/drawing/2014/main" val="20002"/>
                    </a:ext>
                  </a:extLst>
                </a:gridCol>
              </a:tblGrid>
              <a:tr h="450056">
                <a:tc>
                  <a:txBody>
                    <a:bodyPr/>
                    <a:lstStyle/>
                    <a:p>
                      <a:endParaRPr sz="2000">
                        <a:latin typeface="Microsoft YaHei"/>
                        <a:cs typeface="Microsoft YaHei"/>
                      </a:endParaRPr>
                    </a:p>
                  </a:txBody>
                  <a:tcPr marL="0" marR="0" marT="0" marB="0">
                    <a:lnL w="2857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rgbClr val="00CC99"/>
                    </a:solidFill>
                  </a:tcPr>
                </a:tc>
                <a:tc>
                  <a:txBody>
                    <a:bodyPr/>
                    <a:lstStyle/>
                    <a:p>
                      <a:pPr marR="1905" algn="ctr">
                        <a:lnSpc>
                          <a:spcPct val="100000"/>
                        </a:lnSpc>
                        <a:spcBef>
                          <a:spcPts val="110"/>
                        </a:spcBef>
                      </a:pPr>
                      <a:r>
                        <a:rPr sz="2400" b="1" dirty="0">
                          <a:solidFill>
                            <a:srgbClr val="FFFFFF"/>
                          </a:solidFill>
                          <a:latin typeface="Microsoft YaHei"/>
                          <a:cs typeface="Microsoft YaHei"/>
                        </a:rPr>
                        <a:t>對稱式加密法</a:t>
                      </a:r>
                      <a:endParaRPr sz="2400">
                        <a:latin typeface="Microsoft YaHei"/>
                        <a:cs typeface="Microsoft YaHei"/>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rgbClr val="00CC99"/>
                    </a:solidFill>
                  </a:tcPr>
                </a:tc>
                <a:tc>
                  <a:txBody>
                    <a:bodyPr/>
                    <a:lstStyle/>
                    <a:p>
                      <a:pPr marL="9525" algn="ctr">
                        <a:lnSpc>
                          <a:spcPct val="100000"/>
                        </a:lnSpc>
                        <a:spcBef>
                          <a:spcPts val="110"/>
                        </a:spcBef>
                      </a:pPr>
                      <a:r>
                        <a:rPr sz="2400" b="1" dirty="0">
                          <a:solidFill>
                            <a:srgbClr val="FFFFFF"/>
                          </a:solidFill>
                          <a:latin typeface="Microsoft YaHei"/>
                          <a:cs typeface="Microsoft YaHei"/>
                        </a:rPr>
                        <a:t>非對稱式加密法</a:t>
                      </a:r>
                      <a:endParaRPr sz="2400">
                        <a:latin typeface="Microsoft YaHei"/>
                        <a:cs typeface="Microsoft YaHei"/>
                      </a:endParaRPr>
                    </a:p>
                  </a:txBody>
                  <a:tcPr marL="0" marR="0" marT="0" marB="0">
                    <a:lnL w="952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0"/>
                  </a:ext>
                </a:extLst>
              </a:tr>
              <a:tr h="607218">
                <a:tc>
                  <a:txBody>
                    <a:bodyPr/>
                    <a:lstStyle/>
                    <a:p>
                      <a:pPr marL="80645">
                        <a:lnSpc>
                          <a:spcPct val="100000"/>
                        </a:lnSpc>
                        <a:spcBef>
                          <a:spcPts val="1090"/>
                        </a:spcBef>
                      </a:pPr>
                      <a:r>
                        <a:rPr sz="2000" b="1" spc="25" dirty="0">
                          <a:solidFill>
                            <a:srgbClr val="FFFFFF"/>
                          </a:solidFill>
                          <a:latin typeface="Microsoft YaHei"/>
                          <a:cs typeface="Microsoft YaHei"/>
                        </a:rPr>
                        <a:t>其它名稱</a:t>
                      </a:r>
                      <a:endParaRPr sz="200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R="2540" algn="ctr">
                        <a:lnSpc>
                          <a:spcPct val="100000"/>
                        </a:lnSpc>
                        <a:spcBef>
                          <a:spcPts val="1090"/>
                        </a:spcBef>
                      </a:pPr>
                      <a:r>
                        <a:rPr sz="2000" b="1" spc="10" dirty="0">
                          <a:solidFill>
                            <a:srgbClr val="006600"/>
                          </a:solidFill>
                          <a:latin typeface="Microsoft YaHei"/>
                          <a:cs typeface="Microsoft YaHei"/>
                        </a:rPr>
                        <a:t>秘密金鑰加密法</a:t>
                      </a:r>
                      <a:endParaRPr sz="200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tc>
                  <a:txBody>
                    <a:bodyPr/>
                    <a:lstStyle/>
                    <a:p>
                      <a:pPr marL="9525" algn="ctr">
                        <a:lnSpc>
                          <a:spcPct val="100000"/>
                        </a:lnSpc>
                        <a:spcBef>
                          <a:spcPts val="1090"/>
                        </a:spcBef>
                      </a:pPr>
                      <a:r>
                        <a:rPr sz="2000" b="1" spc="10" dirty="0">
                          <a:solidFill>
                            <a:srgbClr val="006600"/>
                          </a:solidFill>
                          <a:latin typeface="Microsoft YaHei"/>
                          <a:cs typeface="Microsoft YaHei"/>
                        </a:rPr>
                        <a:t>公開金鑰加密法</a:t>
                      </a:r>
                      <a:endParaRPr sz="200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1"/>
                  </a:ext>
                </a:extLst>
              </a:tr>
              <a:tr h="695325">
                <a:tc>
                  <a:txBody>
                    <a:bodyPr/>
                    <a:lstStyle/>
                    <a:p>
                      <a:pPr marL="80645" marR="130175">
                        <a:lnSpc>
                          <a:spcPct val="100000"/>
                        </a:lnSpc>
                        <a:spcBef>
                          <a:spcPts val="285"/>
                        </a:spcBef>
                      </a:pPr>
                      <a:r>
                        <a:rPr sz="2000" b="1" dirty="0">
                          <a:solidFill>
                            <a:srgbClr val="FFFFFF"/>
                          </a:solidFill>
                          <a:latin typeface="Microsoft YaHei"/>
                          <a:cs typeface="Microsoft YaHei"/>
                        </a:rPr>
                        <a:t>加解密的</a:t>
                      </a:r>
                      <a:r>
                        <a:rPr sz="2000" b="1" spc="-30" dirty="0">
                          <a:solidFill>
                            <a:srgbClr val="FFFFFF"/>
                          </a:solidFill>
                          <a:latin typeface="Arial"/>
                          <a:cs typeface="Arial"/>
                        </a:rPr>
                        <a:t>ke</a:t>
                      </a:r>
                      <a:r>
                        <a:rPr sz="2000" b="1" spc="-105" dirty="0">
                          <a:solidFill>
                            <a:srgbClr val="FFFFFF"/>
                          </a:solidFill>
                          <a:latin typeface="Arial"/>
                          <a:cs typeface="Arial"/>
                        </a:rPr>
                        <a:t>y</a:t>
                      </a:r>
                      <a:r>
                        <a:rPr sz="2000" b="1" dirty="0">
                          <a:solidFill>
                            <a:srgbClr val="FFFFFF"/>
                          </a:solidFill>
                          <a:latin typeface="Microsoft YaHei"/>
                          <a:cs typeface="Microsoft YaHei"/>
                        </a:rPr>
                        <a:t>是  </a:t>
                      </a:r>
                      <a:r>
                        <a:rPr sz="2000" b="1" spc="25" dirty="0">
                          <a:solidFill>
                            <a:srgbClr val="FFFFFF"/>
                          </a:solidFill>
                          <a:latin typeface="Microsoft YaHei"/>
                          <a:cs typeface="Microsoft YaHei"/>
                        </a:rPr>
                        <a:t>否相同</a:t>
                      </a:r>
                      <a:endParaRPr sz="200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R="1905" algn="ctr">
                        <a:lnSpc>
                          <a:spcPct val="100000"/>
                        </a:lnSpc>
                        <a:spcBef>
                          <a:spcPts val="1485"/>
                        </a:spcBef>
                      </a:pPr>
                      <a:r>
                        <a:rPr sz="2000" b="1" spc="25" dirty="0">
                          <a:solidFill>
                            <a:srgbClr val="006600"/>
                          </a:solidFill>
                          <a:latin typeface="Microsoft YaHei"/>
                          <a:cs typeface="Microsoft YaHei"/>
                        </a:rPr>
                        <a:t>相同</a:t>
                      </a:r>
                      <a:endParaRPr sz="200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tc>
                  <a:txBody>
                    <a:bodyPr/>
                    <a:lstStyle/>
                    <a:p>
                      <a:pPr marL="9525" algn="ctr">
                        <a:lnSpc>
                          <a:spcPct val="100000"/>
                        </a:lnSpc>
                        <a:spcBef>
                          <a:spcPts val="1485"/>
                        </a:spcBef>
                      </a:pPr>
                      <a:r>
                        <a:rPr sz="2000" b="1" spc="25" dirty="0">
                          <a:solidFill>
                            <a:srgbClr val="006600"/>
                          </a:solidFill>
                          <a:latin typeface="Microsoft YaHei"/>
                          <a:cs typeface="Microsoft YaHei"/>
                        </a:rPr>
                        <a:t>不同</a:t>
                      </a:r>
                      <a:endParaRPr sz="200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2"/>
                  </a:ext>
                </a:extLst>
              </a:tr>
              <a:tr h="800100">
                <a:tc>
                  <a:txBody>
                    <a:bodyPr/>
                    <a:lstStyle/>
                    <a:p>
                      <a:pPr>
                        <a:lnSpc>
                          <a:spcPct val="100000"/>
                        </a:lnSpc>
                        <a:spcBef>
                          <a:spcPts val="20"/>
                        </a:spcBef>
                      </a:pPr>
                      <a:endParaRPr sz="1600">
                        <a:latin typeface="Times New Roman"/>
                        <a:cs typeface="Times New Roman"/>
                      </a:endParaRPr>
                    </a:p>
                    <a:p>
                      <a:pPr marL="80645">
                        <a:lnSpc>
                          <a:spcPct val="100000"/>
                        </a:lnSpc>
                      </a:pPr>
                      <a:r>
                        <a:rPr sz="2000" b="1" spc="5" dirty="0">
                          <a:solidFill>
                            <a:srgbClr val="FFFFFF"/>
                          </a:solidFill>
                          <a:latin typeface="Arial"/>
                          <a:cs typeface="Arial"/>
                        </a:rPr>
                        <a:t>key</a:t>
                      </a:r>
                      <a:r>
                        <a:rPr sz="2000" b="1" spc="5" dirty="0">
                          <a:solidFill>
                            <a:srgbClr val="FFFFFF"/>
                          </a:solidFill>
                          <a:latin typeface="Microsoft YaHei"/>
                          <a:cs typeface="Microsoft YaHei"/>
                        </a:rPr>
                        <a:t>可否公開</a:t>
                      </a:r>
                      <a:endParaRPr sz="200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a:lnSpc>
                          <a:spcPct val="100000"/>
                        </a:lnSpc>
                        <a:spcBef>
                          <a:spcPts val="20"/>
                        </a:spcBef>
                      </a:pPr>
                      <a:endParaRPr sz="1600">
                        <a:latin typeface="Times New Roman"/>
                        <a:cs typeface="Times New Roman"/>
                      </a:endParaRPr>
                    </a:p>
                    <a:p>
                      <a:pPr marR="1905" algn="ctr">
                        <a:lnSpc>
                          <a:spcPct val="100000"/>
                        </a:lnSpc>
                      </a:pPr>
                      <a:r>
                        <a:rPr sz="2000" b="1" spc="25" dirty="0">
                          <a:solidFill>
                            <a:srgbClr val="006600"/>
                          </a:solidFill>
                          <a:latin typeface="Microsoft YaHei"/>
                          <a:cs typeface="Microsoft YaHei"/>
                        </a:rPr>
                        <a:t>不可公開</a:t>
                      </a:r>
                      <a:endParaRPr sz="200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tc>
                  <a:txBody>
                    <a:bodyPr/>
                    <a:lstStyle/>
                    <a:p>
                      <a:pPr marL="633095" marR="625475">
                        <a:lnSpc>
                          <a:spcPts val="2850"/>
                        </a:lnSpc>
                        <a:spcBef>
                          <a:spcPts val="155"/>
                        </a:spcBef>
                      </a:pPr>
                      <a:r>
                        <a:rPr sz="2000" b="1" spc="-30" dirty="0">
                          <a:solidFill>
                            <a:srgbClr val="006600"/>
                          </a:solidFill>
                          <a:latin typeface="Microsoft YaHei"/>
                          <a:cs typeface="Microsoft YaHei"/>
                        </a:rPr>
                        <a:t>公開鑰匙可以公開  私有鑰匙不可公開</a:t>
                      </a:r>
                      <a:endParaRPr sz="200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3"/>
                  </a:ext>
                </a:extLst>
              </a:tr>
              <a:tr h="809625">
                <a:tc>
                  <a:txBody>
                    <a:bodyPr/>
                    <a:lstStyle/>
                    <a:p>
                      <a:pPr>
                        <a:lnSpc>
                          <a:spcPct val="100000"/>
                        </a:lnSpc>
                        <a:spcBef>
                          <a:spcPts val="40"/>
                        </a:spcBef>
                      </a:pPr>
                      <a:endParaRPr sz="1650">
                        <a:latin typeface="Times New Roman"/>
                        <a:cs typeface="Times New Roman"/>
                      </a:endParaRPr>
                    </a:p>
                    <a:p>
                      <a:pPr marL="80645">
                        <a:lnSpc>
                          <a:spcPct val="100000"/>
                        </a:lnSpc>
                      </a:pPr>
                      <a:r>
                        <a:rPr sz="2000" b="1" spc="5" dirty="0">
                          <a:solidFill>
                            <a:srgbClr val="FFFFFF"/>
                          </a:solidFill>
                          <a:latin typeface="Arial"/>
                          <a:cs typeface="Arial"/>
                        </a:rPr>
                        <a:t>key</a:t>
                      </a:r>
                      <a:r>
                        <a:rPr sz="2000" b="1" spc="5" dirty="0">
                          <a:solidFill>
                            <a:srgbClr val="FFFFFF"/>
                          </a:solidFill>
                          <a:latin typeface="Microsoft YaHei"/>
                          <a:cs typeface="Microsoft YaHei"/>
                        </a:rPr>
                        <a:t>保管問題</a:t>
                      </a:r>
                      <a:endParaRPr sz="200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algn="ctr">
                        <a:lnSpc>
                          <a:spcPct val="100000"/>
                        </a:lnSpc>
                        <a:spcBef>
                          <a:spcPts val="434"/>
                        </a:spcBef>
                      </a:pPr>
                      <a:r>
                        <a:rPr sz="2000" b="1" spc="10" dirty="0">
                          <a:solidFill>
                            <a:srgbClr val="006600"/>
                          </a:solidFill>
                          <a:latin typeface="Microsoft YaHei"/>
                          <a:cs typeface="Microsoft YaHei"/>
                        </a:rPr>
                        <a:t>如果與</a:t>
                      </a:r>
                      <a:r>
                        <a:rPr sz="2000" b="1" spc="10" dirty="0">
                          <a:solidFill>
                            <a:srgbClr val="006600"/>
                          </a:solidFill>
                          <a:latin typeface="Arial"/>
                          <a:cs typeface="Arial"/>
                        </a:rPr>
                        <a:t>N</a:t>
                      </a:r>
                      <a:r>
                        <a:rPr sz="2000" b="1" spc="10" dirty="0">
                          <a:solidFill>
                            <a:srgbClr val="006600"/>
                          </a:solidFill>
                          <a:latin typeface="Microsoft YaHei"/>
                          <a:cs typeface="Microsoft YaHei"/>
                        </a:rPr>
                        <a:t>個人交換訊息</a:t>
                      </a:r>
                      <a:r>
                        <a:rPr sz="2000" b="1" spc="10" dirty="0">
                          <a:solidFill>
                            <a:srgbClr val="006600"/>
                          </a:solidFill>
                          <a:latin typeface="Arial"/>
                          <a:cs typeface="Arial"/>
                        </a:rPr>
                        <a:t>,</a:t>
                      </a:r>
                      <a:endParaRPr sz="2000">
                        <a:latin typeface="Arial"/>
                        <a:cs typeface="Arial"/>
                      </a:endParaRPr>
                    </a:p>
                    <a:p>
                      <a:pPr marR="11430" algn="ctr">
                        <a:lnSpc>
                          <a:spcPct val="100000"/>
                        </a:lnSpc>
                        <a:spcBef>
                          <a:spcPts val="525"/>
                        </a:spcBef>
                      </a:pPr>
                      <a:r>
                        <a:rPr sz="2000" b="1" spc="5" dirty="0">
                          <a:solidFill>
                            <a:srgbClr val="006600"/>
                          </a:solidFill>
                          <a:latin typeface="Microsoft YaHei"/>
                          <a:cs typeface="Microsoft YaHei"/>
                        </a:rPr>
                        <a:t>需保管好</a:t>
                      </a:r>
                      <a:r>
                        <a:rPr sz="2000" b="1" spc="5" dirty="0">
                          <a:solidFill>
                            <a:srgbClr val="006600"/>
                          </a:solidFill>
                          <a:latin typeface="Arial"/>
                          <a:cs typeface="Arial"/>
                        </a:rPr>
                        <a:t>N</a:t>
                      </a:r>
                      <a:r>
                        <a:rPr sz="2000" b="1" spc="5" dirty="0">
                          <a:solidFill>
                            <a:srgbClr val="006600"/>
                          </a:solidFill>
                          <a:latin typeface="Microsoft YaHei"/>
                          <a:cs typeface="Microsoft YaHei"/>
                        </a:rPr>
                        <a:t>把加解密鑰匙</a:t>
                      </a:r>
                      <a:endParaRPr sz="200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tc>
                  <a:txBody>
                    <a:bodyPr/>
                    <a:lstStyle/>
                    <a:p>
                      <a:pPr marL="252095" marR="244475">
                        <a:lnSpc>
                          <a:spcPts val="2930"/>
                        </a:lnSpc>
                        <a:spcBef>
                          <a:spcPts val="90"/>
                        </a:spcBef>
                      </a:pPr>
                      <a:r>
                        <a:rPr sz="2000" b="1" spc="-30" dirty="0">
                          <a:solidFill>
                            <a:srgbClr val="006600"/>
                          </a:solidFill>
                          <a:latin typeface="Microsoft YaHei"/>
                          <a:cs typeface="Microsoft YaHei"/>
                        </a:rPr>
                        <a:t>無論與多少人交換訊息，  只需保管自己的私密鑰匙</a:t>
                      </a:r>
                      <a:endParaRPr sz="200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4"/>
                  </a:ext>
                </a:extLst>
              </a:tr>
              <a:tr h="561975">
                <a:tc>
                  <a:txBody>
                    <a:bodyPr/>
                    <a:lstStyle/>
                    <a:p>
                      <a:pPr marL="80645">
                        <a:lnSpc>
                          <a:spcPct val="100000"/>
                        </a:lnSpc>
                        <a:spcBef>
                          <a:spcPts val="960"/>
                        </a:spcBef>
                      </a:pPr>
                      <a:r>
                        <a:rPr sz="2000" b="1" spc="-5" dirty="0">
                          <a:solidFill>
                            <a:srgbClr val="FFFFFF"/>
                          </a:solidFill>
                          <a:latin typeface="Microsoft YaHei"/>
                          <a:cs typeface="Microsoft YaHei"/>
                        </a:rPr>
                        <a:t>加解密速度</a:t>
                      </a:r>
                      <a:endParaRPr sz="200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R="11430" algn="ctr">
                        <a:lnSpc>
                          <a:spcPct val="100000"/>
                        </a:lnSpc>
                        <a:spcBef>
                          <a:spcPts val="960"/>
                        </a:spcBef>
                      </a:pPr>
                      <a:r>
                        <a:rPr sz="2000" b="1" dirty="0">
                          <a:solidFill>
                            <a:srgbClr val="006600"/>
                          </a:solidFill>
                          <a:latin typeface="Microsoft YaHei"/>
                          <a:cs typeface="Microsoft YaHei"/>
                        </a:rPr>
                        <a:t>快</a:t>
                      </a:r>
                      <a:endParaRPr sz="200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tc>
                  <a:txBody>
                    <a:bodyPr/>
                    <a:lstStyle/>
                    <a:p>
                      <a:pPr algn="ctr">
                        <a:lnSpc>
                          <a:spcPct val="100000"/>
                        </a:lnSpc>
                        <a:spcBef>
                          <a:spcPts val="960"/>
                        </a:spcBef>
                      </a:pPr>
                      <a:r>
                        <a:rPr sz="2000" b="1" dirty="0">
                          <a:solidFill>
                            <a:srgbClr val="006600"/>
                          </a:solidFill>
                          <a:latin typeface="Microsoft YaHei"/>
                          <a:cs typeface="Microsoft YaHei"/>
                        </a:rPr>
                        <a:t>慢</a:t>
                      </a:r>
                      <a:endParaRPr sz="200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5"/>
                  </a:ext>
                </a:extLst>
              </a:tr>
              <a:tr h="1028700">
                <a:tc>
                  <a:txBody>
                    <a:bodyPr/>
                    <a:lstStyle/>
                    <a:p>
                      <a:pPr>
                        <a:lnSpc>
                          <a:spcPct val="100000"/>
                        </a:lnSpc>
                      </a:pPr>
                      <a:endParaRPr sz="2400">
                        <a:latin typeface="Times New Roman"/>
                        <a:cs typeface="Times New Roman"/>
                      </a:endParaRPr>
                    </a:p>
                    <a:p>
                      <a:pPr marL="80645">
                        <a:lnSpc>
                          <a:spcPct val="100000"/>
                        </a:lnSpc>
                      </a:pPr>
                      <a:r>
                        <a:rPr sz="2000" b="1" spc="25" dirty="0">
                          <a:solidFill>
                            <a:srgbClr val="FFFFFF"/>
                          </a:solidFill>
                          <a:latin typeface="Microsoft YaHei"/>
                          <a:cs typeface="Microsoft YaHei"/>
                        </a:rPr>
                        <a:t>應用</a:t>
                      </a:r>
                      <a:endParaRPr sz="200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solidFill>
                      <a:srgbClr val="00CC99"/>
                    </a:solidFill>
                  </a:tcPr>
                </a:tc>
                <a:tc>
                  <a:txBody>
                    <a:bodyPr/>
                    <a:lstStyle/>
                    <a:p>
                      <a:pPr marL="1033144" marR="80645" indent="-942975">
                        <a:lnSpc>
                          <a:spcPct val="100000"/>
                        </a:lnSpc>
                        <a:spcBef>
                          <a:spcPts val="1560"/>
                        </a:spcBef>
                      </a:pPr>
                      <a:r>
                        <a:rPr sz="2000" b="1" spc="-20" dirty="0">
                          <a:solidFill>
                            <a:srgbClr val="006600"/>
                          </a:solidFill>
                          <a:latin typeface="Microsoft YaHei"/>
                          <a:cs typeface="Microsoft YaHei"/>
                        </a:rPr>
                        <a:t>常用於加密長度較長的資料  </a:t>
                      </a:r>
                      <a:r>
                        <a:rPr sz="2000" b="1" spc="-10" dirty="0">
                          <a:solidFill>
                            <a:srgbClr val="006600"/>
                          </a:solidFill>
                          <a:latin typeface="Microsoft YaHei"/>
                          <a:cs typeface="Microsoft YaHei"/>
                        </a:rPr>
                        <a:t>例：</a:t>
                      </a:r>
                      <a:r>
                        <a:rPr sz="2000" b="1" spc="-10" dirty="0">
                          <a:solidFill>
                            <a:srgbClr val="006600"/>
                          </a:solidFill>
                          <a:latin typeface="Arial"/>
                          <a:cs typeface="Arial"/>
                        </a:rPr>
                        <a:t>email</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solidFill>
                      <a:srgbClr val="DDDDDD"/>
                    </a:solidFill>
                  </a:tcPr>
                </a:tc>
                <a:tc>
                  <a:txBody>
                    <a:bodyPr/>
                    <a:lstStyle/>
                    <a:p>
                      <a:pPr>
                        <a:lnSpc>
                          <a:spcPct val="100000"/>
                        </a:lnSpc>
                        <a:spcBef>
                          <a:spcPts val="1560"/>
                        </a:spcBef>
                      </a:pPr>
                      <a:r>
                        <a:rPr sz="2000" b="1" spc="-80" dirty="0">
                          <a:solidFill>
                            <a:srgbClr val="006600"/>
                          </a:solidFill>
                          <a:latin typeface="Microsoft YaHei"/>
                          <a:cs typeface="Microsoft YaHei"/>
                        </a:rPr>
                        <a:t>，常用於加密長度較短的資料</a:t>
                      </a:r>
                      <a:endParaRPr sz="2000">
                        <a:latin typeface="Microsoft YaHei"/>
                        <a:cs typeface="Microsoft YaHei"/>
                      </a:endParaRPr>
                    </a:p>
                    <a:p>
                      <a:pPr marL="9525" algn="ctr">
                        <a:lnSpc>
                          <a:spcPct val="100000"/>
                        </a:lnSpc>
                      </a:pPr>
                      <a:r>
                        <a:rPr sz="2000" b="1" spc="25" dirty="0">
                          <a:solidFill>
                            <a:srgbClr val="006600"/>
                          </a:solidFill>
                          <a:latin typeface="Microsoft YaHei"/>
                          <a:cs typeface="Microsoft YaHei"/>
                        </a:rPr>
                        <a:t>數位簽章</a:t>
                      </a:r>
                      <a:endParaRPr sz="200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28575">
                      <a:solidFill>
                        <a:srgbClr val="000000"/>
                      </a:solidFill>
                      <a:prstDash val="solid"/>
                    </a:lnB>
                    <a:solidFill>
                      <a:srgbClr val="DDDDDD"/>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29939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641475">
              <a:lnSpc>
                <a:spcPct val="100000"/>
              </a:lnSpc>
            </a:pPr>
            <a:r>
              <a:rPr spc="10" dirty="0">
                <a:latin typeface="Microsoft YaHei"/>
                <a:cs typeface="Microsoft YaHei"/>
              </a:rPr>
              <a:t>密碼學基本名詞</a:t>
            </a:r>
            <a:r>
              <a:rPr spc="-200" dirty="0">
                <a:latin typeface="Microsoft YaHei"/>
                <a:cs typeface="Microsoft YaHei"/>
              </a:rPr>
              <a:t> </a:t>
            </a:r>
            <a:r>
              <a:rPr spc="5" dirty="0"/>
              <a:t>(1/2)</a:t>
            </a:r>
          </a:p>
        </p:txBody>
      </p:sp>
      <p:sp>
        <p:nvSpPr>
          <p:cNvPr id="3" name="object 3"/>
          <p:cNvSpPr txBox="1"/>
          <p:nvPr/>
        </p:nvSpPr>
        <p:spPr>
          <a:xfrm>
            <a:off x="2178050" y="1403235"/>
            <a:ext cx="7169150" cy="3569182"/>
          </a:xfrm>
          <a:prstGeom prst="rect">
            <a:avLst/>
          </a:prstGeom>
        </p:spPr>
        <p:txBody>
          <a:bodyPr vert="horz" wrap="square" lIns="0" tIns="0" rIns="0" bIns="0" rtlCol="0">
            <a:spAutoFit/>
          </a:bodyPr>
          <a:lstStyle/>
          <a:p>
            <a:pPr marL="355600" marR="52705" indent="-342900">
              <a:lnSpc>
                <a:spcPct val="102299"/>
              </a:lnSpc>
              <a:tabLst>
                <a:tab pos="354965" algn="l"/>
              </a:tabLst>
            </a:pPr>
            <a:r>
              <a:rPr sz="2750" spc="5" dirty="0">
                <a:latin typeface="Arial"/>
                <a:cs typeface="Arial"/>
              </a:rPr>
              <a:t>•	</a:t>
            </a:r>
            <a:r>
              <a:rPr sz="2750" spc="35" dirty="0">
                <a:latin typeface="DFKai-SB"/>
                <a:cs typeface="DFKai-SB"/>
              </a:rPr>
              <a:t>密碼系統是由明文、加密演算法、金鑰、解  </a:t>
            </a:r>
            <a:r>
              <a:rPr sz="2750" spc="50" dirty="0">
                <a:latin typeface="DFKai-SB"/>
                <a:cs typeface="DFKai-SB"/>
              </a:rPr>
              <a:t>密演算法及密文組合而成。</a:t>
            </a:r>
            <a:endParaRPr sz="2750" dirty="0">
              <a:latin typeface="DFKai-SB"/>
              <a:cs typeface="DFKai-SB"/>
            </a:endParaRPr>
          </a:p>
          <a:p>
            <a:pPr marL="355600" indent="-342900">
              <a:spcBef>
                <a:spcPts val="750"/>
              </a:spcBef>
              <a:buFont typeface="Arial"/>
              <a:buChar char="•"/>
              <a:tabLst>
                <a:tab pos="354965" algn="l"/>
                <a:tab pos="355600" algn="l"/>
              </a:tabLst>
            </a:pPr>
            <a:r>
              <a:rPr sz="2750" spc="60" dirty="0">
                <a:latin typeface="DFKai-SB"/>
                <a:cs typeface="DFKai-SB"/>
              </a:rPr>
              <a:t>明文</a:t>
            </a:r>
            <a:r>
              <a:rPr sz="2750" spc="-645" dirty="0">
                <a:latin typeface="DFKai-SB"/>
                <a:cs typeface="DFKai-SB"/>
              </a:rPr>
              <a:t> </a:t>
            </a:r>
            <a:r>
              <a:rPr sz="2750" spc="5" dirty="0">
                <a:latin typeface="Arial"/>
                <a:cs typeface="Arial"/>
              </a:rPr>
              <a:t>(Plaintext)</a:t>
            </a:r>
            <a:endParaRPr sz="2750" dirty="0">
              <a:latin typeface="Arial"/>
              <a:cs typeface="Arial"/>
            </a:endParaRPr>
          </a:p>
          <a:p>
            <a:pPr marL="755650" marR="5080" indent="-285750">
              <a:lnSpc>
                <a:spcPts val="2850"/>
              </a:lnSpc>
              <a:spcBef>
                <a:spcPts val="695"/>
              </a:spcBef>
            </a:pPr>
            <a:r>
              <a:rPr sz="2400" spc="-5" dirty="0">
                <a:latin typeface="Arial"/>
                <a:cs typeface="Arial"/>
              </a:rPr>
              <a:t>– </a:t>
            </a:r>
            <a:r>
              <a:rPr sz="2400" dirty="0">
                <a:latin typeface="DFKai-SB"/>
                <a:cs typeface="DFKai-SB"/>
              </a:rPr>
              <a:t>加密前的原始資料，為加密演算法的輸入，解密  演算法的輸出。</a:t>
            </a:r>
          </a:p>
          <a:p>
            <a:pPr marL="355600" indent="-342900">
              <a:spcBef>
                <a:spcPts val="655"/>
              </a:spcBef>
              <a:buFont typeface="Arial"/>
              <a:buChar char="•"/>
              <a:tabLst>
                <a:tab pos="354965" algn="l"/>
                <a:tab pos="355600" algn="l"/>
              </a:tabLst>
            </a:pPr>
            <a:r>
              <a:rPr sz="2750" spc="60" dirty="0">
                <a:latin typeface="DFKai-SB"/>
                <a:cs typeface="DFKai-SB"/>
              </a:rPr>
              <a:t>密文</a:t>
            </a:r>
            <a:r>
              <a:rPr sz="2750" spc="-605" dirty="0">
                <a:latin typeface="DFKai-SB"/>
                <a:cs typeface="DFKai-SB"/>
              </a:rPr>
              <a:t> </a:t>
            </a:r>
            <a:r>
              <a:rPr sz="2750" spc="5" dirty="0">
                <a:latin typeface="Arial"/>
                <a:cs typeface="Arial"/>
              </a:rPr>
              <a:t>(Ciphertext)</a:t>
            </a:r>
            <a:endParaRPr sz="2750" dirty="0">
              <a:latin typeface="Arial"/>
              <a:cs typeface="Arial"/>
            </a:endParaRPr>
          </a:p>
          <a:p>
            <a:pPr marL="755650" marR="5080" indent="-285750">
              <a:lnSpc>
                <a:spcPts val="2850"/>
              </a:lnSpc>
              <a:spcBef>
                <a:spcPts val="695"/>
              </a:spcBef>
            </a:pPr>
            <a:r>
              <a:rPr sz="2400" spc="-5" dirty="0">
                <a:latin typeface="Arial"/>
                <a:cs typeface="Arial"/>
              </a:rPr>
              <a:t>– </a:t>
            </a:r>
            <a:r>
              <a:rPr sz="2400" dirty="0">
                <a:latin typeface="DFKai-SB"/>
                <a:cs typeface="DFKai-SB"/>
              </a:rPr>
              <a:t>加密之後的資料，為加密演算法的輸出，解密演  算法的輸入。</a:t>
            </a:r>
          </a:p>
        </p:txBody>
      </p:sp>
    </p:spTree>
    <p:extLst>
      <p:ext uri="{BB962C8B-B14F-4D97-AF65-F5344CB8AC3E}">
        <p14:creationId xmlns:p14="http://schemas.microsoft.com/office/powerpoint/2010/main" val="1786558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5988" y="497528"/>
            <a:ext cx="10515600" cy="677108"/>
          </a:xfrm>
          <a:prstGeom prst="rect">
            <a:avLst/>
          </a:prstGeom>
        </p:spPr>
        <p:txBody>
          <a:bodyPr vert="horz" wrap="square" lIns="0" tIns="0" rIns="0" bIns="0" rtlCol="0" anchor="ctr">
            <a:spAutoFit/>
          </a:bodyPr>
          <a:lstStyle/>
          <a:p>
            <a:pPr marL="336550">
              <a:lnSpc>
                <a:spcPct val="100000"/>
              </a:lnSpc>
            </a:pPr>
            <a:r>
              <a:rPr spc="-5" dirty="0">
                <a:latin typeface="Microsoft YaHei"/>
                <a:cs typeface="Microsoft YaHei"/>
              </a:rPr>
              <a:t>評論對稱加密與非對稱加密技術</a:t>
            </a:r>
          </a:p>
        </p:txBody>
      </p:sp>
      <p:sp>
        <p:nvSpPr>
          <p:cNvPr id="3" name="object 3"/>
          <p:cNvSpPr txBox="1"/>
          <p:nvPr/>
        </p:nvSpPr>
        <p:spPr>
          <a:xfrm>
            <a:off x="2206625" y="1403236"/>
            <a:ext cx="7493000" cy="1384935"/>
          </a:xfrm>
          <a:prstGeom prst="rect">
            <a:avLst/>
          </a:prstGeom>
        </p:spPr>
        <p:txBody>
          <a:bodyPr vert="horz" wrap="square" lIns="0" tIns="0" rIns="0" bIns="0" rtlCol="0">
            <a:spAutoFit/>
          </a:bodyPr>
          <a:lstStyle/>
          <a:p>
            <a:pPr marL="355600" marR="5080" indent="-342900">
              <a:lnSpc>
                <a:spcPct val="102299"/>
              </a:lnSpc>
              <a:tabLst>
                <a:tab pos="354965" algn="l"/>
              </a:tabLst>
            </a:pPr>
            <a:r>
              <a:rPr sz="2750" spc="5" dirty="0">
                <a:latin typeface="Arial"/>
                <a:cs typeface="Arial"/>
              </a:rPr>
              <a:t>•	</a:t>
            </a:r>
            <a:r>
              <a:rPr sz="2750" spc="45" dirty="0">
                <a:latin typeface="DFKai-SB"/>
                <a:cs typeface="DFKai-SB"/>
              </a:rPr>
              <a:t>非對稱性加密技術並非要用來取代對稱性加  </a:t>
            </a:r>
            <a:r>
              <a:rPr sz="2750" spc="55" dirty="0">
                <a:latin typeface="DFKai-SB"/>
                <a:cs typeface="DFKai-SB"/>
              </a:rPr>
              <a:t>密技術，而是用來彌補其不足並加強安全性。</a:t>
            </a:r>
            <a:endParaRPr sz="2750" dirty="0">
              <a:latin typeface="DFKai-SB"/>
              <a:cs typeface="DFKai-SB"/>
            </a:endParaRPr>
          </a:p>
          <a:p>
            <a:pPr marL="12700">
              <a:spcBef>
                <a:spcPts val="750"/>
              </a:spcBef>
              <a:tabLst>
                <a:tab pos="354965" algn="l"/>
              </a:tabLst>
            </a:pPr>
            <a:r>
              <a:rPr sz="2750" spc="5" dirty="0">
                <a:latin typeface="Arial"/>
                <a:cs typeface="Arial"/>
              </a:rPr>
              <a:t>•	</a:t>
            </a:r>
            <a:r>
              <a:rPr sz="2750" spc="55" dirty="0">
                <a:latin typeface="DFKai-SB"/>
                <a:cs typeface="DFKai-SB"/>
              </a:rPr>
              <a:t>二者各有優劣，實務上經常合併使用。</a:t>
            </a:r>
            <a:endParaRPr sz="2750" dirty="0">
              <a:latin typeface="DFKai-SB"/>
              <a:cs typeface="DFKai-SB"/>
            </a:endParaRPr>
          </a:p>
        </p:txBody>
      </p:sp>
    </p:spTree>
    <p:extLst>
      <p:ext uri="{BB962C8B-B14F-4D97-AF65-F5344CB8AC3E}">
        <p14:creationId xmlns:p14="http://schemas.microsoft.com/office/powerpoint/2010/main" val="2235253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174750">
              <a:lnSpc>
                <a:spcPct val="100000"/>
              </a:lnSpc>
            </a:pPr>
            <a:r>
              <a:rPr spc="-5" dirty="0">
                <a:latin typeface="Microsoft YaHei"/>
                <a:cs typeface="Microsoft YaHei"/>
              </a:rPr>
              <a:t>常見對稱性加密演算法則</a:t>
            </a:r>
          </a:p>
        </p:txBody>
      </p:sp>
      <p:sp>
        <p:nvSpPr>
          <p:cNvPr id="3" name="object 3"/>
          <p:cNvSpPr txBox="1"/>
          <p:nvPr/>
        </p:nvSpPr>
        <p:spPr>
          <a:xfrm>
            <a:off x="2292350" y="1412875"/>
            <a:ext cx="6921500" cy="3466590"/>
          </a:xfrm>
          <a:prstGeom prst="rect">
            <a:avLst/>
          </a:prstGeom>
        </p:spPr>
        <p:txBody>
          <a:bodyPr vert="horz" wrap="square" lIns="0" tIns="0" rIns="0" bIns="0" rtlCol="0">
            <a:spAutoFit/>
          </a:bodyPr>
          <a:lstStyle/>
          <a:p>
            <a:pPr marL="355600" indent="-342900">
              <a:buChar char="•"/>
              <a:tabLst>
                <a:tab pos="354965" algn="l"/>
                <a:tab pos="355600" algn="l"/>
              </a:tabLst>
            </a:pPr>
            <a:r>
              <a:rPr sz="2750" spc="20" dirty="0">
                <a:latin typeface="Arial"/>
                <a:cs typeface="Arial"/>
              </a:rPr>
              <a:t>Data Encryption Standard</a:t>
            </a:r>
            <a:r>
              <a:rPr sz="2750" spc="-35" dirty="0">
                <a:latin typeface="Arial"/>
                <a:cs typeface="Arial"/>
              </a:rPr>
              <a:t> </a:t>
            </a:r>
            <a:r>
              <a:rPr sz="2750" spc="20" dirty="0">
                <a:latin typeface="Arial"/>
                <a:cs typeface="Arial"/>
              </a:rPr>
              <a:t>(DES)</a:t>
            </a:r>
            <a:endParaRPr sz="2750" dirty="0">
              <a:latin typeface="Arial"/>
              <a:cs typeface="Arial"/>
            </a:endParaRPr>
          </a:p>
          <a:p>
            <a:pPr marL="355600" indent="-342900">
              <a:spcBef>
                <a:spcPts val="750"/>
              </a:spcBef>
              <a:buChar char="•"/>
              <a:tabLst>
                <a:tab pos="354965" algn="l"/>
                <a:tab pos="355600" algn="l"/>
              </a:tabLst>
            </a:pPr>
            <a:r>
              <a:rPr sz="2750" spc="20" dirty="0">
                <a:latin typeface="Arial"/>
                <a:cs typeface="Arial"/>
              </a:rPr>
              <a:t>Triple </a:t>
            </a:r>
            <a:r>
              <a:rPr sz="2750" spc="25" dirty="0">
                <a:latin typeface="Arial"/>
                <a:cs typeface="Arial"/>
              </a:rPr>
              <a:t>DES</a:t>
            </a:r>
            <a:r>
              <a:rPr sz="2750" spc="-80" dirty="0">
                <a:latin typeface="Arial"/>
                <a:cs typeface="Arial"/>
              </a:rPr>
              <a:t> </a:t>
            </a:r>
            <a:r>
              <a:rPr sz="2750" spc="25" dirty="0">
                <a:latin typeface="Arial"/>
                <a:cs typeface="Arial"/>
              </a:rPr>
              <a:t>(3DES)</a:t>
            </a:r>
            <a:endParaRPr sz="2750" dirty="0">
              <a:latin typeface="Arial"/>
              <a:cs typeface="Arial"/>
            </a:endParaRPr>
          </a:p>
          <a:p>
            <a:pPr marL="355600" indent="-342900">
              <a:spcBef>
                <a:spcPts val="750"/>
              </a:spcBef>
              <a:buChar char="•"/>
              <a:tabLst>
                <a:tab pos="354965" algn="l"/>
                <a:tab pos="355600" algn="l"/>
              </a:tabLst>
            </a:pPr>
            <a:r>
              <a:rPr sz="2750" dirty="0">
                <a:latin typeface="Arial"/>
                <a:cs typeface="Arial"/>
              </a:rPr>
              <a:t>IDEA</a:t>
            </a:r>
          </a:p>
          <a:p>
            <a:pPr marL="355600" indent="-342900">
              <a:spcBef>
                <a:spcPts val="675"/>
              </a:spcBef>
              <a:buChar char="•"/>
              <a:tabLst>
                <a:tab pos="354965" algn="l"/>
                <a:tab pos="355600" algn="l"/>
              </a:tabLst>
            </a:pPr>
            <a:r>
              <a:rPr sz="2750" spc="10" dirty="0">
                <a:latin typeface="Arial"/>
                <a:cs typeface="Arial"/>
              </a:rPr>
              <a:t>Blowfish</a:t>
            </a:r>
            <a:r>
              <a:rPr sz="2750" spc="10" dirty="0">
                <a:latin typeface="DFKai-SB"/>
                <a:cs typeface="DFKai-SB"/>
              </a:rPr>
              <a:t>；</a:t>
            </a:r>
            <a:r>
              <a:rPr sz="2750" spc="10" dirty="0">
                <a:latin typeface="Arial"/>
                <a:cs typeface="Arial"/>
              </a:rPr>
              <a:t>Twofish</a:t>
            </a:r>
            <a:endParaRPr sz="2750" dirty="0">
              <a:latin typeface="Arial"/>
              <a:cs typeface="Arial"/>
            </a:endParaRPr>
          </a:p>
          <a:p>
            <a:pPr marL="355600" indent="-342900">
              <a:spcBef>
                <a:spcPts val="750"/>
              </a:spcBef>
              <a:buChar char="•"/>
              <a:tabLst>
                <a:tab pos="354965" algn="l"/>
                <a:tab pos="355600" algn="l"/>
              </a:tabLst>
            </a:pPr>
            <a:r>
              <a:rPr sz="2750" spc="45" dirty="0">
                <a:latin typeface="Arial"/>
                <a:cs typeface="Arial"/>
              </a:rPr>
              <a:t>RC4</a:t>
            </a:r>
            <a:r>
              <a:rPr sz="2750" spc="45" dirty="0">
                <a:latin typeface="DFKai-SB"/>
                <a:cs typeface="DFKai-SB"/>
              </a:rPr>
              <a:t>、</a:t>
            </a:r>
            <a:r>
              <a:rPr sz="2750" spc="45" dirty="0">
                <a:latin typeface="Arial"/>
                <a:cs typeface="Arial"/>
              </a:rPr>
              <a:t>RC5</a:t>
            </a:r>
            <a:r>
              <a:rPr sz="2750" spc="45" dirty="0">
                <a:latin typeface="DFKai-SB"/>
                <a:cs typeface="DFKai-SB"/>
              </a:rPr>
              <a:t>、</a:t>
            </a:r>
            <a:r>
              <a:rPr sz="2750" spc="45" dirty="0">
                <a:latin typeface="Arial"/>
                <a:cs typeface="Arial"/>
              </a:rPr>
              <a:t>RC6</a:t>
            </a:r>
            <a:endParaRPr sz="2750" dirty="0">
              <a:latin typeface="Arial"/>
              <a:cs typeface="Arial"/>
            </a:endParaRPr>
          </a:p>
          <a:p>
            <a:pPr marL="355600" marR="5080" indent="-342900">
              <a:lnSpc>
                <a:spcPct val="102299"/>
              </a:lnSpc>
              <a:spcBef>
                <a:spcPts val="675"/>
              </a:spcBef>
              <a:buChar char="•"/>
              <a:tabLst>
                <a:tab pos="354965" algn="l"/>
                <a:tab pos="355600" algn="l"/>
              </a:tabLst>
            </a:pPr>
            <a:r>
              <a:rPr sz="2750" spc="30" dirty="0">
                <a:latin typeface="Arial"/>
                <a:cs typeface="Arial"/>
              </a:rPr>
              <a:t>AES</a:t>
            </a:r>
            <a:r>
              <a:rPr sz="2750" spc="30" dirty="0">
                <a:latin typeface="DFKai-SB"/>
                <a:cs typeface="DFKai-SB"/>
              </a:rPr>
              <a:t>：</a:t>
            </a:r>
            <a:r>
              <a:rPr sz="2750" spc="30" dirty="0">
                <a:latin typeface="Arial"/>
                <a:cs typeface="Arial"/>
              </a:rPr>
              <a:t>(Advanced </a:t>
            </a:r>
            <a:r>
              <a:rPr sz="2750" spc="20" dirty="0">
                <a:latin typeface="Arial"/>
                <a:cs typeface="Arial"/>
              </a:rPr>
              <a:t>Encryption </a:t>
            </a:r>
            <a:r>
              <a:rPr sz="2750" spc="10" dirty="0">
                <a:latin typeface="Arial"/>
                <a:cs typeface="Arial"/>
              </a:rPr>
              <a:t>Standard)</a:t>
            </a:r>
            <a:r>
              <a:rPr sz="2750" spc="10" dirty="0">
                <a:latin typeface="DFKai-SB"/>
                <a:cs typeface="DFKai-SB"/>
              </a:rPr>
              <a:t>：  </a:t>
            </a:r>
            <a:r>
              <a:rPr sz="2750" spc="30" dirty="0">
                <a:latin typeface="Arial"/>
                <a:cs typeface="Arial"/>
              </a:rPr>
              <a:t>Rijndael</a:t>
            </a:r>
            <a:endParaRPr sz="2750" dirty="0">
              <a:latin typeface="Arial"/>
              <a:cs typeface="Arial"/>
            </a:endParaRPr>
          </a:p>
        </p:txBody>
      </p:sp>
    </p:spTree>
    <p:extLst>
      <p:ext uri="{BB962C8B-B14F-4D97-AF65-F5344CB8AC3E}">
        <p14:creationId xmlns:p14="http://schemas.microsoft.com/office/powerpoint/2010/main" val="3549058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26076" y="184150"/>
            <a:ext cx="1177925" cy="670560"/>
          </a:xfrm>
          <a:prstGeom prst="rect">
            <a:avLst/>
          </a:prstGeom>
        </p:spPr>
        <p:txBody>
          <a:bodyPr vert="horz" wrap="square" lIns="0" tIns="0" rIns="0" bIns="0" rtlCol="0">
            <a:spAutoFit/>
          </a:bodyPr>
          <a:lstStyle/>
          <a:p>
            <a:pPr marL="12700"/>
            <a:r>
              <a:rPr sz="4400" b="1" spc="5" dirty="0">
                <a:latin typeface="Arial"/>
                <a:cs typeface="Arial"/>
              </a:rPr>
              <a:t>DES</a:t>
            </a:r>
            <a:endParaRPr sz="4400" dirty="0">
              <a:latin typeface="Arial"/>
              <a:cs typeface="Arial"/>
            </a:endParaRPr>
          </a:p>
        </p:txBody>
      </p:sp>
      <p:sp>
        <p:nvSpPr>
          <p:cNvPr id="3" name="object 3"/>
          <p:cNvSpPr txBox="1">
            <a:spLocks noGrp="1"/>
          </p:cNvSpPr>
          <p:nvPr>
            <p:ph type="title"/>
          </p:nvPr>
        </p:nvSpPr>
        <p:spPr>
          <a:xfrm>
            <a:off x="2025651" y="1209675"/>
            <a:ext cx="6473825" cy="365760"/>
          </a:xfrm>
          <a:prstGeom prst="rect">
            <a:avLst/>
          </a:prstGeom>
        </p:spPr>
        <p:txBody>
          <a:bodyPr vert="horz" wrap="square" lIns="0" tIns="0" rIns="0" bIns="0" rtlCol="0" anchor="ctr">
            <a:spAutoFit/>
          </a:bodyPr>
          <a:lstStyle/>
          <a:p>
            <a:pPr marL="12700">
              <a:lnSpc>
                <a:spcPct val="100000"/>
              </a:lnSpc>
              <a:tabLst>
                <a:tab pos="354965" algn="l"/>
              </a:tabLst>
            </a:pPr>
            <a:r>
              <a:rPr sz="2400" spc="-5" dirty="0">
                <a:latin typeface="Arial"/>
                <a:cs typeface="Arial"/>
              </a:rPr>
              <a:t>•	DES</a:t>
            </a:r>
            <a:r>
              <a:rPr sz="2400" spc="-5" dirty="0">
                <a:latin typeface="DFKai-SB"/>
                <a:cs typeface="DFKai-SB"/>
              </a:rPr>
              <a:t>為早期最廣泛使用的對稱金鑰的演算法。</a:t>
            </a:r>
            <a:endParaRPr sz="2400">
              <a:latin typeface="DFKai-SB"/>
              <a:cs typeface="DFKai-SB"/>
            </a:endParaRPr>
          </a:p>
        </p:txBody>
      </p:sp>
      <p:sp>
        <p:nvSpPr>
          <p:cNvPr id="4" name="object 4"/>
          <p:cNvSpPr txBox="1"/>
          <p:nvPr/>
        </p:nvSpPr>
        <p:spPr>
          <a:xfrm>
            <a:off x="2025650" y="1670177"/>
            <a:ext cx="7740650" cy="4162037"/>
          </a:xfrm>
          <a:prstGeom prst="rect">
            <a:avLst/>
          </a:prstGeom>
        </p:spPr>
        <p:txBody>
          <a:bodyPr vert="horz" wrap="square" lIns="0" tIns="0" rIns="0" bIns="0" rtlCol="0">
            <a:spAutoFit/>
          </a:bodyPr>
          <a:lstStyle/>
          <a:p>
            <a:pPr marL="355600" marR="5080" indent="-342900">
              <a:lnSpc>
                <a:spcPts val="2780"/>
              </a:lnSpc>
              <a:tabLst>
                <a:tab pos="354965" algn="l"/>
              </a:tabLst>
            </a:pPr>
            <a:r>
              <a:rPr sz="2400" spc="-5" dirty="0">
                <a:latin typeface="Arial"/>
                <a:cs typeface="Arial"/>
              </a:rPr>
              <a:t>•	</a:t>
            </a:r>
            <a:r>
              <a:rPr sz="2400" spc="5" dirty="0">
                <a:latin typeface="Arial"/>
                <a:cs typeface="Arial"/>
              </a:rPr>
              <a:t>1977</a:t>
            </a:r>
            <a:r>
              <a:rPr sz="2400" dirty="0">
                <a:latin typeface="DFKai-SB"/>
                <a:cs typeface="DFKai-SB"/>
              </a:rPr>
              <a:t>年由美國國家標準與技術協會</a:t>
            </a:r>
            <a:r>
              <a:rPr sz="2400" spc="-20" dirty="0">
                <a:latin typeface="Arial"/>
                <a:cs typeface="Arial"/>
              </a:rPr>
              <a:t>(NIST</a:t>
            </a:r>
            <a:r>
              <a:rPr sz="2400" spc="55" dirty="0">
                <a:latin typeface="Arial"/>
                <a:cs typeface="Arial"/>
              </a:rPr>
              <a:t>)</a:t>
            </a:r>
            <a:r>
              <a:rPr sz="2400" dirty="0">
                <a:latin typeface="DFKai-SB"/>
                <a:cs typeface="DFKai-SB"/>
              </a:rPr>
              <a:t>採用為聯邦資  訊處理標準。</a:t>
            </a:r>
          </a:p>
          <a:p>
            <a:pPr marL="355600" indent="-342900">
              <a:spcBef>
                <a:spcPts val="565"/>
              </a:spcBef>
              <a:buFont typeface="Arial"/>
              <a:buChar char="•"/>
              <a:tabLst>
                <a:tab pos="354965" algn="l"/>
                <a:tab pos="355600" algn="l"/>
              </a:tabLst>
            </a:pPr>
            <a:r>
              <a:rPr sz="2400" spc="-5" dirty="0">
                <a:latin typeface="DFKai-SB"/>
                <a:cs typeface="DFKai-SB"/>
              </a:rPr>
              <a:t>利用混淆</a:t>
            </a:r>
            <a:r>
              <a:rPr sz="2400" spc="-5" dirty="0">
                <a:latin typeface="Arial"/>
                <a:cs typeface="Arial"/>
              </a:rPr>
              <a:t>(Confusion)</a:t>
            </a:r>
            <a:r>
              <a:rPr sz="2400" spc="-5" dirty="0">
                <a:latin typeface="DFKai-SB"/>
                <a:cs typeface="DFKai-SB"/>
              </a:rPr>
              <a:t>與擴散</a:t>
            </a:r>
            <a:r>
              <a:rPr sz="2400" spc="-5" dirty="0">
                <a:latin typeface="Arial"/>
                <a:cs typeface="Arial"/>
              </a:rPr>
              <a:t>(Diffusion)</a:t>
            </a:r>
            <a:r>
              <a:rPr sz="2400" spc="-5" dirty="0">
                <a:latin typeface="DFKai-SB"/>
                <a:cs typeface="DFKai-SB"/>
              </a:rPr>
              <a:t>原理。</a:t>
            </a:r>
            <a:endParaRPr sz="2400" dirty="0">
              <a:latin typeface="DFKai-SB"/>
              <a:cs typeface="DFKai-SB"/>
            </a:endParaRPr>
          </a:p>
          <a:p>
            <a:pPr marL="755650" marR="110489" indent="-285750">
              <a:spcBef>
                <a:spcPts val="520"/>
              </a:spcBef>
              <a:tabLst>
                <a:tab pos="755015" algn="l"/>
              </a:tabLst>
            </a:pPr>
            <a:r>
              <a:rPr sz="2000" spc="10" dirty="0">
                <a:latin typeface="Arial"/>
                <a:cs typeface="Arial"/>
              </a:rPr>
              <a:t>–	</a:t>
            </a:r>
            <a:r>
              <a:rPr sz="2000" spc="-5" dirty="0">
                <a:latin typeface="DFKai-SB"/>
                <a:cs typeface="DFKai-SB"/>
              </a:rPr>
              <a:t>混淆就是將明文轉換成其它的樣子，讓金鑰和密文關係儘量複  </a:t>
            </a:r>
            <a:r>
              <a:rPr sz="2000" spc="25" dirty="0">
                <a:latin typeface="DFKai-SB"/>
                <a:cs typeface="DFKai-SB"/>
              </a:rPr>
              <a:t>雜化</a:t>
            </a:r>
            <a:endParaRPr sz="2000" dirty="0">
              <a:latin typeface="DFKai-SB"/>
              <a:cs typeface="DFKai-SB"/>
            </a:endParaRPr>
          </a:p>
          <a:p>
            <a:pPr marL="755650" marR="110489" indent="-285750">
              <a:spcBef>
                <a:spcPts val="450"/>
              </a:spcBef>
              <a:tabLst>
                <a:tab pos="755015" algn="l"/>
              </a:tabLst>
            </a:pPr>
            <a:r>
              <a:rPr sz="2000" spc="10" dirty="0">
                <a:latin typeface="Arial"/>
                <a:cs typeface="Arial"/>
              </a:rPr>
              <a:t>–	</a:t>
            </a:r>
            <a:r>
              <a:rPr sz="2000" spc="-5" dirty="0">
                <a:latin typeface="DFKai-SB"/>
                <a:cs typeface="DFKai-SB"/>
              </a:rPr>
              <a:t>擴散是指明文中的任何一個小地方的變更都將會擴散影響到密  文的各部份</a:t>
            </a:r>
            <a:endParaRPr sz="2000" dirty="0">
              <a:latin typeface="DFKai-SB"/>
              <a:cs typeface="DFKai-SB"/>
            </a:endParaRPr>
          </a:p>
          <a:p>
            <a:pPr marL="355600" marR="281305" indent="-342900">
              <a:lnSpc>
                <a:spcPts val="2850"/>
              </a:lnSpc>
              <a:spcBef>
                <a:spcPts val="695"/>
              </a:spcBef>
              <a:tabLst>
                <a:tab pos="354965" algn="l"/>
              </a:tabLst>
            </a:pPr>
            <a:r>
              <a:rPr sz="2400" spc="-5" dirty="0">
                <a:latin typeface="Arial"/>
                <a:cs typeface="Arial"/>
              </a:rPr>
              <a:t>•	</a:t>
            </a:r>
            <a:r>
              <a:rPr sz="2400" spc="-20" dirty="0">
                <a:latin typeface="Arial"/>
                <a:cs typeface="Arial"/>
              </a:rPr>
              <a:t>DES</a:t>
            </a:r>
            <a:r>
              <a:rPr sz="2400" dirty="0">
                <a:latin typeface="DFKai-SB"/>
                <a:cs typeface="DFKai-SB"/>
              </a:rPr>
              <a:t>採用</a:t>
            </a:r>
            <a:r>
              <a:rPr sz="2400" spc="5" dirty="0">
                <a:latin typeface="Arial"/>
                <a:cs typeface="Arial"/>
              </a:rPr>
              <a:t>56</a:t>
            </a:r>
            <a:r>
              <a:rPr sz="2400" dirty="0">
                <a:latin typeface="DFKai-SB"/>
                <a:cs typeface="DFKai-SB"/>
              </a:rPr>
              <a:t>位元的金鑰來對</a:t>
            </a:r>
            <a:r>
              <a:rPr sz="2400" spc="5" dirty="0">
                <a:latin typeface="Arial"/>
                <a:cs typeface="Arial"/>
              </a:rPr>
              <a:t>64</a:t>
            </a:r>
            <a:r>
              <a:rPr sz="2400" dirty="0">
                <a:latin typeface="DFKai-SB"/>
                <a:cs typeface="DFKai-SB"/>
              </a:rPr>
              <a:t>位元的資料區段進行加  密，需經</a:t>
            </a:r>
            <a:r>
              <a:rPr sz="2400" dirty="0">
                <a:latin typeface="Arial"/>
                <a:cs typeface="Arial"/>
              </a:rPr>
              <a:t>16</a:t>
            </a:r>
            <a:r>
              <a:rPr sz="2400" dirty="0">
                <a:latin typeface="DFKai-SB"/>
                <a:cs typeface="DFKai-SB"/>
              </a:rPr>
              <a:t>回合的運算。</a:t>
            </a:r>
          </a:p>
          <a:p>
            <a:pPr marL="355600" marR="24130" indent="-342900">
              <a:lnSpc>
                <a:spcPct val="101600"/>
              </a:lnSpc>
              <a:spcBef>
                <a:spcPts val="430"/>
              </a:spcBef>
              <a:tabLst>
                <a:tab pos="354965" algn="l"/>
              </a:tabLst>
            </a:pPr>
            <a:r>
              <a:rPr sz="2400" spc="-5" dirty="0">
                <a:latin typeface="Arial"/>
                <a:cs typeface="Arial"/>
              </a:rPr>
              <a:t>•	</a:t>
            </a:r>
            <a:r>
              <a:rPr sz="2400" spc="-5" dirty="0">
                <a:latin typeface="DFKai-SB"/>
                <a:cs typeface="DFKai-SB"/>
              </a:rPr>
              <a:t>主要缺點：</a:t>
            </a:r>
            <a:r>
              <a:rPr sz="2400" spc="5" dirty="0">
                <a:latin typeface="Arial"/>
                <a:cs typeface="Arial"/>
              </a:rPr>
              <a:t>56</a:t>
            </a:r>
            <a:r>
              <a:rPr sz="2400" dirty="0">
                <a:latin typeface="DFKai-SB"/>
                <a:cs typeface="DFKai-SB"/>
              </a:rPr>
              <a:t>位元的金鑰長度太短，以目前電腦的計算  </a:t>
            </a:r>
            <a:r>
              <a:rPr sz="2400" spc="-5" dirty="0">
                <a:latin typeface="DFKai-SB"/>
                <a:cs typeface="DFKai-SB"/>
              </a:rPr>
              <a:t>能力，通常只需要花費一些時間找出</a:t>
            </a:r>
            <a:r>
              <a:rPr sz="2400" spc="-5" dirty="0">
                <a:latin typeface="Arial"/>
                <a:cs typeface="Arial"/>
              </a:rPr>
              <a:t>DES</a:t>
            </a:r>
            <a:r>
              <a:rPr sz="2400" spc="-5" dirty="0">
                <a:latin typeface="DFKai-SB"/>
                <a:cs typeface="DFKai-SB"/>
              </a:rPr>
              <a:t>金鑰。</a:t>
            </a:r>
            <a:endParaRPr sz="2400" dirty="0">
              <a:latin typeface="DFKai-SB"/>
              <a:cs typeface="DFKai-SB"/>
            </a:endParaRPr>
          </a:p>
        </p:txBody>
      </p:sp>
    </p:spTree>
    <p:extLst>
      <p:ext uri="{BB962C8B-B14F-4D97-AF65-F5344CB8AC3E}">
        <p14:creationId xmlns:p14="http://schemas.microsoft.com/office/powerpoint/2010/main" val="301891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841625">
              <a:lnSpc>
                <a:spcPct val="100000"/>
              </a:lnSpc>
            </a:pPr>
            <a:r>
              <a:rPr spc="-10" dirty="0"/>
              <a:t>Triple</a:t>
            </a:r>
            <a:r>
              <a:rPr spc="-95" dirty="0"/>
              <a:t> </a:t>
            </a:r>
            <a:r>
              <a:rPr spc="-5" dirty="0"/>
              <a:t>DES</a:t>
            </a:r>
          </a:p>
        </p:txBody>
      </p:sp>
      <p:sp>
        <p:nvSpPr>
          <p:cNvPr id="3" name="object 3"/>
          <p:cNvSpPr txBox="1"/>
          <p:nvPr/>
        </p:nvSpPr>
        <p:spPr>
          <a:xfrm>
            <a:off x="2016125" y="1408303"/>
            <a:ext cx="7797800" cy="4745915"/>
          </a:xfrm>
          <a:prstGeom prst="rect">
            <a:avLst/>
          </a:prstGeom>
        </p:spPr>
        <p:txBody>
          <a:bodyPr vert="horz" wrap="square" lIns="0" tIns="0" rIns="0" bIns="0" rtlCol="0">
            <a:spAutoFit/>
          </a:bodyPr>
          <a:lstStyle/>
          <a:p>
            <a:pPr marL="355600" marR="224154" indent="-342900" algn="just">
              <a:lnSpc>
                <a:spcPct val="92000"/>
              </a:lnSpc>
            </a:pPr>
            <a:r>
              <a:rPr sz="2750" spc="5" dirty="0">
                <a:latin typeface="Arial"/>
                <a:cs typeface="Arial"/>
              </a:rPr>
              <a:t>• </a:t>
            </a:r>
            <a:r>
              <a:rPr sz="2750" spc="40" dirty="0">
                <a:latin typeface="Arial"/>
                <a:cs typeface="Arial"/>
              </a:rPr>
              <a:t>1992</a:t>
            </a:r>
            <a:r>
              <a:rPr sz="2750" spc="40" dirty="0">
                <a:latin typeface="DFKai-SB"/>
                <a:cs typeface="DFKai-SB"/>
              </a:rPr>
              <a:t>年，研究人員發現</a:t>
            </a:r>
            <a:r>
              <a:rPr sz="2750" spc="40" dirty="0">
                <a:latin typeface="Arial"/>
                <a:cs typeface="Arial"/>
              </a:rPr>
              <a:t>DES</a:t>
            </a:r>
            <a:r>
              <a:rPr sz="2750" spc="40" dirty="0">
                <a:latin typeface="DFKai-SB"/>
                <a:cs typeface="DFKai-SB"/>
              </a:rPr>
              <a:t>可以反覆使用來增  </a:t>
            </a:r>
            <a:r>
              <a:rPr sz="2750" spc="35" dirty="0">
                <a:latin typeface="DFKai-SB"/>
                <a:cs typeface="DFKai-SB"/>
              </a:rPr>
              <a:t>加強度，因此</a:t>
            </a:r>
            <a:r>
              <a:rPr sz="2750" spc="35" dirty="0">
                <a:latin typeface="Arial"/>
                <a:cs typeface="Arial"/>
              </a:rPr>
              <a:t>Triple</a:t>
            </a:r>
            <a:r>
              <a:rPr sz="2750" spc="-45" dirty="0">
                <a:latin typeface="Arial"/>
                <a:cs typeface="Arial"/>
              </a:rPr>
              <a:t> </a:t>
            </a:r>
            <a:r>
              <a:rPr sz="2750" spc="35" dirty="0">
                <a:latin typeface="Arial"/>
                <a:cs typeface="Arial"/>
              </a:rPr>
              <a:t>DES</a:t>
            </a:r>
            <a:r>
              <a:rPr sz="2750" spc="35" dirty="0">
                <a:latin typeface="DFKai-SB"/>
                <a:cs typeface="DFKai-SB"/>
              </a:rPr>
              <a:t>應運而生。</a:t>
            </a:r>
            <a:r>
              <a:rPr sz="2750" spc="35" dirty="0">
                <a:latin typeface="Arial"/>
                <a:cs typeface="Arial"/>
              </a:rPr>
              <a:t>(</a:t>
            </a:r>
            <a:r>
              <a:rPr sz="2750" spc="35" dirty="0">
                <a:latin typeface="DFKai-SB"/>
                <a:cs typeface="DFKai-SB"/>
              </a:rPr>
              <a:t>運算</a:t>
            </a:r>
            <a:r>
              <a:rPr sz="2750" spc="35" dirty="0">
                <a:latin typeface="Arial"/>
                <a:cs typeface="Arial"/>
              </a:rPr>
              <a:t>48</a:t>
            </a:r>
            <a:r>
              <a:rPr sz="2750" spc="35" dirty="0">
                <a:latin typeface="DFKai-SB"/>
                <a:cs typeface="DFKai-SB"/>
              </a:rPr>
              <a:t>回  </a:t>
            </a:r>
            <a:r>
              <a:rPr sz="2750" spc="50" dirty="0">
                <a:latin typeface="DFKai-SB"/>
                <a:cs typeface="DFKai-SB"/>
              </a:rPr>
              <a:t>合</a:t>
            </a:r>
            <a:r>
              <a:rPr sz="2750" spc="50" dirty="0">
                <a:latin typeface="Arial"/>
                <a:cs typeface="Arial"/>
              </a:rPr>
              <a:t>)</a:t>
            </a:r>
            <a:endParaRPr sz="2750" dirty="0">
              <a:latin typeface="Arial"/>
              <a:cs typeface="Arial"/>
            </a:endParaRPr>
          </a:p>
          <a:p>
            <a:pPr marL="355600" marR="109855" indent="-342900">
              <a:lnSpc>
                <a:spcPts val="3080"/>
              </a:lnSpc>
              <a:spcBef>
                <a:spcPts val="660"/>
              </a:spcBef>
              <a:tabLst>
                <a:tab pos="354965" algn="l"/>
              </a:tabLst>
            </a:pPr>
            <a:r>
              <a:rPr sz="2750" spc="5" dirty="0">
                <a:latin typeface="Arial"/>
                <a:cs typeface="Arial"/>
              </a:rPr>
              <a:t>•	</a:t>
            </a:r>
            <a:r>
              <a:rPr sz="2750" spc="40" dirty="0">
                <a:latin typeface="Arial"/>
                <a:cs typeface="Arial"/>
              </a:rPr>
              <a:t>3DES</a:t>
            </a:r>
            <a:r>
              <a:rPr sz="2750" spc="40" dirty="0">
                <a:latin typeface="DFKai-SB"/>
                <a:cs typeface="DFKai-SB"/>
              </a:rPr>
              <a:t>可以使用二把或三把金鑰，如果是二把，  則</a:t>
            </a:r>
            <a:r>
              <a:rPr sz="2750" spc="40" dirty="0">
                <a:latin typeface="Arial"/>
                <a:cs typeface="Arial"/>
              </a:rPr>
              <a:t>K1</a:t>
            </a:r>
            <a:r>
              <a:rPr sz="2750" spc="40" dirty="0">
                <a:latin typeface="DFKai-SB"/>
                <a:cs typeface="DFKai-SB"/>
              </a:rPr>
              <a:t>和</a:t>
            </a:r>
            <a:r>
              <a:rPr sz="2750" spc="40" dirty="0">
                <a:latin typeface="Arial"/>
                <a:cs typeface="Arial"/>
              </a:rPr>
              <a:t>K3</a:t>
            </a:r>
            <a:r>
              <a:rPr sz="2750" spc="40" dirty="0">
                <a:latin typeface="DFKai-SB"/>
                <a:cs typeface="DFKai-SB"/>
              </a:rPr>
              <a:t>是一樣的，</a:t>
            </a:r>
            <a:r>
              <a:rPr sz="2750" spc="40" dirty="0">
                <a:latin typeface="Arial"/>
                <a:cs typeface="Arial"/>
              </a:rPr>
              <a:t>K2</a:t>
            </a:r>
            <a:r>
              <a:rPr sz="2750" spc="40" dirty="0">
                <a:latin typeface="DFKai-SB"/>
                <a:cs typeface="DFKai-SB"/>
              </a:rPr>
              <a:t>是不同</a:t>
            </a:r>
            <a:endParaRPr sz="2750" dirty="0">
              <a:latin typeface="DFKai-SB"/>
              <a:cs typeface="DFKai-SB"/>
            </a:endParaRPr>
          </a:p>
          <a:p>
            <a:pPr marL="12700">
              <a:spcBef>
                <a:spcPts val="305"/>
              </a:spcBef>
              <a:tabLst>
                <a:tab pos="354965" algn="l"/>
              </a:tabLst>
            </a:pPr>
            <a:r>
              <a:rPr sz="2750" spc="5" dirty="0">
                <a:latin typeface="Arial"/>
                <a:cs typeface="Arial"/>
              </a:rPr>
              <a:t>•	</a:t>
            </a:r>
            <a:r>
              <a:rPr sz="2750" spc="35" dirty="0">
                <a:latin typeface="DFKai-SB"/>
                <a:cs typeface="DFKai-SB"/>
              </a:rPr>
              <a:t>等同</a:t>
            </a:r>
            <a:r>
              <a:rPr sz="2750" spc="35" dirty="0">
                <a:latin typeface="Arial"/>
                <a:cs typeface="Arial"/>
              </a:rPr>
              <a:t>168</a:t>
            </a:r>
            <a:r>
              <a:rPr sz="2750" spc="35" dirty="0">
                <a:latin typeface="DFKai-SB"/>
                <a:cs typeface="DFKai-SB"/>
              </a:rPr>
              <a:t>位元金鑰</a:t>
            </a:r>
            <a:endParaRPr sz="2750" dirty="0">
              <a:latin typeface="DFKai-SB"/>
              <a:cs typeface="DFKai-SB"/>
            </a:endParaRPr>
          </a:p>
          <a:p>
            <a:pPr marL="12700">
              <a:spcBef>
                <a:spcPts val="375"/>
              </a:spcBef>
              <a:tabLst>
                <a:tab pos="354965" algn="l"/>
              </a:tabLst>
            </a:pPr>
            <a:r>
              <a:rPr sz="2750" spc="5" dirty="0">
                <a:latin typeface="Arial"/>
                <a:cs typeface="Arial"/>
              </a:rPr>
              <a:t>•	</a:t>
            </a:r>
            <a:r>
              <a:rPr sz="2750" spc="60" dirty="0">
                <a:latin typeface="DFKai-SB"/>
                <a:cs typeface="DFKai-SB"/>
              </a:rPr>
              <a:t>比其它演算法較慢</a:t>
            </a:r>
            <a:endParaRPr sz="2750" dirty="0">
              <a:latin typeface="DFKai-SB"/>
              <a:cs typeface="DFKai-SB"/>
            </a:endParaRPr>
          </a:p>
          <a:p>
            <a:pPr marL="355600" indent="-342900">
              <a:lnSpc>
                <a:spcPts val="3150"/>
              </a:lnSpc>
              <a:spcBef>
                <a:spcPts val="450"/>
              </a:spcBef>
              <a:buFont typeface="Arial"/>
              <a:buChar char="•"/>
              <a:tabLst>
                <a:tab pos="354965" algn="l"/>
                <a:tab pos="355600" algn="l"/>
              </a:tabLst>
            </a:pPr>
            <a:r>
              <a:rPr sz="2750" spc="30" dirty="0">
                <a:latin typeface="DFKai-SB"/>
                <a:cs typeface="DFKai-SB"/>
              </a:rPr>
              <a:t>類型：</a:t>
            </a:r>
            <a:r>
              <a:rPr sz="2750" spc="30" dirty="0">
                <a:latin typeface="Arial"/>
                <a:cs typeface="Arial"/>
              </a:rPr>
              <a:t>DES-EEE3</a:t>
            </a:r>
            <a:r>
              <a:rPr sz="2750" spc="30" dirty="0">
                <a:latin typeface="DFKai-SB"/>
                <a:cs typeface="DFKai-SB"/>
              </a:rPr>
              <a:t>、</a:t>
            </a:r>
            <a:r>
              <a:rPr sz="2750" spc="30" dirty="0">
                <a:latin typeface="Arial"/>
                <a:cs typeface="Arial"/>
              </a:rPr>
              <a:t>DES-EDE3</a:t>
            </a:r>
            <a:r>
              <a:rPr sz="2750" spc="30" dirty="0">
                <a:latin typeface="DFKai-SB"/>
                <a:cs typeface="DFKai-SB"/>
              </a:rPr>
              <a:t>、</a:t>
            </a:r>
            <a:r>
              <a:rPr sz="2750" spc="30" dirty="0">
                <a:latin typeface="Arial"/>
                <a:cs typeface="Arial"/>
              </a:rPr>
              <a:t>DES-EEE2</a:t>
            </a:r>
            <a:r>
              <a:rPr sz="2750" spc="30" dirty="0">
                <a:latin typeface="DFKai-SB"/>
                <a:cs typeface="DFKai-SB"/>
              </a:rPr>
              <a:t>、</a:t>
            </a:r>
            <a:endParaRPr sz="2750" dirty="0">
              <a:latin typeface="DFKai-SB"/>
              <a:cs typeface="DFKai-SB"/>
            </a:endParaRPr>
          </a:p>
          <a:p>
            <a:pPr marL="355600">
              <a:lnSpc>
                <a:spcPts val="3150"/>
              </a:lnSpc>
            </a:pPr>
            <a:r>
              <a:rPr sz="2750" spc="30" dirty="0">
                <a:latin typeface="Arial"/>
                <a:cs typeface="Arial"/>
              </a:rPr>
              <a:t>DES-EDE2</a:t>
            </a:r>
            <a:endParaRPr sz="2750" dirty="0">
              <a:latin typeface="Arial"/>
              <a:cs typeface="Arial"/>
            </a:endParaRPr>
          </a:p>
          <a:p>
            <a:pPr marL="12700">
              <a:lnSpc>
                <a:spcPts val="3190"/>
              </a:lnSpc>
              <a:spcBef>
                <a:spcPts val="375"/>
              </a:spcBef>
              <a:tabLst>
                <a:tab pos="354965" algn="l"/>
              </a:tabLst>
            </a:pPr>
            <a:r>
              <a:rPr sz="2750" spc="5" dirty="0">
                <a:latin typeface="Arial"/>
                <a:cs typeface="Arial"/>
              </a:rPr>
              <a:t>•	</a:t>
            </a:r>
            <a:r>
              <a:rPr sz="2750" spc="40" dirty="0">
                <a:latin typeface="DFKai-SB"/>
                <a:cs typeface="DFKai-SB"/>
              </a:rPr>
              <a:t>目前有許多網路應用系統採用</a:t>
            </a:r>
            <a:r>
              <a:rPr sz="2750" spc="40" dirty="0">
                <a:latin typeface="Arial"/>
                <a:cs typeface="Arial"/>
              </a:rPr>
              <a:t>3DES</a:t>
            </a:r>
            <a:r>
              <a:rPr sz="2750" spc="40" dirty="0">
                <a:latin typeface="DFKai-SB"/>
                <a:cs typeface="DFKai-SB"/>
              </a:rPr>
              <a:t>，如</a:t>
            </a:r>
            <a:r>
              <a:rPr sz="2750" spc="40" dirty="0">
                <a:latin typeface="Arial"/>
                <a:cs typeface="Arial"/>
              </a:rPr>
              <a:t>PGP</a:t>
            </a:r>
            <a:r>
              <a:rPr sz="2750" spc="40" dirty="0">
                <a:latin typeface="DFKai-SB"/>
                <a:cs typeface="DFKai-SB"/>
              </a:rPr>
              <a:t>、</a:t>
            </a:r>
            <a:endParaRPr sz="2750" dirty="0">
              <a:latin typeface="DFKai-SB"/>
              <a:cs typeface="DFKai-SB"/>
            </a:endParaRPr>
          </a:p>
          <a:p>
            <a:pPr marL="355600">
              <a:lnSpc>
                <a:spcPts val="3190"/>
              </a:lnSpc>
            </a:pPr>
            <a:r>
              <a:rPr sz="2750" spc="20" dirty="0">
                <a:latin typeface="Arial"/>
                <a:cs typeface="Arial"/>
              </a:rPr>
              <a:t>S/MIME</a:t>
            </a:r>
            <a:endParaRPr sz="2750" dirty="0">
              <a:latin typeface="Arial"/>
              <a:cs typeface="Arial"/>
            </a:endParaRPr>
          </a:p>
        </p:txBody>
      </p:sp>
    </p:spTree>
    <p:extLst>
      <p:ext uri="{BB962C8B-B14F-4D97-AF65-F5344CB8AC3E}">
        <p14:creationId xmlns:p14="http://schemas.microsoft.com/office/powerpoint/2010/main" val="16480454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2300" y="2621757"/>
            <a:ext cx="1417320" cy="991169"/>
          </a:xfrm>
          <a:prstGeom prst="rect">
            <a:avLst/>
          </a:prstGeom>
          <a:solidFill>
            <a:srgbClr val="FFFFCC"/>
          </a:solidFill>
          <a:ln w="9525">
            <a:solidFill>
              <a:srgbClr val="000000"/>
            </a:solidFill>
          </a:ln>
        </p:spPr>
        <p:txBody>
          <a:bodyPr vert="horz" wrap="square" lIns="0" tIns="48895" rIns="0" bIns="0" rtlCol="0">
            <a:spAutoFit/>
          </a:bodyPr>
          <a:lstStyle/>
          <a:p>
            <a:pPr marL="90170" marR="80010" algn="ctr">
              <a:lnSpc>
                <a:spcPct val="84600"/>
              </a:lnSpc>
              <a:spcBef>
                <a:spcPts val="385"/>
              </a:spcBef>
            </a:pPr>
            <a:r>
              <a:rPr sz="2400" b="1" spc="75" dirty="0">
                <a:solidFill>
                  <a:srgbClr val="008000"/>
                </a:solidFill>
                <a:latin typeface="Microsoft YaHei"/>
                <a:cs typeface="Microsoft YaHei"/>
              </a:rPr>
              <a:t>用</a:t>
            </a:r>
            <a:r>
              <a:rPr sz="2000" spc="10" dirty="0">
                <a:solidFill>
                  <a:srgbClr val="008000"/>
                </a:solidFill>
                <a:latin typeface="Arial"/>
                <a:cs typeface="Arial"/>
              </a:rPr>
              <a:t>K</a:t>
            </a:r>
            <a:r>
              <a:rPr sz="2000" spc="-70" dirty="0">
                <a:solidFill>
                  <a:srgbClr val="008000"/>
                </a:solidFill>
                <a:latin typeface="Arial"/>
                <a:cs typeface="Arial"/>
              </a:rPr>
              <a:t>1</a:t>
            </a:r>
            <a:r>
              <a:rPr sz="2400" b="1" dirty="0">
                <a:solidFill>
                  <a:srgbClr val="008000"/>
                </a:solidFill>
                <a:latin typeface="Microsoft YaHei"/>
                <a:cs typeface="Microsoft YaHei"/>
              </a:rPr>
              <a:t>金鑰  </a:t>
            </a:r>
            <a:r>
              <a:rPr sz="2400" b="1" spc="15" dirty="0">
                <a:solidFill>
                  <a:srgbClr val="008000"/>
                </a:solidFill>
                <a:latin typeface="Microsoft YaHei"/>
                <a:cs typeface="Microsoft YaHei"/>
              </a:rPr>
              <a:t>進行</a:t>
            </a:r>
            <a:r>
              <a:rPr sz="2000" spc="15" dirty="0">
                <a:solidFill>
                  <a:srgbClr val="008000"/>
                </a:solidFill>
                <a:latin typeface="Arial"/>
                <a:cs typeface="Arial"/>
              </a:rPr>
              <a:t>DES  </a:t>
            </a:r>
            <a:r>
              <a:rPr sz="2400" b="1" dirty="0">
                <a:solidFill>
                  <a:srgbClr val="008000"/>
                </a:solidFill>
                <a:latin typeface="Microsoft YaHei"/>
                <a:cs typeface="Microsoft YaHei"/>
              </a:rPr>
              <a:t>加密</a:t>
            </a:r>
            <a:endParaRPr sz="2400">
              <a:latin typeface="Microsoft YaHei"/>
              <a:cs typeface="Microsoft YaHei"/>
            </a:endParaRPr>
          </a:p>
        </p:txBody>
      </p:sp>
      <p:sp>
        <p:nvSpPr>
          <p:cNvPr id="3" name="object 3"/>
          <p:cNvSpPr txBox="1"/>
          <p:nvPr/>
        </p:nvSpPr>
        <p:spPr>
          <a:xfrm>
            <a:off x="5191125" y="2626519"/>
            <a:ext cx="1581150" cy="982319"/>
          </a:xfrm>
          <a:prstGeom prst="rect">
            <a:avLst/>
          </a:prstGeom>
          <a:solidFill>
            <a:srgbClr val="FFFFCC"/>
          </a:solidFill>
          <a:ln w="9525">
            <a:solidFill>
              <a:srgbClr val="000000"/>
            </a:solidFill>
          </a:ln>
        </p:spPr>
        <p:txBody>
          <a:bodyPr vert="horz" wrap="square" lIns="0" tIns="58419" rIns="0" bIns="0" rtlCol="0">
            <a:spAutoFit/>
          </a:bodyPr>
          <a:lstStyle/>
          <a:p>
            <a:pPr marL="223520" marR="120650" algn="ctr">
              <a:lnSpc>
                <a:spcPts val="2400"/>
              </a:lnSpc>
              <a:spcBef>
                <a:spcPts val="459"/>
              </a:spcBef>
            </a:pPr>
            <a:r>
              <a:rPr sz="2400" b="1" spc="75" dirty="0">
                <a:solidFill>
                  <a:srgbClr val="008000"/>
                </a:solidFill>
                <a:latin typeface="Microsoft YaHei"/>
                <a:cs typeface="Microsoft YaHei"/>
              </a:rPr>
              <a:t>用</a:t>
            </a:r>
            <a:r>
              <a:rPr sz="2000" spc="-65" dirty="0">
                <a:solidFill>
                  <a:srgbClr val="008000"/>
                </a:solidFill>
                <a:latin typeface="Arial"/>
                <a:cs typeface="Arial"/>
              </a:rPr>
              <a:t>K2</a:t>
            </a:r>
            <a:r>
              <a:rPr sz="2400" b="1" dirty="0">
                <a:solidFill>
                  <a:srgbClr val="008000"/>
                </a:solidFill>
                <a:latin typeface="Microsoft YaHei"/>
                <a:cs typeface="Microsoft YaHei"/>
              </a:rPr>
              <a:t>金鑰  </a:t>
            </a:r>
            <a:r>
              <a:rPr sz="2400" b="1" spc="15" dirty="0">
                <a:solidFill>
                  <a:srgbClr val="008000"/>
                </a:solidFill>
                <a:latin typeface="Microsoft YaHei"/>
                <a:cs typeface="Microsoft YaHei"/>
              </a:rPr>
              <a:t>進行</a:t>
            </a:r>
            <a:r>
              <a:rPr sz="2000" spc="15" dirty="0">
                <a:solidFill>
                  <a:srgbClr val="008000"/>
                </a:solidFill>
                <a:latin typeface="Arial"/>
                <a:cs typeface="Arial"/>
              </a:rPr>
              <a:t>DES  </a:t>
            </a:r>
            <a:r>
              <a:rPr sz="2400" b="1" dirty="0">
                <a:solidFill>
                  <a:srgbClr val="008000"/>
                </a:solidFill>
                <a:latin typeface="Microsoft YaHei"/>
                <a:cs typeface="Microsoft YaHei"/>
              </a:rPr>
              <a:t>解密</a:t>
            </a:r>
            <a:endParaRPr sz="2400">
              <a:latin typeface="Microsoft YaHei"/>
              <a:cs typeface="Microsoft YaHei"/>
            </a:endParaRPr>
          </a:p>
        </p:txBody>
      </p:sp>
      <p:sp>
        <p:nvSpPr>
          <p:cNvPr id="4" name="object 4"/>
          <p:cNvSpPr txBox="1"/>
          <p:nvPr/>
        </p:nvSpPr>
        <p:spPr>
          <a:xfrm>
            <a:off x="7374732" y="2626518"/>
            <a:ext cx="1495425" cy="986680"/>
          </a:xfrm>
          <a:prstGeom prst="rect">
            <a:avLst/>
          </a:prstGeom>
          <a:solidFill>
            <a:srgbClr val="FFFFCC"/>
          </a:solidFill>
          <a:ln w="9525">
            <a:solidFill>
              <a:srgbClr val="000000"/>
            </a:solidFill>
          </a:ln>
        </p:spPr>
        <p:txBody>
          <a:bodyPr vert="horz" wrap="square" lIns="0" tIns="44450" rIns="0" bIns="0" rtlCol="0">
            <a:spAutoFit/>
          </a:bodyPr>
          <a:lstStyle/>
          <a:p>
            <a:pPr marL="135255" marR="113664" algn="ctr">
              <a:lnSpc>
                <a:spcPct val="84600"/>
              </a:lnSpc>
              <a:spcBef>
                <a:spcPts val="350"/>
              </a:spcBef>
            </a:pPr>
            <a:r>
              <a:rPr sz="2400" b="1" spc="75" dirty="0">
                <a:solidFill>
                  <a:srgbClr val="008000"/>
                </a:solidFill>
                <a:latin typeface="Microsoft YaHei"/>
                <a:cs typeface="Microsoft YaHei"/>
              </a:rPr>
              <a:t>用</a:t>
            </a:r>
            <a:r>
              <a:rPr sz="2000" spc="10" dirty="0">
                <a:solidFill>
                  <a:srgbClr val="008000"/>
                </a:solidFill>
                <a:latin typeface="Arial"/>
                <a:cs typeface="Arial"/>
              </a:rPr>
              <a:t>K</a:t>
            </a:r>
            <a:r>
              <a:rPr sz="2000" spc="-70" dirty="0">
                <a:solidFill>
                  <a:srgbClr val="008000"/>
                </a:solidFill>
                <a:latin typeface="Arial"/>
                <a:cs typeface="Arial"/>
              </a:rPr>
              <a:t>3</a:t>
            </a:r>
            <a:r>
              <a:rPr sz="2400" b="1" dirty="0">
                <a:solidFill>
                  <a:srgbClr val="008000"/>
                </a:solidFill>
                <a:latin typeface="Microsoft YaHei"/>
                <a:cs typeface="Microsoft YaHei"/>
              </a:rPr>
              <a:t>金鑰  </a:t>
            </a:r>
            <a:r>
              <a:rPr sz="2400" b="1" spc="15" dirty="0">
                <a:solidFill>
                  <a:srgbClr val="008000"/>
                </a:solidFill>
                <a:latin typeface="Microsoft YaHei"/>
                <a:cs typeface="Microsoft YaHei"/>
              </a:rPr>
              <a:t>進行</a:t>
            </a:r>
            <a:r>
              <a:rPr sz="2000" spc="15" dirty="0">
                <a:solidFill>
                  <a:srgbClr val="008000"/>
                </a:solidFill>
                <a:latin typeface="Arial"/>
                <a:cs typeface="Arial"/>
              </a:rPr>
              <a:t>DES  </a:t>
            </a:r>
            <a:r>
              <a:rPr sz="2400" b="1" dirty="0">
                <a:solidFill>
                  <a:srgbClr val="008000"/>
                </a:solidFill>
                <a:latin typeface="Microsoft YaHei"/>
                <a:cs typeface="Microsoft YaHei"/>
              </a:rPr>
              <a:t>加密</a:t>
            </a:r>
            <a:endParaRPr sz="2400">
              <a:latin typeface="Microsoft YaHei"/>
              <a:cs typeface="Microsoft YaHei"/>
            </a:endParaRPr>
          </a:p>
        </p:txBody>
      </p:sp>
      <p:sp>
        <p:nvSpPr>
          <p:cNvPr id="5" name="object 5"/>
          <p:cNvSpPr txBox="1"/>
          <p:nvPr/>
        </p:nvSpPr>
        <p:spPr>
          <a:xfrm>
            <a:off x="3059907" y="4583906"/>
            <a:ext cx="1500505" cy="1000786"/>
          </a:xfrm>
          <a:prstGeom prst="rect">
            <a:avLst/>
          </a:prstGeom>
          <a:solidFill>
            <a:srgbClr val="FFFFCC"/>
          </a:solidFill>
          <a:ln w="9525">
            <a:solidFill>
              <a:srgbClr val="000000"/>
            </a:solidFill>
          </a:ln>
        </p:spPr>
        <p:txBody>
          <a:bodyPr vert="horz" wrap="square" lIns="0" tIns="58419" rIns="0" bIns="0" rtlCol="0">
            <a:spAutoFit/>
          </a:bodyPr>
          <a:lstStyle/>
          <a:p>
            <a:pPr marL="135255" marR="118110" algn="ctr">
              <a:lnSpc>
                <a:spcPct val="84600"/>
              </a:lnSpc>
              <a:spcBef>
                <a:spcPts val="459"/>
              </a:spcBef>
            </a:pPr>
            <a:r>
              <a:rPr sz="2400" b="1" spc="75" dirty="0">
                <a:solidFill>
                  <a:srgbClr val="008000"/>
                </a:solidFill>
                <a:latin typeface="Microsoft YaHei"/>
                <a:cs typeface="Microsoft YaHei"/>
              </a:rPr>
              <a:t>用</a:t>
            </a:r>
            <a:r>
              <a:rPr sz="2000" spc="10" dirty="0">
                <a:solidFill>
                  <a:srgbClr val="008000"/>
                </a:solidFill>
                <a:latin typeface="Arial"/>
                <a:cs typeface="Arial"/>
              </a:rPr>
              <a:t>K</a:t>
            </a:r>
            <a:r>
              <a:rPr sz="2000" spc="-70" dirty="0">
                <a:solidFill>
                  <a:srgbClr val="008000"/>
                </a:solidFill>
                <a:latin typeface="Arial"/>
                <a:cs typeface="Arial"/>
              </a:rPr>
              <a:t>3</a:t>
            </a:r>
            <a:r>
              <a:rPr sz="2400" b="1" dirty="0">
                <a:solidFill>
                  <a:srgbClr val="008000"/>
                </a:solidFill>
                <a:latin typeface="Microsoft YaHei"/>
                <a:cs typeface="Microsoft YaHei"/>
              </a:rPr>
              <a:t>金鑰  </a:t>
            </a:r>
            <a:r>
              <a:rPr sz="2400" b="1" spc="15" dirty="0">
                <a:solidFill>
                  <a:srgbClr val="008000"/>
                </a:solidFill>
                <a:latin typeface="Microsoft YaHei"/>
                <a:cs typeface="Microsoft YaHei"/>
              </a:rPr>
              <a:t>進行</a:t>
            </a:r>
            <a:r>
              <a:rPr sz="2000" spc="15" dirty="0">
                <a:solidFill>
                  <a:srgbClr val="008000"/>
                </a:solidFill>
                <a:latin typeface="Arial"/>
                <a:cs typeface="Arial"/>
              </a:rPr>
              <a:t>DES  </a:t>
            </a:r>
            <a:r>
              <a:rPr sz="2400" b="1" dirty="0">
                <a:solidFill>
                  <a:srgbClr val="008000"/>
                </a:solidFill>
                <a:latin typeface="Microsoft YaHei"/>
                <a:cs typeface="Microsoft YaHei"/>
              </a:rPr>
              <a:t>解密</a:t>
            </a:r>
            <a:endParaRPr sz="2400">
              <a:latin typeface="Microsoft YaHei"/>
              <a:cs typeface="Microsoft YaHei"/>
            </a:endParaRPr>
          </a:p>
        </p:txBody>
      </p:sp>
      <p:sp>
        <p:nvSpPr>
          <p:cNvPr id="6" name="object 6"/>
          <p:cNvSpPr txBox="1"/>
          <p:nvPr/>
        </p:nvSpPr>
        <p:spPr>
          <a:xfrm>
            <a:off x="5236369" y="4583906"/>
            <a:ext cx="1495425" cy="1000786"/>
          </a:xfrm>
          <a:prstGeom prst="rect">
            <a:avLst/>
          </a:prstGeom>
          <a:solidFill>
            <a:srgbClr val="FFFFCC"/>
          </a:solidFill>
          <a:ln w="9525">
            <a:solidFill>
              <a:srgbClr val="000000"/>
            </a:solidFill>
          </a:ln>
        </p:spPr>
        <p:txBody>
          <a:bodyPr vert="horz" wrap="square" lIns="0" tIns="58419" rIns="0" bIns="0" rtlCol="0">
            <a:spAutoFit/>
          </a:bodyPr>
          <a:lstStyle/>
          <a:p>
            <a:pPr marL="121285" marR="127635" algn="ctr">
              <a:lnSpc>
                <a:spcPct val="84600"/>
              </a:lnSpc>
              <a:spcBef>
                <a:spcPts val="459"/>
              </a:spcBef>
            </a:pPr>
            <a:r>
              <a:rPr sz="2400" b="1" spc="75" dirty="0">
                <a:solidFill>
                  <a:srgbClr val="008000"/>
                </a:solidFill>
                <a:latin typeface="Microsoft YaHei"/>
                <a:cs typeface="Microsoft YaHei"/>
              </a:rPr>
              <a:t>用</a:t>
            </a:r>
            <a:r>
              <a:rPr sz="2000" spc="10" dirty="0">
                <a:solidFill>
                  <a:srgbClr val="008000"/>
                </a:solidFill>
                <a:latin typeface="Arial"/>
                <a:cs typeface="Arial"/>
              </a:rPr>
              <a:t>K</a:t>
            </a:r>
            <a:r>
              <a:rPr sz="2000" spc="-70" dirty="0">
                <a:solidFill>
                  <a:srgbClr val="008000"/>
                </a:solidFill>
                <a:latin typeface="Arial"/>
                <a:cs typeface="Arial"/>
              </a:rPr>
              <a:t>2</a:t>
            </a:r>
            <a:r>
              <a:rPr sz="2400" b="1" dirty="0">
                <a:solidFill>
                  <a:srgbClr val="008000"/>
                </a:solidFill>
                <a:latin typeface="Microsoft YaHei"/>
                <a:cs typeface="Microsoft YaHei"/>
              </a:rPr>
              <a:t>金鑰  </a:t>
            </a:r>
            <a:r>
              <a:rPr sz="2400" b="1" spc="15" dirty="0">
                <a:solidFill>
                  <a:srgbClr val="008000"/>
                </a:solidFill>
                <a:latin typeface="Microsoft YaHei"/>
                <a:cs typeface="Microsoft YaHei"/>
              </a:rPr>
              <a:t>進行</a:t>
            </a:r>
            <a:r>
              <a:rPr sz="2000" spc="15" dirty="0">
                <a:solidFill>
                  <a:srgbClr val="008000"/>
                </a:solidFill>
                <a:latin typeface="Arial"/>
                <a:cs typeface="Arial"/>
              </a:rPr>
              <a:t>DES  </a:t>
            </a:r>
            <a:r>
              <a:rPr sz="2400" b="1" dirty="0">
                <a:solidFill>
                  <a:srgbClr val="008000"/>
                </a:solidFill>
                <a:latin typeface="Microsoft YaHei"/>
                <a:cs typeface="Microsoft YaHei"/>
              </a:rPr>
              <a:t>加密</a:t>
            </a:r>
            <a:endParaRPr sz="2400">
              <a:latin typeface="Microsoft YaHei"/>
              <a:cs typeface="Microsoft YaHei"/>
            </a:endParaRPr>
          </a:p>
        </p:txBody>
      </p:sp>
      <p:sp>
        <p:nvSpPr>
          <p:cNvPr id="7" name="object 7"/>
          <p:cNvSpPr txBox="1"/>
          <p:nvPr/>
        </p:nvSpPr>
        <p:spPr>
          <a:xfrm>
            <a:off x="7398544" y="4600575"/>
            <a:ext cx="1500505" cy="984116"/>
          </a:xfrm>
          <a:prstGeom prst="rect">
            <a:avLst/>
          </a:prstGeom>
          <a:solidFill>
            <a:srgbClr val="FFFFCC"/>
          </a:solidFill>
          <a:ln w="9525">
            <a:solidFill>
              <a:srgbClr val="000000"/>
            </a:solidFill>
          </a:ln>
        </p:spPr>
        <p:txBody>
          <a:bodyPr vert="horz" wrap="square" lIns="0" tIns="41910" rIns="0" bIns="0" rtlCol="0">
            <a:spAutoFit/>
          </a:bodyPr>
          <a:lstStyle/>
          <a:p>
            <a:pPr marL="130810" marR="123189" algn="ctr">
              <a:lnSpc>
                <a:spcPct val="84600"/>
              </a:lnSpc>
              <a:spcBef>
                <a:spcPts val="330"/>
              </a:spcBef>
            </a:pPr>
            <a:r>
              <a:rPr sz="2400" b="1" spc="75" dirty="0">
                <a:solidFill>
                  <a:srgbClr val="008000"/>
                </a:solidFill>
                <a:latin typeface="Microsoft YaHei"/>
                <a:cs typeface="Microsoft YaHei"/>
              </a:rPr>
              <a:t>用</a:t>
            </a:r>
            <a:r>
              <a:rPr sz="2000" spc="10" dirty="0">
                <a:solidFill>
                  <a:srgbClr val="008000"/>
                </a:solidFill>
                <a:latin typeface="Arial"/>
                <a:cs typeface="Arial"/>
              </a:rPr>
              <a:t>K</a:t>
            </a:r>
            <a:r>
              <a:rPr sz="2000" spc="-70" dirty="0">
                <a:solidFill>
                  <a:srgbClr val="008000"/>
                </a:solidFill>
                <a:latin typeface="Arial"/>
                <a:cs typeface="Arial"/>
              </a:rPr>
              <a:t>1</a:t>
            </a:r>
            <a:r>
              <a:rPr sz="2400" b="1" dirty="0">
                <a:solidFill>
                  <a:srgbClr val="008000"/>
                </a:solidFill>
                <a:latin typeface="Microsoft YaHei"/>
                <a:cs typeface="Microsoft YaHei"/>
              </a:rPr>
              <a:t>金鑰  </a:t>
            </a:r>
            <a:r>
              <a:rPr sz="2400" b="1" spc="15" dirty="0">
                <a:solidFill>
                  <a:srgbClr val="008000"/>
                </a:solidFill>
                <a:latin typeface="Microsoft YaHei"/>
                <a:cs typeface="Microsoft YaHei"/>
              </a:rPr>
              <a:t>進行</a:t>
            </a:r>
            <a:r>
              <a:rPr sz="2000" spc="15" dirty="0">
                <a:solidFill>
                  <a:srgbClr val="008000"/>
                </a:solidFill>
                <a:latin typeface="Arial"/>
                <a:cs typeface="Arial"/>
              </a:rPr>
              <a:t>DES  </a:t>
            </a:r>
            <a:r>
              <a:rPr sz="2400" b="1" dirty="0">
                <a:solidFill>
                  <a:srgbClr val="008000"/>
                </a:solidFill>
                <a:latin typeface="Microsoft YaHei"/>
                <a:cs typeface="Microsoft YaHei"/>
              </a:rPr>
              <a:t>解密</a:t>
            </a:r>
            <a:endParaRPr sz="2400">
              <a:latin typeface="Microsoft YaHei"/>
              <a:cs typeface="Microsoft YaHei"/>
            </a:endParaRPr>
          </a:p>
        </p:txBody>
      </p:sp>
      <p:sp>
        <p:nvSpPr>
          <p:cNvPr id="8" name="object 8"/>
          <p:cNvSpPr/>
          <p:nvPr/>
        </p:nvSpPr>
        <p:spPr>
          <a:xfrm>
            <a:off x="9553575" y="4581526"/>
            <a:ext cx="762000" cy="962025"/>
          </a:xfrm>
          <a:custGeom>
            <a:avLst/>
            <a:gdLst/>
            <a:ahLst/>
            <a:cxnLst/>
            <a:rect l="l" t="t" r="r" b="b"/>
            <a:pathLst>
              <a:path w="762000" h="962025">
                <a:moveTo>
                  <a:pt x="762000" y="0"/>
                </a:moveTo>
                <a:lnTo>
                  <a:pt x="0" y="0"/>
                </a:lnTo>
                <a:lnTo>
                  <a:pt x="0" y="962025"/>
                </a:lnTo>
                <a:lnTo>
                  <a:pt x="666750" y="962025"/>
                </a:lnTo>
                <a:lnTo>
                  <a:pt x="762000" y="847725"/>
                </a:lnTo>
                <a:lnTo>
                  <a:pt x="762000" y="0"/>
                </a:lnTo>
                <a:close/>
              </a:path>
            </a:pathLst>
          </a:custGeom>
          <a:solidFill>
            <a:srgbClr val="CCCCFF"/>
          </a:solidFill>
        </p:spPr>
        <p:txBody>
          <a:bodyPr wrap="square" lIns="0" tIns="0" rIns="0" bIns="0" rtlCol="0"/>
          <a:lstStyle/>
          <a:p>
            <a:endParaRPr/>
          </a:p>
        </p:txBody>
      </p:sp>
      <p:sp>
        <p:nvSpPr>
          <p:cNvPr id="9" name="object 9"/>
          <p:cNvSpPr/>
          <p:nvPr/>
        </p:nvSpPr>
        <p:spPr>
          <a:xfrm>
            <a:off x="10220325" y="5429250"/>
            <a:ext cx="95250" cy="114300"/>
          </a:xfrm>
          <a:custGeom>
            <a:avLst/>
            <a:gdLst/>
            <a:ahLst/>
            <a:cxnLst/>
            <a:rect l="l" t="t" r="r" b="b"/>
            <a:pathLst>
              <a:path w="95250" h="114300">
                <a:moveTo>
                  <a:pt x="19050" y="0"/>
                </a:moveTo>
                <a:lnTo>
                  <a:pt x="0" y="114300"/>
                </a:lnTo>
                <a:lnTo>
                  <a:pt x="83343" y="14287"/>
                </a:lnTo>
                <a:lnTo>
                  <a:pt x="46434" y="14287"/>
                </a:lnTo>
                <a:lnTo>
                  <a:pt x="29616" y="10715"/>
                </a:lnTo>
                <a:lnTo>
                  <a:pt x="19050" y="0"/>
                </a:lnTo>
                <a:close/>
              </a:path>
              <a:path w="95250" h="114300">
                <a:moveTo>
                  <a:pt x="95250" y="0"/>
                </a:moveTo>
                <a:lnTo>
                  <a:pt x="68609" y="10715"/>
                </a:lnTo>
                <a:lnTo>
                  <a:pt x="46434" y="14287"/>
                </a:lnTo>
                <a:lnTo>
                  <a:pt x="83343" y="14287"/>
                </a:lnTo>
                <a:lnTo>
                  <a:pt x="95250" y="0"/>
                </a:lnTo>
                <a:close/>
              </a:path>
            </a:pathLst>
          </a:custGeom>
          <a:solidFill>
            <a:srgbClr val="A3A3CC"/>
          </a:solidFill>
        </p:spPr>
        <p:txBody>
          <a:bodyPr wrap="square" lIns="0" tIns="0" rIns="0" bIns="0" rtlCol="0"/>
          <a:lstStyle/>
          <a:p>
            <a:endParaRPr/>
          </a:p>
        </p:txBody>
      </p:sp>
      <p:sp>
        <p:nvSpPr>
          <p:cNvPr id="10" name="object 10"/>
          <p:cNvSpPr/>
          <p:nvPr/>
        </p:nvSpPr>
        <p:spPr>
          <a:xfrm>
            <a:off x="9553575" y="4581526"/>
            <a:ext cx="762000" cy="962025"/>
          </a:xfrm>
          <a:custGeom>
            <a:avLst/>
            <a:gdLst/>
            <a:ahLst/>
            <a:cxnLst/>
            <a:rect l="l" t="t" r="r" b="b"/>
            <a:pathLst>
              <a:path w="762000" h="962025">
                <a:moveTo>
                  <a:pt x="0" y="0"/>
                </a:moveTo>
                <a:lnTo>
                  <a:pt x="0" y="962025"/>
                </a:lnTo>
                <a:lnTo>
                  <a:pt x="666750" y="962025"/>
                </a:lnTo>
                <a:lnTo>
                  <a:pt x="762000" y="847725"/>
                </a:lnTo>
                <a:lnTo>
                  <a:pt x="762000" y="0"/>
                </a:lnTo>
                <a:lnTo>
                  <a:pt x="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10220325" y="5429250"/>
            <a:ext cx="95250" cy="114300"/>
          </a:xfrm>
          <a:custGeom>
            <a:avLst/>
            <a:gdLst/>
            <a:ahLst/>
            <a:cxnLst/>
            <a:rect l="l" t="t" r="r" b="b"/>
            <a:pathLst>
              <a:path w="95250" h="114300">
                <a:moveTo>
                  <a:pt x="0" y="114300"/>
                </a:moveTo>
                <a:lnTo>
                  <a:pt x="19050" y="0"/>
                </a:lnTo>
                <a:lnTo>
                  <a:pt x="29616" y="10715"/>
                </a:lnTo>
                <a:lnTo>
                  <a:pt x="46434" y="14287"/>
                </a:lnTo>
                <a:lnTo>
                  <a:pt x="68609" y="10715"/>
                </a:lnTo>
                <a:lnTo>
                  <a:pt x="95250" y="0"/>
                </a:lnTo>
              </a:path>
            </a:pathLst>
          </a:custGeom>
          <a:ln w="9525">
            <a:solidFill>
              <a:srgbClr val="000000"/>
            </a:solidFill>
          </a:ln>
        </p:spPr>
        <p:txBody>
          <a:bodyPr wrap="square" lIns="0" tIns="0" rIns="0" bIns="0" rtlCol="0"/>
          <a:lstStyle/>
          <a:p>
            <a:endParaRPr/>
          </a:p>
        </p:txBody>
      </p:sp>
      <p:sp>
        <p:nvSpPr>
          <p:cNvPr id="12" name="object 12"/>
          <p:cNvSpPr txBox="1"/>
          <p:nvPr/>
        </p:nvSpPr>
        <p:spPr>
          <a:xfrm>
            <a:off x="9505950" y="4543426"/>
            <a:ext cx="857250" cy="633507"/>
          </a:xfrm>
          <a:prstGeom prst="rect">
            <a:avLst/>
          </a:prstGeom>
          <a:solidFill>
            <a:srgbClr val="CCCCFF"/>
          </a:solidFill>
          <a:ln w="28575">
            <a:solidFill>
              <a:srgbClr val="FF0000"/>
            </a:solidFill>
          </a:ln>
        </p:spPr>
        <p:txBody>
          <a:bodyPr vert="horz" wrap="square" lIns="0" tIns="261620" rIns="0" bIns="0" rtlCol="0">
            <a:spAutoFit/>
          </a:bodyPr>
          <a:lstStyle/>
          <a:p>
            <a:pPr marL="109220">
              <a:spcBef>
                <a:spcPts val="2060"/>
              </a:spcBef>
            </a:pPr>
            <a:r>
              <a:rPr sz="2400" b="1" dirty="0">
                <a:solidFill>
                  <a:srgbClr val="008000"/>
                </a:solidFill>
                <a:latin typeface="Microsoft YaHei"/>
                <a:cs typeface="Microsoft YaHei"/>
              </a:rPr>
              <a:t>明文</a:t>
            </a:r>
            <a:endParaRPr sz="2400">
              <a:latin typeface="Microsoft YaHei"/>
              <a:cs typeface="Microsoft YaHei"/>
            </a:endParaRPr>
          </a:p>
        </p:txBody>
      </p:sp>
      <p:sp>
        <p:nvSpPr>
          <p:cNvPr id="13" name="object 13"/>
          <p:cNvSpPr/>
          <p:nvPr/>
        </p:nvSpPr>
        <p:spPr>
          <a:xfrm>
            <a:off x="9534526" y="2695575"/>
            <a:ext cx="790575" cy="952500"/>
          </a:xfrm>
          <a:custGeom>
            <a:avLst/>
            <a:gdLst/>
            <a:ahLst/>
            <a:cxnLst/>
            <a:rect l="l" t="t" r="r" b="b"/>
            <a:pathLst>
              <a:path w="790575" h="952500">
                <a:moveTo>
                  <a:pt x="790575" y="0"/>
                </a:moveTo>
                <a:lnTo>
                  <a:pt x="0" y="0"/>
                </a:lnTo>
                <a:lnTo>
                  <a:pt x="0" y="952500"/>
                </a:lnTo>
                <a:lnTo>
                  <a:pt x="695325" y="952500"/>
                </a:lnTo>
                <a:lnTo>
                  <a:pt x="790575" y="828675"/>
                </a:lnTo>
                <a:lnTo>
                  <a:pt x="790575" y="0"/>
                </a:lnTo>
                <a:close/>
              </a:path>
            </a:pathLst>
          </a:custGeom>
          <a:solidFill>
            <a:srgbClr val="9EEBD8"/>
          </a:solidFill>
        </p:spPr>
        <p:txBody>
          <a:bodyPr wrap="square" lIns="0" tIns="0" rIns="0" bIns="0" rtlCol="0"/>
          <a:lstStyle/>
          <a:p>
            <a:endParaRPr/>
          </a:p>
        </p:txBody>
      </p:sp>
      <p:sp>
        <p:nvSpPr>
          <p:cNvPr id="14" name="object 14"/>
          <p:cNvSpPr/>
          <p:nvPr/>
        </p:nvSpPr>
        <p:spPr>
          <a:xfrm>
            <a:off x="10229850" y="3524251"/>
            <a:ext cx="95250" cy="123825"/>
          </a:xfrm>
          <a:custGeom>
            <a:avLst/>
            <a:gdLst/>
            <a:ahLst/>
            <a:cxnLst/>
            <a:rect l="l" t="t" r="r" b="b"/>
            <a:pathLst>
              <a:path w="95250" h="123825">
                <a:moveTo>
                  <a:pt x="28575" y="9525"/>
                </a:moveTo>
                <a:lnTo>
                  <a:pt x="0" y="123825"/>
                </a:lnTo>
                <a:lnTo>
                  <a:pt x="77848" y="22621"/>
                </a:lnTo>
                <a:lnTo>
                  <a:pt x="54768" y="22621"/>
                </a:lnTo>
                <a:lnTo>
                  <a:pt x="38992" y="20091"/>
                </a:lnTo>
                <a:lnTo>
                  <a:pt x="28575" y="9525"/>
                </a:lnTo>
                <a:close/>
              </a:path>
              <a:path w="95250" h="123825">
                <a:moveTo>
                  <a:pt x="95250" y="0"/>
                </a:moveTo>
                <a:lnTo>
                  <a:pt x="74116" y="16222"/>
                </a:lnTo>
                <a:lnTo>
                  <a:pt x="54768" y="22621"/>
                </a:lnTo>
                <a:lnTo>
                  <a:pt x="77848" y="22621"/>
                </a:lnTo>
                <a:lnTo>
                  <a:pt x="95250" y="0"/>
                </a:lnTo>
                <a:close/>
              </a:path>
            </a:pathLst>
          </a:custGeom>
          <a:solidFill>
            <a:srgbClr val="00A37B"/>
          </a:solidFill>
        </p:spPr>
        <p:txBody>
          <a:bodyPr wrap="square" lIns="0" tIns="0" rIns="0" bIns="0" rtlCol="0"/>
          <a:lstStyle/>
          <a:p>
            <a:endParaRPr/>
          </a:p>
        </p:txBody>
      </p:sp>
      <p:sp>
        <p:nvSpPr>
          <p:cNvPr id="15" name="object 15"/>
          <p:cNvSpPr/>
          <p:nvPr/>
        </p:nvSpPr>
        <p:spPr>
          <a:xfrm>
            <a:off x="9534526" y="2695575"/>
            <a:ext cx="790575" cy="952500"/>
          </a:xfrm>
          <a:custGeom>
            <a:avLst/>
            <a:gdLst/>
            <a:ahLst/>
            <a:cxnLst/>
            <a:rect l="l" t="t" r="r" b="b"/>
            <a:pathLst>
              <a:path w="790575" h="952500">
                <a:moveTo>
                  <a:pt x="0" y="0"/>
                </a:moveTo>
                <a:lnTo>
                  <a:pt x="0" y="952500"/>
                </a:lnTo>
                <a:lnTo>
                  <a:pt x="695325" y="952500"/>
                </a:lnTo>
                <a:lnTo>
                  <a:pt x="790575" y="828675"/>
                </a:lnTo>
                <a:lnTo>
                  <a:pt x="790575" y="0"/>
                </a:lnTo>
                <a:lnTo>
                  <a:pt x="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10229850" y="3524251"/>
            <a:ext cx="95250" cy="123825"/>
          </a:xfrm>
          <a:custGeom>
            <a:avLst/>
            <a:gdLst/>
            <a:ahLst/>
            <a:cxnLst/>
            <a:rect l="l" t="t" r="r" b="b"/>
            <a:pathLst>
              <a:path w="95250" h="123825">
                <a:moveTo>
                  <a:pt x="0" y="123825"/>
                </a:moveTo>
                <a:lnTo>
                  <a:pt x="28575" y="9525"/>
                </a:lnTo>
                <a:lnTo>
                  <a:pt x="38992" y="20091"/>
                </a:lnTo>
                <a:lnTo>
                  <a:pt x="54768" y="22621"/>
                </a:lnTo>
                <a:lnTo>
                  <a:pt x="74116" y="16222"/>
                </a:lnTo>
                <a:lnTo>
                  <a:pt x="95250" y="0"/>
                </a:lnTo>
              </a:path>
            </a:pathLst>
          </a:custGeom>
          <a:ln w="9525">
            <a:solidFill>
              <a:srgbClr val="000000"/>
            </a:solidFill>
          </a:ln>
        </p:spPr>
        <p:txBody>
          <a:bodyPr wrap="square" lIns="0" tIns="0" rIns="0" bIns="0" rtlCol="0"/>
          <a:lstStyle/>
          <a:p>
            <a:endParaRPr/>
          </a:p>
        </p:txBody>
      </p:sp>
      <p:sp>
        <p:nvSpPr>
          <p:cNvPr id="17" name="object 17"/>
          <p:cNvSpPr txBox="1"/>
          <p:nvPr/>
        </p:nvSpPr>
        <p:spPr>
          <a:xfrm>
            <a:off x="9515475" y="2647951"/>
            <a:ext cx="857250" cy="633507"/>
          </a:xfrm>
          <a:prstGeom prst="rect">
            <a:avLst/>
          </a:prstGeom>
          <a:solidFill>
            <a:srgbClr val="9EEBD8"/>
          </a:solidFill>
          <a:ln w="28575">
            <a:solidFill>
              <a:srgbClr val="FF0000"/>
            </a:solidFill>
          </a:ln>
        </p:spPr>
        <p:txBody>
          <a:bodyPr vert="horz" wrap="square" lIns="0" tIns="261620" rIns="0" bIns="0" rtlCol="0">
            <a:spAutoFit/>
          </a:bodyPr>
          <a:lstStyle/>
          <a:p>
            <a:pPr marL="99695">
              <a:spcBef>
                <a:spcPts val="2060"/>
              </a:spcBef>
            </a:pPr>
            <a:r>
              <a:rPr sz="2400" b="1" dirty="0">
                <a:solidFill>
                  <a:srgbClr val="008000"/>
                </a:solidFill>
                <a:latin typeface="Microsoft YaHei"/>
                <a:cs typeface="Microsoft YaHei"/>
              </a:rPr>
              <a:t>密文</a:t>
            </a:r>
            <a:endParaRPr sz="2400">
              <a:latin typeface="Microsoft YaHei"/>
              <a:cs typeface="Microsoft YaHei"/>
            </a:endParaRPr>
          </a:p>
        </p:txBody>
      </p:sp>
      <p:sp>
        <p:nvSpPr>
          <p:cNvPr id="18" name="object 18"/>
          <p:cNvSpPr txBox="1"/>
          <p:nvPr/>
        </p:nvSpPr>
        <p:spPr>
          <a:xfrm>
            <a:off x="4397375" y="1422400"/>
            <a:ext cx="3225800" cy="432434"/>
          </a:xfrm>
          <a:prstGeom prst="rect">
            <a:avLst/>
          </a:prstGeom>
        </p:spPr>
        <p:txBody>
          <a:bodyPr vert="horz" wrap="square" lIns="0" tIns="0" rIns="0" bIns="0" rtlCol="0">
            <a:spAutoFit/>
          </a:bodyPr>
          <a:lstStyle/>
          <a:p>
            <a:pPr marL="12700"/>
            <a:r>
              <a:rPr sz="2750" spc="30" dirty="0">
                <a:solidFill>
                  <a:srgbClr val="FF0000"/>
                </a:solidFill>
                <a:latin typeface="Arial"/>
                <a:cs typeface="Arial"/>
              </a:rPr>
              <a:t>DES-EDE3</a:t>
            </a:r>
            <a:r>
              <a:rPr sz="2750" spc="30" dirty="0">
                <a:solidFill>
                  <a:srgbClr val="FF0000"/>
                </a:solidFill>
                <a:latin typeface="DFKai-SB"/>
                <a:cs typeface="DFKai-SB"/>
              </a:rPr>
              <a:t>運作模式</a:t>
            </a:r>
            <a:endParaRPr sz="2750">
              <a:latin typeface="DFKai-SB"/>
              <a:cs typeface="DFKai-SB"/>
            </a:endParaRPr>
          </a:p>
        </p:txBody>
      </p:sp>
      <p:sp>
        <p:nvSpPr>
          <p:cNvPr id="19" name="object 19"/>
          <p:cNvSpPr txBox="1">
            <a:spLocks noGrp="1"/>
          </p:cNvSpPr>
          <p:nvPr>
            <p:ph type="title"/>
          </p:nvPr>
        </p:nvSpPr>
        <p:spPr>
          <a:xfrm>
            <a:off x="2095501" y="507484"/>
            <a:ext cx="10515600" cy="677108"/>
          </a:xfrm>
          <a:prstGeom prst="rect">
            <a:avLst/>
          </a:prstGeom>
        </p:spPr>
        <p:txBody>
          <a:bodyPr vert="horz" wrap="square" lIns="0" tIns="0" rIns="0" bIns="0" rtlCol="0" anchor="ctr">
            <a:spAutoFit/>
          </a:bodyPr>
          <a:lstStyle/>
          <a:p>
            <a:pPr marL="2317750">
              <a:lnSpc>
                <a:spcPct val="100000"/>
              </a:lnSpc>
            </a:pPr>
            <a:r>
              <a:rPr spc="10" dirty="0"/>
              <a:t>3DES</a:t>
            </a:r>
            <a:r>
              <a:rPr spc="-195" dirty="0"/>
              <a:t> </a:t>
            </a:r>
            <a:r>
              <a:rPr spc="25" dirty="0">
                <a:latin typeface="Microsoft YaHei"/>
                <a:cs typeface="Microsoft YaHei"/>
              </a:rPr>
              <a:t>運作簡圖</a:t>
            </a:r>
          </a:p>
        </p:txBody>
      </p:sp>
      <p:sp>
        <p:nvSpPr>
          <p:cNvPr id="20" name="object 20"/>
          <p:cNvSpPr/>
          <p:nvPr/>
        </p:nvSpPr>
        <p:spPr>
          <a:xfrm>
            <a:off x="4657726" y="2990850"/>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solidFill>
            <a:srgbClr val="808080"/>
          </a:solidFill>
        </p:spPr>
        <p:txBody>
          <a:bodyPr wrap="square" lIns="0" tIns="0" rIns="0" bIns="0" rtlCol="0"/>
          <a:lstStyle/>
          <a:p>
            <a:endParaRPr/>
          </a:p>
        </p:txBody>
      </p:sp>
      <p:sp>
        <p:nvSpPr>
          <p:cNvPr id="21" name="object 21"/>
          <p:cNvSpPr/>
          <p:nvPr/>
        </p:nvSpPr>
        <p:spPr>
          <a:xfrm>
            <a:off x="4629151" y="2962275"/>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solidFill>
            <a:srgbClr val="00CC00"/>
          </a:solidFill>
        </p:spPr>
        <p:txBody>
          <a:bodyPr wrap="square" lIns="0" tIns="0" rIns="0" bIns="0" rtlCol="0"/>
          <a:lstStyle/>
          <a:p>
            <a:endParaRPr/>
          </a:p>
        </p:txBody>
      </p:sp>
      <p:sp>
        <p:nvSpPr>
          <p:cNvPr id="22" name="object 22"/>
          <p:cNvSpPr/>
          <p:nvPr/>
        </p:nvSpPr>
        <p:spPr>
          <a:xfrm>
            <a:off x="4629151" y="2962275"/>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6829426" y="3000375"/>
            <a:ext cx="523875" cy="361950"/>
          </a:xfrm>
          <a:custGeom>
            <a:avLst/>
            <a:gdLst/>
            <a:ahLst/>
            <a:cxnLst/>
            <a:rect l="l" t="t" r="r" b="b"/>
            <a:pathLst>
              <a:path w="523875" h="361950">
                <a:moveTo>
                  <a:pt x="400050" y="0"/>
                </a:moveTo>
                <a:lnTo>
                  <a:pt x="400050" y="95250"/>
                </a:lnTo>
                <a:lnTo>
                  <a:pt x="0" y="95250"/>
                </a:lnTo>
                <a:lnTo>
                  <a:pt x="66675" y="180975"/>
                </a:lnTo>
                <a:lnTo>
                  <a:pt x="0" y="276225"/>
                </a:lnTo>
                <a:lnTo>
                  <a:pt x="400050" y="276225"/>
                </a:lnTo>
                <a:lnTo>
                  <a:pt x="400050" y="361950"/>
                </a:lnTo>
                <a:lnTo>
                  <a:pt x="523875" y="180975"/>
                </a:lnTo>
                <a:lnTo>
                  <a:pt x="400050" y="0"/>
                </a:lnTo>
                <a:close/>
              </a:path>
            </a:pathLst>
          </a:custGeom>
          <a:solidFill>
            <a:srgbClr val="808080"/>
          </a:solidFill>
        </p:spPr>
        <p:txBody>
          <a:bodyPr wrap="square" lIns="0" tIns="0" rIns="0" bIns="0" rtlCol="0"/>
          <a:lstStyle/>
          <a:p>
            <a:endParaRPr/>
          </a:p>
        </p:txBody>
      </p:sp>
      <p:sp>
        <p:nvSpPr>
          <p:cNvPr id="24" name="object 24"/>
          <p:cNvSpPr/>
          <p:nvPr/>
        </p:nvSpPr>
        <p:spPr>
          <a:xfrm>
            <a:off x="6810376" y="2971800"/>
            <a:ext cx="523875" cy="361950"/>
          </a:xfrm>
          <a:custGeom>
            <a:avLst/>
            <a:gdLst/>
            <a:ahLst/>
            <a:cxnLst/>
            <a:rect l="l" t="t" r="r" b="b"/>
            <a:pathLst>
              <a:path w="523875" h="361950">
                <a:moveTo>
                  <a:pt x="390525" y="0"/>
                </a:moveTo>
                <a:lnTo>
                  <a:pt x="390525" y="95250"/>
                </a:lnTo>
                <a:lnTo>
                  <a:pt x="0" y="95250"/>
                </a:lnTo>
                <a:lnTo>
                  <a:pt x="66675" y="180975"/>
                </a:lnTo>
                <a:lnTo>
                  <a:pt x="0" y="276225"/>
                </a:lnTo>
                <a:lnTo>
                  <a:pt x="390525" y="276225"/>
                </a:lnTo>
                <a:lnTo>
                  <a:pt x="390525" y="361950"/>
                </a:lnTo>
                <a:lnTo>
                  <a:pt x="523875" y="180975"/>
                </a:lnTo>
                <a:lnTo>
                  <a:pt x="390525" y="0"/>
                </a:lnTo>
                <a:close/>
              </a:path>
            </a:pathLst>
          </a:custGeom>
          <a:solidFill>
            <a:srgbClr val="00CC00"/>
          </a:solidFill>
        </p:spPr>
        <p:txBody>
          <a:bodyPr wrap="square" lIns="0" tIns="0" rIns="0" bIns="0" rtlCol="0"/>
          <a:lstStyle/>
          <a:p>
            <a:endParaRPr/>
          </a:p>
        </p:txBody>
      </p:sp>
      <p:sp>
        <p:nvSpPr>
          <p:cNvPr id="25" name="object 25"/>
          <p:cNvSpPr/>
          <p:nvPr/>
        </p:nvSpPr>
        <p:spPr>
          <a:xfrm>
            <a:off x="6810376" y="2971800"/>
            <a:ext cx="523875" cy="361950"/>
          </a:xfrm>
          <a:custGeom>
            <a:avLst/>
            <a:gdLst/>
            <a:ahLst/>
            <a:cxnLst/>
            <a:rect l="l" t="t" r="r" b="b"/>
            <a:pathLst>
              <a:path w="523875" h="361950">
                <a:moveTo>
                  <a:pt x="390525" y="0"/>
                </a:moveTo>
                <a:lnTo>
                  <a:pt x="390525" y="95250"/>
                </a:lnTo>
                <a:lnTo>
                  <a:pt x="0" y="95250"/>
                </a:lnTo>
                <a:lnTo>
                  <a:pt x="66675" y="180975"/>
                </a:lnTo>
                <a:lnTo>
                  <a:pt x="0" y="276225"/>
                </a:lnTo>
                <a:lnTo>
                  <a:pt x="390525" y="276225"/>
                </a:lnTo>
                <a:lnTo>
                  <a:pt x="390525" y="361950"/>
                </a:lnTo>
                <a:lnTo>
                  <a:pt x="523875" y="180975"/>
                </a:lnTo>
                <a:lnTo>
                  <a:pt x="390525" y="0"/>
                </a:lnTo>
                <a:close/>
              </a:path>
            </a:pathLst>
          </a:custGeom>
          <a:ln w="9525">
            <a:solidFill>
              <a:srgbClr val="000000"/>
            </a:solidFill>
          </a:ln>
        </p:spPr>
        <p:txBody>
          <a:bodyPr wrap="square" lIns="0" tIns="0" rIns="0" bIns="0" rtlCol="0"/>
          <a:lstStyle/>
          <a:p>
            <a:endParaRPr/>
          </a:p>
        </p:txBody>
      </p:sp>
      <p:sp>
        <p:nvSpPr>
          <p:cNvPr id="26" name="object 26"/>
          <p:cNvSpPr/>
          <p:nvPr/>
        </p:nvSpPr>
        <p:spPr>
          <a:xfrm>
            <a:off x="8953501" y="2990850"/>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solidFill>
            <a:srgbClr val="808080"/>
          </a:solidFill>
        </p:spPr>
        <p:txBody>
          <a:bodyPr wrap="square" lIns="0" tIns="0" rIns="0" bIns="0" rtlCol="0"/>
          <a:lstStyle/>
          <a:p>
            <a:endParaRPr/>
          </a:p>
        </p:txBody>
      </p:sp>
      <p:sp>
        <p:nvSpPr>
          <p:cNvPr id="27" name="object 27"/>
          <p:cNvSpPr/>
          <p:nvPr/>
        </p:nvSpPr>
        <p:spPr>
          <a:xfrm>
            <a:off x="8924926" y="2962275"/>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solidFill>
            <a:srgbClr val="00CC00"/>
          </a:solidFill>
        </p:spPr>
        <p:txBody>
          <a:bodyPr wrap="square" lIns="0" tIns="0" rIns="0" bIns="0" rtlCol="0"/>
          <a:lstStyle/>
          <a:p>
            <a:endParaRPr/>
          </a:p>
        </p:txBody>
      </p:sp>
      <p:sp>
        <p:nvSpPr>
          <p:cNvPr id="28" name="object 28"/>
          <p:cNvSpPr/>
          <p:nvPr/>
        </p:nvSpPr>
        <p:spPr>
          <a:xfrm>
            <a:off x="8924926" y="2962275"/>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2581275" y="2933701"/>
            <a:ext cx="514350" cy="390525"/>
          </a:xfrm>
          <a:custGeom>
            <a:avLst/>
            <a:gdLst/>
            <a:ahLst/>
            <a:cxnLst/>
            <a:rect l="l" t="t" r="r" b="b"/>
            <a:pathLst>
              <a:path w="514350" h="390525">
                <a:moveTo>
                  <a:pt x="66675" y="0"/>
                </a:moveTo>
                <a:lnTo>
                  <a:pt x="95250" y="104775"/>
                </a:lnTo>
                <a:lnTo>
                  <a:pt x="0" y="161925"/>
                </a:lnTo>
                <a:lnTo>
                  <a:pt x="361950" y="304800"/>
                </a:lnTo>
                <a:lnTo>
                  <a:pt x="333375" y="390525"/>
                </a:lnTo>
                <a:lnTo>
                  <a:pt x="514350" y="276225"/>
                </a:lnTo>
                <a:lnTo>
                  <a:pt x="485360" y="142875"/>
                </a:lnTo>
                <a:lnTo>
                  <a:pt x="428625" y="142875"/>
                </a:lnTo>
                <a:lnTo>
                  <a:pt x="66675" y="0"/>
                </a:lnTo>
                <a:close/>
              </a:path>
              <a:path w="514350" h="390525">
                <a:moveTo>
                  <a:pt x="466725" y="57150"/>
                </a:moveTo>
                <a:lnTo>
                  <a:pt x="428625" y="142875"/>
                </a:lnTo>
                <a:lnTo>
                  <a:pt x="485360" y="142875"/>
                </a:lnTo>
                <a:lnTo>
                  <a:pt x="466725" y="57150"/>
                </a:lnTo>
                <a:close/>
              </a:path>
            </a:pathLst>
          </a:custGeom>
          <a:solidFill>
            <a:srgbClr val="808080"/>
          </a:solidFill>
        </p:spPr>
        <p:txBody>
          <a:bodyPr wrap="square" lIns="0" tIns="0" rIns="0" bIns="0" rtlCol="0"/>
          <a:lstStyle/>
          <a:p>
            <a:endParaRPr/>
          </a:p>
        </p:txBody>
      </p:sp>
      <p:sp>
        <p:nvSpPr>
          <p:cNvPr id="30" name="object 30"/>
          <p:cNvSpPr/>
          <p:nvPr/>
        </p:nvSpPr>
        <p:spPr>
          <a:xfrm>
            <a:off x="2552701" y="2905125"/>
            <a:ext cx="523875" cy="400050"/>
          </a:xfrm>
          <a:custGeom>
            <a:avLst/>
            <a:gdLst/>
            <a:ahLst/>
            <a:cxnLst/>
            <a:rect l="l" t="t" r="r" b="b"/>
            <a:pathLst>
              <a:path w="523875" h="400050">
                <a:moveTo>
                  <a:pt x="66675" y="0"/>
                </a:moveTo>
                <a:lnTo>
                  <a:pt x="95250" y="104775"/>
                </a:lnTo>
                <a:lnTo>
                  <a:pt x="0" y="171450"/>
                </a:lnTo>
                <a:lnTo>
                  <a:pt x="361950" y="314325"/>
                </a:lnTo>
                <a:lnTo>
                  <a:pt x="333375" y="400050"/>
                </a:lnTo>
                <a:lnTo>
                  <a:pt x="523875" y="276225"/>
                </a:lnTo>
                <a:lnTo>
                  <a:pt x="489088" y="142875"/>
                </a:lnTo>
                <a:lnTo>
                  <a:pt x="438150" y="142875"/>
                </a:lnTo>
                <a:lnTo>
                  <a:pt x="66675" y="0"/>
                </a:lnTo>
                <a:close/>
              </a:path>
              <a:path w="523875" h="400050">
                <a:moveTo>
                  <a:pt x="466725" y="57150"/>
                </a:moveTo>
                <a:lnTo>
                  <a:pt x="438150" y="142875"/>
                </a:lnTo>
                <a:lnTo>
                  <a:pt x="489088" y="142875"/>
                </a:lnTo>
                <a:lnTo>
                  <a:pt x="466725" y="57150"/>
                </a:lnTo>
                <a:close/>
              </a:path>
            </a:pathLst>
          </a:custGeom>
          <a:solidFill>
            <a:srgbClr val="00CC00"/>
          </a:solidFill>
        </p:spPr>
        <p:txBody>
          <a:bodyPr wrap="square" lIns="0" tIns="0" rIns="0" bIns="0" rtlCol="0"/>
          <a:lstStyle/>
          <a:p>
            <a:endParaRPr/>
          </a:p>
        </p:txBody>
      </p:sp>
      <p:sp>
        <p:nvSpPr>
          <p:cNvPr id="31" name="object 31"/>
          <p:cNvSpPr/>
          <p:nvPr/>
        </p:nvSpPr>
        <p:spPr>
          <a:xfrm>
            <a:off x="2552701" y="2905125"/>
            <a:ext cx="523875" cy="400050"/>
          </a:xfrm>
          <a:custGeom>
            <a:avLst/>
            <a:gdLst/>
            <a:ahLst/>
            <a:cxnLst/>
            <a:rect l="l" t="t" r="r" b="b"/>
            <a:pathLst>
              <a:path w="523875" h="400050">
                <a:moveTo>
                  <a:pt x="466725" y="57150"/>
                </a:moveTo>
                <a:lnTo>
                  <a:pt x="438150" y="142875"/>
                </a:lnTo>
                <a:lnTo>
                  <a:pt x="66675" y="0"/>
                </a:lnTo>
                <a:lnTo>
                  <a:pt x="95250" y="104775"/>
                </a:lnTo>
                <a:lnTo>
                  <a:pt x="0" y="171450"/>
                </a:lnTo>
                <a:lnTo>
                  <a:pt x="361950" y="314325"/>
                </a:lnTo>
                <a:lnTo>
                  <a:pt x="333375" y="400050"/>
                </a:lnTo>
                <a:lnTo>
                  <a:pt x="523875" y="276225"/>
                </a:lnTo>
                <a:lnTo>
                  <a:pt x="466725" y="57150"/>
                </a:lnTo>
                <a:close/>
              </a:path>
            </a:pathLst>
          </a:custGeom>
          <a:ln w="9525">
            <a:solidFill>
              <a:srgbClr val="000000"/>
            </a:solidFill>
          </a:ln>
        </p:spPr>
        <p:txBody>
          <a:bodyPr wrap="square" lIns="0" tIns="0" rIns="0" bIns="0" rtlCol="0"/>
          <a:lstStyle/>
          <a:p>
            <a:endParaRPr/>
          </a:p>
        </p:txBody>
      </p:sp>
      <p:sp>
        <p:nvSpPr>
          <p:cNvPr id="32" name="object 32"/>
          <p:cNvSpPr/>
          <p:nvPr/>
        </p:nvSpPr>
        <p:spPr>
          <a:xfrm>
            <a:off x="4638676" y="4886325"/>
            <a:ext cx="523875" cy="361950"/>
          </a:xfrm>
          <a:custGeom>
            <a:avLst/>
            <a:gdLst/>
            <a:ahLst/>
            <a:cxnLst/>
            <a:rect l="l" t="t" r="r" b="b"/>
            <a:pathLst>
              <a:path w="523875" h="361950">
                <a:moveTo>
                  <a:pt x="390525" y="0"/>
                </a:moveTo>
                <a:lnTo>
                  <a:pt x="390525" y="95250"/>
                </a:lnTo>
                <a:lnTo>
                  <a:pt x="0" y="95250"/>
                </a:lnTo>
                <a:lnTo>
                  <a:pt x="66675" y="180975"/>
                </a:lnTo>
                <a:lnTo>
                  <a:pt x="0" y="276225"/>
                </a:lnTo>
                <a:lnTo>
                  <a:pt x="390525" y="276225"/>
                </a:lnTo>
                <a:lnTo>
                  <a:pt x="390525" y="361950"/>
                </a:lnTo>
                <a:lnTo>
                  <a:pt x="523875" y="180975"/>
                </a:lnTo>
                <a:lnTo>
                  <a:pt x="390525" y="0"/>
                </a:lnTo>
                <a:close/>
              </a:path>
            </a:pathLst>
          </a:custGeom>
          <a:solidFill>
            <a:srgbClr val="808080"/>
          </a:solidFill>
        </p:spPr>
        <p:txBody>
          <a:bodyPr wrap="square" lIns="0" tIns="0" rIns="0" bIns="0" rtlCol="0"/>
          <a:lstStyle/>
          <a:p>
            <a:endParaRPr/>
          </a:p>
        </p:txBody>
      </p:sp>
      <p:sp>
        <p:nvSpPr>
          <p:cNvPr id="33" name="object 33"/>
          <p:cNvSpPr/>
          <p:nvPr/>
        </p:nvSpPr>
        <p:spPr>
          <a:xfrm>
            <a:off x="4610101" y="4867275"/>
            <a:ext cx="523875" cy="361950"/>
          </a:xfrm>
          <a:custGeom>
            <a:avLst/>
            <a:gdLst/>
            <a:ahLst/>
            <a:cxnLst/>
            <a:rect l="l" t="t" r="r" b="b"/>
            <a:pathLst>
              <a:path w="523875" h="361950">
                <a:moveTo>
                  <a:pt x="400050" y="0"/>
                </a:moveTo>
                <a:lnTo>
                  <a:pt x="400050" y="85725"/>
                </a:lnTo>
                <a:lnTo>
                  <a:pt x="0" y="85725"/>
                </a:lnTo>
                <a:lnTo>
                  <a:pt x="66675" y="180975"/>
                </a:lnTo>
                <a:lnTo>
                  <a:pt x="0" y="266700"/>
                </a:lnTo>
                <a:lnTo>
                  <a:pt x="400050" y="266700"/>
                </a:lnTo>
                <a:lnTo>
                  <a:pt x="400050" y="361950"/>
                </a:lnTo>
                <a:lnTo>
                  <a:pt x="523875" y="180975"/>
                </a:lnTo>
                <a:lnTo>
                  <a:pt x="400050" y="0"/>
                </a:lnTo>
                <a:close/>
              </a:path>
            </a:pathLst>
          </a:custGeom>
          <a:solidFill>
            <a:srgbClr val="00CC00"/>
          </a:solidFill>
        </p:spPr>
        <p:txBody>
          <a:bodyPr wrap="square" lIns="0" tIns="0" rIns="0" bIns="0" rtlCol="0"/>
          <a:lstStyle/>
          <a:p>
            <a:endParaRPr/>
          </a:p>
        </p:txBody>
      </p:sp>
      <p:sp>
        <p:nvSpPr>
          <p:cNvPr id="34" name="object 34"/>
          <p:cNvSpPr/>
          <p:nvPr/>
        </p:nvSpPr>
        <p:spPr>
          <a:xfrm>
            <a:off x="4610101" y="4867275"/>
            <a:ext cx="523875" cy="361950"/>
          </a:xfrm>
          <a:custGeom>
            <a:avLst/>
            <a:gdLst/>
            <a:ahLst/>
            <a:cxnLst/>
            <a:rect l="l" t="t" r="r" b="b"/>
            <a:pathLst>
              <a:path w="523875" h="361950">
                <a:moveTo>
                  <a:pt x="400050" y="0"/>
                </a:moveTo>
                <a:lnTo>
                  <a:pt x="400050" y="85725"/>
                </a:lnTo>
                <a:lnTo>
                  <a:pt x="0" y="85725"/>
                </a:lnTo>
                <a:lnTo>
                  <a:pt x="66675" y="180975"/>
                </a:lnTo>
                <a:lnTo>
                  <a:pt x="0" y="266700"/>
                </a:lnTo>
                <a:lnTo>
                  <a:pt x="400050" y="266700"/>
                </a:lnTo>
                <a:lnTo>
                  <a:pt x="400050" y="361950"/>
                </a:lnTo>
                <a:lnTo>
                  <a:pt x="523875" y="180975"/>
                </a:lnTo>
                <a:lnTo>
                  <a:pt x="400050"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6819901" y="4905375"/>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solidFill>
            <a:srgbClr val="808080"/>
          </a:solidFill>
        </p:spPr>
        <p:txBody>
          <a:bodyPr wrap="square" lIns="0" tIns="0" rIns="0" bIns="0" rtlCol="0"/>
          <a:lstStyle/>
          <a:p>
            <a:endParaRPr/>
          </a:p>
        </p:txBody>
      </p:sp>
      <p:sp>
        <p:nvSpPr>
          <p:cNvPr id="36" name="object 36"/>
          <p:cNvSpPr/>
          <p:nvPr/>
        </p:nvSpPr>
        <p:spPr>
          <a:xfrm>
            <a:off x="6791326" y="4876800"/>
            <a:ext cx="523875" cy="361950"/>
          </a:xfrm>
          <a:custGeom>
            <a:avLst/>
            <a:gdLst/>
            <a:ahLst/>
            <a:cxnLst/>
            <a:rect l="l" t="t" r="r" b="b"/>
            <a:pathLst>
              <a:path w="523875" h="361950">
                <a:moveTo>
                  <a:pt x="390525" y="0"/>
                </a:moveTo>
                <a:lnTo>
                  <a:pt x="390525" y="95250"/>
                </a:lnTo>
                <a:lnTo>
                  <a:pt x="0" y="95250"/>
                </a:lnTo>
                <a:lnTo>
                  <a:pt x="66675" y="180975"/>
                </a:lnTo>
                <a:lnTo>
                  <a:pt x="0" y="276225"/>
                </a:lnTo>
                <a:lnTo>
                  <a:pt x="390525" y="276225"/>
                </a:lnTo>
                <a:lnTo>
                  <a:pt x="390525" y="361950"/>
                </a:lnTo>
                <a:lnTo>
                  <a:pt x="523875" y="180975"/>
                </a:lnTo>
                <a:lnTo>
                  <a:pt x="390525" y="0"/>
                </a:lnTo>
                <a:close/>
              </a:path>
            </a:pathLst>
          </a:custGeom>
          <a:solidFill>
            <a:srgbClr val="00CC00"/>
          </a:solidFill>
        </p:spPr>
        <p:txBody>
          <a:bodyPr wrap="square" lIns="0" tIns="0" rIns="0" bIns="0" rtlCol="0"/>
          <a:lstStyle/>
          <a:p>
            <a:endParaRPr/>
          </a:p>
        </p:txBody>
      </p:sp>
      <p:sp>
        <p:nvSpPr>
          <p:cNvPr id="37" name="object 37"/>
          <p:cNvSpPr/>
          <p:nvPr/>
        </p:nvSpPr>
        <p:spPr>
          <a:xfrm>
            <a:off x="6791326" y="4876800"/>
            <a:ext cx="523875" cy="361950"/>
          </a:xfrm>
          <a:custGeom>
            <a:avLst/>
            <a:gdLst/>
            <a:ahLst/>
            <a:cxnLst/>
            <a:rect l="l" t="t" r="r" b="b"/>
            <a:pathLst>
              <a:path w="523875" h="361950">
                <a:moveTo>
                  <a:pt x="390525" y="0"/>
                </a:moveTo>
                <a:lnTo>
                  <a:pt x="390525" y="95250"/>
                </a:lnTo>
                <a:lnTo>
                  <a:pt x="0" y="95250"/>
                </a:lnTo>
                <a:lnTo>
                  <a:pt x="66675" y="180975"/>
                </a:lnTo>
                <a:lnTo>
                  <a:pt x="0" y="276225"/>
                </a:lnTo>
                <a:lnTo>
                  <a:pt x="390525" y="276225"/>
                </a:lnTo>
                <a:lnTo>
                  <a:pt x="390525" y="361950"/>
                </a:lnTo>
                <a:lnTo>
                  <a:pt x="523875" y="180975"/>
                </a:lnTo>
                <a:lnTo>
                  <a:pt x="390525" y="0"/>
                </a:lnTo>
                <a:close/>
              </a:path>
            </a:pathLst>
          </a:custGeom>
          <a:ln w="9525">
            <a:solidFill>
              <a:srgbClr val="000000"/>
            </a:solidFill>
          </a:ln>
        </p:spPr>
        <p:txBody>
          <a:bodyPr wrap="square" lIns="0" tIns="0" rIns="0" bIns="0" rtlCol="0"/>
          <a:lstStyle/>
          <a:p>
            <a:endParaRPr/>
          </a:p>
        </p:txBody>
      </p:sp>
      <p:sp>
        <p:nvSpPr>
          <p:cNvPr id="38" name="object 38"/>
          <p:cNvSpPr/>
          <p:nvPr/>
        </p:nvSpPr>
        <p:spPr>
          <a:xfrm>
            <a:off x="8982075" y="4886325"/>
            <a:ext cx="514350" cy="361950"/>
          </a:xfrm>
          <a:custGeom>
            <a:avLst/>
            <a:gdLst/>
            <a:ahLst/>
            <a:cxnLst/>
            <a:rect l="l" t="t" r="r" b="b"/>
            <a:pathLst>
              <a:path w="514350" h="361950">
                <a:moveTo>
                  <a:pt x="390525" y="0"/>
                </a:moveTo>
                <a:lnTo>
                  <a:pt x="390525" y="95250"/>
                </a:lnTo>
                <a:lnTo>
                  <a:pt x="0" y="95250"/>
                </a:lnTo>
                <a:lnTo>
                  <a:pt x="66675" y="180975"/>
                </a:lnTo>
                <a:lnTo>
                  <a:pt x="0" y="276225"/>
                </a:lnTo>
                <a:lnTo>
                  <a:pt x="390525" y="276225"/>
                </a:lnTo>
                <a:lnTo>
                  <a:pt x="390525" y="361950"/>
                </a:lnTo>
                <a:lnTo>
                  <a:pt x="514350" y="180975"/>
                </a:lnTo>
                <a:lnTo>
                  <a:pt x="390525" y="0"/>
                </a:lnTo>
                <a:close/>
              </a:path>
            </a:pathLst>
          </a:custGeom>
          <a:solidFill>
            <a:srgbClr val="808080"/>
          </a:solidFill>
        </p:spPr>
        <p:txBody>
          <a:bodyPr wrap="square" lIns="0" tIns="0" rIns="0" bIns="0" rtlCol="0"/>
          <a:lstStyle/>
          <a:p>
            <a:endParaRPr/>
          </a:p>
        </p:txBody>
      </p:sp>
      <p:sp>
        <p:nvSpPr>
          <p:cNvPr id="39" name="object 39"/>
          <p:cNvSpPr/>
          <p:nvPr/>
        </p:nvSpPr>
        <p:spPr>
          <a:xfrm>
            <a:off x="8953501" y="4867275"/>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solidFill>
            <a:srgbClr val="00CC00"/>
          </a:solidFill>
        </p:spPr>
        <p:txBody>
          <a:bodyPr wrap="square" lIns="0" tIns="0" rIns="0" bIns="0" rtlCol="0"/>
          <a:lstStyle/>
          <a:p>
            <a:endParaRPr/>
          </a:p>
        </p:txBody>
      </p:sp>
      <p:sp>
        <p:nvSpPr>
          <p:cNvPr id="40" name="object 40"/>
          <p:cNvSpPr/>
          <p:nvPr/>
        </p:nvSpPr>
        <p:spPr>
          <a:xfrm>
            <a:off x="8953501" y="4867275"/>
            <a:ext cx="523875" cy="361950"/>
          </a:xfrm>
          <a:custGeom>
            <a:avLst/>
            <a:gdLst/>
            <a:ahLst/>
            <a:cxnLst/>
            <a:rect l="l" t="t" r="r" b="b"/>
            <a:pathLst>
              <a:path w="523875" h="361950">
                <a:moveTo>
                  <a:pt x="390525" y="0"/>
                </a:moveTo>
                <a:lnTo>
                  <a:pt x="390525" y="85725"/>
                </a:lnTo>
                <a:lnTo>
                  <a:pt x="0" y="85725"/>
                </a:lnTo>
                <a:lnTo>
                  <a:pt x="66675" y="180975"/>
                </a:lnTo>
                <a:lnTo>
                  <a:pt x="0" y="266700"/>
                </a:lnTo>
                <a:lnTo>
                  <a:pt x="390525" y="266700"/>
                </a:lnTo>
                <a:lnTo>
                  <a:pt x="390525" y="361950"/>
                </a:lnTo>
                <a:lnTo>
                  <a:pt x="523875" y="180975"/>
                </a:lnTo>
                <a:lnTo>
                  <a:pt x="390525" y="0"/>
                </a:lnTo>
                <a:close/>
              </a:path>
            </a:pathLst>
          </a:custGeom>
          <a:ln w="9525">
            <a:solidFill>
              <a:srgbClr val="000000"/>
            </a:solidFill>
          </a:ln>
        </p:spPr>
        <p:txBody>
          <a:bodyPr wrap="square" lIns="0" tIns="0" rIns="0" bIns="0" rtlCol="0"/>
          <a:lstStyle/>
          <a:p>
            <a:endParaRPr/>
          </a:p>
        </p:txBody>
      </p:sp>
      <p:sp>
        <p:nvSpPr>
          <p:cNvPr id="41" name="object 41"/>
          <p:cNvSpPr/>
          <p:nvPr/>
        </p:nvSpPr>
        <p:spPr>
          <a:xfrm>
            <a:off x="2505076" y="4848226"/>
            <a:ext cx="523875" cy="390525"/>
          </a:xfrm>
          <a:custGeom>
            <a:avLst/>
            <a:gdLst/>
            <a:ahLst/>
            <a:cxnLst/>
            <a:rect l="l" t="t" r="r" b="b"/>
            <a:pathLst>
              <a:path w="523875" h="390525">
                <a:moveTo>
                  <a:pt x="66675" y="0"/>
                </a:moveTo>
                <a:lnTo>
                  <a:pt x="95250" y="104775"/>
                </a:lnTo>
                <a:lnTo>
                  <a:pt x="0" y="161925"/>
                </a:lnTo>
                <a:lnTo>
                  <a:pt x="361950" y="314325"/>
                </a:lnTo>
                <a:lnTo>
                  <a:pt x="333375" y="390525"/>
                </a:lnTo>
                <a:lnTo>
                  <a:pt x="523875" y="276225"/>
                </a:lnTo>
                <a:lnTo>
                  <a:pt x="489088" y="142875"/>
                </a:lnTo>
                <a:lnTo>
                  <a:pt x="428625" y="142875"/>
                </a:lnTo>
                <a:lnTo>
                  <a:pt x="66675" y="0"/>
                </a:lnTo>
                <a:close/>
              </a:path>
              <a:path w="523875" h="390525">
                <a:moveTo>
                  <a:pt x="466725" y="57150"/>
                </a:moveTo>
                <a:lnTo>
                  <a:pt x="428625" y="142875"/>
                </a:lnTo>
                <a:lnTo>
                  <a:pt x="489088" y="142875"/>
                </a:lnTo>
                <a:lnTo>
                  <a:pt x="466725" y="57150"/>
                </a:lnTo>
                <a:close/>
              </a:path>
            </a:pathLst>
          </a:custGeom>
          <a:solidFill>
            <a:srgbClr val="808080"/>
          </a:solidFill>
        </p:spPr>
        <p:txBody>
          <a:bodyPr wrap="square" lIns="0" tIns="0" rIns="0" bIns="0" rtlCol="0"/>
          <a:lstStyle/>
          <a:p>
            <a:endParaRPr/>
          </a:p>
        </p:txBody>
      </p:sp>
      <p:sp>
        <p:nvSpPr>
          <p:cNvPr id="42" name="object 42"/>
          <p:cNvSpPr/>
          <p:nvPr/>
        </p:nvSpPr>
        <p:spPr>
          <a:xfrm>
            <a:off x="2476501" y="4819650"/>
            <a:ext cx="523875" cy="400050"/>
          </a:xfrm>
          <a:custGeom>
            <a:avLst/>
            <a:gdLst/>
            <a:ahLst/>
            <a:cxnLst/>
            <a:rect l="l" t="t" r="r" b="b"/>
            <a:pathLst>
              <a:path w="523875" h="400050">
                <a:moveTo>
                  <a:pt x="66675" y="0"/>
                </a:moveTo>
                <a:lnTo>
                  <a:pt x="95250" y="104775"/>
                </a:lnTo>
                <a:lnTo>
                  <a:pt x="0" y="171450"/>
                </a:lnTo>
                <a:lnTo>
                  <a:pt x="371475" y="314325"/>
                </a:lnTo>
                <a:lnTo>
                  <a:pt x="333375" y="400050"/>
                </a:lnTo>
                <a:lnTo>
                  <a:pt x="523875" y="276225"/>
                </a:lnTo>
                <a:lnTo>
                  <a:pt x="489088" y="142875"/>
                </a:lnTo>
                <a:lnTo>
                  <a:pt x="438150" y="142875"/>
                </a:lnTo>
                <a:lnTo>
                  <a:pt x="66675" y="0"/>
                </a:lnTo>
                <a:close/>
              </a:path>
              <a:path w="523875" h="400050">
                <a:moveTo>
                  <a:pt x="466725" y="57150"/>
                </a:moveTo>
                <a:lnTo>
                  <a:pt x="438150" y="142875"/>
                </a:lnTo>
                <a:lnTo>
                  <a:pt x="489088" y="142875"/>
                </a:lnTo>
                <a:lnTo>
                  <a:pt x="466725" y="57150"/>
                </a:lnTo>
                <a:close/>
              </a:path>
            </a:pathLst>
          </a:custGeom>
          <a:solidFill>
            <a:srgbClr val="00CC00"/>
          </a:solidFill>
        </p:spPr>
        <p:txBody>
          <a:bodyPr wrap="square" lIns="0" tIns="0" rIns="0" bIns="0" rtlCol="0"/>
          <a:lstStyle/>
          <a:p>
            <a:endParaRPr/>
          </a:p>
        </p:txBody>
      </p:sp>
      <p:sp>
        <p:nvSpPr>
          <p:cNvPr id="43" name="object 43"/>
          <p:cNvSpPr/>
          <p:nvPr/>
        </p:nvSpPr>
        <p:spPr>
          <a:xfrm>
            <a:off x="2476501" y="4819650"/>
            <a:ext cx="523875" cy="400050"/>
          </a:xfrm>
          <a:custGeom>
            <a:avLst/>
            <a:gdLst/>
            <a:ahLst/>
            <a:cxnLst/>
            <a:rect l="l" t="t" r="r" b="b"/>
            <a:pathLst>
              <a:path w="523875" h="400050">
                <a:moveTo>
                  <a:pt x="466725" y="57150"/>
                </a:moveTo>
                <a:lnTo>
                  <a:pt x="438150" y="142875"/>
                </a:lnTo>
                <a:lnTo>
                  <a:pt x="66675" y="0"/>
                </a:lnTo>
                <a:lnTo>
                  <a:pt x="95250" y="104775"/>
                </a:lnTo>
                <a:lnTo>
                  <a:pt x="0" y="171450"/>
                </a:lnTo>
                <a:lnTo>
                  <a:pt x="371475" y="314325"/>
                </a:lnTo>
                <a:lnTo>
                  <a:pt x="333375" y="400050"/>
                </a:lnTo>
                <a:lnTo>
                  <a:pt x="523875" y="276225"/>
                </a:lnTo>
                <a:lnTo>
                  <a:pt x="466725" y="57150"/>
                </a:lnTo>
                <a:close/>
              </a:path>
            </a:pathLst>
          </a:custGeom>
          <a:ln w="9525">
            <a:solidFill>
              <a:srgbClr val="000000"/>
            </a:solidFill>
          </a:ln>
        </p:spPr>
        <p:txBody>
          <a:bodyPr wrap="square" lIns="0" tIns="0" rIns="0" bIns="0" rtlCol="0"/>
          <a:lstStyle/>
          <a:p>
            <a:endParaRPr/>
          </a:p>
        </p:txBody>
      </p:sp>
      <p:sp>
        <p:nvSpPr>
          <p:cNvPr id="44" name="object 44"/>
          <p:cNvSpPr/>
          <p:nvPr/>
        </p:nvSpPr>
        <p:spPr>
          <a:xfrm>
            <a:off x="1847850" y="1895476"/>
            <a:ext cx="762000" cy="962025"/>
          </a:xfrm>
          <a:custGeom>
            <a:avLst/>
            <a:gdLst/>
            <a:ahLst/>
            <a:cxnLst/>
            <a:rect l="l" t="t" r="r" b="b"/>
            <a:pathLst>
              <a:path w="762000" h="962025">
                <a:moveTo>
                  <a:pt x="762000" y="0"/>
                </a:moveTo>
                <a:lnTo>
                  <a:pt x="0" y="0"/>
                </a:lnTo>
                <a:lnTo>
                  <a:pt x="0" y="962025"/>
                </a:lnTo>
                <a:lnTo>
                  <a:pt x="666750" y="962025"/>
                </a:lnTo>
                <a:lnTo>
                  <a:pt x="762000" y="847725"/>
                </a:lnTo>
                <a:lnTo>
                  <a:pt x="762000" y="0"/>
                </a:lnTo>
                <a:close/>
              </a:path>
            </a:pathLst>
          </a:custGeom>
          <a:solidFill>
            <a:srgbClr val="CCCCFF"/>
          </a:solidFill>
        </p:spPr>
        <p:txBody>
          <a:bodyPr wrap="square" lIns="0" tIns="0" rIns="0" bIns="0" rtlCol="0"/>
          <a:lstStyle/>
          <a:p>
            <a:endParaRPr/>
          </a:p>
        </p:txBody>
      </p:sp>
      <p:sp>
        <p:nvSpPr>
          <p:cNvPr id="45" name="object 45"/>
          <p:cNvSpPr/>
          <p:nvPr/>
        </p:nvSpPr>
        <p:spPr>
          <a:xfrm>
            <a:off x="2514600" y="2743200"/>
            <a:ext cx="95250" cy="114300"/>
          </a:xfrm>
          <a:custGeom>
            <a:avLst/>
            <a:gdLst/>
            <a:ahLst/>
            <a:cxnLst/>
            <a:rect l="l" t="t" r="r" b="b"/>
            <a:pathLst>
              <a:path w="95250" h="114300">
                <a:moveTo>
                  <a:pt x="19050" y="0"/>
                </a:moveTo>
                <a:lnTo>
                  <a:pt x="0" y="114300"/>
                </a:lnTo>
                <a:lnTo>
                  <a:pt x="83343" y="14287"/>
                </a:lnTo>
                <a:lnTo>
                  <a:pt x="46434" y="14287"/>
                </a:lnTo>
                <a:lnTo>
                  <a:pt x="29616" y="10715"/>
                </a:lnTo>
                <a:lnTo>
                  <a:pt x="19050" y="0"/>
                </a:lnTo>
                <a:close/>
              </a:path>
              <a:path w="95250" h="114300">
                <a:moveTo>
                  <a:pt x="95250" y="0"/>
                </a:moveTo>
                <a:lnTo>
                  <a:pt x="68609" y="10715"/>
                </a:lnTo>
                <a:lnTo>
                  <a:pt x="46434" y="14287"/>
                </a:lnTo>
                <a:lnTo>
                  <a:pt x="83343" y="14287"/>
                </a:lnTo>
                <a:lnTo>
                  <a:pt x="95250" y="0"/>
                </a:lnTo>
                <a:close/>
              </a:path>
            </a:pathLst>
          </a:custGeom>
          <a:solidFill>
            <a:srgbClr val="A3A3CC"/>
          </a:solidFill>
        </p:spPr>
        <p:txBody>
          <a:bodyPr wrap="square" lIns="0" tIns="0" rIns="0" bIns="0" rtlCol="0"/>
          <a:lstStyle/>
          <a:p>
            <a:endParaRPr/>
          </a:p>
        </p:txBody>
      </p:sp>
      <p:sp>
        <p:nvSpPr>
          <p:cNvPr id="46" name="object 46"/>
          <p:cNvSpPr/>
          <p:nvPr/>
        </p:nvSpPr>
        <p:spPr>
          <a:xfrm>
            <a:off x="1847850" y="1895476"/>
            <a:ext cx="762000" cy="962025"/>
          </a:xfrm>
          <a:custGeom>
            <a:avLst/>
            <a:gdLst/>
            <a:ahLst/>
            <a:cxnLst/>
            <a:rect l="l" t="t" r="r" b="b"/>
            <a:pathLst>
              <a:path w="762000" h="962025">
                <a:moveTo>
                  <a:pt x="0" y="0"/>
                </a:moveTo>
                <a:lnTo>
                  <a:pt x="0" y="962025"/>
                </a:lnTo>
                <a:lnTo>
                  <a:pt x="666750" y="962025"/>
                </a:lnTo>
                <a:lnTo>
                  <a:pt x="762000" y="847725"/>
                </a:lnTo>
                <a:lnTo>
                  <a:pt x="762000" y="0"/>
                </a:lnTo>
                <a:lnTo>
                  <a:pt x="0" y="0"/>
                </a:lnTo>
                <a:close/>
              </a:path>
            </a:pathLst>
          </a:custGeom>
          <a:ln w="9525">
            <a:solidFill>
              <a:srgbClr val="000000"/>
            </a:solidFill>
          </a:ln>
        </p:spPr>
        <p:txBody>
          <a:bodyPr wrap="square" lIns="0" tIns="0" rIns="0" bIns="0" rtlCol="0"/>
          <a:lstStyle/>
          <a:p>
            <a:endParaRPr/>
          </a:p>
        </p:txBody>
      </p:sp>
      <p:sp>
        <p:nvSpPr>
          <p:cNvPr id="47" name="object 47"/>
          <p:cNvSpPr/>
          <p:nvPr/>
        </p:nvSpPr>
        <p:spPr>
          <a:xfrm>
            <a:off x="2514600" y="2743200"/>
            <a:ext cx="95250" cy="114300"/>
          </a:xfrm>
          <a:custGeom>
            <a:avLst/>
            <a:gdLst/>
            <a:ahLst/>
            <a:cxnLst/>
            <a:rect l="l" t="t" r="r" b="b"/>
            <a:pathLst>
              <a:path w="95250" h="114300">
                <a:moveTo>
                  <a:pt x="0" y="114300"/>
                </a:moveTo>
                <a:lnTo>
                  <a:pt x="19050" y="0"/>
                </a:lnTo>
                <a:lnTo>
                  <a:pt x="29616" y="10715"/>
                </a:lnTo>
                <a:lnTo>
                  <a:pt x="46434" y="14287"/>
                </a:lnTo>
                <a:lnTo>
                  <a:pt x="68609" y="10715"/>
                </a:lnTo>
                <a:lnTo>
                  <a:pt x="95250" y="0"/>
                </a:lnTo>
              </a:path>
            </a:pathLst>
          </a:custGeom>
          <a:ln w="9525">
            <a:solidFill>
              <a:srgbClr val="000000"/>
            </a:solidFill>
          </a:ln>
        </p:spPr>
        <p:txBody>
          <a:bodyPr wrap="square" lIns="0" tIns="0" rIns="0" bIns="0" rtlCol="0"/>
          <a:lstStyle/>
          <a:p>
            <a:endParaRPr/>
          </a:p>
        </p:txBody>
      </p:sp>
      <p:sp>
        <p:nvSpPr>
          <p:cNvPr id="48" name="object 48"/>
          <p:cNvSpPr txBox="1"/>
          <p:nvPr/>
        </p:nvSpPr>
        <p:spPr>
          <a:xfrm>
            <a:off x="1828800" y="1857376"/>
            <a:ext cx="781050" cy="633507"/>
          </a:xfrm>
          <a:prstGeom prst="rect">
            <a:avLst/>
          </a:prstGeom>
          <a:solidFill>
            <a:srgbClr val="CCCCFF"/>
          </a:solidFill>
          <a:ln w="28575">
            <a:solidFill>
              <a:srgbClr val="FF0000"/>
            </a:solidFill>
          </a:ln>
        </p:spPr>
        <p:txBody>
          <a:bodyPr vert="horz" wrap="square" lIns="0" tIns="261620" rIns="0" bIns="0" rtlCol="0">
            <a:spAutoFit/>
          </a:bodyPr>
          <a:lstStyle/>
          <a:p>
            <a:pPr marL="80645">
              <a:spcBef>
                <a:spcPts val="2060"/>
              </a:spcBef>
            </a:pPr>
            <a:r>
              <a:rPr sz="2400" b="1" dirty="0">
                <a:solidFill>
                  <a:srgbClr val="008000"/>
                </a:solidFill>
                <a:latin typeface="Microsoft YaHei"/>
                <a:cs typeface="Microsoft YaHei"/>
              </a:rPr>
              <a:t>明文</a:t>
            </a:r>
            <a:endParaRPr sz="2400">
              <a:latin typeface="Microsoft YaHei"/>
              <a:cs typeface="Microsoft YaHei"/>
            </a:endParaRPr>
          </a:p>
        </p:txBody>
      </p:sp>
      <p:sp>
        <p:nvSpPr>
          <p:cNvPr id="49" name="object 49"/>
          <p:cNvSpPr/>
          <p:nvPr/>
        </p:nvSpPr>
        <p:spPr>
          <a:xfrm>
            <a:off x="1847851" y="3810000"/>
            <a:ext cx="790575" cy="952500"/>
          </a:xfrm>
          <a:custGeom>
            <a:avLst/>
            <a:gdLst/>
            <a:ahLst/>
            <a:cxnLst/>
            <a:rect l="l" t="t" r="r" b="b"/>
            <a:pathLst>
              <a:path w="790575" h="952500">
                <a:moveTo>
                  <a:pt x="790575" y="0"/>
                </a:moveTo>
                <a:lnTo>
                  <a:pt x="0" y="0"/>
                </a:lnTo>
                <a:lnTo>
                  <a:pt x="0" y="952500"/>
                </a:lnTo>
                <a:lnTo>
                  <a:pt x="695325" y="952500"/>
                </a:lnTo>
                <a:lnTo>
                  <a:pt x="790575" y="838200"/>
                </a:lnTo>
                <a:lnTo>
                  <a:pt x="790575" y="0"/>
                </a:lnTo>
                <a:close/>
              </a:path>
            </a:pathLst>
          </a:custGeom>
          <a:solidFill>
            <a:srgbClr val="9EEBD8"/>
          </a:solidFill>
        </p:spPr>
        <p:txBody>
          <a:bodyPr wrap="square" lIns="0" tIns="0" rIns="0" bIns="0" rtlCol="0"/>
          <a:lstStyle/>
          <a:p>
            <a:endParaRPr/>
          </a:p>
        </p:txBody>
      </p:sp>
      <p:sp>
        <p:nvSpPr>
          <p:cNvPr id="50" name="object 50"/>
          <p:cNvSpPr/>
          <p:nvPr/>
        </p:nvSpPr>
        <p:spPr>
          <a:xfrm>
            <a:off x="2543175" y="4648200"/>
            <a:ext cx="95250" cy="114300"/>
          </a:xfrm>
          <a:custGeom>
            <a:avLst/>
            <a:gdLst/>
            <a:ahLst/>
            <a:cxnLst/>
            <a:rect l="l" t="t" r="r" b="b"/>
            <a:pathLst>
              <a:path w="95250" h="114300">
                <a:moveTo>
                  <a:pt x="19050" y="0"/>
                </a:moveTo>
                <a:lnTo>
                  <a:pt x="0" y="114300"/>
                </a:lnTo>
                <a:lnTo>
                  <a:pt x="83343" y="14287"/>
                </a:lnTo>
                <a:lnTo>
                  <a:pt x="46434" y="14287"/>
                </a:lnTo>
                <a:lnTo>
                  <a:pt x="29616" y="10715"/>
                </a:lnTo>
                <a:lnTo>
                  <a:pt x="19050" y="0"/>
                </a:lnTo>
                <a:close/>
              </a:path>
              <a:path w="95250" h="114300">
                <a:moveTo>
                  <a:pt x="95250" y="0"/>
                </a:moveTo>
                <a:lnTo>
                  <a:pt x="68609" y="10715"/>
                </a:lnTo>
                <a:lnTo>
                  <a:pt x="46434" y="14287"/>
                </a:lnTo>
                <a:lnTo>
                  <a:pt x="83343" y="14287"/>
                </a:lnTo>
                <a:lnTo>
                  <a:pt x="95250" y="0"/>
                </a:lnTo>
                <a:close/>
              </a:path>
            </a:pathLst>
          </a:custGeom>
          <a:solidFill>
            <a:srgbClr val="00A37B"/>
          </a:solidFill>
        </p:spPr>
        <p:txBody>
          <a:bodyPr wrap="square" lIns="0" tIns="0" rIns="0" bIns="0" rtlCol="0"/>
          <a:lstStyle/>
          <a:p>
            <a:endParaRPr/>
          </a:p>
        </p:txBody>
      </p:sp>
      <p:sp>
        <p:nvSpPr>
          <p:cNvPr id="51" name="object 51"/>
          <p:cNvSpPr/>
          <p:nvPr/>
        </p:nvSpPr>
        <p:spPr>
          <a:xfrm>
            <a:off x="1847851" y="3810000"/>
            <a:ext cx="790575" cy="952500"/>
          </a:xfrm>
          <a:custGeom>
            <a:avLst/>
            <a:gdLst/>
            <a:ahLst/>
            <a:cxnLst/>
            <a:rect l="l" t="t" r="r" b="b"/>
            <a:pathLst>
              <a:path w="790575" h="952500">
                <a:moveTo>
                  <a:pt x="0" y="0"/>
                </a:moveTo>
                <a:lnTo>
                  <a:pt x="0" y="952500"/>
                </a:lnTo>
                <a:lnTo>
                  <a:pt x="695325" y="952500"/>
                </a:lnTo>
                <a:lnTo>
                  <a:pt x="790575" y="838200"/>
                </a:lnTo>
                <a:lnTo>
                  <a:pt x="790575" y="0"/>
                </a:lnTo>
                <a:lnTo>
                  <a:pt x="0" y="0"/>
                </a:lnTo>
                <a:close/>
              </a:path>
            </a:pathLst>
          </a:custGeom>
          <a:ln w="9525">
            <a:solidFill>
              <a:srgbClr val="000000"/>
            </a:solidFill>
          </a:ln>
        </p:spPr>
        <p:txBody>
          <a:bodyPr wrap="square" lIns="0" tIns="0" rIns="0" bIns="0" rtlCol="0"/>
          <a:lstStyle/>
          <a:p>
            <a:endParaRPr/>
          </a:p>
        </p:txBody>
      </p:sp>
      <p:sp>
        <p:nvSpPr>
          <p:cNvPr id="52" name="object 52"/>
          <p:cNvSpPr/>
          <p:nvPr/>
        </p:nvSpPr>
        <p:spPr>
          <a:xfrm>
            <a:off x="2543175" y="4648200"/>
            <a:ext cx="95250" cy="114300"/>
          </a:xfrm>
          <a:custGeom>
            <a:avLst/>
            <a:gdLst/>
            <a:ahLst/>
            <a:cxnLst/>
            <a:rect l="l" t="t" r="r" b="b"/>
            <a:pathLst>
              <a:path w="95250" h="114300">
                <a:moveTo>
                  <a:pt x="0" y="114300"/>
                </a:moveTo>
                <a:lnTo>
                  <a:pt x="19050" y="0"/>
                </a:lnTo>
                <a:lnTo>
                  <a:pt x="29616" y="10715"/>
                </a:lnTo>
                <a:lnTo>
                  <a:pt x="46434" y="14287"/>
                </a:lnTo>
                <a:lnTo>
                  <a:pt x="68609" y="10715"/>
                </a:lnTo>
                <a:lnTo>
                  <a:pt x="95250" y="0"/>
                </a:lnTo>
              </a:path>
            </a:pathLst>
          </a:custGeom>
          <a:ln w="9525">
            <a:solidFill>
              <a:srgbClr val="000000"/>
            </a:solidFill>
          </a:ln>
        </p:spPr>
        <p:txBody>
          <a:bodyPr wrap="square" lIns="0" tIns="0" rIns="0" bIns="0" rtlCol="0"/>
          <a:lstStyle/>
          <a:p>
            <a:endParaRPr/>
          </a:p>
        </p:txBody>
      </p:sp>
      <p:sp>
        <p:nvSpPr>
          <p:cNvPr id="53" name="object 53"/>
          <p:cNvSpPr txBox="1"/>
          <p:nvPr/>
        </p:nvSpPr>
        <p:spPr>
          <a:xfrm>
            <a:off x="1809750" y="3771901"/>
            <a:ext cx="857250" cy="633507"/>
          </a:xfrm>
          <a:prstGeom prst="rect">
            <a:avLst/>
          </a:prstGeom>
          <a:solidFill>
            <a:srgbClr val="9EEBD8"/>
          </a:solidFill>
          <a:ln w="28575">
            <a:solidFill>
              <a:srgbClr val="FF0000"/>
            </a:solidFill>
          </a:ln>
        </p:spPr>
        <p:txBody>
          <a:bodyPr vert="horz" wrap="square" lIns="0" tIns="261620" rIns="0" bIns="0" rtlCol="0">
            <a:spAutoFit/>
          </a:bodyPr>
          <a:lstStyle/>
          <a:p>
            <a:pPr marL="118745">
              <a:spcBef>
                <a:spcPts val="2060"/>
              </a:spcBef>
            </a:pPr>
            <a:r>
              <a:rPr sz="2400" b="1" dirty="0">
                <a:solidFill>
                  <a:srgbClr val="008000"/>
                </a:solidFill>
                <a:latin typeface="Microsoft YaHei"/>
                <a:cs typeface="Microsoft YaHei"/>
              </a:rPr>
              <a:t>密文</a:t>
            </a:r>
            <a:endParaRPr sz="2400">
              <a:latin typeface="Microsoft YaHei"/>
              <a:cs typeface="Microsoft YaHei"/>
            </a:endParaRPr>
          </a:p>
        </p:txBody>
      </p:sp>
    </p:spTree>
    <p:extLst>
      <p:ext uri="{BB962C8B-B14F-4D97-AF65-F5344CB8AC3E}">
        <p14:creationId xmlns:p14="http://schemas.microsoft.com/office/powerpoint/2010/main" val="9599241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917700">
              <a:lnSpc>
                <a:spcPct val="100000"/>
              </a:lnSpc>
            </a:pPr>
            <a:r>
              <a:rPr spc="10" dirty="0">
                <a:latin typeface="Microsoft YaHei"/>
                <a:cs typeface="Microsoft YaHei"/>
              </a:rPr>
              <a:t>進階加密標準</a:t>
            </a:r>
            <a:r>
              <a:rPr spc="-200" dirty="0">
                <a:latin typeface="Microsoft YaHei"/>
                <a:cs typeface="Microsoft YaHei"/>
              </a:rPr>
              <a:t> </a:t>
            </a:r>
            <a:r>
              <a:rPr spc="5" dirty="0"/>
              <a:t>(1/2)</a:t>
            </a:r>
          </a:p>
        </p:txBody>
      </p:sp>
      <p:sp>
        <p:nvSpPr>
          <p:cNvPr id="3" name="object 3"/>
          <p:cNvSpPr txBox="1"/>
          <p:nvPr/>
        </p:nvSpPr>
        <p:spPr>
          <a:xfrm>
            <a:off x="2187575" y="1346086"/>
            <a:ext cx="8860040" cy="4020185"/>
          </a:xfrm>
          <a:prstGeom prst="rect">
            <a:avLst/>
          </a:prstGeom>
        </p:spPr>
        <p:txBody>
          <a:bodyPr vert="horz" wrap="square" lIns="0" tIns="0" rIns="0" bIns="0" rtlCol="0">
            <a:spAutoFit/>
          </a:bodyPr>
          <a:lstStyle/>
          <a:p>
            <a:pPr marL="355600" marR="504825" indent="-342900">
              <a:lnSpc>
                <a:spcPct val="102299"/>
              </a:lnSpc>
              <a:buFont typeface="Arial"/>
              <a:buChar char="•"/>
              <a:tabLst>
                <a:tab pos="354965" algn="l"/>
                <a:tab pos="355600" algn="l"/>
              </a:tabLst>
            </a:pPr>
            <a:r>
              <a:rPr sz="2750" b="1" u="heavy" spc="45" dirty="0">
                <a:latin typeface="Microsoft YaHei"/>
                <a:cs typeface="Microsoft YaHei"/>
              </a:rPr>
              <a:t>進階加密標準 </a:t>
            </a:r>
            <a:r>
              <a:rPr sz="2750" spc="20" dirty="0">
                <a:latin typeface="Arial"/>
                <a:cs typeface="Arial"/>
              </a:rPr>
              <a:t>(AES</a:t>
            </a:r>
            <a:r>
              <a:rPr sz="2750" spc="20" dirty="0">
                <a:latin typeface="DFKai-SB"/>
                <a:cs typeface="DFKai-SB"/>
              </a:rPr>
              <a:t>；</a:t>
            </a:r>
            <a:r>
              <a:rPr sz="2750" spc="20" dirty="0">
                <a:latin typeface="Arial"/>
                <a:cs typeface="Arial"/>
              </a:rPr>
              <a:t>Advanced</a:t>
            </a:r>
            <a:r>
              <a:rPr sz="2750" spc="-40" dirty="0">
                <a:latin typeface="Arial"/>
                <a:cs typeface="Arial"/>
              </a:rPr>
              <a:t> </a:t>
            </a:r>
            <a:r>
              <a:rPr sz="2750" spc="20" dirty="0">
                <a:latin typeface="Arial"/>
                <a:cs typeface="Arial"/>
              </a:rPr>
              <a:t>Encryption  Standard)</a:t>
            </a:r>
            <a:r>
              <a:rPr sz="2750" spc="-100" dirty="0">
                <a:latin typeface="Arial"/>
                <a:cs typeface="Arial"/>
              </a:rPr>
              <a:t> </a:t>
            </a:r>
            <a:r>
              <a:rPr sz="2750" spc="25" dirty="0">
                <a:latin typeface="DFKai-SB"/>
                <a:cs typeface="DFKai-SB"/>
              </a:rPr>
              <a:t>。</a:t>
            </a:r>
            <a:endParaRPr sz="2750" dirty="0">
              <a:latin typeface="DFKai-SB"/>
              <a:cs typeface="DFKai-SB"/>
            </a:endParaRPr>
          </a:p>
          <a:p>
            <a:pPr marL="355600" marR="5080" indent="-342900">
              <a:lnSpc>
                <a:spcPct val="101099"/>
              </a:lnSpc>
              <a:spcBef>
                <a:spcPts val="710"/>
              </a:spcBef>
              <a:tabLst>
                <a:tab pos="354965" algn="l"/>
              </a:tabLst>
            </a:pPr>
            <a:r>
              <a:rPr sz="2750" spc="5" dirty="0">
                <a:latin typeface="Arial"/>
                <a:cs typeface="Arial"/>
              </a:rPr>
              <a:t>•	</a:t>
            </a:r>
            <a:r>
              <a:rPr sz="2750" spc="40" dirty="0">
                <a:latin typeface="Arial"/>
                <a:cs typeface="Arial"/>
              </a:rPr>
              <a:t>NIST</a:t>
            </a:r>
            <a:r>
              <a:rPr sz="2750" spc="40" dirty="0">
                <a:latin typeface="DFKai-SB"/>
                <a:cs typeface="DFKai-SB"/>
              </a:rPr>
              <a:t>為了取代</a:t>
            </a:r>
            <a:r>
              <a:rPr sz="2750" spc="40" dirty="0">
                <a:latin typeface="Arial"/>
                <a:cs typeface="Arial"/>
              </a:rPr>
              <a:t>DES</a:t>
            </a:r>
            <a:r>
              <a:rPr sz="2750" spc="40" dirty="0">
                <a:latin typeface="DFKai-SB"/>
                <a:cs typeface="DFKai-SB"/>
              </a:rPr>
              <a:t>於</a:t>
            </a:r>
            <a:r>
              <a:rPr sz="2750" spc="40" dirty="0">
                <a:latin typeface="Arial"/>
                <a:cs typeface="Arial"/>
              </a:rPr>
              <a:t>1997</a:t>
            </a:r>
            <a:r>
              <a:rPr sz="2750" spc="40" dirty="0">
                <a:latin typeface="DFKai-SB"/>
                <a:cs typeface="DFKai-SB"/>
              </a:rPr>
              <a:t>年</a:t>
            </a:r>
            <a:r>
              <a:rPr sz="2750" spc="40" dirty="0">
                <a:latin typeface="Arial"/>
                <a:cs typeface="Arial"/>
              </a:rPr>
              <a:t>4</a:t>
            </a:r>
            <a:r>
              <a:rPr sz="2750" spc="40" dirty="0">
                <a:latin typeface="DFKai-SB"/>
                <a:cs typeface="DFKai-SB"/>
              </a:rPr>
              <a:t>月正式公告徵  求下一代的區塊加密碼器</a:t>
            </a:r>
            <a:r>
              <a:rPr sz="2750" spc="40" dirty="0">
                <a:latin typeface="Arial"/>
                <a:cs typeface="Arial"/>
              </a:rPr>
              <a:t>AES</a:t>
            </a:r>
            <a:r>
              <a:rPr sz="2750" spc="40" dirty="0">
                <a:latin typeface="DFKai-SB"/>
                <a:cs typeface="DFKai-SB"/>
              </a:rPr>
              <a:t>，以保護敏感  </a:t>
            </a:r>
            <a:r>
              <a:rPr sz="2750" spc="25" dirty="0">
                <a:latin typeface="Arial"/>
                <a:cs typeface="Arial"/>
              </a:rPr>
              <a:t>(sensitive)</a:t>
            </a:r>
            <a:r>
              <a:rPr sz="2750" spc="25" dirty="0">
                <a:latin typeface="DFKai-SB"/>
                <a:cs typeface="DFKai-SB"/>
              </a:rPr>
              <a:t>但非機密</a:t>
            </a:r>
            <a:r>
              <a:rPr sz="2750" spc="25" dirty="0">
                <a:latin typeface="Arial"/>
                <a:cs typeface="Arial"/>
              </a:rPr>
              <a:t>(unclassified)</a:t>
            </a:r>
            <a:r>
              <a:rPr sz="2750" spc="25" dirty="0">
                <a:latin typeface="DFKai-SB"/>
                <a:cs typeface="DFKai-SB"/>
              </a:rPr>
              <a:t>的聯邦資料。</a:t>
            </a:r>
            <a:endParaRPr sz="2750" dirty="0">
              <a:latin typeface="DFKai-SB"/>
              <a:cs typeface="DFKai-SB"/>
            </a:endParaRPr>
          </a:p>
          <a:p>
            <a:pPr marL="355600" marR="205740" indent="-342900">
              <a:lnSpc>
                <a:spcPct val="102299"/>
              </a:lnSpc>
              <a:spcBef>
                <a:spcPts val="675"/>
              </a:spcBef>
              <a:tabLst>
                <a:tab pos="354965" algn="l"/>
              </a:tabLst>
            </a:pPr>
            <a:r>
              <a:rPr sz="2750" spc="5" dirty="0">
                <a:latin typeface="Arial"/>
                <a:cs typeface="Arial"/>
              </a:rPr>
              <a:t>•	</a:t>
            </a:r>
            <a:r>
              <a:rPr sz="2750" spc="30" dirty="0">
                <a:latin typeface="Arial"/>
                <a:cs typeface="Arial"/>
              </a:rPr>
              <a:t>2000</a:t>
            </a:r>
            <a:r>
              <a:rPr sz="2750" spc="30" dirty="0">
                <a:latin typeface="DFKai-SB"/>
                <a:cs typeface="DFKai-SB"/>
              </a:rPr>
              <a:t>年</a:t>
            </a:r>
            <a:r>
              <a:rPr sz="2750" spc="30" dirty="0">
                <a:latin typeface="Arial"/>
                <a:cs typeface="Arial"/>
              </a:rPr>
              <a:t>10</a:t>
            </a:r>
            <a:r>
              <a:rPr sz="2750" spc="30" dirty="0">
                <a:latin typeface="DFKai-SB"/>
                <a:cs typeface="DFKai-SB"/>
              </a:rPr>
              <a:t>月，</a:t>
            </a:r>
            <a:r>
              <a:rPr sz="2750" spc="30" dirty="0">
                <a:latin typeface="Arial"/>
                <a:cs typeface="Arial"/>
              </a:rPr>
              <a:t>NIST</a:t>
            </a:r>
            <a:r>
              <a:rPr sz="2750" spc="30" dirty="0">
                <a:latin typeface="DFKai-SB"/>
                <a:cs typeface="DFKai-SB"/>
              </a:rPr>
              <a:t>宣佈來自比利時</a:t>
            </a:r>
            <a:r>
              <a:rPr sz="2750" spc="30" dirty="0">
                <a:latin typeface="Arial"/>
                <a:cs typeface="Arial"/>
              </a:rPr>
              <a:t>(Belgium)  </a:t>
            </a:r>
            <a:r>
              <a:rPr sz="2750" spc="40" dirty="0">
                <a:latin typeface="DFKai-SB"/>
                <a:cs typeface="DFKai-SB"/>
              </a:rPr>
              <a:t>的兩位密碼學者</a:t>
            </a:r>
            <a:r>
              <a:rPr sz="2750" spc="40" dirty="0">
                <a:latin typeface="Arial"/>
                <a:cs typeface="Arial"/>
              </a:rPr>
              <a:t>Joan </a:t>
            </a:r>
            <a:r>
              <a:rPr sz="2750" spc="25" dirty="0">
                <a:latin typeface="Arial"/>
                <a:cs typeface="Arial"/>
              </a:rPr>
              <a:t>Daemen</a:t>
            </a:r>
            <a:r>
              <a:rPr sz="2750" spc="25" dirty="0">
                <a:latin typeface="DFKai-SB"/>
                <a:cs typeface="DFKai-SB"/>
              </a:rPr>
              <a:t>、</a:t>
            </a:r>
            <a:r>
              <a:rPr sz="2750" spc="25" dirty="0">
                <a:latin typeface="Arial"/>
                <a:cs typeface="Arial"/>
              </a:rPr>
              <a:t>Vincent  </a:t>
            </a:r>
            <a:r>
              <a:rPr sz="2750" spc="35" dirty="0">
                <a:latin typeface="Arial"/>
                <a:cs typeface="Arial"/>
              </a:rPr>
              <a:t>Rijmen</a:t>
            </a:r>
            <a:r>
              <a:rPr sz="2750" spc="35" dirty="0">
                <a:latin typeface="DFKai-SB"/>
                <a:cs typeface="DFKai-SB"/>
              </a:rPr>
              <a:t>所提出的</a:t>
            </a:r>
            <a:r>
              <a:rPr sz="2750" b="1" u="heavy" spc="35" dirty="0">
                <a:latin typeface="Arial"/>
                <a:cs typeface="Arial"/>
              </a:rPr>
              <a:t>Rijndael</a:t>
            </a:r>
            <a:r>
              <a:rPr sz="2750" b="1" u="heavy" spc="35" dirty="0">
                <a:latin typeface="Microsoft YaHei"/>
                <a:cs typeface="Microsoft YaHei"/>
              </a:rPr>
              <a:t>演算法</a:t>
            </a:r>
            <a:r>
              <a:rPr sz="2750" spc="35" dirty="0">
                <a:latin typeface="DFKai-SB"/>
                <a:cs typeface="DFKai-SB"/>
              </a:rPr>
              <a:t>贏得這項徵  </a:t>
            </a:r>
            <a:r>
              <a:rPr sz="2750" spc="50" dirty="0">
                <a:latin typeface="DFKai-SB"/>
                <a:cs typeface="DFKai-SB"/>
              </a:rPr>
              <a:t>選活動並作為新一代的加密標準。</a:t>
            </a:r>
            <a:endParaRPr sz="2750" dirty="0">
              <a:latin typeface="DFKai-SB"/>
              <a:cs typeface="DFKai-SB"/>
            </a:endParaRPr>
          </a:p>
        </p:txBody>
      </p:sp>
    </p:spTree>
    <p:extLst>
      <p:ext uri="{BB962C8B-B14F-4D97-AF65-F5344CB8AC3E}">
        <p14:creationId xmlns:p14="http://schemas.microsoft.com/office/powerpoint/2010/main" val="4915378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917700">
              <a:lnSpc>
                <a:spcPct val="100000"/>
              </a:lnSpc>
            </a:pPr>
            <a:r>
              <a:rPr spc="10" dirty="0">
                <a:latin typeface="Microsoft YaHei"/>
                <a:cs typeface="Microsoft YaHei"/>
              </a:rPr>
              <a:t>進階加密標準</a:t>
            </a:r>
            <a:r>
              <a:rPr spc="-200" dirty="0">
                <a:latin typeface="Microsoft YaHei"/>
                <a:cs typeface="Microsoft YaHei"/>
              </a:rPr>
              <a:t> </a:t>
            </a:r>
            <a:r>
              <a:rPr spc="5" dirty="0"/>
              <a:t>(2/2)</a:t>
            </a:r>
          </a:p>
        </p:txBody>
      </p:sp>
      <p:sp>
        <p:nvSpPr>
          <p:cNvPr id="3" name="object 3"/>
          <p:cNvSpPr txBox="1"/>
          <p:nvPr/>
        </p:nvSpPr>
        <p:spPr>
          <a:xfrm>
            <a:off x="2101851" y="1403235"/>
            <a:ext cx="7502525" cy="2232660"/>
          </a:xfrm>
          <a:prstGeom prst="rect">
            <a:avLst/>
          </a:prstGeom>
        </p:spPr>
        <p:txBody>
          <a:bodyPr vert="horz" wrap="square" lIns="0" tIns="0" rIns="0" bIns="0" rtlCol="0">
            <a:spAutoFit/>
          </a:bodyPr>
          <a:lstStyle/>
          <a:p>
            <a:pPr marL="355600" marR="5080" indent="-342900">
              <a:lnSpc>
                <a:spcPct val="102299"/>
              </a:lnSpc>
              <a:tabLst>
                <a:tab pos="354965" algn="l"/>
              </a:tabLst>
            </a:pPr>
            <a:r>
              <a:rPr sz="2750" spc="5" dirty="0">
                <a:latin typeface="Arial"/>
                <a:cs typeface="Arial"/>
              </a:rPr>
              <a:t>•	</a:t>
            </a:r>
            <a:r>
              <a:rPr sz="2750" spc="25" dirty="0">
                <a:latin typeface="Arial"/>
                <a:cs typeface="Arial"/>
              </a:rPr>
              <a:t>Rijdae</a:t>
            </a:r>
            <a:r>
              <a:rPr sz="2750" spc="-125" dirty="0">
                <a:latin typeface="Arial"/>
                <a:cs typeface="Arial"/>
              </a:rPr>
              <a:t>l</a:t>
            </a:r>
            <a:r>
              <a:rPr sz="2750" spc="50" dirty="0">
                <a:latin typeface="DFKai-SB"/>
                <a:cs typeface="DFKai-SB"/>
              </a:rPr>
              <a:t>的強度高、適合用於高速網路並且容易  </a:t>
            </a:r>
            <a:r>
              <a:rPr sz="2750" spc="45" dirty="0">
                <a:latin typeface="DFKai-SB"/>
                <a:cs typeface="DFKai-SB"/>
              </a:rPr>
              <a:t>在硬體上實作。</a:t>
            </a:r>
            <a:endParaRPr sz="2750" dirty="0">
              <a:latin typeface="DFKai-SB"/>
              <a:cs typeface="DFKai-SB"/>
            </a:endParaRPr>
          </a:p>
          <a:p>
            <a:pPr marL="355600" marR="139065" indent="-342900">
              <a:lnSpc>
                <a:spcPct val="101099"/>
              </a:lnSpc>
              <a:spcBef>
                <a:spcPts val="710"/>
              </a:spcBef>
              <a:tabLst>
                <a:tab pos="354965" algn="l"/>
              </a:tabLst>
            </a:pPr>
            <a:r>
              <a:rPr sz="2750" spc="5" dirty="0">
                <a:latin typeface="Arial"/>
                <a:cs typeface="Arial"/>
              </a:rPr>
              <a:t>•	</a:t>
            </a:r>
            <a:r>
              <a:rPr sz="2750" spc="40" dirty="0">
                <a:latin typeface="Arial"/>
                <a:cs typeface="Arial"/>
              </a:rPr>
              <a:t>AES</a:t>
            </a:r>
            <a:r>
              <a:rPr sz="2750" spc="40" dirty="0">
                <a:latin typeface="DFKai-SB"/>
                <a:cs typeface="DFKai-SB"/>
              </a:rPr>
              <a:t>為區段式加密技術，使用的區塊大小為  </a:t>
            </a:r>
            <a:r>
              <a:rPr sz="2750" spc="35" dirty="0">
                <a:latin typeface="Arial"/>
                <a:cs typeface="Arial"/>
              </a:rPr>
              <a:t>128</a:t>
            </a:r>
            <a:r>
              <a:rPr sz="2750" spc="35" dirty="0">
                <a:latin typeface="DFKai-SB"/>
                <a:cs typeface="DFKai-SB"/>
              </a:rPr>
              <a:t>位元，而金鑰大小為</a:t>
            </a:r>
            <a:r>
              <a:rPr sz="2750" spc="35" dirty="0">
                <a:latin typeface="Arial"/>
                <a:cs typeface="Arial"/>
              </a:rPr>
              <a:t>128</a:t>
            </a:r>
            <a:r>
              <a:rPr sz="2750" spc="35" dirty="0">
                <a:latin typeface="DFKai-SB"/>
                <a:cs typeface="DFKai-SB"/>
              </a:rPr>
              <a:t>、</a:t>
            </a:r>
            <a:r>
              <a:rPr sz="2750" spc="35" dirty="0">
                <a:latin typeface="Arial"/>
                <a:cs typeface="Arial"/>
              </a:rPr>
              <a:t>192</a:t>
            </a:r>
            <a:r>
              <a:rPr sz="2750" spc="35" dirty="0">
                <a:latin typeface="DFKai-SB"/>
                <a:cs typeface="DFKai-SB"/>
              </a:rPr>
              <a:t>、</a:t>
            </a:r>
            <a:r>
              <a:rPr sz="2750" spc="35" dirty="0">
                <a:latin typeface="Arial"/>
                <a:cs typeface="Arial"/>
              </a:rPr>
              <a:t>256</a:t>
            </a:r>
            <a:r>
              <a:rPr sz="2750" spc="35" dirty="0">
                <a:latin typeface="DFKai-SB"/>
                <a:cs typeface="DFKai-SB"/>
              </a:rPr>
              <a:t>位元  </a:t>
            </a:r>
            <a:r>
              <a:rPr sz="2750" spc="70" dirty="0">
                <a:latin typeface="DFKai-SB"/>
                <a:cs typeface="DFKai-SB"/>
              </a:rPr>
              <a:t>三種選擇。</a:t>
            </a:r>
            <a:endParaRPr sz="2750" dirty="0">
              <a:latin typeface="DFKai-SB"/>
              <a:cs typeface="DFKai-SB"/>
            </a:endParaRPr>
          </a:p>
        </p:txBody>
      </p:sp>
      <p:sp>
        <p:nvSpPr>
          <p:cNvPr id="4" name="object 4"/>
          <p:cNvSpPr/>
          <p:nvPr/>
        </p:nvSpPr>
        <p:spPr>
          <a:xfrm>
            <a:off x="5305426" y="4419601"/>
            <a:ext cx="1438275" cy="790575"/>
          </a:xfrm>
          <a:custGeom>
            <a:avLst/>
            <a:gdLst/>
            <a:ahLst/>
            <a:cxnLst/>
            <a:rect l="l" t="t" r="r" b="b"/>
            <a:pathLst>
              <a:path w="1438275" h="790575">
                <a:moveTo>
                  <a:pt x="0" y="790575"/>
                </a:moveTo>
                <a:lnTo>
                  <a:pt x="1438275" y="790575"/>
                </a:lnTo>
                <a:lnTo>
                  <a:pt x="1438275" y="0"/>
                </a:lnTo>
                <a:lnTo>
                  <a:pt x="0" y="0"/>
                </a:lnTo>
                <a:lnTo>
                  <a:pt x="0" y="790575"/>
                </a:lnTo>
                <a:close/>
              </a:path>
            </a:pathLst>
          </a:custGeom>
          <a:ln w="9525">
            <a:solidFill>
              <a:srgbClr val="000000"/>
            </a:solidFill>
          </a:ln>
        </p:spPr>
        <p:txBody>
          <a:bodyPr wrap="square" lIns="0" tIns="0" rIns="0" bIns="0" rtlCol="0"/>
          <a:lstStyle/>
          <a:p>
            <a:endParaRPr/>
          </a:p>
        </p:txBody>
      </p:sp>
      <p:sp>
        <p:nvSpPr>
          <p:cNvPr id="5" name="object 5"/>
          <p:cNvSpPr txBox="1"/>
          <p:nvPr/>
        </p:nvSpPr>
        <p:spPr>
          <a:xfrm>
            <a:off x="5502275" y="4508501"/>
            <a:ext cx="1035050" cy="622935"/>
          </a:xfrm>
          <a:prstGeom prst="rect">
            <a:avLst/>
          </a:prstGeom>
        </p:spPr>
        <p:txBody>
          <a:bodyPr vert="horz" wrap="square" lIns="0" tIns="0" rIns="0" bIns="0" rtlCol="0">
            <a:spAutoFit/>
          </a:bodyPr>
          <a:lstStyle/>
          <a:p>
            <a:pPr algn="ctr">
              <a:lnSpc>
                <a:spcPct val="100000"/>
              </a:lnSpc>
            </a:pPr>
            <a:r>
              <a:rPr sz="2000" b="1" spc="-290" dirty="0">
                <a:solidFill>
                  <a:srgbClr val="006600"/>
                </a:solidFill>
                <a:latin typeface="Microsoft YaHei"/>
                <a:cs typeface="Microsoft YaHei"/>
              </a:rPr>
              <a:t>AES</a:t>
            </a:r>
            <a:endParaRPr sz="2000">
              <a:latin typeface="Microsoft YaHei"/>
              <a:cs typeface="Microsoft YaHei"/>
            </a:endParaRPr>
          </a:p>
          <a:p>
            <a:pPr algn="ctr">
              <a:lnSpc>
                <a:spcPct val="100000"/>
              </a:lnSpc>
            </a:pPr>
            <a:r>
              <a:rPr sz="2000" b="1" spc="-15" dirty="0">
                <a:solidFill>
                  <a:srgbClr val="006600"/>
                </a:solidFill>
                <a:latin typeface="Microsoft YaHei"/>
                <a:cs typeface="Microsoft YaHei"/>
              </a:rPr>
              <a:t>區塊加密</a:t>
            </a:r>
            <a:endParaRPr sz="2000">
              <a:latin typeface="Microsoft YaHei"/>
              <a:cs typeface="Microsoft YaHei"/>
            </a:endParaRPr>
          </a:p>
        </p:txBody>
      </p:sp>
      <p:sp>
        <p:nvSpPr>
          <p:cNvPr id="6" name="object 6"/>
          <p:cNvSpPr/>
          <p:nvPr/>
        </p:nvSpPr>
        <p:spPr>
          <a:xfrm>
            <a:off x="4352926" y="4800600"/>
            <a:ext cx="752475" cy="0"/>
          </a:xfrm>
          <a:custGeom>
            <a:avLst/>
            <a:gdLst/>
            <a:ahLst/>
            <a:cxnLst/>
            <a:rect l="l" t="t" r="r" b="b"/>
            <a:pathLst>
              <a:path w="752475">
                <a:moveTo>
                  <a:pt x="0" y="0"/>
                </a:moveTo>
                <a:lnTo>
                  <a:pt x="752475" y="0"/>
                </a:lnTo>
              </a:path>
            </a:pathLst>
          </a:custGeom>
          <a:ln w="28575">
            <a:solidFill>
              <a:srgbClr val="FF0000"/>
            </a:solidFill>
          </a:ln>
        </p:spPr>
        <p:txBody>
          <a:bodyPr wrap="square" lIns="0" tIns="0" rIns="0" bIns="0" rtlCol="0"/>
          <a:lstStyle/>
          <a:p>
            <a:endParaRPr/>
          </a:p>
        </p:txBody>
      </p:sp>
      <p:sp>
        <p:nvSpPr>
          <p:cNvPr id="7" name="object 7"/>
          <p:cNvSpPr/>
          <p:nvPr/>
        </p:nvSpPr>
        <p:spPr>
          <a:xfrm>
            <a:off x="5086350" y="4733926"/>
            <a:ext cx="152400" cy="142875"/>
          </a:xfrm>
          <a:custGeom>
            <a:avLst/>
            <a:gdLst/>
            <a:ahLst/>
            <a:cxnLst/>
            <a:rect l="l" t="t" r="r" b="b"/>
            <a:pathLst>
              <a:path w="152400" h="142875">
                <a:moveTo>
                  <a:pt x="0" y="0"/>
                </a:moveTo>
                <a:lnTo>
                  <a:pt x="0" y="142875"/>
                </a:lnTo>
                <a:lnTo>
                  <a:pt x="152400" y="66675"/>
                </a:lnTo>
                <a:lnTo>
                  <a:pt x="0" y="0"/>
                </a:lnTo>
                <a:close/>
              </a:path>
            </a:pathLst>
          </a:custGeom>
          <a:solidFill>
            <a:srgbClr val="FF0000"/>
          </a:solidFill>
        </p:spPr>
        <p:txBody>
          <a:bodyPr wrap="square" lIns="0" tIns="0" rIns="0" bIns="0" rtlCol="0"/>
          <a:lstStyle/>
          <a:p>
            <a:endParaRPr/>
          </a:p>
        </p:txBody>
      </p:sp>
      <p:sp>
        <p:nvSpPr>
          <p:cNvPr id="8" name="object 8"/>
          <p:cNvSpPr txBox="1"/>
          <p:nvPr/>
        </p:nvSpPr>
        <p:spPr>
          <a:xfrm>
            <a:off x="1958976" y="4641851"/>
            <a:ext cx="2187575" cy="318135"/>
          </a:xfrm>
          <a:prstGeom prst="rect">
            <a:avLst/>
          </a:prstGeom>
        </p:spPr>
        <p:txBody>
          <a:bodyPr vert="horz" wrap="square" lIns="0" tIns="0" rIns="0" bIns="0" rtlCol="0">
            <a:spAutoFit/>
          </a:bodyPr>
          <a:lstStyle/>
          <a:p>
            <a:pPr marL="12700"/>
            <a:r>
              <a:rPr sz="2000" b="1" spc="-35" dirty="0">
                <a:solidFill>
                  <a:srgbClr val="006600"/>
                </a:solidFill>
                <a:latin typeface="Microsoft YaHei"/>
                <a:cs typeface="Microsoft YaHei"/>
              </a:rPr>
              <a:t>明文區塊:128</a:t>
            </a:r>
            <a:r>
              <a:rPr sz="2000" b="1" spc="275" dirty="0">
                <a:solidFill>
                  <a:srgbClr val="006600"/>
                </a:solidFill>
                <a:latin typeface="Microsoft YaHei"/>
                <a:cs typeface="Microsoft YaHei"/>
              </a:rPr>
              <a:t> </a:t>
            </a:r>
            <a:r>
              <a:rPr sz="2000" b="1" spc="25" dirty="0">
                <a:solidFill>
                  <a:srgbClr val="006600"/>
                </a:solidFill>
                <a:latin typeface="Microsoft YaHei"/>
                <a:cs typeface="Microsoft YaHei"/>
              </a:rPr>
              <a:t>位元</a:t>
            </a:r>
            <a:endParaRPr sz="2000">
              <a:latin typeface="Microsoft YaHei"/>
              <a:cs typeface="Microsoft YaHei"/>
            </a:endParaRPr>
          </a:p>
        </p:txBody>
      </p:sp>
      <p:sp>
        <p:nvSpPr>
          <p:cNvPr id="9" name="object 9"/>
          <p:cNvSpPr/>
          <p:nvPr/>
        </p:nvSpPr>
        <p:spPr>
          <a:xfrm>
            <a:off x="6743700" y="5019675"/>
            <a:ext cx="666750" cy="0"/>
          </a:xfrm>
          <a:custGeom>
            <a:avLst/>
            <a:gdLst/>
            <a:ahLst/>
            <a:cxnLst/>
            <a:rect l="l" t="t" r="r" b="b"/>
            <a:pathLst>
              <a:path w="666750">
                <a:moveTo>
                  <a:pt x="0" y="0"/>
                </a:moveTo>
                <a:lnTo>
                  <a:pt x="666750" y="0"/>
                </a:lnTo>
              </a:path>
            </a:pathLst>
          </a:custGeom>
          <a:ln w="28575">
            <a:solidFill>
              <a:srgbClr val="FF0000"/>
            </a:solidFill>
          </a:ln>
        </p:spPr>
        <p:txBody>
          <a:bodyPr wrap="square" lIns="0" tIns="0" rIns="0" bIns="0" rtlCol="0"/>
          <a:lstStyle/>
          <a:p>
            <a:endParaRPr/>
          </a:p>
        </p:txBody>
      </p:sp>
      <p:sp>
        <p:nvSpPr>
          <p:cNvPr id="10" name="object 10"/>
          <p:cNvSpPr/>
          <p:nvPr/>
        </p:nvSpPr>
        <p:spPr>
          <a:xfrm>
            <a:off x="7391400" y="4953001"/>
            <a:ext cx="152400" cy="142875"/>
          </a:xfrm>
          <a:custGeom>
            <a:avLst/>
            <a:gdLst/>
            <a:ahLst/>
            <a:cxnLst/>
            <a:rect l="l" t="t" r="r" b="b"/>
            <a:pathLst>
              <a:path w="152400" h="142875">
                <a:moveTo>
                  <a:pt x="0" y="0"/>
                </a:moveTo>
                <a:lnTo>
                  <a:pt x="0" y="142875"/>
                </a:lnTo>
                <a:lnTo>
                  <a:pt x="152400" y="76200"/>
                </a:lnTo>
                <a:lnTo>
                  <a:pt x="0" y="0"/>
                </a:lnTo>
                <a:close/>
              </a:path>
            </a:pathLst>
          </a:custGeom>
          <a:solidFill>
            <a:srgbClr val="FF0000"/>
          </a:solidFill>
        </p:spPr>
        <p:txBody>
          <a:bodyPr wrap="square" lIns="0" tIns="0" rIns="0" bIns="0" rtlCol="0"/>
          <a:lstStyle/>
          <a:p>
            <a:endParaRPr/>
          </a:p>
        </p:txBody>
      </p:sp>
      <p:sp>
        <p:nvSpPr>
          <p:cNvPr id="11" name="object 11"/>
          <p:cNvSpPr txBox="1"/>
          <p:nvPr/>
        </p:nvSpPr>
        <p:spPr>
          <a:xfrm>
            <a:off x="7569201" y="4803776"/>
            <a:ext cx="2187575" cy="318135"/>
          </a:xfrm>
          <a:prstGeom prst="rect">
            <a:avLst/>
          </a:prstGeom>
        </p:spPr>
        <p:txBody>
          <a:bodyPr vert="horz" wrap="square" lIns="0" tIns="0" rIns="0" bIns="0" rtlCol="0">
            <a:spAutoFit/>
          </a:bodyPr>
          <a:lstStyle/>
          <a:p>
            <a:pPr marL="12700"/>
            <a:r>
              <a:rPr sz="2000" b="1" spc="-35" dirty="0">
                <a:solidFill>
                  <a:srgbClr val="006600"/>
                </a:solidFill>
                <a:latin typeface="Microsoft YaHei"/>
                <a:cs typeface="Microsoft YaHei"/>
              </a:rPr>
              <a:t>密文區塊:128</a:t>
            </a:r>
            <a:r>
              <a:rPr sz="2000" b="1" spc="275" dirty="0">
                <a:solidFill>
                  <a:srgbClr val="006600"/>
                </a:solidFill>
                <a:latin typeface="Microsoft YaHei"/>
                <a:cs typeface="Microsoft YaHei"/>
              </a:rPr>
              <a:t> </a:t>
            </a:r>
            <a:r>
              <a:rPr sz="2000" b="1" spc="25" dirty="0">
                <a:solidFill>
                  <a:srgbClr val="006600"/>
                </a:solidFill>
                <a:latin typeface="Microsoft YaHei"/>
                <a:cs typeface="Microsoft YaHei"/>
              </a:rPr>
              <a:t>位元</a:t>
            </a:r>
            <a:endParaRPr sz="2000">
              <a:latin typeface="Microsoft YaHei"/>
              <a:cs typeface="Microsoft YaHei"/>
            </a:endParaRPr>
          </a:p>
        </p:txBody>
      </p:sp>
      <p:sp>
        <p:nvSpPr>
          <p:cNvPr id="12" name="object 12"/>
          <p:cNvSpPr txBox="1"/>
          <p:nvPr/>
        </p:nvSpPr>
        <p:spPr>
          <a:xfrm>
            <a:off x="4797425" y="5575301"/>
            <a:ext cx="3568700" cy="318135"/>
          </a:xfrm>
          <a:prstGeom prst="rect">
            <a:avLst/>
          </a:prstGeom>
        </p:spPr>
        <p:txBody>
          <a:bodyPr vert="horz" wrap="square" lIns="0" tIns="0" rIns="0" bIns="0" rtlCol="0">
            <a:spAutoFit/>
          </a:bodyPr>
          <a:lstStyle/>
          <a:p>
            <a:pPr marL="12700"/>
            <a:r>
              <a:rPr sz="2000" b="1" spc="25" dirty="0">
                <a:solidFill>
                  <a:srgbClr val="006600"/>
                </a:solidFill>
                <a:latin typeface="Microsoft YaHei"/>
                <a:cs typeface="Microsoft YaHei"/>
              </a:rPr>
              <a:t>金鑰長度 :128, </a:t>
            </a:r>
            <a:r>
              <a:rPr sz="2000" b="1" spc="-75" dirty="0">
                <a:solidFill>
                  <a:srgbClr val="006600"/>
                </a:solidFill>
                <a:latin typeface="Microsoft YaHei"/>
                <a:cs typeface="Microsoft YaHei"/>
              </a:rPr>
              <a:t>192,  </a:t>
            </a:r>
            <a:r>
              <a:rPr sz="2000" b="1" spc="-235" dirty="0">
                <a:solidFill>
                  <a:srgbClr val="006600"/>
                </a:solidFill>
                <a:latin typeface="Microsoft YaHei"/>
                <a:cs typeface="Microsoft YaHei"/>
              </a:rPr>
              <a:t>256   </a:t>
            </a:r>
            <a:r>
              <a:rPr sz="2000" b="1" spc="-125" dirty="0">
                <a:solidFill>
                  <a:srgbClr val="006600"/>
                </a:solidFill>
                <a:latin typeface="Microsoft YaHei"/>
                <a:cs typeface="Microsoft YaHei"/>
              </a:rPr>
              <a:t> </a:t>
            </a:r>
            <a:r>
              <a:rPr sz="2000" b="1" spc="-50" dirty="0">
                <a:solidFill>
                  <a:srgbClr val="006600"/>
                </a:solidFill>
                <a:latin typeface="Microsoft YaHei"/>
                <a:cs typeface="Microsoft YaHei"/>
              </a:rPr>
              <a:t>位元</a:t>
            </a:r>
            <a:endParaRPr sz="2000">
              <a:latin typeface="Microsoft YaHei"/>
              <a:cs typeface="Microsoft YaHei"/>
            </a:endParaRPr>
          </a:p>
        </p:txBody>
      </p:sp>
      <p:sp>
        <p:nvSpPr>
          <p:cNvPr id="13" name="object 13"/>
          <p:cNvSpPr/>
          <p:nvPr/>
        </p:nvSpPr>
        <p:spPr>
          <a:xfrm>
            <a:off x="4695825" y="5210176"/>
            <a:ext cx="723900" cy="371475"/>
          </a:xfrm>
          <a:custGeom>
            <a:avLst/>
            <a:gdLst/>
            <a:ahLst/>
            <a:cxnLst/>
            <a:rect l="l" t="t" r="r" b="b"/>
            <a:pathLst>
              <a:path w="723900" h="371475">
                <a:moveTo>
                  <a:pt x="209550" y="352425"/>
                </a:moveTo>
                <a:lnTo>
                  <a:pt x="104775" y="352425"/>
                </a:lnTo>
                <a:lnTo>
                  <a:pt x="104775" y="371475"/>
                </a:lnTo>
                <a:lnTo>
                  <a:pt x="209550" y="371475"/>
                </a:lnTo>
                <a:lnTo>
                  <a:pt x="209550" y="352425"/>
                </a:lnTo>
                <a:close/>
              </a:path>
              <a:path w="723900" h="371475">
                <a:moveTo>
                  <a:pt x="371475" y="133350"/>
                </a:moveTo>
                <a:lnTo>
                  <a:pt x="66675" y="133350"/>
                </a:lnTo>
                <a:lnTo>
                  <a:pt x="66675" y="247650"/>
                </a:lnTo>
                <a:lnTo>
                  <a:pt x="0" y="247650"/>
                </a:lnTo>
                <a:lnTo>
                  <a:pt x="66675" y="285750"/>
                </a:lnTo>
                <a:lnTo>
                  <a:pt x="66675" y="314325"/>
                </a:lnTo>
                <a:lnTo>
                  <a:pt x="85725" y="314325"/>
                </a:lnTo>
                <a:lnTo>
                  <a:pt x="85725" y="352425"/>
                </a:lnTo>
                <a:lnTo>
                  <a:pt x="228600" y="352425"/>
                </a:lnTo>
                <a:lnTo>
                  <a:pt x="228600" y="323850"/>
                </a:lnTo>
                <a:lnTo>
                  <a:pt x="257175" y="314325"/>
                </a:lnTo>
                <a:lnTo>
                  <a:pt x="257175" y="295275"/>
                </a:lnTo>
                <a:lnTo>
                  <a:pt x="314325" y="295275"/>
                </a:lnTo>
                <a:lnTo>
                  <a:pt x="314325" y="276225"/>
                </a:lnTo>
                <a:lnTo>
                  <a:pt x="371475" y="276225"/>
                </a:lnTo>
                <a:lnTo>
                  <a:pt x="371475" y="257175"/>
                </a:lnTo>
                <a:lnTo>
                  <a:pt x="685800" y="257175"/>
                </a:lnTo>
                <a:lnTo>
                  <a:pt x="693420" y="247650"/>
                </a:lnTo>
                <a:lnTo>
                  <a:pt x="66675" y="247650"/>
                </a:lnTo>
                <a:lnTo>
                  <a:pt x="28575" y="228600"/>
                </a:lnTo>
                <a:lnTo>
                  <a:pt x="708660" y="228600"/>
                </a:lnTo>
                <a:lnTo>
                  <a:pt x="723900" y="209550"/>
                </a:lnTo>
                <a:lnTo>
                  <a:pt x="689882" y="161925"/>
                </a:lnTo>
                <a:lnTo>
                  <a:pt x="438150" y="161925"/>
                </a:lnTo>
                <a:lnTo>
                  <a:pt x="409575" y="142875"/>
                </a:lnTo>
                <a:lnTo>
                  <a:pt x="371475" y="142875"/>
                </a:lnTo>
                <a:lnTo>
                  <a:pt x="371475" y="133350"/>
                </a:lnTo>
                <a:close/>
              </a:path>
              <a:path w="723900" h="371475">
                <a:moveTo>
                  <a:pt x="228600" y="28575"/>
                </a:moveTo>
                <a:lnTo>
                  <a:pt x="85725" y="28575"/>
                </a:lnTo>
                <a:lnTo>
                  <a:pt x="85725" y="66675"/>
                </a:lnTo>
                <a:lnTo>
                  <a:pt x="66675" y="76200"/>
                </a:lnTo>
                <a:lnTo>
                  <a:pt x="66675" y="95250"/>
                </a:lnTo>
                <a:lnTo>
                  <a:pt x="0" y="133350"/>
                </a:lnTo>
                <a:lnTo>
                  <a:pt x="0" y="247650"/>
                </a:lnTo>
                <a:lnTo>
                  <a:pt x="28575" y="228600"/>
                </a:lnTo>
                <a:lnTo>
                  <a:pt x="28575" y="161925"/>
                </a:lnTo>
                <a:lnTo>
                  <a:pt x="66675" y="133350"/>
                </a:lnTo>
                <a:lnTo>
                  <a:pt x="371475" y="133350"/>
                </a:lnTo>
                <a:lnTo>
                  <a:pt x="371475" y="114300"/>
                </a:lnTo>
                <a:lnTo>
                  <a:pt x="304800" y="114300"/>
                </a:lnTo>
                <a:lnTo>
                  <a:pt x="304800" y="95250"/>
                </a:lnTo>
                <a:lnTo>
                  <a:pt x="257175" y="95250"/>
                </a:lnTo>
                <a:lnTo>
                  <a:pt x="257175" y="76200"/>
                </a:lnTo>
                <a:lnTo>
                  <a:pt x="228600" y="66675"/>
                </a:lnTo>
                <a:lnTo>
                  <a:pt x="228600" y="28575"/>
                </a:lnTo>
                <a:close/>
              </a:path>
              <a:path w="723900" h="371475">
                <a:moveTo>
                  <a:pt x="476250" y="142875"/>
                </a:moveTo>
                <a:lnTo>
                  <a:pt x="457200" y="161925"/>
                </a:lnTo>
                <a:lnTo>
                  <a:pt x="504825" y="161925"/>
                </a:lnTo>
                <a:lnTo>
                  <a:pt x="476250" y="142875"/>
                </a:lnTo>
                <a:close/>
              </a:path>
              <a:path w="723900" h="371475">
                <a:moveTo>
                  <a:pt x="542925" y="133350"/>
                </a:moveTo>
                <a:lnTo>
                  <a:pt x="523875" y="161925"/>
                </a:lnTo>
                <a:lnTo>
                  <a:pt x="600075" y="161925"/>
                </a:lnTo>
                <a:lnTo>
                  <a:pt x="590550" y="142875"/>
                </a:lnTo>
                <a:lnTo>
                  <a:pt x="552450" y="142875"/>
                </a:lnTo>
                <a:lnTo>
                  <a:pt x="542925" y="133350"/>
                </a:lnTo>
                <a:close/>
              </a:path>
              <a:path w="723900" h="371475">
                <a:moveTo>
                  <a:pt x="628650" y="142875"/>
                </a:moveTo>
                <a:lnTo>
                  <a:pt x="609600" y="161925"/>
                </a:lnTo>
                <a:lnTo>
                  <a:pt x="638175" y="161925"/>
                </a:lnTo>
                <a:lnTo>
                  <a:pt x="628650" y="142875"/>
                </a:lnTo>
                <a:close/>
              </a:path>
              <a:path w="723900" h="371475">
                <a:moveTo>
                  <a:pt x="676275" y="142875"/>
                </a:moveTo>
                <a:lnTo>
                  <a:pt x="657225" y="161925"/>
                </a:lnTo>
                <a:lnTo>
                  <a:pt x="689882" y="161925"/>
                </a:lnTo>
                <a:lnTo>
                  <a:pt x="676275" y="142875"/>
                </a:lnTo>
                <a:close/>
              </a:path>
              <a:path w="723900" h="371475">
                <a:moveTo>
                  <a:pt x="209550" y="0"/>
                </a:moveTo>
                <a:lnTo>
                  <a:pt x="104775" y="0"/>
                </a:lnTo>
                <a:lnTo>
                  <a:pt x="104775" y="28575"/>
                </a:lnTo>
                <a:lnTo>
                  <a:pt x="209550" y="28575"/>
                </a:lnTo>
                <a:lnTo>
                  <a:pt x="209550" y="0"/>
                </a:lnTo>
                <a:close/>
              </a:path>
            </a:pathLst>
          </a:custGeom>
          <a:solidFill>
            <a:srgbClr val="00AE00"/>
          </a:solidFill>
        </p:spPr>
        <p:txBody>
          <a:bodyPr wrap="square" lIns="0" tIns="0" rIns="0" bIns="0" rtlCol="0"/>
          <a:lstStyle/>
          <a:p>
            <a:endParaRPr/>
          </a:p>
        </p:txBody>
      </p:sp>
      <p:sp>
        <p:nvSpPr>
          <p:cNvPr id="14" name="object 14"/>
          <p:cNvSpPr/>
          <p:nvPr/>
        </p:nvSpPr>
        <p:spPr>
          <a:xfrm>
            <a:off x="4695826" y="5219701"/>
            <a:ext cx="733425" cy="371475"/>
          </a:xfrm>
          <a:custGeom>
            <a:avLst/>
            <a:gdLst/>
            <a:ahLst/>
            <a:cxnLst/>
            <a:rect l="l" t="t" r="r" b="b"/>
            <a:pathLst>
              <a:path w="733425" h="371475">
                <a:moveTo>
                  <a:pt x="219075" y="352425"/>
                </a:moveTo>
                <a:lnTo>
                  <a:pt x="114300" y="352425"/>
                </a:lnTo>
                <a:lnTo>
                  <a:pt x="114300" y="371475"/>
                </a:lnTo>
                <a:lnTo>
                  <a:pt x="219075" y="371475"/>
                </a:lnTo>
                <a:lnTo>
                  <a:pt x="219075" y="352425"/>
                </a:lnTo>
                <a:close/>
              </a:path>
              <a:path w="733425" h="371475">
                <a:moveTo>
                  <a:pt x="238125" y="314325"/>
                </a:moveTo>
                <a:lnTo>
                  <a:pt x="95250" y="314325"/>
                </a:lnTo>
                <a:lnTo>
                  <a:pt x="95250" y="352425"/>
                </a:lnTo>
                <a:lnTo>
                  <a:pt x="238125" y="352425"/>
                </a:lnTo>
                <a:lnTo>
                  <a:pt x="238125" y="314325"/>
                </a:lnTo>
                <a:close/>
              </a:path>
              <a:path w="733425" h="371475">
                <a:moveTo>
                  <a:pt x="371475" y="133350"/>
                </a:moveTo>
                <a:lnTo>
                  <a:pt x="76200" y="133350"/>
                </a:lnTo>
                <a:lnTo>
                  <a:pt x="76200" y="247650"/>
                </a:lnTo>
                <a:lnTo>
                  <a:pt x="0" y="247650"/>
                </a:lnTo>
                <a:lnTo>
                  <a:pt x="66675" y="285750"/>
                </a:lnTo>
                <a:lnTo>
                  <a:pt x="66675" y="314325"/>
                </a:lnTo>
                <a:lnTo>
                  <a:pt x="257175" y="314325"/>
                </a:lnTo>
                <a:lnTo>
                  <a:pt x="266700" y="295275"/>
                </a:lnTo>
                <a:lnTo>
                  <a:pt x="314325" y="295275"/>
                </a:lnTo>
                <a:lnTo>
                  <a:pt x="314325" y="276225"/>
                </a:lnTo>
                <a:lnTo>
                  <a:pt x="371475" y="276225"/>
                </a:lnTo>
                <a:lnTo>
                  <a:pt x="371475" y="257175"/>
                </a:lnTo>
                <a:lnTo>
                  <a:pt x="685800" y="257175"/>
                </a:lnTo>
                <a:lnTo>
                  <a:pt x="695325" y="247650"/>
                </a:lnTo>
                <a:lnTo>
                  <a:pt x="76200" y="247650"/>
                </a:lnTo>
                <a:lnTo>
                  <a:pt x="28575" y="228600"/>
                </a:lnTo>
                <a:lnTo>
                  <a:pt x="714375" y="228600"/>
                </a:lnTo>
                <a:lnTo>
                  <a:pt x="733425" y="209550"/>
                </a:lnTo>
                <a:lnTo>
                  <a:pt x="692603" y="161925"/>
                </a:lnTo>
                <a:lnTo>
                  <a:pt x="447675" y="161925"/>
                </a:lnTo>
                <a:lnTo>
                  <a:pt x="419100" y="142875"/>
                </a:lnTo>
                <a:lnTo>
                  <a:pt x="371475" y="142875"/>
                </a:lnTo>
                <a:lnTo>
                  <a:pt x="371475" y="133350"/>
                </a:lnTo>
                <a:close/>
              </a:path>
              <a:path w="733425" h="371475">
                <a:moveTo>
                  <a:pt x="238125" y="28575"/>
                </a:moveTo>
                <a:lnTo>
                  <a:pt x="95250" y="28575"/>
                </a:lnTo>
                <a:lnTo>
                  <a:pt x="95250" y="57150"/>
                </a:lnTo>
                <a:lnTo>
                  <a:pt x="85725" y="66675"/>
                </a:lnTo>
                <a:lnTo>
                  <a:pt x="66675" y="76200"/>
                </a:lnTo>
                <a:lnTo>
                  <a:pt x="66675" y="95250"/>
                </a:lnTo>
                <a:lnTo>
                  <a:pt x="0" y="133350"/>
                </a:lnTo>
                <a:lnTo>
                  <a:pt x="0" y="247650"/>
                </a:lnTo>
                <a:lnTo>
                  <a:pt x="28575" y="228600"/>
                </a:lnTo>
                <a:lnTo>
                  <a:pt x="28575" y="161925"/>
                </a:lnTo>
                <a:lnTo>
                  <a:pt x="76200" y="133350"/>
                </a:lnTo>
                <a:lnTo>
                  <a:pt x="371475" y="133350"/>
                </a:lnTo>
                <a:lnTo>
                  <a:pt x="371475" y="114300"/>
                </a:lnTo>
                <a:lnTo>
                  <a:pt x="314325" y="114300"/>
                </a:lnTo>
                <a:lnTo>
                  <a:pt x="314325" y="95250"/>
                </a:lnTo>
                <a:lnTo>
                  <a:pt x="257175" y="95250"/>
                </a:lnTo>
                <a:lnTo>
                  <a:pt x="257175" y="76200"/>
                </a:lnTo>
                <a:lnTo>
                  <a:pt x="238125" y="66675"/>
                </a:lnTo>
                <a:lnTo>
                  <a:pt x="238125" y="28575"/>
                </a:lnTo>
                <a:close/>
              </a:path>
              <a:path w="733425" h="371475">
                <a:moveTo>
                  <a:pt x="485775" y="142875"/>
                </a:moveTo>
                <a:lnTo>
                  <a:pt x="466725" y="161925"/>
                </a:lnTo>
                <a:lnTo>
                  <a:pt x="504825" y="161925"/>
                </a:lnTo>
                <a:lnTo>
                  <a:pt x="485775" y="142875"/>
                </a:lnTo>
                <a:close/>
              </a:path>
              <a:path w="733425" h="371475">
                <a:moveTo>
                  <a:pt x="552450" y="133350"/>
                </a:moveTo>
                <a:lnTo>
                  <a:pt x="533400" y="161925"/>
                </a:lnTo>
                <a:lnTo>
                  <a:pt x="609600" y="161925"/>
                </a:lnTo>
                <a:lnTo>
                  <a:pt x="600075" y="142875"/>
                </a:lnTo>
                <a:lnTo>
                  <a:pt x="552450" y="142875"/>
                </a:lnTo>
                <a:lnTo>
                  <a:pt x="552450" y="133350"/>
                </a:lnTo>
                <a:close/>
              </a:path>
              <a:path w="733425" h="371475">
                <a:moveTo>
                  <a:pt x="628650" y="142875"/>
                </a:moveTo>
                <a:lnTo>
                  <a:pt x="619125" y="161925"/>
                </a:lnTo>
                <a:lnTo>
                  <a:pt x="647700" y="161925"/>
                </a:lnTo>
                <a:lnTo>
                  <a:pt x="628650" y="142875"/>
                </a:lnTo>
                <a:close/>
              </a:path>
              <a:path w="733425" h="371475">
                <a:moveTo>
                  <a:pt x="676275" y="142875"/>
                </a:moveTo>
                <a:lnTo>
                  <a:pt x="666750" y="161925"/>
                </a:lnTo>
                <a:lnTo>
                  <a:pt x="692603" y="161925"/>
                </a:lnTo>
                <a:lnTo>
                  <a:pt x="676275" y="142875"/>
                </a:lnTo>
                <a:close/>
              </a:path>
              <a:path w="733425" h="371475">
                <a:moveTo>
                  <a:pt x="209550" y="0"/>
                </a:moveTo>
                <a:lnTo>
                  <a:pt x="114300" y="0"/>
                </a:lnTo>
                <a:lnTo>
                  <a:pt x="114300" y="28575"/>
                </a:lnTo>
                <a:lnTo>
                  <a:pt x="209550" y="28575"/>
                </a:lnTo>
                <a:lnTo>
                  <a:pt x="209550" y="0"/>
                </a:lnTo>
                <a:close/>
              </a:path>
            </a:pathLst>
          </a:custGeom>
          <a:solidFill>
            <a:srgbClr val="428E00"/>
          </a:solidFill>
        </p:spPr>
        <p:txBody>
          <a:bodyPr wrap="square" lIns="0" tIns="0" rIns="0" bIns="0" rtlCol="0"/>
          <a:lstStyle/>
          <a:p>
            <a:endParaRPr/>
          </a:p>
        </p:txBody>
      </p:sp>
      <p:sp>
        <p:nvSpPr>
          <p:cNvPr id="15" name="object 15"/>
          <p:cNvSpPr/>
          <p:nvPr/>
        </p:nvSpPr>
        <p:spPr>
          <a:xfrm>
            <a:off x="4810126" y="5276851"/>
            <a:ext cx="85725" cy="257175"/>
          </a:xfrm>
          <a:custGeom>
            <a:avLst/>
            <a:gdLst/>
            <a:ahLst/>
            <a:cxnLst/>
            <a:rect l="l" t="t" r="r" b="b"/>
            <a:pathLst>
              <a:path w="85725" h="257175">
                <a:moveTo>
                  <a:pt x="47625" y="0"/>
                </a:moveTo>
                <a:lnTo>
                  <a:pt x="0" y="19050"/>
                </a:lnTo>
                <a:lnTo>
                  <a:pt x="0" y="257175"/>
                </a:lnTo>
                <a:lnTo>
                  <a:pt x="9525" y="257175"/>
                </a:lnTo>
                <a:lnTo>
                  <a:pt x="9525" y="19050"/>
                </a:lnTo>
                <a:lnTo>
                  <a:pt x="47625" y="0"/>
                </a:lnTo>
                <a:close/>
              </a:path>
              <a:path w="85725" h="257175">
                <a:moveTo>
                  <a:pt x="47625" y="0"/>
                </a:moveTo>
                <a:lnTo>
                  <a:pt x="76200" y="19050"/>
                </a:lnTo>
                <a:lnTo>
                  <a:pt x="85725" y="19050"/>
                </a:lnTo>
                <a:lnTo>
                  <a:pt x="47625" y="0"/>
                </a:lnTo>
                <a:close/>
              </a:path>
            </a:pathLst>
          </a:custGeom>
          <a:solidFill>
            <a:srgbClr val="316500"/>
          </a:solidFill>
        </p:spPr>
        <p:txBody>
          <a:bodyPr wrap="square" lIns="0" tIns="0" rIns="0" bIns="0" rtlCol="0"/>
          <a:lstStyle/>
          <a:p>
            <a:endParaRPr/>
          </a:p>
        </p:txBody>
      </p:sp>
      <p:sp>
        <p:nvSpPr>
          <p:cNvPr id="16" name="object 16"/>
          <p:cNvSpPr/>
          <p:nvPr/>
        </p:nvSpPr>
        <p:spPr>
          <a:xfrm>
            <a:off x="4810126" y="5295901"/>
            <a:ext cx="85725" cy="257175"/>
          </a:xfrm>
          <a:custGeom>
            <a:avLst/>
            <a:gdLst/>
            <a:ahLst/>
            <a:cxnLst/>
            <a:rect l="l" t="t" r="r" b="b"/>
            <a:pathLst>
              <a:path w="85725" h="257175">
                <a:moveTo>
                  <a:pt x="9525" y="238125"/>
                </a:moveTo>
                <a:lnTo>
                  <a:pt x="0" y="238125"/>
                </a:lnTo>
                <a:lnTo>
                  <a:pt x="38100" y="257175"/>
                </a:lnTo>
                <a:lnTo>
                  <a:pt x="9525" y="238125"/>
                </a:lnTo>
                <a:close/>
              </a:path>
              <a:path w="85725" h="257175">
                <a:moveTo>
                  <a:pt x="85725" y="0"/>
                </a:moveTo>
                <a:lnTo>
                  <a:pt x="76200" y="0"/>
                </a:lnTo>
                <a:lnTo>
                  <a:pt x="76200" y="238125"/>
                </a:lnTo>
                <a:lnTo>
                  <a:pt x="38100" y="257175"/>
                </a:lnTo>
                <a:lnTo>
                  <a:pt x="85725" y="238125"/>
                </a:lnTo>
                <a:lnTo>
                  <a:pt x="85725" y="0"/>
                </a:lnTo>
                <a:close/>
              </a:path>
            </a:pathLst>
          </a:custGeom>
          <a:solidFill>
            <a:srgbClr val="00AE00"/>
          </a:solidFill>
        </p:spPr>
        <p:txBody>
          <a:bodyPr wrap="square" lIns="0" tIns="0" rIns="0" bIns="0" rtlCol="0"/>
          <a:lstStyle/>
          <a:p>
            <a:endParaRPr/>
          </a:p>
        </p:txBody>
      </p:sp>
      <p:sp>
        <p:nvSpPr>
          <p:cNvPr id="17" name="object 17"/>
          <p:cNvSpPr/>
          <p:nvPr/>
        </p:nvSpPr>
        <p:spPr>
          <a:xfrm>
            <a:off x="4805362" y="5248275"/>
            <a:ext cx="0" cy="323850"/>
          </a:xfrm>
          <a:custGeom>
            <a:avLst/>
            <a:gdLst/>
            <a:ahLst/>
            <a:cxnLst/>
            <a:rect l="l" t="t" r="r" b="b"/>
            <a:pathLst>
              <a:path h="323850">
                <a:moveTo>
                  <a:pt x="0" y="0"/>
                </a:moveTo>
                <a:lnTo>
                  <a:pt x="0" y="323850"/>
                </a:lnTo>
              </a:path>
            </a:pathLst>
          </a:custGeom>
          <a:ln w="9525">
            <a:solidFill>
              <a:srgbClr val="00AE00"/>
            </a:solidFill>
          </a:ln>
        </p:spPr>
        <p:txBody>
          <a:bodyPr wrap="square" lIns="0" tIns="0" rIns="0" bIns="0" rtlCol="0"/>
          <a:lstStyle/>
          <a:p>
            <a:endParaRPr/>
          </a:p>
        </p:txBody>
      </p:sp>
      <p:sp>
        <p:nvSpPr>
          <p:cNvPr id="18" name="object 18"/>
          <p:cNvSpPr/>
          <p:nvPr/>
        </p:nvSpPr>
        <p:spPr>
          <a:xfrm>
            <a:off x="4786312" y="5286375"/>
            <a:ext cx="0" cy="247650"/>
          </a:xfrm>
          <a:custGeom>
            <a:avLst/>
            <a:gdLst/>
            <a:ahLst/>
            <a:cxnLst/>
            <a:rect l="l" t="t" r="r" b="b"/>
            <a:pathLst>
              <a:path h="247650">
                <a:moveTo>
                  <a:pt x="0" y="0"/>
                </a:moveTo>
                <a:lnTo>
                  <a:pt x="0" y="247650"/>
                </a:lnTo>
              </a:path>
            </a:pathLst>
          </a:custGeom>
          <a:ln w="9525">
            <a:solidFill>
              <a:srgbClr val="00AE00"/>
            </a:solidFill>
          </a:ln>
        </p:spPr>
        <p:txBody>
          <a:bodyPr wrap="square" lIns="0" tIns="0" rIns="0" bIns="0" rtlCol="0"/>
          <a:lstStyle/>
          <a:p>
            <a:endParaRPr/>
          </a:p>
        </p:txBody>
      </p:sp>
      <p:sp>
        <p:nvSpPr>
          <p:cNvPr id="19" name="object 19"/>
          <p:cNvSpPr/>
          <p:nvPr/>
        </p:nvSpPr>
        <p:spPr>
          <a:xfrm>
            <a:off x="5010150" y="5395912"/>
            <a:ext cx="400050" cy="0"/>
          </a:xfrm>
          <a:custGeom>
            <a:avLst/>
            <a:gdLst/>
            <a:ahLst/>
            <a:cxnLst/>
            <a:rect l="l" t="t" r="r" b="b"/>
            <a:pathLst>
              <a:path w="400050">
                <a:moveTo>
                  <a:pt x="0" y="0"/>
                </a:moveTo>
                <a:lnTo>
                  <a:pt x="400050" y="0"/>
                </a:lnTo>
              </a:path>
            </a:pathLst>
          </a:custGeom>
          <a:ln w="9525">
            <a:solidFill>
              <a:srgbClr val="00AE00"/>
            </a:solidFill>
          </a:ln>
        </p:spPr>
        <p:txBody>
          <a:bodyPr wrap="square" lIns="0" tIns="0" rIns="0" bIns="0" rtlCol="0"/>
          <a:lstStyle/>
          <a:p>
            <a:endParaRPr/>
          </a:p>
        </p:txBody>
      </p:sp>
      <p:sp>
        <p:nvSpPr>
          <p:cNvPr id="20" name="object 20"/>
          <p:cNvSpPr/>
          <p:nvPr/>
        </p:nvSpPr>
        <p:spPr>
          <a:xfrm>
            <a:off x="5019676" y="5443537"/>
            <a:ext cx="390525" cy="0"/>
          </a:xfrm>
          <a:custGeom>
            <a:avLst/>
            <a:gdLst/>
            <a:ahLst/>
            <a:cxnLst/>
            <a:rect l="l" t="t" r="r" b="b"/>
            <a:pathLst>
              <a:path w="390525">
                <a:moveTo>
                  <a:pt x="0" y="0"/>
                </a:moveTo>
                <a:lnTo>
                  <a:pt x="390525" y="0"/>
                </a:lnTo>
              </a:path>
            </a:pathLst>
          </a:custGeom>
          <a:ln w="9525">
            <a:solidFill>
              <a:srgbClr val="00AE00"/>
            </a:solidFill>
          </a:ln>
        </p:spPr>
        <p:txBody>
          <a:bodyPr wrap="square" lIns="0" tIns="0" rIns="0" bIns="0" rtlCol="0"/>
          <a:lstStyle/>
          <a:p>
            <a:endParaRPr/>
          </a:p>
        </p:txBody>
      </p:sp>
      <p:sp>
        <p:nvSpPr>
          <p:cNvPr id="21" name="object 21"/>
          <p:cNvSpPr/>
          <p:nvPr/>
        </p:nvSpPr>
        <p:spPr>
          <a:xfrm>
            <a:off x="4910137" y="5248276"/>
            <a:ext cx="0" cy="314325"/>
          </a:xfrm>
          <a:custGeom>
            <a:avLst/>
            <a:gdLst/>
            <a:ahLst/>
            <a:cxnLst/>
            <a:rect l="l" t="t" r="r" b="b"/>
            <a:pathLst>
              <a:path h="314325">
                <a:moveTo>
                  <a:pt x="0" y="0"/>
                </a:moveTo>
                <a:lnTo>
                  <a:pt x="0" y="314325"/>
                </a:lnTo>
              </a:path>
            </a:pathLst>
          </a:custGeom>
          <a:ln w="9525">
            <a:solidFill>
              <a:srgbClr val="316500"/>
            </a:solidFill>
          </a:ln>
        </p:spPr>
        <p:txBody>
          <a:bodyPr wrap="square" lIns="0" tIns="0" rIns="0" bIns="0" rtlCol="0"/>
          <a:lstStyle/>
          <a:p>
            <a:endParaRPr/>
          </a:p>
        </p:txBody>
      </p:sp>
      <p:sp>
        <p:nvSpPr>
          <p:cNvPr id="22" name="object 22"/>
          <p:cNvSpPr/>
          <p:nvPr/>
        </p:nvSpPr>
        <p:spPr>
          <a:xfrm>
            <a:off x="4962525" y="5314950"/>
            <a:ext cx="0" cy="190500"/>
          </a:xfrm>
          <a:custGeom>
            <a:avLst/>
            <a:gdLst/>
            <a:ahLst/>
            <a:cxnLst/>
            <a:rect l="l" t="t" r="r" b="b"/>
            <a:pathLst>
              <a:path h="190500">
                <a:moveTo>
                  <a:pt x="0" y="0"/>
                </a:moveTo>
                <a:lnTo>
                  <a:pt x="0" y="190500"/>
                </a:lnTo>
              </a:path>
            </a:pathLst>
          </a:custGeom>
          <a:ln w="19050">
            <a:solidFill>
              <a:srgbClr val="316500"/>
            </a:solidFill>
          </a:ln>
        </p:spPr>
        <p:txBody>
          <a:bodyPr wrap="square" lIns="0" tIns="0" rIns="0" bIns="0" rtlCol="0"/>
          <a:lstStyle/>
          <a:p>
            <a:endParaRPr/>
          </a:p>
        </p:txBody>
      </p:sp>
      <p:sp>
        <p:nvSpPr>
          <p:cNvPr id="23" name="object 23"/>
          <p:cNvSpPr/>
          <p:nvPr/>
        </p:nvSpPr>
        <p:spPr>
          <a:xfrm>
            <a:off x="5019676" y="5429250"/>
            <a:ext cx="409575" cy="0"/>
          </a:xfrm>
          <a:custGeom>
            <a:avLst/>
            <a:gdLst/>
            <a:ahLst/>
            <a:cxnLst/>
            <a:rect l="l" t="t" r="r" b="b"/>
            <a:pathLst>
              <a:path w="409575">
                <a:moveTo>
                  <a:pt x="0" y="0"/>
                </a:moveTo>
                <a:lnTo>
                  <a:pt x="409575" y="0"/>
                </a:lnTo>
              </a:path>
            </a:pathLst>
          </a:custGeom>
          <a:ln w="19050">
            <a:solidFill>
              <a:srgbClr val="316500"/>
            </a:solidFill>
          </a:ln>
        </p:spPr>
        <p:txBody>
          <a:bodyPr wrap="square" lIns="0" tIns="0" rIns="0" bIns="0" rtlCol="0"/>
          <a:lstStyle/>
          <a:p>
            <a:endParaRPr/>
          </a:p>
        </p:txBody>
      </p:sp>
      <p:sp>
        <p:nvSpPr>
          <p:cNvPr id="24" name="object 24"/>
          <p:cNvSpPr/>
          <p:nvPr/>
        </p:nvSpPr>
        <p:spPr>
          <a:xfrm>
            <a:off x="5010150" y="5343525"/>
            <a:ext cx="57150" cy="57150"/>
          </a:xfrm>
          <a:custGeom>
            <a:avLst/>
            <a:gdLst/>
            <a:ahLst/>
            <a:cxnLst/>
            <a:rect l="l" t="t" r="r" b="b"/>
            <a:pathLst>
              <a:path w="57150" h="57150">
                <a:moveTo>
                  <a:pt x="38100" y="0"/>
                </a:moveTo>
                <a:lnTo>
                  <a:pt x="0" y="0"/>
                </a:lnTo>
                <a:lnTo>
                  <a:pt x="0" y="57150"/>
                </a:lnTo>
                <a:lnTo>
                  <a:pt x="9525" y="47625"/>
                </a:lnTo>
                <a:lnTo>
                  <a:pt x="9525" y="19050"/>
                </a:lnTo>
                <a:lnTo>
                  <a:pt x="57150" y="19050"/>
                </a:lnTo>
                <a:lnTo>
                  <a:pt x="38100" y="0"/>
                </a:lnTo>
                <a:close/>
              </a:path>
            </a:pathLst>
          </a:custGeom>
          <a:solidFill>
            <a:srgbClr val="316500"/>
          </a:solidFill>
        </p:spPr>
        <p:txBody>
          <a:bodyPr wrap="square" lIns="0" tIns="0" rIns="0" bIns="0" rtlCol="0"/>
          <a:lstStyle/>
          <a:p>
            <a:endParaRPr/>
          </a:p>
        </p:txBody>
      </p:sp>
      <p:sp>
        <p:nvSpPr>
          <p:cNvPr id="25" name="object 25"/>
          <p:cNvSpPr/>
          <p:nvPr/>
        </p:nvSpPr>
        <p:spPr>
          <a:xfrm>
            <a:off x="4933950" y="5286375"/>
            <a:ext cx="0" cy="247650"/>
          </a:xfrm>
          <a:custGeom>
            <a:avLst/>
            <a:gdLst/>
            <a:ahLst/>
            <a:cxnLst/>
            <a:rect l="l" t="t" r="r" b="b"/>
            <a:pathLst>
              <a:path h="247650">
                <a:moveTo>
                  <a:pt x="0" y="0"/>
                </a:moveTo>
                <a:lnTo>
                  <a:pt x="0" y="247650"/>
                </a:lnTo>
              </a:path>
            </a:pathLst>
          </a:custGeom>
          <a:ln w="19050">
            <a:solidFill>
              <a:srgbClr val="316500"/>
            </a:solidFill>
          </a:ln>
        </p:spPr>
        <p:txBody>
          <a:bodyPr wrap="square" lIns="0" tIns="0" rIns="0" bIns="0" rtlCol="0"/>
          <a:lstStyle/>
          <a:p>
            <a:endParaRPr/>
          </a:p>
        </p:txBody>
      </p:sp>
    </p:spTree>
    <p:extLst>
      <p:ext uri="{BB962C8B-B14F-4D97-AF65-F5344CB8AC3E}">
        <p14:creationId xmlns:p14="http://schemas.microsoft.com/office/powerpoint/2010/main" val="40061466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
        <p:nvSpPr>
          <p:cNvPr id="2" name="object 2"/>
          <p:cNvSpPr txBox="1">
            <a:spLocks noGrp="1"/>
          </p:cNvSpPr>
          <p:nvPr>
            <p:ph type="title"/>
          </p:nvPr>
        </p:nvSpPr>
        <p:spPr>
          <a:xfrm>
            <a:off x="2007687" y="342202"/>
            <a:ext cx="9535557" cy="1179810"/>
          </a:xfrm>
          <a:prstGeom prst="rect">
            <a:avLst/>
          </a:prstGeom>
        </p:spPr>
        <p:txBody>
          <a:bodyPr vert="horz" wrap="square" lIns="0" tIns="0" rIns="0" bIns="0" rtlCol="0" anchor="ctr">
            <a:spAutoFit/>
          </a:bodyPr>
          <a:lstStyle/>
          <a:p>
            <a:pPr marL="11516" marR="4607">
              <a:lnSpc>
                <a:spcPts val="4625"/>
              </a:lnSpc>
            </a:pPr>
            <a:r>
              <a:rPr spc="-27" dirty="0"/>
              <a:t>What </a:t>
            </a:r>
            <a:r>
              <a:rPr spc="-18" dirty="0"/>
              <a:t>is </a:t>
            </a:r>
            <a:r>
              <a:rPr spc="-36" dirty="0"/>
              <a:t>“computationally  infeasible”</a:t>
            </a:r>
            <a:r>
              <a:rPr spc="254" dirty="0"/>
              <a:t> </a:t>
            </a:r>
            <a:r>
              <a:rPr spc="-32" dirty="0"/>
              <a:t>currently?</a:t>
            </a:r>
          </a:p>
        </p:txBody>
      </p:sp>
      <p:sp>
        <p:nvSpPr>
          <p:cNvPr id="3" name="object 3"/>
          <p:cNvSpPr txBox="1"/>
          <p:nvPr/>
        </p:nvSpPr>
        <p:spPr>
          <a:xfrm>
            <a:off x="2327785" y="1819494"/>
            <a:ext cx="7498310" cy="3976730"/>
          </a:xfrm>
          <a:prstGeom prst="rect">
            <a:avLst/>
          </a:prstGeom>
        </p:spPr>
        <p:txBody>
          <a:bodyPr vert="horz" wrap="square" lIns="0" tIns="0" rIns="0" bIns="0" rtlCol="0">
            <a:spAutoFit/>
          </a:bodyPr>
          <a:lstStyle/>
          <a:p>
            <a:pPr marL="230327" indent="-218811">
              <a:buFont typeface="Arial"/>
              <a:buChar char="•"/>
              <a:tabLst>
                <a:tab pos="230327" algn="l"/>
              </a:tabLst>
            </a:pPr>
            <a:r>
              <a:rPr sz="2720" spc="-9" dirty="0">
                <a:latin typeface="Calibri"/>
                <a:cs typeface="Calibri"/>
              </a:rPr>
              <a:t>~2</a:t>
            </a:r>
            <a:r>
              <a:rPr sz="2720" spc="-14" baseline="25000" dirty="0">
                <a:latin typeface="Calibri"/>
                <a:cs typeface="Calibri"/>
              </a:rPr>
              <a:t>33 </a:t>
            </a:r>
            <a:r>
              <a:rPr sz="2720" spc="14" dirty="0">
                <a:latin typeface="Calibri"/>
                <a:cs typeface="Calibri"/>
              </a:rPr>
              <a:t>devices </a:t>
            </a:r>
            <a:r>
              <a:rPr sz="2720" spc="5" dirty="0">
                <a:latin typeface="Calibri"/>
                <a:cs typeface="Calibri"/>
              </a:rPr>
              <a:t>in the</a:t>
            </a:r>
            <a:r>
              <a:rPr sz="2720" spc="-254" dirty="0">
                <a:latin typeface="Calibri"/>
                <a:cs typeface="Calibri"/>
              </a:rPr>
              <a:t> </a:t>
            </a:r>
            <a:r>
              <a:rPr sz="2720" spc="-14" dirty="0">
                <a:latin typeface="Calibri"/>
                <a:cs typeface="Calibri"/>
              </a:rPr>
              <a:t>world</a:t>
            </a:r>
            <a:endParaRPr sz="2720">
              <a:latin typeface="Calibri"/>
              <a:cs typeface="Calibri"/>
            </a:endParaRPr>
          </a:p>
          <a:p>
            <a:pPr marL="230327" marR="4607" indent="-218811">
              <a:lnSpc>
                <a:spcPts val="2630"/>
              </a:lnSpc>
              <a:spcBef>
                <a:spcPts val="889"/>
              </a:spcBef>
              <a:buFont typeface="Arial"/>
              <a:buChar char="•"/>
              <a:tabLst>
                <a:tab pos="230327" algn="l"/>
              </a:tabLst>
            </a:pPr>
            <a:r>
              <a:rPr sz="2720" spc="-9" dirty="0">
                <a:latin typeface="Calibri"/>
                <a:cs typeface="Calibri"/>
              </a:rPr>
              <a:t>~2</a:t>
            </a:r>
            <a:r>
              <a:rPr sz="2720" spc="-14" baseline="25000" dirty="0">
                <a:latin typeface="Calibri"/>
                <a:cs typeface="Calibri"/>
              </a:rPr>
              <a:t>30 </a:t>
            </a:r>
            <a:r>
              <a:rPr sz="2720" spc="-9" dirty="0">
                <a:latin typeface="Calibri"/>
                <a:cs typeface="Calibri"/>
              </a:rPr>
              <a:t>symmetric cryptographic operations </a:t>
            </a:r>
            <a:r>
              <a:rPr sz="2720" spc="9" dirty="0">
                <a:latin typeface="Calibri"/>
                <a:cs typeface="Calibri"/>
              </a:rPr>
              <a:t>per </a:t>
            </a:r>
            <a:r>
              <a:rPr sz="2720" spc="14" dirty="0">
                <a:latin typeface="Calibri"/>
                <a:cs typeface="Calibri"/>
              </a:rPr>
              <a:t>device  </a:t>
            </a:r>
            <a:r>
              <a:rPr sz="2720" spc="5" dirty="0">
                <a:latin typeface="Calibri"/>
                <a:cs typeface="Calibri"/>
              </a:rPr>
              <a:t>per</a:t>
            </a:r>
            <a:r>
              <a:rPr sz="2720" spc="-86" dirty="0">
                <a:latin typeface="Calibri"/>
                <a:cs typeface="Calibri"/>
              </a:rPr>
              <a:t> </a:t>
            </a:r>
            <a:r>
              <a:rPr sz="2720" spc="14" dirty="0">
                <a:latin typeface="Calibri"/>
                <a:cs typeface="Calibri"/>
              </a:rPr>
              <a:t>second</a:t>
            </a:r>
            <a:endParaRPr sz="2720">
              <a:latin typeface="Calibri"/>
              <a:cs typeface="Calibri"/>
            </a:endParaRPr>
          </a:p>
          <a:p>
            <a:pPr marL="276393" indent="-264876">
              <a:spcBef>
                <a:spcPts val="290"/>
              </a:spcBef>
              <a:buFont typeface="Arial"/>
              <a:buChar char="•"/>
              <a:tabLst>
                <a:tab pos="276393" algn="l"/>
              </a:tabLst>
            </a:pPr>
            <a:r>
              <a:rPr sz="2720" spc="-9" dirty="0">
                <a:latin typeface="Calibri"/>
                <a:cs typeface="Calibri"/>
              </a:rPr>
              <a:t>~2</a:t>
            </a:r>
            <a:r>
              <a:rPr sz="2720" spc="-14" baseline="25000" dirty="0">
                <a:latin typeface="Calibri"/>
                <a:cs typeface="Calibri"/>
              </a:rPr>
              <a:t>25 </a:t>
            </a:r>
            <a:r>
              <a:rPr sz="2720" spc="14" dirty="0">
                <a:latin typeface="Calibri"/>
                <a:cs typeface="Calibri"/>
              </a:rPr>
              <a:t>seconds </a:t>
            </a:r>
            <a:r>
              <a:rPr sz="2720" spc="5" dirty="0">
                <a:latin typeface="Calibri"/>
                <a:cs typeface="Calibri"/>
              </a:rPr>
              <a:t>per</a:t>
            </a:r>
            <a:r>
              <a:rPr sz="2720" spc="-230" dirty="0">
                <a:latin typeface="Calibri"/>
                <a:cs typeface="Calibri"/>
              </a:rPr>
              <a:t> </a:t>
            </a:r>
            <a:r>
              <a:rPr sz="2720" dirty="0">
                <a:latin typeface="Calibri"/>
                <a:cs typeface="Calibri"/>
              </a:rPr>
              <a:t>year</a:t>
            </a:r>
            <a:endParaRPr sz="2720">
              <a:latin typeface="Calibri"/>
              <a:cs typeface="Calibri"/>
            </a:endParaRPr>
          </a:p>
          <a:p>
            <a:pPr marL="276393" indent="-264876">
              <a:spcBef>
                <a:spcPts val="363"/>
              </a:spcBef>
              <a:buFont typeface="Arial"/>
              <a:buChar char="•"/>
              <a:tabLst>
                <a:tab pos="276393" algn="l"/>
              </a:tabLst>
            </a:pPr>
            <a:r>
              <a:rPr sz="2720" spc="-9" dirty="0">
                <a:latin typeface="Calibri"/>
                <a:cs typeface="Calibri"/>
              </a:rPr>
              <a:t>~2</a:t>
            </a:r>
            <a:r>
              <a:rPr sz="2720" spc="-14" baseline="25000" dirty="0">
                <a:latin typeface="Calibri"/>
                <a:cs typeface="Calibri"/>
              </a:rPr>
              <a:t>128 </a:t>
            </a:r>
            <a:r>
              <a:rPr sz="2720" spc="-14" dirty="0">
                <a:latin typeface="Calibri"/>
                <a:cs typeface="Calibri"/>
              </a:rPr>
              <a:t>operations </a:t>
            </a:r>
            <a:r>
              <a:rPr sz="2720" spc="-5" dirty="0">
                <a:latin typeface="Calibri"/>
                <a:cs typeface="Calibri"/>
              </a:rPr>
              <a:t>to brute </a:t>
            </a:r>
            <a:r>
              <a:rPr sz="2720" spc="-23" dirty="0">
                <a:latin typeface="Calibri"/>
                <a:cs typeface="Calibri"/>
              </a:rPr>
              <a:t>force </a:t>
            </a:r>
            <a:r>
              <a:rPr sz="2720" spc="-9" dirty="0">
                <a:latin typeface="Calibri"/>
                <a:cs typeface="Calibri"/>
              </a:rPr>
              <a:t>AES-128</a:t>
            </a:r>
            <a:r>
              <a:rPr sz="2720" spc="-27" dirty="0">
                <a:latin typeface="Calibri"/>
                <a:cs typeface="Calibri"/>
              </a:rPr>
              <a:t> </a:t>
            </a:r>
            <a:r>
              <a:rPr sz="2720" spc="5" dirty="0">
                <a:latin typeface="Calibri"/>
                <a:cs typeface="Calibri"/>
              </a:rPr>
              <a:t>encryption</a:t>
            </a:r>
            <a:endParaRPr sz="2720">
              <a:latin typeface="Calibri"/>
              <a:cs typeface="Calibri"/>
            </a:endParaRPr>
          </a:p>
          <a:p>
            <a:pPr>
              <a:spcBef>
                <a:spcPts val="41"/>
              </a:spcBef>
              <a:buFont typeface="Arial"/>
              <a:buChar char="•"/>
            </a:pPr>
            <a:endParaRPr sz="3355">
              <a:latin typeface="Times New Roman"/>
              <a:cs typeface="Times New Roman"/>
            </a:endParaRPr>
          </a:p>
          <a:p>
            <a:pPr marL="11516"/>
            <a:r>
              <a:rPr sz="2720" dirty="0">
                <a:latin typeface="Arial"/>
                <a:cs typeface="Arial"/>
              </a:rPr>
              <a:t>• </a:t>
            </a:r>
            <a:r>
              <a:rPr sz="2720" dirty="0">
                <a:latin typeface="Calibri"/>
                <a:cs typeface="Calibri"/>
              </a:rPr>
              <a:t>=&gt; </a:t>
            </a:r>
            <a:r>
              <a:rPr sz="2720" spc="-9" dirty="0">
                <a:latin typeface="Calibri"/>
                <a:cs typeface="Calibri"/>
              </a:rPr>
              <a:t>~2</a:t>
            </a:r>
            <a:r>
              <a:rPr sz="2720" spc="-14" baseline="25000" dirty="0">
                <a:latin typeface="Calibri"/>
                <a:cs typeface="Calibri"/>
              </a:rPr>
              <a:t>40 </a:t>
            </a:r>
            <a:r>
              <a:rPr sz="2720" spc="-27" dirty="0">
                <a:latin typeface="Calibri"/>
                <a:cs typeface="Calibri"/>
              </a:rPr>
              <a:t>years </a:t>
            </a:r>
            <a:r>
              <a:rPr sz="2720" spc="-5" dirty="0">
                <a:latin typeface="Calibri"/>
                <a:cs typeface="Calibri"/>
              </a:rPr>
              <a:t>to brute </a:t>
            </a:r>
            <a:r>
              <a:rPr sz="2720" spc="-23" dirty="0">
                <a:latin typeface="Calibri"/>
                <a:cs typeface="Calibri"/>
              </a:rPr>
              <a:t>force </a:t>
            </a:r>
            <a:r>
              <a:rPr sz="2720" spc="-9" dirty="0">
                <a:latin typeface="Calibri"/>
                <a:cs typeface="Calibri"/>
              </a:rPr>
              <a:t>AES-128</a:t>
            </a:r>
            <a:r>
              <a:rPr sz="2720" spc="390" dirty="0">
                <a:latin typeface="Calibri"/>
                <a:cs typeface="Calibri"/>
              </a:rPr>
              <a:t> </a:t>
            </a:r>
            <a:r>
              <a:rPr sz="2720" spc="5" dirty="0">
                <a:latin typeface="Calibri"/>
                <a:cs typeface="Calibri"/>
              </a:rPr>
              <a:t>encryption</a:t>
            </a:r>
            <a:endParaRPr sz="2720">
              <a:latin typeface="Calibri"/>
              <a:cs typeface="Calibri"/>
            </a:endParaRPr>
          </a:p>
          <a:p>
            <a:pPr marL="276393" indent="-264876">
              <a:spcBef>
                <a:spcPts val="272"/>
              </a:spcBef>
              <a:buFont typeface="Arial"/>
              <a:buChar char="•"/>
              <a:tabLst>
                <a:tab pos="276393" algn="l"/>
              </a:tabLst>
            </a:pPr>
            <a:r>
              <a:rPr sz="2720" spc="-9" dirty="0">
                <a:latin typeface="Calibri"/>
                <a:cs typeface="Calibri"/>
              </a:rPr>
              <a:t>Well, ~2</a:t>
            </a:r>
            <a:r>
              <a:rPr sz="2720" spc="-14" baseline="25000" dirty="0">
                <a:latin typeface="Calibri"/>
                <a:cs typeface="Calibri"/>
              </a:rPr>
              <a:t>33 </a:t>
            </a:r>
            <a:r>
              <a:rPr sz="2720" spc="-27" dirty="0">
                <a:latin typeface="Calibri"/>
                <a:cs typeface="Calibri"/>
              </a:rPr>
              <a:t>years </a:t>
            </a:r>
            <a:r>
              <a:rPr sz="2720" spc="14" dirty="0">
                <a:latin typeface="Calibri"/>
                <a:cs typeface="Calibri"/>
              </a:rPr>
              <a:t>since </a:t>
            </a:r>
            <a:r>
              <a:rPr sz="2720" spc="5" dirty="0">
                <a:latin typeface="Calibri"/>
                <a:cs typeface="Calibri"/>
              </a:rPr>
              <a:t>the </a:t>
            </a:r>
            <a:r>
              <a:rPr sz="2720" spc="9" dirty="0">
                <a:latin typeface="Calibri"/>
                <a:cs typeface="Calibri"/>
              </a:rPr>
              <a:t>beginning </a:t>
            </a:r>
            <a:r>
              <a:rPr sz="2720" spc="5" dirty="0">
                <a:latin typeface="Calibri"/>
                <a:cs typeface="Calibri"/>
              </a:rPr>
              <a:t>of the</a:t>
            </a:r>
            <a:r>
              <a:rPr sz="2720" spc="-394" dirty="0">
                <a:latin typeface="Calibri"/>
                <a:cs typeface="Calibri"/>
              </a:rPr>
              <a:t> </a:t>
            </a:r>
            <a:r>
              <a:rPr sz="2720" spc="-5" dirty="0">
                <a:latin typeface="Calibri"/>
                <a:cs typeface="Calibri"/>
              </a:rPr>
              <a:t>universe</a:t>
            </a:r>
            <a:endParaRPr sz="2720">
              <a:latin typeface="Calibri"/>
              <a:cs typeface="Calibri"/>
            </a:endParaRPr>
          </a:p>
          <a:p>
            <a:pPr marL="11516">
              <a:spcBef>
                <a:spcPts val="272"/>
              </a:spcBef>
            </a:pPr>
            <a:r>
              <a:rPr sz="2720" dirty="0">
                <a:latin typeface="Arial"/>
                <a:cs typeface="Arial"/>
              </a:rPr>
              <a:t>• </a:t>
            </a:r>
            <a:r>
              <a:rPr sz="2720" dirty="0">
                <a:latin typeface="Calibri"/>
                <a:cs typeface="Calibri"/>
              </a:rPr>
              <a:t>=&gt; </a:t>
            </a:r>
            <a:r>
              <a:rPr sz="2720" spc="18" dirty="0">
                <a:latin typeface="Calibri"/>
                <a:cs typeface="Calibri"/>
              </a:rPr>
              <a:t>It </a:t>
            </a:r>
            <a:r>
              <a:rPr sz="2720" spc="5" dirty="0">
                <a:latin typeface="Calibri"/>
                <a:cs typeface="Calibri"/>
              </a:rPr>
              <a:t>is </a:t>
            </a:r>
            <a:r>
              <a:rPr sz="2720" spc="-9" dirty="0">
                <a:latin typeface="Calibri"/>
                <a:cs typeface="Calibri"/>
              </a:rPr>
              <a:t>infeasible </a:t>
            </a:r>
            <a:r>
              <a:rPr sz="2720" spc="-5" dirty="0">
                <a:latin typeface="Calibri"/>
                <a:cs typeface="Calibri"/>
              </a:rPr>
              <a:t>to </a:t>
            </a:r>
            <a:r>
              <a:rPr sz="2720" spc="-27" dirty="0">
                <a:latin typeface="Calibri"/>
                <a:cs typeface="Calibri"/>
              </a:rPr>
              <a:t>crack </a:t>
            </a:r>
            <a:r>
              <a:rPr sz="2720" spc="-5" dirty="0">
                <a:latin typeface="Calibri"/>
                <a:cs typeface="Calibri"/>
              </a:rPr>
              <a:t>AES-128 </a:t>
            </a:r>
            <a:r>
              <a:rPr sz="2720" spc="14" dirty="0">
                <a:latin typeface="Calibri"/>
                <a:cs typeface="Calibri"/>
              </a:rPr>
              <a:t>using </a:t>
            </a:r>
            <a:r>
              <a:rPr sz="2720" spc="-5" dirty="0">
                <a:latin typeface="Calibri"/>
                <a:cs typeface="Calibri"/>
              </a:rPr>
              <a:t>brute</a:t>
            </a:r>
            <a:r>
              <a:rPr sz="2720" spc="122" dirty="0">
                <a:latin typeface="Calibri"/>
                <a:cs typeface="Calibri"/>
              </a:rPr>
              <a:t> </a:t>
            </a:r>
            <a:r>
              <a:rPr sz="2720" spc="-23" dirty="0">
                <a:latin typeface="Calibri"/>
                <a:cs typeface="Calibri"/>
              </a:rPr>
              <a:t>force</a:t>
            </a:r>
            <a:endParaRPr sz="2720">
              <a:latin typeface="Calibri"/>
              <a:cs typeface="Calibri"/>
            </a:endParaRPr>
          </a:p>
        </p:txBody>
      </p:sp>
    </p:spTree>
    <p:extLst>
      <p:ext uri="{BB962C8B-B14F-4D97-AF65-F5344CB8AC3E}">
        <p14:creationId xmlns:p14="http://schemas.microsoft.com/office/powerpoint/2010/main" val="41152277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816775225"/>
              </p:ext>
            </p:extLst>
          </p:nvPr>
        </p:nvGraphicFramePr>
        <p:xfrm>
          <a:off x="1900237" y="1709738"/>
          <a:ext cx="8153400" cy="415290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533525">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3038475">
                  <a:extLst>
                    <a:ext uri="{9D8B030D-6E8A-4147-A177-3AD203B41FA5}">
                      <a16:colId xmlns:a16="http://schemas.microsoft.com/office/drawing/2014/main" val="20003"/>
                    </a:ext>
                  </a:extLst>
                </a:gridCol>
              </a:tblGrid>
              <a:tr h="1038225">
                <a:tc>
                  <a:txBody>
                    <a:bodyPr/>
                    <a:lstStyle/>
                    <a:p>
                      <a:endParaRPr sz="2000" dirty="0">
                        <a:latin typeface="Microsoft YaHei"/>
                        <a:cs typeface="Microsoft YaHei"/>
                      </a:endParaRPr>
                    </a:p>
                  </a:txBody>
                  <a:tcPr marL="0" marR="0" marT="0" marB="0">
                    <a:lnL w="2857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chemeClr val="tx1"/>
                    </a:solidFill>
                  </a:tcPr>
                </a:tc>
                <a:tc>
                  <a:txBody>
                    <a:bodyPr/>
                    <a:lstStyle/>
                    <a:p>
                      <a:pPr algn="ctr">
                        <a:lnSpc>
                          <a:spcPct val="100000"/>
                        </a:lnSpc>
                        <a:spcBef>
                          <a:spcPts val="2235"/>
                        </a:spcBef>
                      </a:pPr>
                      <a:r>
                        <a:rPr sz="2750" b="1" spc="35" dirty="0">
                          <a:solidFill>
                            <a:srgbClr val="006600"/>
                          </a:solidFill>
                          <a:latin typeface="Arial"/>
                          <a:cs typeface="Arial"/>
                        </a:rPr>
                        <a:t>DES</a:t>
                      </a:r>
                      <a:endParaRPr sz="2750">
                        <a:latin typeface="Arial"/>
                        <a:cs typeface="Arial"/>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chemeClr val="tx1"/>
                    </a:solidFill>
                  </a:tcPr>
                </a:tc>
                <a:tc>
                  <a:txBody>
                    <a:bodyPr/>
                    <a:lstStyle/>
                    <a:p>
                      <a:pPr algn="ctr">
                        <a:lnSpc>
                          <a:spcPct val="100000"/>
                        </a:lnSpc>
                        <a:spcBef>
                          <a:spcPts val="2235"/>
                        </a:spcBef>
                      </a:pPr>
                      <a:r>
                        <a:rPr sz="2750" b="1" spc="40" dirty="0">
                          <a:solidFill>
                            <a:srgbClr val="006600"/>
                          </a:solidFill>
                          <a:latin typeface="Arial"/>
                          <a:cs typeface="Arial"/>
                        </a:rPr>
                        <a:t>3DES</a:t>
                      </a:r>
                      <a:endParaRPr sz="2750">
                        <a:latin typeface="Arial"/>
                        <a:cs typeface="Arial"/>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chemeClr val="tx1"/>
                    </a:solidFill>
                  </a:tcPr>
                </a:tc>
                <a:tc>
                  <a:txBody>
                    <a:bodyPr/>
                    <a:lstStyle/>
                    <a:p>
                      <a:pPr marL="8890" algn="ctr">
                        <a:lnSpc>
                          <a:spcPct val="100000"/>
                        </a:lnSpc>
                        <a:spcBef>
                          <a:spcPts val="2235"/>
                        </a:spcBef>
                      </a:pPr>
                      <a:r>
                        <a:rPr sz="2750" b="1" spc="35" dirty="0">
                          <a:solidFill>
                            <a:srgbClr val="006600"/>
                          </a:solidFill>
                          <a:latin typeface="Arial"/>
                          <a:cs typeface="Arial"/>
                        </a:rPr>
                        <a:t>AES</a:t>
                      </a:r>
                      <a:endParaRPr sz="2750">
                        <a:latin typeface="Arial"/>
                        <a:cs typeface="Arial"/>
                      </a:endParaRPr>
                    </a:p>
                  </a:txBody>
                  <a:tcPr marL="0" marR="0" marT="0" marB="0">
                    <a:lnL w="952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solidFill>
                      <a:schemeClr val="tx1"/>
                    </a:solidFill>
                  </a:tcPr>
                </a:tc>
                <a:extLst>
                  <a:ext uri="{0D108BD9-81ED-4DB2-BD59-A6C34878D82A}">
                    <a16:rowId xmlns:a16="http://schemas.microsoft.com/office/drawing/2014/main" val="10000"/>
                  </a:ext>
                </a:extLst>
              </a:tr>
              <a:tr h="1038225">
                <a:tc>
                  <a:txBody>
                    <a:bodyPr/>
                    <a:lstStyle/>
                    <a:p>
                      <a:pPr marL="80645">
                        <a:lnSpc>
                          <a:spcPct val="100000"/>
                        </a:lnSpc>
                        <a:spcBef>
                          <a:spcPts val="2310"/>
                        </a:spcBef>
                      </a:pPr>
                      <a:r>
                        <a:rPr sz="2750" b="1" spc="40" dirty="0">
                          <a:solidFill>
                            <a:srgbClr val="006600"/>
                          </a:solidFill>
                          <a:latin typeface="Microsoft YaHei"/>
                          <a:cs typeface="Microsoft YaHei"/>
                        </a:rPr>
                        <a:t>資料區塊</a:t>
                      </a:r>
                      <a:endParaRPr sz="275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algn="ctr">
                        <a:lnSpc>
                          <a:spcPct val="100000"/>
                        </a:lnSpc>
                        <a:spcBef>
                          <a:spcPts val="2310"/>
                        </a:spcBef>
                      </a:pPr>
                      <a:r>
                        <a:rPr sz="2750" b="1" spc="25" dirty="0">
                          <a:solidFill>
                            <a:srgbClr val="006600"/>
                          </a:solidFill>
                          <a:latin typeface="Arial"/>
                          <a:cs typeface="Arial"/>
                        </a:rPr>
                        <a:t>64</a:t>
                      </a:r>
                      <a:r>
                        <a:rPr sz="2750" b="1" spc="-155" dirty="0">
                          <a:solidFill>
                            <a:srgbClr val="006600"/>
                          </a:solidFill>
                          <a:latin typeface="Arial"/>
                          <a:cs typeface="Arial"/>
                        </a:rPr>
                        <a:t> </a:t>
                      </a:r>
                      <a:r>
                        <a:rPr sz="2750" b="1" spc="100" dirty="0">
                          <a:solidFill>
                            <a:srgbClr val="006600"/>
                          </a:solidFill>
                          <a:latin typeface="Microsoft YaHei"/>
                          <a:cs typeface="Microsoft YaHei"/>
                        </a:rPr>
                        <a:t>位元</a:t>
                      </a:r>
                      <a:endParaRPr sz="27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R="1905" algn="ctr">
                        <a:lnSpc>
                          <a:spcPct val="100000"/>
                        </a:lnSpc>
                        <a:spcBef>
                          <a:spcPts val="2310"/>
                        </a:spcBef>
                      </a:pPr>
                      <a:r>
                        <a:rPr sz="2750" b="1" spc="25" dirty="0">
                          <a:solidFill>
                            <a:srgbClr val="006600"/>
                          </a:solidFill>
                          <a:latin typeface="Arial"/>
                          <a:cs typeface="Arial"/>
                        </a:rPr>
                        <a:t>64</a:t>
                      </a:r>
                      <a:r>
                        <a:rPr sz="2750" b="1" spc="-155" dirty="0">
                          <a:solidFill>
                            <a:srgbClr val="006600"/>
                          </a:solidFill>
                          <a:latin typeface="Arial"/>
                          <a:cs typeface="Arial"/>
                        </a:rPr>
                        <a:t> </a:t>
                      </a:r>
                      <a:r>
                        <a:rPr sz="2750" b="1" spc="100" dirty="0">
                          <a:solidFill>
                            <a:srgbClr val="006600"/>
                          </a:solidFill>
                          <a:latin typeface="Microsoft YaHei"/>
                          <a:cs typeface="Microsoft YaHei"/>
                        </a:rPr>
                        <a:t>位元</a:t>
                      </a:r>
                      <a:endParaRPr sz="27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L="852169">
                        <a:lnSpc>
                          <a:spcPct val="100000"/>
                        </a:lnSpc>
                        <a:spcBef>
                          <a:spcPts val="2310"/>
                        </a:spcBef>
                      </a:pPr>
                      <a:r>
                        <a:rPr sz="2750" b="1" spc="30" dirty="0">
                          <a:solidFill>
                            <a:srgbClr val="006600"/>
                          </a:solidFill>
                          <a:latin typeface="Arial"/>
                          <a:cs typeface="Arial"/>
                        </a:rPr>
                        <a:t>128</a:t>
                      </a:r>
                      <a:r>
                        <a:rPr sz="2750" b="1" spc="-150" dirty="0">
                          <a:solidFill>
                            <a:srgbClr val="006600"/>
                          </a:solidFill>
                          <a:latin typeface="Arial"/>
                          <a:cs typeface="Arial"/>
                        </a:rPr>
                        <a:t> </a:t>
                      </a:r>
                      <a:r>
                        <a:rPr sz="2750" b="1" spc="100" dirty="0">
                          <a:solidFill>
                            <a:srgbClr val="006600"/>
                          </a:solidFill>
                          <a:latin typeface="Microsoft YaHei"/>
                          <a:cs typeface="Microsoft YaHei"/>
                        </a:rPr>
                        <a:t>位元</a:t>
                      </a:r>
                      <a:endParaRPr sz="275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chemeClr val="tx1"/>
                    </a:solidFill>
                  </a:tcPr>
                </a:tc>
                <a:extLst>
                  <a:ext uri="{0D108BD9-81ED-4DB2-BD59-A6C34878D82A}">
                    <a16:rowId xmlns:a16="http://schemas.microsoft.com/office/drawing/2014/main" val="10001"/>
                  </a:ext>
                </a:extLst>
              </a:tr>
              <a:tr h="1038225">
                <a:tc>
                  <a:txBody>
                    <a:bodyPr/>
                    <a:lstStyle/>
                    <a:p>
                      <a:pPr marL="80645">
                        <a:lnSpc>
                          <a:spcPct val="100000"/>
                        </a:lnSpc>
                        <a:spcBef>
                          <a:spcPts val="2310"/>
                        </a:spcBef>
                      </a:pPr>
                      <a:r>
                        <a:rPr sz="2750" b="1" spc="40" dirty="0">
                          <a:solidFill>
                            <a:srgbClr val="006600"/>
                          </a:solidFill>
                          <a:latin typeface="Microsoft YaHei"/>
                          <a:cs typeface="Microsoft YaHei"/>
                        </a:rPr>
                        <a:t>金鑰長度</a:t>
                      </a:r>
                      <a:endParaRPr sz="275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algn="ctr">
                        <a:lnSpc>
                          <a:spcPct val="100000"/>
                        </a:lnSpc>
                        <a:spcBef>
                          <a:spcPts val="2310"/>
                        </a:spcBef>
                      </a:pPr>
                      <a:r>
                        <a:rPr sz="2750" b="1" spc="25" dirty="0">
                          <a:solidFill>
                            <a:srgbClr val="006600"/>
                          </a:solidFill>
                          <a:latin typeface="Arial"/>
                          <a:cs typeface="Arial"/>
                        </a:rPr>
                        <a:t>56</a:t>
                      </a:r>
                      <a:r>
                        <a:rPr sz="2750" b="1" spc="-155" dirty="0">
                          <a:solidFill>
                            <a:srgbClr val="006600"/>
                          </a:solidFill>
                          <a:latin typeface="Arial"/>
                          <a:cs typeface="Arial"/>
                        </a:rPr>
                        <a:t> </a:t>
                      </a:r>
                      <a:r>
                        <a:rPr sz="2750" b="1" spc="100" dirty="0">
                          <a:solidFill>
                            <a:srgbClr val="006600"/>
                          </a:solidFill>
                          <a:latin typeface="Microsoft YaHei"/>
                          <a:cs typeface="Microsoft YaHei"/>
                        </a:rPr>
                        <a:t>位元</a:t>
                      </a:r>
                      <a:endParaRPr sz="2750" dirty="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algn="ctr">
                        <a:lnSpc>
                          <a:spcPct val="100000"/>
                        </a:lnSpc>
                        <a:spcBef>
                          <a:spcPts val="2310"/>
                        </a:spcBef>
                      </a:pPr>
                      <a:r>
                        <a:rPr sz="2750" b="1" spc="30" dirty="0">
                          <a:solidFill>
                            <a:srgbClr val="006600"/>
                          </a:solidFill>
                          <a:latin typeface="Arial"/>
                          <a:cs typeface="Arial"/>
                        </a:rPr>
                        <a:t>168</a:t>
                      </a:r>
                      <a:r>
                        <a:rPr sz="2750" b="1" spc="-150" dirty="0">
                          <a:solidFill>
                            <a:srgbClr val="006600"/>
                          </a:solidFill>
                          <a:latin typeface="Arial"/>
                          <a:cs typeface="Arial"/>
                        </a:rPr>
                        <a:t> </a:t>
                      </a:r>
                      <a:r>
                        <a:rPr sz="2750" b="1" spc="100" dirty="0">
                          <a:solidFill>
                            <a:srgbClr val="006600"/>
                          </a:solidFill>
                          <a:latin typeface="Microsoft YaHei"/>
                          <a:cs typeface="Microsoft YaHei"/>
                        </a:rPr>
                        <a:t>位元</a:t>
                      </a:r>
                      <a:endParaRPr sz="2750" dirty="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L="166370">
                        <a:lnSpc>
                          <a:spcPct val="100000"/>
                        </a:lnSpc>
                        <a:spcBef>
                          <a:spcPts val="2310"/>
                        </a:spcBef>
                      </a:pPr>
                      <a:r>
                        <a:rPr sz="2750" b="1" spc="35" dirty="0">
                          <a:solidFill>
                            <a:srgbClr val="006600"/>
                          </a:solidFill>
                          <a:latin typeface="Arial"/>
                          <a:cs typeface="Arial"/>
                        </a:rPr>
                        <a:t>128/192/256</a:t>
                      </a:r>
                      <a:r>
                        <a:rPr sz="2750" b="1" spc="35" dirty="0">
                          <a:solidFill>
                            <a:srgbClr val="006600"/>
                          </a:solidFill>
                          <a:latin typeface="Microsoft YaHei"/>
                          <a:cs typeface="Microsoft YaHei"/>
                        </a:rPr>
                        <a:t>位元</a:t>
                      </a:r>
                      <a:endParaRPr sz="275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chemeClr val="tx1"/>
                    </a:solidFill>
                  </a:tcPr>
                </a:tc>
                <a:extLst>
                  <a:ext uri="{0D108BD9-81ED-4DB2-BD59-A6C34878D82A}">
                    <a16:rowId xmlns:a16="http://schemas.microsoft.com/office/drawing/2014/main" val="10002"/>
                  </a:ext>
                </a:extLst>
              </a:tr>
              <a:tr h="1038225">
                <a:tc>
                  <a:txBody>
                    <a:bodyPr/>
                    <a:lstStyle/>
                    <a:p>
                      <a:pPr marL="80645" marR="377825">
                        <a:lnSpc>
                          <a:spcPct val="102299"/>
                        </a:lnSpc>
                        <a:spcBef>
                          <a:spcPts val="509"/>
                        </a:spcBef>
                      </a:pPr>
                      <a:r>
                        <a:rPr sz="2750" b="1" spc="15" dirty="0">
                          <a:solidFill>
                            <a:srgbClr val="006600"/>
                          </a:solidFill>
                          <a:latin typeface="Microsoft YaHei"/>
                          <a:cs typeface="Microsoft YaHei"/>
                        </a:rPr>
                        <a:t>重複運算  </a:t>
                      </a:r>
                      <a:r>
                        <a:rPr sz="2750" b="1" spc="100" dirty="0">
                          <a:solidFill>
                            <a:srgbClr val="006600"/>
                          </a:solidFill>
                          <a:latin typeface="Microsoft YaHei"/>
                          <a:cs typeface="Microsoft YaHei"/>
                        </a:rPr>
                        <a:t>次數</a:t>
                      </a:r>
                      <a:endParaRPr sz="2750" dirty="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solidFill>
                      <a:schemeClr val="tx1"/>
                    </a:solidFill>
                  </a:tcPr>
                </a:tc>
                <a:tc>
                  <a:txBody>
                    <a:bodyPr/>
                    <a:lstStyle/>
                    <a:p>
                      <a:pPr marR="1905" algn="ctr">
                        <a:lnSpc>
                          <a:spcPct val="100000"/>
                        </a:lnSpc>
                        <a:spcBef>
                          <a:spcPts val="2310"/>
                        </a:spcBef>
                      </a:pPr>
                      <a:r>
                        <a:rPr sz="2750" b="1" spc="25" dirty="0">
                          <a:solidFill>
                            <a:srgbClr val="006600"/>
                          </a:solidFill>
                          <a:latin typeface="Arial"/>
                          <a:cs typeface="Arial"/>
                        </a:rPr>
                        <a:t>16</a:t>
                      </a:r>
                      <a:r>
                        <a:rPr sz="2750" b="1" spc="-155" dirty="0">
                          <a:solidFill>
                            <a:srgbClr val="006600"/>
                          </a:solidFill>
                          <a:latin typeface="Arial"/>
                          <a:cs typeface="Arial"/>
                        </a:rPr>
                        <a:t> </a:t>
                      </a:r>
                      <a:r>
                        <a:rPr sz="2750" b="1" spc="25" dirty="0">
                          <a:solidFill>
                            <a:srgbClr val="006600"/>
                          </a:solidFill>
                          <a:latin typeface="Microsoft YaHei"/>
                          <a:cs typeface="Microsoft YaHei"/>
                        </a:rPr>
                        <a:t>次</a:t>
                      </a:r>
                      <a:endParaRPr sz="27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solidFill>
                      <a:schemeClr val="tx1"/>
                    </a:solidFill>
                  </a:tcPr>
                </a:tc>
                <a:tc>
                  <a:txBody>
                    <a:bodyPr/>
                    <a:lstStyle/>
                    <a:p>
                      <a:pPr marR="11430" algn="ctr">
                        <a:lnSpc>
                          <a:spcPct val="100000"/>
                        </a:lnSpc>
                        <a:spcBef>
                          <a:spcPts val="2310"/>
                        </a:spcBef>
                      </a:pPr>
                      <a:r>
                        <a:rPr sz="2750" b="1" spc="10" dirty="0">
                          <a:solidFill>
                            <a:srgbClr val="006600"/>
                          </a:solidFill>
                          <a:latin typeface="Arial"/>
                          <a:cs typeface="Arial"/>
                        </a:rPr>
                        <a:t>48</a:t>
                      </a:r>
                      <a:r>
                        <a:rPr sz="2750" b="1" spc="10" dirty="0">
                          <a:solidFill>
                            <a:srgbClr val="006600"/>
                          </a:solidFill>
                          <a:latin typeface="Microsoft YaHei"/>
                          <a:cs typeface="Microsoft YaHei"/>
                        </a:rPr>
                        <a:t>次</a:t>
                      </a:r>
                      <a:endParaRPr sz="27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solidFill>
                      <a:schemeClr val="tx1"/>
                    </a:solidFill>
                  </a:tcPr>
                </a:tc>
                <a:tc>
                  <a:txBody>
                    <a:bodyPr/>
                    <a:lstStyle/>
                    <a:p>
                      <a:pPr algn="ctr">
                        <a:lnSpc>
                          <a:spcPct val="100000"/>
                        </a:lnSpc>
                        <a:spcBef>
                          <a:spcPts val="285"/>
                        </a:spcBef>
                      </a:pPr>
                      <a:r>
                        <a:rPr sz="2750" b="1" spc="15" dirty="0">
                          <a:solidFill>
                            <a:srgbClr val="006600"/>
                          </a:solidFill>
                          <a:latin typeface="Arial"/>
                          <a:cs typeface="Arial"/>
                        </a:rPr>
                        <a:t>10/12/14</a:t>
                      </a:r>
                      <a:r>
                        <a:rPr sz="2750" b="1" spc="15" dirty="0">
                          <a:solidFill>
                            <a:srgbClr val="006600"/>
                          </a:solidFill>
                          <a:latin typeface="Microsoft YaHei"/>
                          <a:cs typeface="Microsoft YaHei"/>
                        </a:rPr>
                        <a:t>次</a:t>
                      </a:r>
                      <a:endParaRPr sz="2750" dirty="0">
                        <a:latin typeface="Microsoft YaHei"/>
                        <a:cs typeface="Microsoft YaHei"/>
                      </a:endParaRPr>
                    </a:p>
                    <a:p>
                      <a:pPr marL="12065" algn="ctr">
                        <a:lnSpc>
                          <a:spcPct val="100000"/>
                        </a:lnSpc>
                        <a:spcBef>
                          <a:spcPts val="750"/>
                        </a:spcBef>
                      </a:pPr>
                      <a:r>
                        <a:rPr sz="2750" b="1" spc="45" dirty="0">
                          <a:solidFill>
                            <a:srgbClr val="006600"/>
                          </a:solidFill>
                          <a:latin typeface="Arial"/>
                          <a:cs typeface="Arial"/>
                        </a:rPr>
                        <a:t>(</a:t>
                      </a:r>
                      <a:r>
                        <a:rPr sz="2750" b="1" spc="45" dirty="0">
                          <a:solidFill>
                            <a:srgbClr val="006600"/>
                          </a:solidFill>
                          <a:latin typeface="Microsoft YaHei"/>
                          <a:cs typeface="Microsoft YaHei"/>
                        </a:rPr>
                        <a:t>隨金鑰長度而異</a:t>
                      </a:r>
                      <a:r>
                        <a:rPr sz="2750" b="1" spc="45" dirty="0">
                          <a:solidFill>
                            <a:srgbClr val="006600"/>
                          </a:solidFill>
                          <a:latin typeface="Arial"/>
                          <a:cs typeface="Arial"/>
                        </a:rPr>
                        <a:t>)</a:t>
                      </a:r>
                      <a:endParaRPr sz="2750" dirty="0">
                        <a:latin typeface="Arial"/>
                        <a:cs typeface="Arial"/>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28575">
                      <a:solidFill>
                        <a:srgbClr val="000000"/>
                      </a:solidFill>
                      <a:prstDash val="solid"/>
                    </a:lnB>
                    <a:solidFill>
                      <a:schemeClr val="tx1"/>
                    </a:solidFill>
                  </a:tcPr>
                </a:tc>
                <a:extLst>
                  <a:ext uri="{0D108BD9-81ED-4DB2-BD59-A6C34878D82A}">
                    <a16:rowId xmlns:a16="http://schemas.microsoft.com/office/drawing/2014/main" val="10003"/>
                  </a:ext>
                </a:extLst>
              </a:tr>
            </a:tbl>
          </a:graphicData>
        </a:graphic>
      </p:graphicFrame>
      <p:sp>
        <p:nvSpPr>
          <p:cNvPr id="3" name="object 3"/>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727200">
              <a:lnSpc>
                <a:spcPct val="100000"/>
              </a:lnSpc>
            </a:pPr>
            <a:r>
              <a:rPr spc="5" dirty="0">
                <a:latin typeface="Microsoft YaHei"/>
                <a:cs typeface="Microsoft YaHei"/>
              </a:rPr>
              <a:t>對稱加密演算法比較</a:t>
            </a:r>
          </a:p>
        </p:txBody>
      </p:sp>
    </p:spTree>
    <p:extLst>
      <p:ext uri="{BB962C8B-B14F-4D97-AF65-F5344CB8AC3E}">
        <p14:creationId xmlns:p14="http://schemas.microsoft.com/office/powerpoint/2010/main" val="901611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289175">
              <a:lnSpc>
                <a:spcPct val="100000"/>
              </a:lnSpc>
            </a:pPr>
            <a:r>
              <a:rPr spc="10" dirty="0">
                <a:latin typeface="Microsoft YaHei"/>
                <a:cs typeface="Microsoft YaHei"/>
              </a:rPr>
              <a:t>公開金鑰演算法</a:t>
            </a:r>
          </a:p>
        </p:txBody>
      </p:sp>
      <p:sp>
        <p:nvSpPr>
          <p:cNvPr id="3" name="object 3"/>
          <p:cNvSpPr txBox="1"/>
          <p:nvPr/>
        </p:nvSpPr>
        <p:spPr>
          <a:xfrm>
            <a:off x="2159000" y="1374775"/>
            <a:ext cx="7778750" cy="4556760"/>
          </a:xfrm>
          <a:prstGeom prst="rect">
            <a:avLst/>
          </a:prstGeom>
        </p:spPr>
        <p:txBody>
          <a:bodyPr vert="horz" wrap="square" lIns="0" tIns="0" rIns="0" bIns="0" rtlCol="0">
            <a:spAutoFit/>
          </a:bodyPr>
          <a:lstStyle/>
          <a:p>
            <a:pPr marL="355600" indent="-342900">
              <a:buChar char="•"/>
              <a:tabLst>
                <a:tab pos="354965" algn="l"/>
                <a:tab pos="355600" algn="l"/>
              </a:tabLst>
            </a:pPr>
            <a:r>
              <a:rPr sz="2750" spc="15" dirty="0">
                <a:latin typeface="Arial"/>
                <a:cs typeface="Arial"/>
              </a:rPr>
              <a:t>Deffie-Hellman </a:t>
            </a:r>
            <a:r>
              <a:rPr sz="2750" spc="30" dirty="0">
                <a:latin typeface="Arial"/>
                <a:cs typeface="Arial"/>
              </a:rPr>
              <a:t>Key</a:t>
            </a:r>
            <a:r>
              <a:rPr sz="2750" spc="15" dirty="0">
                <a:latin typeface="Arial"/>
                <a:cs typeface="Arial"/>
              </a:rPr>
              <a:t> </a:t>
            </a:r>
            <a:r>
              <a:rPr sz="2750" spc="40" dirty="0">
                <a:latin typeface="Arial"/>
                <a:cs typeface="Arial"/>
              </a:rPr>
              <a:t>Exchange</a:t>
            </a:r>
            <a:endParaRPr sz="2750" dirty="0">
              <a:latin typeface="Arial"/>
              <a:cs typeface="Arial"/>
            </a:endParaRPr>
          </a:p>
          <a:p>
            <a:pPr marL="469900">
              <a:lnSpc>
                <a:spcPts val="2715"/>
              </a:lnSpc>
              <a:spcBef>
                <a:spcPts val="350"/>
              </a:spcBef>
            </a:pPr>
            <a:r>
              <a:rPr sz="2400" spc="-5" dirty="0">
                <a:latin typeface="Arial"/>
                <a:cs typeface="Arial"/>
              </a:rPr>
              <a:t>–</a:t>
            </a:r>
            <a:r>
              <a:rPr sz="2400" spc="145" dirty="0">
                <a:latin typeface="Arial"/>
                <a:cs typeface="Arial"/>
              </a:rPr>
              <a:t> </a:t>
            </a:r>
            <a:r>
              <a:rPr sz="2400" dirty="0">
                <a:latin typeface="DFKai-SB"/>
                <a:cs typeface="DFKai-SB"/>
              </a:rPr>
              <a:t>一種可讓兩個通訊實體協商和決定共用密鑰的方法，</a:t>
            </a:r>
          </a:p>
          <a:p>
            <a:pPr marL="755650">
              <a:lnSpc>
                <a:spcPts val="2715"/>
              </a:lnSpc>
            </a:pPr>
            <a:r>
              <a:rPr sz="2400" spc="-5" dirty="0">
                <a:latin typeface="Arial"/>
                <a:cs typeface="Arial"/>
              </a:rPr>
              <a:t>DH</a:t>
            </a:r>
            <a:r>
              <a:rPr sz="2400" spc="-5" dirty="0">
                <a:latin typeface="DFKai-SB"/>
                <a:cs typeface="DFKai-SB"/>
              </a:rPr>
              <a:t>提供了金鑰通過不安全網路的方法。</a:t>
            </a:r>
            <a:endParaRPr sz="2400" dirty="0">
              <a:latin typeface="DFKai-SB"/>
              <a:cs typeface="DFKai-SB"/>
            </a:endParaRPr>
          </a:p>
          <a:p>
            <a:pPr marL="355600" indent="-342900">
              <a:spcBef>
                <a:spcPts val="370"/>
              </a:spcBef>
              <a:buChar char="•"/>
              <a:tabLst>
                <a:tab pos="354965" algn="l"/>
                <a:tab pos="355600" algn="l"/>
              </a:tabLst>
            </a:pPr>
            <a:r>
              <a:rPr sz="2750" spc="35" dirty="0">
                <a:latin typeface="Arial"/>
                <a:cs typeface="Arial"/>
              </a:rPr>
              <a:t>RSA</a:t>
            </a:r>
            <a:endParaRPr sz="2750" dirty="0">
              <a:latin typeface="Arial"/>
              <a:cs typeface="Arial"/>
            </a:endParaRPr>
          </a:p>
          <a:p>
            <a:pPr marL="755650" marR="309880" indent="-285750" algn="just">
              <a:lnSpc>
                <a:spcPct val="89800"/>
              </a:lnSpc>
              <a:spcBef>
                <a:spcPts val="640"/>
              </a:spcBef>
            </a:pPr>
            <a:r>
              <a:rPr sz="2400" spc="-5" dirty="0">
                <a:latin typeface="Arial"/>
                <a:cs typeface="Arial"/>
              </a:rPr>
              <a:t>– </a:t>
            </a:r>
            <a:r>
              <a:rPr sz="2400" spc="10" dirty="0">
                <a:latin typeface="Arial"/>
                <a:cs typeface="Arial"/>
              </a:rPr>
              <a:t>1978 </a:t>
            </a:r>
            <a:r>
              <a:rPr sz="2400" spc="-10" dirty="0">
                <a:latin typeface="DFKai-SB"/>
                <a:cs typeface="DFKai-SB"/>
              </a:rPr>
              <a:t>年，</a:t>
            </a:r>
            <a:r>
              <a:rPr sz="2400" spc="-10" dirty="0">
                <a:latin typeface="Arial"/>
                <a:cs typeface="Arial"/>
              </a:rPr>
              <a:t>Rives</a:t>
            </a:r>
            <a:r>
              <a:rPr sz="2400" spc="-10" dirty="0">
                <a:latin typeface="DFKai-SB"/>
                <a:cs typeface="DFKai-SB"/>
              </a:rPr>
              <a:t>、</a:t>
            </a:r>
            <a:r>
              <a:rPr sz="2400" spc="-10" dirty="0">
                <a:latin typeface="Arial"/>
                <a:cs typeface="Arial"/>
              </a:rPr>
              <a:t>Shamir </a:t>
            </a:r>
            <a:r>
              <a:rPr sz="2400" dirty="0">
                <a:latin typeface="DFKai-SB"/>
                <a:cs typeface="DFKai-SB"/>
              </a:rPr>
              <a:t>及 </a:t>
            </a:r>
            <a:r>
              <a:rPr sz="2400" spc="-15" dirty="0">
                <a:latin typeface="Arial"/>
                <a:cs typeface="Arial"/>
              </a:rPr>
              <a:t>Adleman</a:t>
            </a:r>
            <a:r>
              <a:rPr sz="2400" spc="-229" dirty="0">
                <a:latin typeface="Arial"/>
                <a:cs typeface="Arial"/>
              </a:rPr>
              <a:t> </a:t>
            </a:r>
            <a:r>
              <a:rPr sz="2400" dirty="0">
                <a:latin typeface="DFKai-SB"/>
                <a:cs typeface="DFKai-SB"/>
              </a:rPr>
              <a:t>三位學者利  用分解大質數的困難度所提出的非對稱性金鑰演算  法，是目前最普遍的公開金鑰加密法</a:t>
            </a:r>
            <a:r>
              <a:rPr sz="2400" spc="-625" dirty="0">
                <a:latin typeface="DFKai-SB"/>
                <a:cs typeface="DFKai-SB"/>
              </a:rPr>
              <a:t> </a:t>
            </a:r>
            <a:r>
              <a:rPr sz="2400" dirty="0">
                <a:latin typeface="DFKai-SB"/>
                <a:cs typeface="DFKai-SB"/>
              </a:rPr>
              <a:t>。</a:t>
            </a:r>
          </a:p>
          <a:p>
            <a:pPr marL="355600" indent="-342900">
              <a:spcBef>
                <a:spcPts val="370"/>
              </a:spcBef>
              <a:buFont typeface="Arial"/>
              <a:buChar char="•"/>
              <a:tabLst>
                <a:tab pos="354965" algn="l"/>
                <a:tab pos="355600" algn="l"/>
              </a:tabLst>
            </a:pPr>
            <a:r>
              <a:rPr sz="2750" spc="40" dirty="0">
                <a:latin typeface="DFKai-SB"/>
                <a:cs typeface="DFKai-SB"/>
              </a:rPr>
              <a:t>橢圓曲線密碼學</a:t>
            </a:r>
            <a:r>
              <a:rPr sz="2750" spc="-600" dirty="0">
                <a:latin typeface="DFKai-SB"/>
                <a:cs typeface="DFKai-SB"/>
              </a:rPr>
              <a:t> </a:t>
            </a:r>
            <a:r>
              <a:rPr sz="2750" spc="10" dirty="0">
                <a:latin typeface="Arial"/>
                <a:cs typeface="Arial"/>
              </a:rPr>
              <a:t>(Elliptic </a:t>
            </a:r>
            <a:r>
              <a:rPr sz="2750" spc="25" dirty="0">
                <a:latin typeface="Arial"/>
                <a:cs typeface="Arial"/>
              </a:rPr>
              <a:t>Curve</a:t>
            </a:r>
            <a:r>
              <a:rPr sz="2750" spc="25" dirty="0">
                <a:latin typeface="DFKai-SB"/>
                <a:cs typeface="DFKai-SB"/>
              </a:rPr>
              <a:t>；</a:t>
            </a:r>
            <a:r>
              <a:rPr sz="2750" spc="25" dirty="0">
                <a:latin typeface="Arial"/>
                <a:cs typeface="Arial"/>
              </a:rPr>
              <a:t>ECC </a:t>
            </a:r>
            <a:r>
              <a:rPr sz="2750" spc="5" dirty="0">
                <a:latin typeface="Arial"/>
                <a:cs typeface="Arial"/>
              </a:rPr>
              <a:t>)</a:t>
            </a:r>
            <a:endParaRPr sz="2750" dirty="0">
              <a:latin typeface="Arial"/>
              <a:cs typeface="Arial"/>
            </a:endParaRPr>
          </a:p>
          <a:p>
            <a:pPr marL="755650" marR="281305" indent="-285750" algn="just">
              <a:lnSpc>
                <a:spcPct val="90300"/>
              </a:lnSpc>
              <a:spcBef>
                <a:spcPts val="555"/>
              </a:spcBef>
            </a:pPr>
            <a:r>
              <a:rPr sz="2400" spc="-5" dirty="0">
                <a:latin typeface="Arial"/>
                <a:cs typeface="Arial"/>
              </a:rPr>
              <a:t>– </a:t>
            </a:r>
            <a:r>
              <a:rPr sz="2400" spc="-5" dirty="0">
                <a:latin typeface="DFKai-SB"/>
                <a:cs typeface="DFKai-SB"/>
              </a:rPr>
              <a:t>新一代的公開金鑰演算法，由於</a:t>
            </a:r>
            <a:r>
              <a:rPr sz="2400" spc="-5" dirty="0">
                <a:latin typeface="Arial"/>
                <a:cs typeface="Arial"/>
              </a:rPr>
              <a:t>ECC</a:t>
            </a:r>
            <a:r>
              <a:rPr sz="2400" spc="-5" dirty="0">
                <a:latin typeface="DFKai-SB"/>
                <a:cs typeface="DFKai-SB"/>
              </a:rPr>
              <a:t>只需使用較短  的金鑰長度就可達到與較長金鑰的</a:t>
            </a:r>
            <a:r>
              <a:rPr sz="2400" spc="-5" dirty="0">
                <a:latin typeface="Arial"/>
                <a:cs typeface="Arial"/>
              </a:rPr>
              <a:t>RSA</a:t>
            </a:r>
            <a:r>
              <a:rPr sz="2400" spc="-5" dirty="0">
                <a:latin typeface="DFKai-SB"/>
                <a:cs typeface="DFKai-SB"/>
              </a:rPr>
              <a:t>演算法強度  </a:t>
            </a:r>
            <a:r>
              <a:rPr sz="2400" dirty="0">
                <a:latin typeface="DFKai-SB"/>
                <a:cs typeface="DFKai-SB"/>
              </a:rPr>
              <a:t>一般，所以非常適合在例如智慧卡等的資源有限環  境下使用。</a:t>
            </a:r>
          </a:p>
        </p:txBody>
      </p:sp>
    </p:spTree>
    <p:extLst>
      <p:ext uri="{BB962C8B-B14F-4D97-AF65-F5344CB8AC3E}">
        <p14:creationId xmlns:p14="http://schemas.microsoft.com/office/powerpoint/2010/main" val="3437538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641475">
              <a:lnSpc>
                <a:spcPct val="100000"/>
              </a:lnSpc>
            </a:pPr>
            <a:r>
              <a:rPr spc="10" dirty="0">
                <a:latin typeface="Microsoft YaHei"/>
                <a:cs typeface="Microsoft YaHei"/>
              </a:rPr>
              <a:t>密碼學基本名詞</a:t>
            </a:r>
            <a:r>
              <a:rPr spc="-200" dirty="0">
                <a:latin typeface="Microsoft YaHei"/>
                <a:cs typeface="Microsoft YaHei"/>
              </a:rPr>
              <a:t> </a:t>
            </a:r>
            <a:r>
              <a:rPr spc="5" dirty="0"/>
              <a:t>(2/2)</a:t>
            </a:r>
          </a:p>
        </p:txBody>
      </p:sp>
      <p:sp>
        <p:nvSpPr>
          <p:cNvPr id="3" name="object 3"/>
          <p:cNvSpPr txBox="1"/>
          <p:nvPr/>
        </p:nvSpPr>
        <p:spPr>
          <a:xfrm>
            <a:off x="2206625" y="1412876"/>
            <a:ext cx="7169150" cy="4090035"/>
          </a:xfrm>
          <a:prstGeom prst="rect">
            <a:avLst/>
          </a:prstGeom>
        </p:spPr>
        <p:txBody>
          <a:bodyPr vert="horz" wrap="square" lIns="0" tIns="0" rIns="0" bIns="0" rtlCol="0">
            <a:spAutoFit/>
          </a:bodyPr>
          <a:lstStyle/>
          <a:p>
            <a:pPr marL="355600" indent="-342900">
              <a:buFont typeface="Arial"/>
              <a:buChar char="•"/>
              <a:tabLst>
                <a:tab pos="354965" algn="l"/>
                <a:tab pos="355600" algn="l"/>
              </a:tabLst>
            </a:pPr>
            <a:r>
              <a:rPr sz="2750" spc="45" dirty="0">
                <a:latin typeface="DFKai-SB"/>
                <a:cs typeface="DFKai-SB"/>
              </a:rPr>
              <a:t>加密演演算法</a:t>
            </a:r>
            <a:r>
              <a:rPr sz="2750" spc="-630" dirty="0">
                <a:latin typeface="DFKai-SB"/>
                <a:cs typeface="DFKai-SB"/>
              </a:rPr>
              <a:t> </a:t>
            </a:r>
            <a:r>
              <a:rPr sz="2750" spc="20" dirty="0">
                <a:latin typeface="Arial"/>
                <a:cs typeface="Arial"/>
              </a:rPr>
              <a:t>(Encryption Algorithm)</a:t>
            </a:r>
            <a:endParaRPr sz="2750" dirty="0">
              <a:latin typeface="Arial"/>
              <a:cs typeface="Arial"/>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利用密鑰對明文進行加密的編碼動作的演算法。</a:t>
            </a:r>
          </a:p>
          <a:p>
            <a:pPr marL="355600" indent="-342900">
              <a:spcBef>
                <a:spcPts val="745"/>
              </a:spcBef>
              <a:buFont typeface="Arial"/>
              <a:buChar char="•"/>
              <a:tabLst>
                <a:tab pos="354965" algn="l"/>
                <a:tab pos="355600" algn="l"/>
              </a:tabLst>
            </a:pPr>
            <a:r>
              <a:rPr sz="2750" spc="60" dirty="0">
                <a:latin typeface="DFKai-SB"/>
                <a:cs typeface="DFKai-SB"/>
              </a:rPr>
              <a:t>解密演算法</a:t>
            </a:r>
            <a:r>
              <a:rPr sz="2750" spc="-685" dirty="0">
                <a:latin typeface="DFKai-SB"/>
                <a:cs typeface="DFKai-SB"/>
              </a:rPr>
              <a:t> </a:t>
            </a:r>
            <a:r>
              <a:rPr sz="2750" spc="20" dirty="0">
                <a:latin typeface="Arial"/>
                <a:cs typeface="Arial"/>
              </a:rPr>
              <a:t>(Decryption Algorithm)</a:t>
            </a:r>
            <a:endParaRPr sz="2750" dirty="0">
              <a:latin typeface="Arial"/>
              <a:cs typeface="Arial"/>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利用金鑰對密文進行解密的解碼動作的演算法。</a:t>
            </a:r>
          </a:p>
          <a:p>
            <a:pPr marL="355600" indent="-342900">
              <a:spcBef>
                <a:spcPts val="745"/>
              </a:spcBef>
              <a:buFont typeface="Arial"/>
              <a:buChar char="•"/>
              <a:tabLst>
                <a:tab pos="354965" algn="l"/>
                <a:tab pos="355600" algn="l"/>
              </a:tabLst>
            </a:pPr>
            <a:r>
              <a:rPr sz="2750" spc="60" dirty="0">
                <a:latin typeface="DFKai-SB"/>
                <a:cs typeface="DFKai-SB"/>
              </a:rPr>
              <a:t>解密</a:t>
            </a:r>
            <a:r>
              <a:rPr sz="2750" spc="-635" dirty="0">
                <a:latin typeface="DFKai-SB"/>
                <a:cs typeface="DFKai-SB"/>
              </a:rPr>
              <a:t> </a:t>
            </a:r>
            <a:r>
              <a:rPr sz="2750" spc="20" dirty="0">
                <a:latin typeface="Arial"/>
                <a:cs typeface="Arial"/>
              </a:rPr>
              <a:t>(Decipher)</a:t>
            </a:r>
            <a:endParaRPr sz="2750" dirty="0">
              <a:latin typeface="Arial"/>
              <a:cs typeface="Arial"/>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將密文還原為明文的過程。</a:t>
            </a:r>
          </a:p>
          <a:p>
            <a:pPr marL="355600" indent="-342900">
              <a:spcBef>
                <a:spcPts val="670"/>
              </a:spcBef>
              <a:buFont typeface="Arial"/>
              <a:buChar char="•"/>
              <a:tabLst>
                <a:tab pos="354965" algn="l"/>
                <a:tab pos="355600" algn="l"/>
              </a:tabLst>
            </a:pPr>
            <a:r>
              <a:rPr sz="2750" spc="35" dirty="0">
                <a:latin typeface="DFKai-SB"/>
                <a:cs typeface="DFKai-SB"/>
              </a:rPr>
              <a:t>密碼破解</a:t>
            </a:r>
            <a:r>
              <a:rPr sz="2750" spc="-620" dirty="0">
                <a:latin typeface="DFKai-SB"/>
                <a:cs typeface="DFKai-SB"/>
              </a:rPr>
              <a:t> </a:t>
            </a:r>
            <a:r>
              <a:rPr sz="2750" spc="20" dirty="0">
                <a:latin typeface="Arial"/>
                <a:cs typeface="Arial"/>
              </a:rPr>
              <a:t>(Cryptanalysis)</a:t>
            </a:r>
            <a:endParaRPr sz="2750" dirty="0">
              <a:latin typeface="Arial"/>
              <a:cs typeface="Arial"/>
            </a:endParaRPr>
          </a:p>
          <a:p>
            <a:pPr marL="755650" marR="5080" indent="-285750">
              <a:lnSpc>
                <a:spcPct val="101600"/>
              </a:lnSpc>
              <a:spcBef>
                <a:spcPts val="525"/>
              </a:spcBef>
            </a:pPr>
            <a:r>
              <a:rPr sz="2400" spc="-5" dirty="0">
                <a:latin typeface="Arial"/>
                <a:cs typeface="Arial"/>
              </a:rPr>
              <a:t>– </a:t>
            </a:r>
            <a:r>
              <a:rPr sz="2400" dirty="0">
                <a:latin typeface="DFKai-SB"/>
                <a:cs typeface="DFKai-SB"/>
              </a:rPr>
              <a:t>不需經由加密金鑰或使用偽造金鑰即能夠將密文  解原還為明文稱之。</a:t>
            </a:r>
          </a:p>
        </p:txBody>
      </p:sp>
    </p:spTree>
    <p:extLst>
      <p:ext uri="{BB962C8B-B14F-4D97-AF65-F5344CB8AC3E}">
        <p14:creationId xmlns:p14="http://schemas.microsoft.com/office/powerpoint/2010/main" val="39477665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RSA</a:t>
            </a:r>
            <a:r>
              <a:rPr lang="zh-TW" altLang="en-US" dirty="0"/>
              <a:t>公鑰與私鑰的產生</a:t>
            </a:r>
          </a:p>
        </p:txBody>
      </p:sp>
      <p:sp>
        <p:nvSpPr>
          <p:cNvPr id="29" name="矩形 28"/>
          <p:cNvSpPr/>
          <p:nvPr/>
        </p:nvSpPr>
        <p:spPr>
          <a:xfrm>
            <a:off x="5449294" y="6031915"/>
            <a:ext cx="6096000" cy="646331"/>
          </a:xfrm>
          <a:prstGeom prst="rect">
            <a:avLst/>
          </a:prstGeom>
        </p:spPr>
        <p:txBody>
          <a:bodyPr>
            <a:spAutoFit/>
          </a:bodyPr>
          <a:lstStyle/>
          <a:p>
            <a:r>
              <a:rPr lang="zh-TW" altLang="en-US" dirty="0"/>
              <a:t>https://zh.wikipedia.org/wiki/RSA%E5%8A%A0%E5%AF%86%E6%BC%94%E7%AE%97%E6%B3%95</a:t>
            </a:r>
          </a:p>
        </p:txBody>
      </p:sp>
      <p:sp>
        <p:nvSpPr>
          <p:cNvPr id="30" name="內容版面配置區 29"/>
          <p:cNvSpPr>
            <a:spLocks noGrp="1"/>
          </p:cNvSpPr>
          <p:nvPr>
            <p:ph idx="1"/>
          </p:nvPr>
        </p:nvSpPr>
        <p:spPr/>
        <p:txBody>
          <a:bodyPr/>
          <a:lstStyle/>
          <a:p>
            <a:endParaRPr lang="zh-TW" altLang="en-US"/>
          </a:p>
        </p:txBody>
      </p:sp>
      <p:pic>
        <p:nvPicPr>
          <p:cNvPr id="31" name="圖片 30"/>
          <p:cNvPicPr>
            <a:picLocks noChangeAspect="1"/>
          </p:cNvPicPr>
          <p:nvPr/>
        </p:nvPicPr>
        <p:blipFill>
          <a:blip r:embed="rId2"/>
          <a:stretch>
            <a:fillRect/>
          </a:stretch>
        </p:blipFill>
        <p:spPr>
          <a:xfrm>
            <a:off x="667896" y="2496710"/>
            <a:ext cx="10876788" cy="2377440"/>
          </a:xfrm>
          <a:prstGeom prst="rect">
            <a:avLst/>
          </a:prstGeom>
        </p:spPr>
      </p:pic>
    </p:spTree>
    <p:extLst>
      <p:ext uri="{BB962C8B-B14F-4D97-AF65-F5344CB8AC3E}">
        <p14:creationId xmlns:p14="http://schemas.microsoft.com/office/powerpoint/2010/main" val="41442497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加密</a:t>
            </a:r>
            <a:r>
              <a:rPr lang="zh-TW" altLang="en-US" b="1" dirty="0" smtClean="0"/>
              <a:t>訊息</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455840" y="2567709"/>
            <a:ext cx="11564845" cy="1868556"/>
          </a:xfrm>
          <a:prstGeom prst="rect">
            <a:avLst/>
          </a:prstGeom>
        </p:spPr>
      </p:pic>
    </p:spTree>
    <p:extLst>
      <p:ext uri="{BB962C8B-B14F-4D97-AF65-F5344CB8AC3E}">
        <p14:creationId xmlns:p14="http://schemas.microsoft.com/office/powerpoint/2010/main" val="3957374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解密</a:t>
            </a:r>
            <a:r>
              <a:rPr lang="zh-TW" altLang="en-US" b="1" dirty="0" smtClean="0"/>
              <a:t>訊息</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000015" y="2265771"/>
            <a:ext cx="8191969" cy="3063874"/>
          </a:xfrm>
          <a:prstGeom prst="rect">
            <a:avLst/>
          </a:prstGeom>
        </p:spPr>
      </p:pic>
    </p:spTree>
    <p:extLst>
      <p:ext uri="{BB962C8B-B14F-4D97-AF65-F5344CB8AC3E}">
        <p14:creationId xmlns:p14="http://schemas.microsoft.com/office/powerpoint/2010/main" val="28337537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簽章</a:t>
            </a:r>
          </a:p>
        </p:txBody>
      </p:sp>
      <p:sp>
        <p:nvSpPr>
          <p:cNvPr id="3" name="內容版面配置區 2"/>
          <p:cNvSpPr>
            <a:spLocks noGrp="1"/>
          </p:cNvSpPr>
          <p:nvPr>
            <p:ph idx="1"/>
          </p:nvPr>
        </p:nvSpPr>
        <p:spPr/>
        <p:txBody>
          <a:bodyPr/>
          <a:lstStyle/>
          <a:p>
            <a:r>
              <a:rPr lang="en-US" altLang="zh-TW" dirty="0"/>
              <a:t>RSA</a:t>
            </a:r>
            <a:r>
              <a:rPr lang="zh-TW" altLang="en-US" dirty="0"/>
              <a:t>也可以用來為一個訊息署名。假如</a:t>
            </a:r>
            <a:r>
              <a:rPr lang="en-US" altLang="zh-TW" dirty="0"/>
              <a:t>Alice</a:t>
            </a:r>
            <a:r>
              <a:rPr lang="zh-TW" altLang="en-US" dirty="0"/>
              <a:t>想給</a:t>
            </a:r>
            <a:r>
              <a:rPr lang="en-US" altLang="zh-TW" dirty="0"/>
              <a:t>Bob</a:t>
            </a:r>
            <a:r>
              <a:rPr lang="zh-TW" altLang="en-US" dirty="0"/>
              <a:t>傳遞一個署名的訊息的話，那麼她可以為她的訊息計算一個</a:t>
            </a:r>
            <a:r>
              <a:rPr lang="zh-TW" altLang="en-US" dirty="0">
                <a:hlinkClick r:id="rId2" tooltip="雜湊"/>
              </a:rPr>
              <a:t>雜湊值</a:t>
            </a:r>
            <a:r>
              <a:rPr lang="zh-TW" altLang="en-US" dirty="0"/>
              <a:t>（</a:t>
            </a:r>
            <a:r>
              <a:rPr lang="en-US" altLang="zh-TW" dirty="0"/>
              <a:t>Message digest</a:t>
            </a:r>
            <a:r>
              <a:rPr lang="zh-TW" altLang="en-US" dirty="0"/>
              <a:t>），然後用她的私鑰加密這個雜湊值並將這個「署名」加在訊息的後面。這個訊息只有用她的公鑰才能被解密。</a:t>
            </a:r>
            <a:r>
              <a:rPr lang="en-US" altLang="zh-TW" dirty="0"/>
              <a:t>Bob</a:t>
            </a:r>
            <a:r>
              <a:rPr lang="zh-TW" altLang="en-US" dirty="0"/>
              <a:t>獲得這個訊息後可以用</a:t>
            </a:r>
            <a:r>
              <a:rPr lang="en-US" altLang="zh-TW" dirty="0"/>
              <a:t>Alice</a:t>
            </a:r>
            <a:r>
              <a:rPr lang="zh-TW" altLang="en-US" dirty="0"/>
              <a:t>的公鑰解密這個雜湊值，然後將這個資料與他自己為這個訊息計算的雜湊值相比較。假如兩者相符的話，那麼他就可以知道發信人持有甲的金鑰，以及這個訊息在傳播路徑上沒有被篡改過。</a:t>
            </a:r>
          </a:p>
        </p:txBody>
      </p:sp>
    </p:spTree>
    <p:extLst>
      <p:ext uri="{BB962C8B-B14F-4D97-AF65-F5344CB8AC3E}">
        <p14:creationId xmlns:p14="http://schemas.microsoft.com/office/powerpoint/2010/main" val="14247850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542" y="423671"/>
            <a:ext cx="10515600" cy="677108"/>
          </a:xfrm>
          <a:prstGeom prst="rect">
            <a:avLst/>
          </a:prstGeom>
        </p:spPr>
        <p:txBody>
          <a:bodyPr vert="horz" wrap="square" lIns="0" tIns="0" rIns="0" bIns="0" rtlCol="0" anchor="ctr">
            <a:spAutoFit/>
          </a:bodyPr>
          <a:lstStyle/>
          <a:p>
            <a:pPr marL="2565400">
              <a:lnSpc>
                <a:spcPct val="100000"/>
              </a:lnSpc>
            </a:pPr>
            <a:r>
              <a:rPr spc="10" dirty="0">
                <a:latin typeface="Microsoft YaHei"/>
                <a:cs typeface="Microsoft YaHei"/>
              </a:rPr>
              <a:t>驗證數位簽署</a:t>
            </a:r>
          </a:p>
        </p:txBody>
      </p:sp>
      <p:sp>
        <p:nvSpPr>
          <p:cNvPr id="3" name="object 3"/>
          <p:cNvSpPr txBox="1"/>
          <p:nvPr/>
        </p:nvSpPr>
        <p:spPr>
          <a:xfrm>
            <a:off x="1885951" y="1771651"/>
            <a:ext cx="7991475" cy="538609"/>
          </a:xfrm>
          <a:prstGeom prst="rect">
            <a:avLst/>
          </a:prstGeom>
          <a:solidFill>
            <a:srgbClr val="00CCFF"/>
          </a:solidFill>
          <a:ln w="9525">
            <a:solidFill>
              <a:srgbClr val="000000"/>
            </a:solidFill>
          </a:ln>
        </p:spPr>
        <p:txBody>
          <a:bodyPr vert="horz" wrap="square" lIns="0" tIns="45720" rIns="0" bIns="0" rtlCol="0">
            <a:spAutoFit/>
          </a:bodyPr>
          <a:lstStyle/>
          <a:p>
            <a:pPr marL="2157095">
              <a:spcBef>
                <a:spcPts val="360"/>
              </a:spcBef>
              <a:tabLst>
                <a:tab pos="2766695" algn="l"/>
                <a:tab pos="3376295" algn="l"/>
                <a:tab pos="3985895" algn="l"/>
                <a:tab pos="4595495" algn="l"/>
                <a:tab pos="5205095" algn="l"/>
              </a:tabLst>
            </a:pPr>
            <a:r>
              <a:rPr sz="3200" b="1" spc="25" dirty="0">
                <a:latin typeface="Microsoft YaHei"/>
                <a:cs typeface="Microsoft YaHei"/>
              </a:rPr>
              <a:t>驗	證	數	位	簽	署</a:t>
            </a:r>
            <a:endParaRPr sz="3200">
              <a:latin typeface="Microsoft YaHei"/>
              <a:cs typeface="Microsoft YaHei"/>
            </a:endParaRPr>
          </a:p>
        </p:txBody>
      </p:sp>
      <p:sp>
        <p:nvSpPr>
          <p:cNvPr id="4" name="object 4"/>
          <p:cNvSpPr/>
          <p:nvPr/>
        </p:nvSpPr>
        <p:spPr>
          <a:xfrm>
            <a:off x="1771651" y="3028950"/>
            <a:ext cx="28575" cy="33020"/>
          </a:xfrm>
          <a:custGeom>
            <a:avLst/>
            <a:gdLst/>
            <a:ahLst/>
            <a:cxnLst/>
            <a:rect l="l" t="t" r="r" b="b"/>
            <a:pathLst>
              <a:path w="28575" h="33019">
                <a:moveTo>
                  <a:pt x="28575" y="0"/>
                </a:moveTo>
                <a:lnTo>
                  <a:pt x="0" y="0"/>
                </a:lnTo>
                <a:lnTo>
                  <a:pt x="0" y="32618"/>
                </a:lnTo>
                <a:lnTo>
                  <a:pt x="28575" y="0"/>
                </a:lnTo>
                <a:close/>
              </a:path>
            </a:pathLst>
          </a:custGeom>
          <a:solidFill>
            <a:srgbClr val="3333CC"/>
          </a:solidFill>
        </p:spPr>
        <p:txBody>
          <a:bodyPr wrap="square" lIns="0" tIns="0" rIns="0" bIns="0" rtlCol="0"/>
          <a:lstStyle/>
          <a:p>
            <a:endParaRPr/>
          </a:p>
        </p:txBody>
      </p:sp>
      <p:sp>
        <p:nvSpPr>
          <p:cNvPr id="5" name="object 5"/>
          <p:cNvSpPr/>
          <p:nvPr/>
        </p:nvSpPr>
        <p:spPr>
          <a:xfrm>
            <a:off x="1771650" y="3028951"/>
            <a:ext cx="57150" cy="65405"/>
          </a:xfrm>
          <a:custGeom>
            <a:avLst/>
            <a:gdLst/>
            <a:ahLst/>
            <a:cxnLst/>
            <a:rect l="l" t="t" r="r" b="b"/>
            <a:pathLst>
              <a:path w="57150" h="65405">
                <a:moveTo>
                  <a:pt x="57150" y="0"/>
                </a:moveTo>
                <a:lnTo>
                  <a:pt x="28575" y="0"/>
                </a:lnTo>
                <a:lnTo>
                  <a:pt x="0" y="32618"/>
                </a:lnTo>
                <a:lnTo>
                  <a:pt x="0" y="65237"/>
                </a:lnTo>
                <a:lnTo>
                  <a:pt x="57150" y="0"/>
                </a:lnTo>
                <a:close/>
              </a:path>
            </a:pathLst>
          </a:custGeom>
          <a:solidFill>
            <a:srgbClr val="3233CB"/>
          </a:solidFill>
        </p:spPr>
        <p:txBody>
          <a:bodyPr wrap="square" lIns="0" tIns="0" rIns="0" bIns="0" rtlCol="0"/>
          <a:lstStyle/>
          <a:p>
            <a:endParaRPr/>
          </a:p>
        </p:txBody>
      </p:sp>
      <p:sp>
        <p:nvSpPr>
          <p:cNvPr id="6" name="object 6"/>
          <p:cNvSpPr/>
          <p:nvPr/>
        </p:nvSpPr>
        <p:spPr>
          <a:xfrm>
            <a:off x="1771650" y="3028951"/>
            <a:ext cx="76200" cy="86995"/>
          </a:xfrm>
          <a:custGeom>
            <a:avLst/>
            <a:gdLst/>
            <a:ahLst/>
            <a:cxnLst/>
            <a:rect l="l" t="t" r="r" b="b"/>
            <a:pathLst>
              <a:path w="76200" h="86994">
                <a:moveTo>
                  <a:pt x="76200" y="0"/>
                </a:moveTo>
                <a:lnTo>
                  <a:pt x="57150" y="0"/>
                </a:lnTo>
                <a:lnTo>
                  <a:pt x="0" y="65237"/>
                </a:lnTo>
                <a:lnTo>
                  <a:pt x="0" y="86983"/>
                </a:lnTo>
                <a:lnTo>
                  <a:pt x="76200" y="0"/>
                </a:lnTo>
                <a:close/>
              </a:path>
            </a:pathLst>
          </a:custGeom>
          <a:solidFill>
            <a:srgbClr val="3233CB"/>
          </a:solidFill>
        </p:spPr>
        <p:txBody>
          <a:bodyPr wrap="square" lIns="0" tIns="0" rIns="0" bIns="0" rtlCol="0"/>
          <a:lstStyle/>
          <a:p>
            <a:endParaRPr/>
          </a:p>
        </p:txBody>
      </p:sp>
      <p:sp>
        <p:nvSpPr>
          <p:cNvPr id="7" name="object 7"/>
          <p:cNvSpPr/>
          <p:nvPr/>
        </p:nvSpPr>
        <p:spPr>
          <a:xfrm>
            <a:off x="1771651" y="3028950"/>
            <a:ext cx="104775" cy="120014"/>
          </a:xfrm>
          <a:custGeom>
            <a:avLst/>
            <a:gdLst/>
            <a:ahLst/>
            <a:cxnLst/>
            <a:rect l="l" t="t" r="r" b="b"/>
            <a:pathLst>
              <a:path w="104775" h="120014">
                <a:moveTo>
                  <a:pt x="104775" y="0"/>
                </a:moveTo>
                <a:lnTo>
                  <a:pt x="76200" y="0"/>
                </a:lnTo>
                <a:lnTo>
                  <a:pt x="0" y="86983"/>
                </a:lnTo>
                <a:lnTo>
                  <a:pt x="0" y="119601"/>
                </a:lnTo>
                <a:lnTo>
                  <a:pt x="104775" y="0"/>
                </a:lnTo>
                <a:close/>
              </a:path>
            </a:pathLst>
          </a:custGeom>
          <a:solidFill>
            <a:srgbClr val="3233CB"/>
          </a:solidFill>
        </p:spPr>
        <p:txBody>
          <a:bodyPr wrap="square" lIns="0" tIns="0" rIns="0" bIns="0" rtlCol="0"/>
          <a:lstStyle/>
          <a:p>
            <a:endParaRPr/>
          </a:p>
        </p:txBody>
      </p:sp>
      <p:sp>
        <p:nvSpPr>
          <p:cNvPr id="8" name="object 8"/>
          <p:cNvSpPr/>
          <p:nvPr/>
        </p:nvSpPr>
        <p:spPr>
          <a:xfrm>
            <a:off x="1771650" y="3028950"/>
            <a:ext cx="133350" cy="152400"/>
          </a:xfrm>
          <a:custGeom>
            <a:avLst/>
            <a:gdLst/>
            <a:ahLst/>
            <a:cxnLst/>
            <a:rect l="l" t="t" r="r" b="b"/>
            <a:pathLst>
              <a:path w="133350" h="152400">
                <a:moveTo>
                  <a:pt x="133350" y="0"/>
                </a:moveTo>
                <a:lnTo>
                  <a:pt x="104775" y="0"/>
                </a:lnTo>
                <a:lnTo>
                  <a:pt x="0" y="119601"/>
                </a:lnTo>
                <a:lnTo>
                  <a:pt x="0" y="152220"/>
                </a:lnTo>
                <a:lnTo>
                  <a:pt x="133350" y="0"/>
                </a:lnTo>
                <a:close/>
              </a:path>
            </a:pathLst>
          </a:custGeom>
          <a:solidFill>
            <a:srgbClr val="3234CB"/>
          </a:solidFill>
        </p:spPr>
        <p:txBody>
          <a:bodyPr wrap="square" lIns="0" tIns="0" rIns="0" bIns="0" rtlCol="0"/>
          <a:lstStyle/>
          <a:p>
            <a:endParaRPr/>
          </a:p>
        </p:txBody>
      </p:sp>
      <p:sp>
        <p:nvSpPr>
          <p:cNvPr id="9" name="object 9"/>
          <p:cNvSpPr/>
          <p:nvPr/>
        </p:nvSpPr>
        <p:spPr>
          <a:xfrm>
            <a:off x="1771651" y="3028950"/>
            <a:ext cx="161925" cy="185420"/>
          </a:xfrm>
          <a:custGeom>
            <a:avLst/>
            <a:gdLst/>
            <a:ahLst/>
            <a:cxnLst/>
            <a:rect l="l" t="t" r="r" b="b"/>
            <a:pathLst>
              <a:path w="161925" h="185419">
                <a:moveTo>
                  <a:pt x="161925" y="0"/>
                </a:moveTo>
                <a:lnTo>
                  <a:pt x="133350" y="0"/>
                </a:lnTo>
                <a:lnTo>
                  <a:pt x="0" y="152220"/>
                </a:lnTo>
                <a:lnTo>
                  <a:pt x="0" y="184838"/>
                </a:lnTo>
                <a:lnTo>
                  <a:pt x="161925" y="0"/>
                </a:lnTo>
                <a:close/>
              </a:path>
            </a:pathLst>
          </a:custGeom>
          <a:solidFill>
            <a:srgbClr val="3236CB"/>
          </a:solidFill>
        </p:spPr>
        <p:txBody>
          <a:bodyPr wrap="square" lIns="0" tIns="0" rIns="0" bIns="0" rtlCol="0"/>
          <a:lstStyle/>
          <a:p>
            <a:endParaRPr/>
          </a:p>
        </p:txBody>
      </p:sp>
      <p:sp>
        <p:nvSpPr>
          <p:cNvPr id="10" name="object 10"/>
          <p:cNvSpPr/>
          <p:nvPr/>
        </p:nvSpPr>
        <p:spPr>
          <a:xfrm>
            <a:off x="1771651" y="3028950"/>
            <a:ext cx="180975" cy="207010"/>
          </a:xfrm>
          <a:custGeom>
            <a:avLst/>
            <a:gdLst/>
            <a:ahLst/>
            <a:cxnLst/>
            <a:rect l="l" t="t" r="r" b="b"/>
            <a:pathLst>
              <a:path w="180975" h="207010">
                <a:moveTo>
                  <a:pt x="180975" y="0"/>
                </a:moveTo>
                <a:lnTo>
                  <a:pt x="161925" y="0"/>
                </a:lnTo>
                <a:lnTo>
                  <a:pt x="0" y="184838"/>
                </a:lnTo>
                <a:lnTo>
                  <a:pt x="0" y="206584"/>
                </a:lnTo>
                <a:lnTo>
                  <a:pt x="180975" y="0"/>
                </a:lnTo>
                <a:close/>
              </a:path>
            </a:pathLst>
          </a:custGeom>
          <a:solidFill>
            <a:srgbClr val="3236CB"/>
          </a:solidFill>
        </p:spPr>
        <p:txBody>
          <a:bodyPr wrap="square" lIns="0" tIns="0" rIns="0" bIns="0" rtlCol="0"/>
          <a:lstStyle/>
          <a:p>
            <a:endParaRPr/>
          </a:p>
        </p:txBody>
      </p:sp>
      <p:sp>
        <p:nvSpPr>
          <p:cNvPr id="11" name="object 11"/>
          <p:cNvSpPr/>
          <p:nvPr/>
        </p:nvSpPr>
        <p:spPr>
          <a:xfrm>
            <a:off x="1771650" y="3028951"/>
            <a:ext cx="209550" cy="239395"/>
          </a:xfrm>
          <a:custGeom>
            <a:avLst/>
            <a:gdLst/>
            <a:ahLst/>
            <a:cxnLst/>
            <a:rect l="l" t="t" r="r" b="b"/>
            <a:pathLst>
              <a:path w="209550" h="239395">
                <a:moveTo>
                  <a:pt x="209550" y="0"/>
                </a:moveTo>
                <a:lnTo>
                  <a:pt x="180975" y="0"/>
                </a:lnTo>
                <a:lnTo>
                  <a:pt x="0" y="206584"/>
                </a:lnTo>
                <a:lnTo>
                  <a:pt x="0" y="239203"/>
                </a:lnTo>
                <a:lnTo>
                  <a:pt x="209550" y="0"/>
                </a:lnTo>
                <a:close/>
              </a:path>
            </a:pathLst>
          </a:custGeom>
          <a:solidFill>
            <a:srgbClr val="3237CB"/>
          </a:solidFill>
        </p:spPr>
        <p:txBody>
          <a:bodyPr wrap="square" lIns="0" tIns="0" rIns="0" bIns="0" rtlCol="0"/>
          <a:lstStyle/>
          <a:p>
            <a:endParaRPr/>
          </a:p>
        </p:txBody>
      </p:sp>
      <p:sp>
        <p:nvSpPr>
          <p:cNvPr id="12" name="object 12"/>
          <p:cNvSpPr/>
          <p:nvPr/>
        </p:nvSpPr>
        <p:spPr>
          <a:xfrm>
            <a:off x="1771651" y="3028951"/>
            <a:ext cx="238125" cy="272415"/>
          </a:xfrm>
          <a:custGeom>
            <a:avLst/>
            <a:gdLst/>
            <a:ahLst/>
            <a:cxnLst/>
            <a:rect l="l" t="t" r="r" b="b"/>
            <a:pathLst>
              <a:path w="238125" h="272414">
                <a:moveTo>
                  <a:pt x="238125" y="0"/>
                </a:moveTo>
                <a:lnTo>
                  <a:pt x="209550" y="0"/>
                </a:lnTo>
                <a:lnTo>
                  <a:pt x="0" y="239203"/>
                </a:lnTo>
                <a:lnTo>
                  <a:pt x="0" y="271821"/>
                </a:lnTo>
                <a:lnTo>
                  <a:pt x="238125" y="0"/>
                </a:lnTo>
                <a:close/>
              </a:path>
            </a:pathLst>
          </a:custGeom>
          <a:solidFill>
            <a:srgbClr val="3237CB"/>
          </a:solidFill>
        </p:spPr>
        <p:txBody>
          <a:bodyPr wrap="square" lIns="0" tIns="0" rIns="0" bIns="0" rtlCol="0"/>
          <a:lstStyle/>
          <a:p>
            <a:endParaRPr/>
          </a:p>
        </p:txBody>
      </p:sp>
      <p:sp>
        <p:nvSpPr>
          <p:cNvPr id="13" name="object 13"/>
          <p:cNvSpPr/>
          <p:nvPr/>
        </p:nvSpPr>
        <p:spPr>
          <a:xfrm>
            <a:off x="1771650" y="3028950"/>
            <a:ext cx="266700" cy="304800"/>
          </a:xfrm>
          <a:custGeom>
            <a:avLst/>
            <a:gdLst/>
            <a:ahLst/>
            <a:cxnLst/>
            <a:rect l="l" t="t" r="r" b="b"/>
            <a:pathLst>
              <a:path w="266700" h="304800">
                <a:moveTo>
                  <a:pt x="266700" y="0"/>
                </a:moveTo>
                <a:lnTo>
                  <a:pt x="238125" y="0"/>
                </a:lnTo>
                <a:lnTo>
                  <a:pt x="0" y="271821"/>
                </a:lnTo>
                <a:lnTo>
                  <a:pt x="0" y="304440"/>
                </a:lnTo>
                <a:lnTo>
                  <a:pt x="266700" y="0"/>
                </a:lnTo>
                <a:close/>
              </a:path>
            </a:pathLst>
          </a:custGeom>
          <a:solidFill>
            <a:srgbClr val="3238CB"/>
          </a:solidFill>
        </p:spPr>
        <p:txBody>
          <a:bodyPr wrap="square" lIns="0" tIns="0" rIns="0" bIns="0" rtlCol="0"/>
          <a:lstStyle/>
          <a:p>
            <a:endParaRPr/>
          </a:p>
        </p:txBody>
      </p:sp>
      <p:sp>
        <p:nvSpPr>
          <p:cNvPr id="14" name="object 14"/>
          <p:cNvSpPr/>
          <p:nvPr/>
        </p:nvSpPr>
        <p:spPr>
          <a:xfrm>
            <a:off x="1771650" y="3028950"/>
            <a:ext cx="285750" cy="326390"/>
          </a:xfrm>
          <a:custGeom>
            <a:avLst/>
            <a:gdLst/>
            <a:ahLst/>
            <a:cxnLst/>
            <a:rect l="l" t="t" r="r" b="b"/>
            <a:pathLst>
              <a:path w="285750" h="326389">
                <a:moveTo>
                  <a:pt x="285750" y="0"/>
                </a:moveTo>
                <a:lnTo>
                  <a:pt x="266700" y="0"/>
                </a:lnTo>
                <a:lnTo>
                  <a:pt x="0" y="304440"/>
                </a:lnTo>
                <a:lnTo>
                  <a:pt x="0" y="326186"/>
                </a:lnTo>
                <a:lnTo>
                  <a:pt x="285750" y="0"/>
                </a:lnTo>
                <a:close/>
              </a:path>
            </a:pathLst>
          </a:custGeom>
          <a:solidFill>
            <a:srgbClr val="323ACB"/>
          </a:solidFill>
        </p:spPr>
        <p:txBody>
          <a:bodyPr wrap="square" lIns="0" tIns="0" rIns="0" bIns="0" rtlCol="0"/>
          <a:lstStyle/>
          <a:p>
            <a:endParaRPr/>
          </a:p>
        </p:txBody>
      </p:sp>
      <p:sp>
        <p:nvSpPr>
          <p:cNvPr id="15" name="object 15"/>
          <p:cNvSpPr/>
          <p:nvPr/>
        </p:nvSpPr>
        <p:spPr>
          <a:xfrm>
            <a:off x="1771651" y="3028950"/>
            <a:ext cx="314325" cy="359410"/>
          </a:xfrm>
          <a:custGeom>
            <a:avLst/>
            <a:gdLst/>
            <a:ahLst/>
            <a:cxnLst/>
            <a:rect l="l" t="t" r="r" b="b"/>
            <a:pathLst>
              <a:path w="314325" h="359410">
                <a:moveTo>
                  <a:pt x="314325" y="0"/>
                </a:moveTo>
                <a:lnTo>
                  <a:pt x="285750" y="0"/>
                </a:lnTo>
                <a:lnTo>
                  <a:pt x="0" y="326186"/>
                </a:lnTo>
                <a:lnTo>
                  <a:pt x="0" y="358804"/>
                </a:lnTo>
                <a:lnTo>
                  <a:pt x="314325" y="0"/>
                </a:lnTo>
                <a:close/>
              </a:path>
            </a:pathLst>
          </a:custGeom>
          <a:solidFill>
            <a:srgbClr val="323BCA"/>
          </a:solidFill>
        </p:spPr>
        <p:txBody>
          <a:bodyPr wrap="square" lIns="0" tIns="0" rIns="0" bIns="0" rtlCol="0"/>
          <a:lstStyle/>
          <a:p>
            <a:endParaRPr/>
          </a:p>
        </p:txBody>
      </p:sp>
      <p:sp>
        <p:nvSpPr>
          <p:cNvPr id="16" name="object 16"/>
          <p:cNvSpPr/>
          <p:nvPr/>
        </p:nvSpPr>
        <p:spPr>
          <a:xfrm>
            <a:off x="1771650" y="3028951"/>
            <a:ext cx="342900" cy="391795"/>
          </a:xfrm>
          <a:custGeom>
            <a:avLst/>
            <a:gdLst/>
            <a:ahLst/>
            <a:cxnLst/>
            <a:rect l="l" t="t" r="r" b="b"/>
            <a:pathLst>
              <a:path w="342900" h="391795">
                <a:moveTo>
                  <a:pt x="342900" y="0"/>
                </a:moveTo>
                <a:lnTo>
                  <a:pt x="314325" y="0"/>
                </a:lnTo>
                <a:lnTo>
                  <a:pt x="0" y="358804"/>
                </a:lnTo>
                <a:lnTo>
                  <a:pt x="0" y="391423"/>
                </a:lnTo>
                <a:lnTo>
                  <a:pt x="342900" y="0"/>
                </a:lnTo>
                <a:close/>
              </a:path>
            </a:pathLst>
          </a:custGeom>
          <a:solidFill>
            <a:srgbClr val="323BCA"/>
          </a:solidFill>
        </p:spPr>
        <p:txBody>
          <a:bodyPr wrap="square" lIns="0" tIns="0" rIns="0" bIns="0" rtlCol="0"/>
          <a:lstStyle/>
          <a:p>
            <a:endParaRPr/>
          </a:p>
        </p:txBody>
      </p:sp>
      <p:sp>
        <p:nvSpPr>
          <p:cNvPr id="17" name="object 17"/>
          <p:cNvSpPr/>
          <p:nvPr/>
        </p:nvSpPr>
        <p:spPr>
          <a:xfrm>
            <a:off x="1771651" y="3028950"/>
            <a:ext cx="371475" cy="424180"/>
          </a:xfrm>
          <a:custGeom>
            <a:avLst/>
            <a:gdLst/>
            <a:ahLst/>
            <a:cxnLst/>
            <a:rect l="l" t="t" r="r" b="b"/>
            <a:pathLst>
              <a:path w="371475" h="424179">
                <a:moveTo>
                  <a:pt x="371475" y="0"/>
                </a:moveTo>
                <a:lnTo>
                  <a:pt x="342900" y="0"/>
                </a:lnTo>
                <a:lnTo>
                  <a:pt x="0" y="391423"/>
                </a:lnTo>
                <a:lnTo>
                  <a:pt x="0" y="424042"/>
                </a:lnTo>
                <a:lnTo>
                  <a:pt x="371475" y="0"/>
                </a:lnTo>
                <a:close/>
              </a:path>
            </a:pathLst>
          </a:custGeom>
          <a:solidFill>
            <a:srgbClr val="323CCA"/>
          </a:solidFill>
        </p:spPr>
        <p:txBody>
          <a:bodyPr wrap="square" lIns="0" tIns="0" rIns="0" bIns="0" rtlCol="0"/>
          <a:lstStyle/>
          <a:p>
            <a:endParaRPr/>
          </a:p>
        </p:txBody>
      </p:sp>
      <p:sp>
        <p:nvSpPr>
          <p:cNvPr id="18" name="object 18"/>
          <p:cNvSpPr/>
          <p:nvPr/>
        </p:nvSpPr>
        <p:spPr>
          <a:xfrm>
            <a:off x="1771651" y="3028951"/>
            <a:ext cx="390525" cy="446405"/>
          </a:xfrm>
          <a:custGeom>
            <a:avLst/>
            <a:gdLst/>
            <a:ahLst/>
            <a:cxnLst/>
            <a:rect l="l" t="t" r="r" b="b"/>
            <a:pathLst>
              <a:path w="390525" h="446404">
                <a:moveTo>
                  <a:pt x="390525" y="0"/>
                </a:moveTo>
                <a:lnTo>
                  <a:pt x="371475" y="0"/>
                </a:lnTo>
                <a:lnTo>
                  <a:pt x="0" y="424042"/>
                </a:lnTo>
                <a:lnTo>
                  <a:pt x="0" y="445787"/>
                </a:lnTo>
                <a:lnTo>
                  <a:pt x="390525" y="0"/>
                </a:lnTo>
                <a:close/>
              </a:path>
            </a:pathLst>
          </a:custGeom>
          <a:solidFill>
            <a:srgbClr val="323CCA"/>
          </a:solidFill>
        </p:spPr>
        <p:txBody>
          <a:bodyPr wrap="square" lIns="0" tIns="0" rIns="0" bIns="0" rtlCol="0"/>
          <a:lstStyle/>
          <a:p>
            <a:endParaRPr/>
          </a:p>
        </p:txBody>
      </p:sp>
      <p:sp>
        <p:nvSpPr>
          <p:cNvPr id="19" name="object 19"/>
          <p:cNvSpPr/>
          <p:nvPr/>
        </p:nvSpPr>
        <p:spPr>
          <a:xfrm>
            <a:off x="1771650" y="3028950"/>
            <a:ext cx="419100" cy="478790"/>
          </a:xfrm>
          <a:custGeom>
            <a:avLst/>
            <a:gdLst/>
            <a:ahLst/>
            <a:cxnLst/>
            <a:rect l="l" t="t" r="r" b="b"/>
            <a:pathLst>
              <a:path w="419100" h="478789">
                <a:moveTo>
                  <a:pt x="419100" y="0"/>
                </a:moveTo>
                <a:lnTo>
                  <a:pt x="390525" y="0"/>
                </a:lnTo>
                <a:lnTo>
                  <a:pt x="0" y="445787"/>
                </a:lnTo>
                <a:lnTo>
                  <a:pt x="0" y="478406"/>
                </a:lnTo>
                <a:lnTo>
                  <a:pt x="419100" y="0"/>
                </a:lnTo>
                <a:close/>
              </a:path>
            </a:pathLst>
          </a:custGeom>
          <a:solidFill>
            <a:srgbClr val="323DCA"/>
          </a:solidFill>
        </p:spPr>
        <p:txBody>
          <a:bodyPr wrap="square" lIns="0" tIns="0" rIns="0" bIns="0" rtlCol="0"/>
          <a:lstStyle/>
          <a:p>
            <a:endParaRPr/>
          </a:p>
        </p:txBody>
      </p:sp>
      <p:sp>
        <p:nvSpPr>
          <p:cNvPr id="20" name="object 20"/>
          <p:cNvSpPr/>
          <p:nvPr/>
        </p:nvSpPr>
        <p:spPr>
          <a:xfrm>
            <a:off x="1771651" y="3028951"/>
            <a:ext cx="447675" cy="511175"/>
          </a:xfrm>
          <a:custGeom>
            <a:avLst/>
            <a:gdLst/>
            <a:ahLst/>
            <a:cxnLst/>
            <a:rect l="l" t="t" r="r" b="b"/>
            <a:pathLst>
              <a:path w="447675" h="511175">
                <a:moveTo>
                  <a:pt x="447675" y="0"/>
                </a:moveTo>
                <a:lnTo>
                  <a:pt x="419100" y="0"/>
                </a:lnTo>
                <a:lnTo>
                  <a:pt x="0" y="478406"/>
                </a:lnTo>
                <a:lnTo>
                  <a:pt x="0" y="511025"/>
                </a:lnTo>
                <a:lnTo>
                  <a:pt x="447675" y="0"/>
                </a:lnTo>
                <a:close/>
              </a:path>
            </a:pathLst>
          </a:custGeom>
          <a:solidFill>
            <a:srgbClr val="323FCA"/>
          </a:solidFill>
        </p:spPr>
        <p:txBody>
          <a:bodyPr wrap="square" lIns="0" tIns="0" rIns="0" bIns="0" rtlCol="0"/>
          <a:lstStyle/>
          <a:p>
            <a:endParaRPr/>
          </a:p>
        </p:txBody>
      </p:sp>
      <p:sp>
        <p:nvSpPr>
          <p:cNvPr id="21" name="object 21"/>
          <p:cNvSpPr/>
          <p:nvPr/>
        </p:nvSpPr>
        <p:spPr>
          <a:xfrm>
            <a:off x="1771650" y="3028951"/>
            <a:ext cx="476250" cy="544195"/>
          </a:xfrm>
          <a:custGeom>
            <a:avLst/>
            <a:gdLst/>
            <a:ahLst/>
            <a:cxnLst/>
            <a:rect l="l" t="t" r="r" b="b"/>
            <a:pathLst>
              <a:path w="476250" h="544195">
                <a:moveTo>
                  <a:pt x="476250" y="0"/>
                </a:moveTo>
                <a:lnTo>
                  <a:pt x="447675" y="0"/>
                </a:lnTo>
                <a:lnTo>
                  <a:pt x="0" y="511025"/>
                </a:lnTo>
                <a:lnTo>
                  <a:pt x="0" y="543643"/>
                </a:lnTo>
                <a:lnTo>
                  <a:pt x="476250" y="0"/>
                </a:lnTo>
                <a:close/>
              </a:path>
            </a:pathLst>
          </a:custGeom>
          <a:solidFill>
            <a:srgbClr val="3140CA"/>
          </a:solidFill>
        </p:spPr>
        <p:txBody>
          <a:bodyPr wrap="square" lIns="0" tIns="0" rIns="0" bIns="0" rtlCol="0"/>
          <a:lstStyle/>
          <a:p>
            <a:endParaRPr/>
          </a:p>
        </p:txBody>
      </p:sp>
      <p:sp>
        <p:nvSpPr>
          <p:cNvPr id="22" name="object 22"/>
          <p:cNvSpPr/>
          <p:nvPr/>
        </p:nvSpPr>
        <p:spPr>
          <a:xfrm>
            <a:off x="1771650" y="3028951"/>
            <a:ext cx="495300" cy="565785"/>
          </a:xfrm>
          <a:custGeom>
            <a:avLst/>
            <a:gdLst/>
            <a:ahLst/>
            <a:cxnLst/>
            <a:rect l="l" t="t" r="r" b="b"/>
            <a:pathLst>
              <a:path w="495300" h="565785">
                <a:moveTo>
                  <a:pt x="495300" y="0"/>
                </a:moveTo>
                <a:lnTo>
                  <a:pt x="476250" y="0"/>
                </a:lnTo>
                <a:lnTo>
                  <a:pt x="0" y="543643"/>
                </a:lnTo>
                <a:lnTo>
                  <a:pt x="0" y="565389"/>
                </a:lnTo>
                <a:lnTo>
                  <a:pt x="495300" y="0"/>
                </a:lnTo>
                <a:close/>
              </a:path>
            </a:pathLst>
          </a:custGeom>
          <a:solidFill>
            <a:srgbClr val="3140CA"/>
          </a:solidFill>
        </p:spPr>
        <p:txBody>
          <a:bodyPr wrap="square" lIns="0" tIns="0" rIns="0" bIns="0" rtlCol="0"/>
          <a:lstStyle/>
          <a:p>
            <a:endParaRPr/>
          </a:p>
        </p:txBody>
      </p:sp>
      <p:sp>
        <p:nvSpPr>
          <p:cNvPr id="23" name="object 23"/>
          <p:cNvSpPr/>
          <p:nvPr/>
        </p:nvSpPr>
        <p:spPr>
          <a:xfrm>
            <a:off x="1771651" y="3028950"/>
            <a:ext cx="523875" cy="598170"/>
          </a:xfrm>
          <a:custGeom>
            <a:avLst/>
            <a:gdLst/>
            <a:ahLst/>
            <a:cxnLst/>
            <a:rect l="l" t="t" r="r" b="b"/>
            <a:pathLst>
              <a:path w="523875" h="598170">
                <a:moveTo>
                  <a:pt x="523875" y="0"/>
                </a:moveTo>
                <a:lnTo>
                  <a:pt x="495300" y="0"/>
                </a:lnTo>
                <a:lnTo>
                  <a:pt x="0" y="565389"/>
                </a:lnTo>
                <a:lnTo>
                  <a:pt x="0" y="598008"/>
                </a:lnTo>
                <a:lnTo>
                  <a:pt x="523875" y="0"/>
                </a:lnTo>
                <a:close/>
              </a:path>
            </a:pathLst>
          </a:custGeom>
          <a:solidFill>
            <a:srgbClr val="3141C8"/>
          </a:solidFill>
        </p:spPr>
        <p:txBody>
          <a:bodyPr wrap="square" lIns="0" tIns="0" rIns="0" bIns="0" rtlCol="0"/>
          <a:lstStyle/>
          <a:p>
            <a:endParaRPr/>
          </a:p>
        </p:txBody>
      </p:sp>
      <p:sp>
        <p:nvSpPr>
          <p:cNvPr id="24" name="object 24"/>
          <p:cNvSpPr/>
          <p:nvPr/>
        </p:nvSpPr>
        <p:spPr>
          <a:xfrm>
            <a:off x="1771650" y="3028950"/>
            <a:ext cx="552450" cy="631190"/>
          </a:xfrm>
          <a:custGeom>
            <a:avLst/>
            <a:gdLst/>
            <a:ahLst/>
            <a:cxnLst/>
            <a:rect l="l" t="t" r="r" b="b"/>
            <a:pathLst>
              <a:path w="552450" h="631189">
                <a:moveTo>
                  <a:pt x="552450" y="0"/>
                </a:moveTo>
                <a:lnTo>
                  <a:pt x="523875" y="0"/>
                </a:lnTo>
                <a:lnTo>
                  <a:pt x="0" y="598008"/>
                </a:lnTo>
                <a:lnTo>
                  <a:pt x="0" y="630626"/>
                </a:lnTo>
                <a:lnTo>
                  <a:pt x="552450" y="0"/>
                </a:lnTo>
                <a:close/>
              </a:path>
            </a:pathLst>
          </a:custGeom>
          <a:solidFill>
            <a:srgbClr val="3142C8"/>
          </a:solidFill>
        </p:spPr>
        <p:txBody>
          <a:bodyPr wrap="square" lIns="0" tIns="0" rIns="0" bIns="0" rtlCol="0"/>
          <a:lstStyle/>
          <a:p>
            <a:endParaRPr/>
          </a:p>
        </p:txBody>
      </p:sp>
      <p:sp>
        <p:nvSpPr>
          <p:cNvPr id="25" name="object 25"/>
          <p:cNvSpPr/>
          <p:nvPr/>
        </p:nvSpPr>
        <p:spPr>
          <a:xfrm>
            <a:off x="1771651" y="3028951"/>
            <a:ext cx="581025" cy="663575"/>
          </a:xfrm>
          <a:custGeom>
            <a:avLst/>
            <a:gdLst/>
            <a:ahLst/>
            <a:cxnLst/>
            <a:rect l="l" t="t" r="r" b="b"/>
            <a:pathLst>
              <a:path w="581025" h="663575">
                <a:moveTo>
                  <a:pt x="581025" y="0"/>
                </a:moveTo>
                <a:lnTo>
                  <a:pt x="552450" y="0"/>
                </a:lnTo>
                <a:lnTo>
                  <a:pt x="0" y="630626"/>
                </a:lnTo>
                <a:lnTo>
                  <a:pt x="0" y="663245"/>
                </a:lnTo>
                <a:lnTo>
                  <a:pt x="581025" y="0"/>
                </a:lnTo>
                <a:close/>
              </a:path>
            </a:pathLst>
          </a:custGeom>
          <a:solidFill>
            <a:srgbClr val="3144C8"/>
          </a:solidFill>
        </p:spPr>
        <p:txBody>
          <a:bodyPr wrap="square" lIns="0" tIns="0" rIns="0" bIns="0" rtlCol="0"/>
          <a:lstStyle/>
          <a:p>
            <a:endParaRPr/>
          </a:p>
        </p:txBody>
      </p:sp>
      <p:sp>
        <p:nvSpPr>
          <p:cNvPr id="26" name="object 26"/>
          <p:cNvSpPr/>
          <p:nvPr/>
        </p:nvSpPr>
        <p:spPr>
          <a:xfrm>
            <a:off x="1771651" y="3028951"/>
            <a:ext cx="600075" cy="685165"/>
          </a:xfrm>
          <a:custGeom>
            <a:avLst/>
            <a:gdLst/>
            <a:ahLst/>
            <a:cxnLst/>
            <a:rect l="l" t="t" r="r" b="b"/>
            <a:pathLst>
              <a:path w="600075" h="685164">
                <a:moveTo>
                  <a:pt x="600075" y="0"/>
                </a:moveTo>
                <a:lnTo>
                  <a:pt x="581025" y="0"/>
                </a:lnTo>
                <a:lnTo>
                  <a:pt x="0" y="663245"/>
                </a:lnTo>
                <a:lnTo>
                  <a:pt x="0" y="684991"/>
                </a:lnTo>
                <a:lnTo>
                  <a:pt x="600075" y="0"/>
                </a:lnTo>
                <a:close/>
              </a:path>
            </a:pathLst>
          </a:custGeom>
          <a:solidFill>
            <a:srgbClr val="3145C8"/>
          </a:solidFill>
        </p:spPr>
        <p:txBody>
          <a:bodyPr wrap="square" lIns="0" tIns="0" rIns="0" bIns="0" rtlCol="0"/>
          <a:lstStyle/>
          <a:p>
            <a:endParaRPr/>
          </a:p>
        </p:txBody>
      </p:sp>
      <p:sp>
        <p:nvSpPr>
          <p:cNvPr id="27" name="object 27"/>
          <p:cNvSpPr/>
          <p:nvPr/>
        </p:nvSpPr>
        <p:spPr>
          <a:xfrm>
            <a:off x="1771650" y="3028951"/>
            <a:ext cx="628650" cy="718185"/>
          </a:xfrm>
          <a:custGeom>
            <a:avLst/>
            <a:gdLst/>
            <a:ahLst/>
            <a:cxnLst/>
            <a:rect l="l" t="t" r="r" b="b"/>
            <a:pathLst>
              <a:path w="628650" h="718185">
                <a:moveTo>
                  <a:pt x="628650" y="0"/>
                </a:moveTo>
                <a:lnTo>
                  <a:pt x="600075" y="0"/>
                </a:lnTo>
                <a:lnTo>
                  <a:pt x="0" y="684991"/>
                </a:lnTo>
                <a:lnTo>
                  <a:pt x="0" y="717609"/>
                </a:lnTo>
                <a:lnTo>
                  <a:pt x="628650" y="0"/>
                </a:lnTo>
                <a:close/>
              </a:path>
            </a:pathLst>
          </a:custGeom>
          <a:solidFill>
            <a:srgbClr val="3146C8"/>
          </a:solidFill>
        </p:spPr>
        <p:txBody>
          <a:bodyPr wrap="square" lIns="0" tIns="0" rIns="0" bIns="0" rtlCol="0"/>
          <a:lstStyle/>
          <a:p>
            <a:endParaRPr/>
          </a:p>
        </p:txBody>
      </p:sp>
      <p:sp>
        <p:nvSpPr>
          <p:cNvPr id="28" name="object 28"/>
          <p:cNvSpPr/>
          <p:nvPr/>
        </p:nvSpPr>
        <p:spPr>
          <a:xfrm>
            <a:off x="1771651" y="3028950"/>
            <a:ext cx="657225" cy="750570"/>
          </a:xfrm>
          <a:custGeom>
            <a:avLst/>
            <a:gdLst/>
            <a:ahLst/>
            <a:cxnLst/>
            <a:rect l="l" t="t" r="r" b="b"/>
            <a:pathLst>
              <a:path w="657225" h="750570">
                <a:moveTo>
                  <a:pt x="657225" y="0"/>
                </a:moveTo>
                <a:lnTo>
                  <a:pt x="628650" y="0"/>
                </a:lnTo>
                <a:lnTo>
                  <a:pt x="0" y="717609"/>
                </a:lnTo>
                <a:lnTo>
                  <a:pt x="0" y="750228"/>
                </a:lnTo>
                <a:lnTo>
                  <a:pt x="657225" y="0"/>
                </a:lnTo>
                <a:close/>
              </a:path>
            </a:pathLst>
          </a:custGeom>
          <a:solidFill>
            <a:srgbClr val="3146C8"/>
          </a:solidFill>
        </p:spPr>
        <p:txBody>
          <a:bodyPr wrap="square" lIns="0" tIns="0" rIns="0" bIns="0" rtlCol="0"/>
          <a:lstStyle/>
          <a:p>
            <a:endParaRPr/>
          </a:p>
        </p:txBody>
      </p:sp>
      <p:sp>
        <p:nvSpPr>
          <p:cNvPr id="29" name="object 29"/>
          <p:cNvSpPr/>
          <p:nvPr/>
        </p:nvSpPr>
        <p:spPr>
          <a:xfrm>
            <a:off x="1771650" y="3028951"/>
            <a:ext cx="685800" cy="782955"/>
          </a:xfrm>
          <a:custGeom>
            <a:avLst/>
            <a:gdLst/>
            <a:ahLst/>
            <a:cxnLst/>
            <a:rect l="l" t="t" r="r" b="b"/>
            <a:pathLst>
              <a:path w="685800" h="782954">
                <a:moveTo>
                  <a:pt x="685800" y="0"/>
                </a:moveTo>
                <a:lnTo>
                  <a:pt x="657225" y="0"/>
                </a:lnTo>
                <a:lnTo>
                  <a:pt x="0" y="750228"/>
                </a:lnTo>
                <a:lnTo>
                  <a:pt x="0" y="782847"/>
                </a:lnTo>
                <a:lnTo>
                  <a:pt x="685800" y="0"/>
                </a:lnTo>
                <a:close/>
              </a:path>
            </a:pathLst>
          </a:custGeom>
          <a:solidFill>
            <a:srgbClr val="3149C7"/>
          </a:solidFill>
        </p:spPr>
        <p:txBody>
          <a:bodyPr wrap="square" lIns="0" tIns="0" rIns="0" bIns="0" rtlCol="0"/>
          <a:lstStyle/>
          <a:p>
            <a:endParaRPr/>
          </a:p>
        </p:txBody>
      </p:sp>
      <p:sp>
        <p:nvSpPr>
          <p:cNvPr id="30" name="object 30"/>
          <p:cNvSpPr/>
          <p:nvPr/>
        </p:nvSpPr>
        <p:spPr>
          <a:xfrm>
            <a:off x="1771650" y="3028950"/>
            <a:ext cx="704850" cy="805180"/>
          </a:xfrm>
          <a:custGeom>
            <a:avLst/>
            <a:gdLst/>
            <a:ahLst/>
            <a:cxnLst/>
            <a:rect l="l" t="t" r="r" b="b"/>
            <a:pathLst>
              <a:path w="704850" h="805179">
                <a:moveTo>
                  <a:pt x="704850" y="0"/>
                </a:moveTo>
                <a:lnTo>
                  <a:pt x="685800" y="0"/>
                </a:lnTo>
                <a:lnTo>
                  <a:pt x="0" y="782847"/>
                </a:lnTo>
                <a:lnTo>
                  <a:pt x="0" y="804592"/>
                </a:lnTo>
                <a:lnTo>
                  <a:pt x="704850" y="0"/>
                </a:lnTo>
                <a:close/>
              </a:path>
            </a:pathLst>
          </a:custGeom>
          <a:solidFill>
            <a:srgbClr val="314AC7"/>
          </a:solidFill>
        </p:spPr>
        <p:txBody>
          <a:bodyPr wrap="square" lIns="0" tIns="0" rIns="0" bIns="0" rtlCol="0"/>
          <a:lstStyle/>
          <a:p>
            <a:endParaRPr/>
          </a:p>
        </p:txBody>
      </p:sp>
      <p:sp>
        <p:nvSpPr>
          <p:cNvPr id="31" name="object 31"/>
          <p:cNvSpPr/>
          <p:nvPr/>
        </p:nvSpPr>
        <p:spPr>
          <a:xfrm>
            <a:off x="1771651" y="3028951"/>
            <a:ext cx="733425" cy="837565"/>
          </a:xfrm>
          <a:custGeom>
            <a:avLst/>
            <a:gdLst/>
            <a:ahLst/>
            <a:cxnLst/>
            <a:rect l="l" t="t" r="r" b="b"/>
            <a:pathLst>
              <a:path w="733425" h="837564">
                <a:moveTo>
                  <a:pt x="733425" y="0"/>
                </a:moveTo>
                <a:lnTo>
                  <a:pt x="704850" y="0"/>
                </a:lnTo>
                <a:lnTo>
                  <a:pt x="0" y="804592"/>
                </a:lnTo>
                <a:lnTo>
                  <a:pt x="0" y="837211"/>
                </a:lnTo>
                <a:lnTo>
                  <a:pt x="733425" y="0"/>
                </a:lnTo>
                <a:close/>
              </a:path>
            </a:pathLst>
          </a:custGeom>
          <a:solidFill>
            <a:srgbClr val="2F4AC7"/>
          </a:solidFill>
        </p:spPr>
        <p:txBody>
          <a:bodyPr wrap="square" lIns="0" tIns="0" rIns="0" bIns="0" rtlCol="0"/>
          <a:lstStyle/>
          <a:p>
            <a:endParaRPr/>
          </a:p>
        </p:txBody>
      </p:sp>
      <p:sp>
        <p:nvSpPr>
          <p:cNvPr id="32" name="object 32"/>
          <p:cNvSpPr/>
          <p:nvPr/>
        </p:nvSpPr>
        <p:spPr>
          <a:xfrm>
            <a:off x="1771650" y="3028950"/>
            <a:ext cx="762000" cy="869950"/>
          </a:xfrm>
          <a:custGeom>
            <a:avLst/>
            <a:gdLst/>
            <a:ahLst/>
            <a:cxnLst/>
            <a:rect l="l" t="t" r="r" b="b"/>
            <a:pathLst>
              <a:path w="762000" h="869950">
                <a:moveTo>
                  <a:pt x="762000" y="0"/>
                </a:moveTo>
                <a:lnTo>
                  <a:pt x="733425" y="0"/>
                </a:lnTo>
                <a:lnTo>
                  <a:pt x="0" y="837211"/>
                </a:lnTo>
                <a:lnTo>
                  <a:pt x="0" y="869830"/>
                </a:lnTo>
                <a:lnTo>
                  <a:pt x="762000" y="0"/>
                </a:lnTo>
                <a:close/>
              </a:path>
            </a:pathLst>
          </a:custGeom>
          <a:solidFill>
            <a:srgbClr val="2F4BC7"/>
          </a:solidFill>
        </p:spPr>
        <p:txBody>
          <a:bodyPr wrap="square" lIns="0" tIns="0" rIns="0" bIns="0" rtlCol="0"/>
          <a:lstStyle/>
          <a:p>
            <a:endParaRPr/>
          </a:p>
        </p:txBody>
      </p:sp>
      <p:sp>
        <p:nvSpPr>
          <p:cNvPr id="33" name="object 33"/>
          <p:cNvSpPr/>
          <p:nvPr/>
        </p:nvSpPr>
        <p:spPr>
          <a:xfrm>
            <a:off x="1771651" y="3028951"/>
            <a:ext cx="790575" cy="902969"/>
          </a:xfrm>
          <a:custGeom>
            <a:avLst/>
            <a:gdLst/>
            <a:ahLst/>
            <a:cxnLst/>
            <a:rect l="l" t="t" r="r" b="b"/>
            <a:pathLst>
              <a:path w="790575" h="902970">
                <a:moveTo>
                  <a:pt x="790575" y="0"/>
                </a:moveTo>
                <a:lnTo>
                  <a:pt x="762000" y="0"/>
                </a:lnTo>
                <a:lnTo>
                  <a:pt x="0" y="869830"/>
                </a:lnTo>
                <a:lnTo>
                  <a:pt x="0" y="902448"/>
                </a:lnTo>
                <a:lnTo>
                  <a:pt x="790575" y="0"/>
                </a:lnTo>
                <a:close/>
              </a:path>
            </a:pathLst>
          </a:custGeom>
          <a:solidFill>
            <a:srgbClr val="2F4EC7"/>
          </a:solidFill>
        </p:spPr>
        <p:txBody>
          <a:bodyPr wrap="square" lIns="0" tIns="0" rIns="0" bIns="0" rtlCol="0"/>
          <a:lstStyle/>
          <a:p>
            <a:endParaRPr/>
          </a:p>
        </p:txBody>
      </p:sp>
      <p:sp>
        <p:nvSpPr>
          <p:cNvPr id="34" name="object 34"/>
          <p:cNvSpPr/>
          <p:nvPr/>
        </p:nvSpPr>
        <p:spPr>
          <a:xfrm>
            <a:off x="1771651" y="3028950"/>
            <a:ext cx="809625" cy="924560"/>
          </a:xfrm>
          <a:custGeom>
            <a:avLst/>
            <a:gdLst/>
            <a:ahLst/>
            <a:cxnLst/>
            <a:rect l="l" t="t" r="r" b="b"/>
            <a:pathLst>
              <a:path w="809625" h="924560">
                <a:moveTo>
                  <a:pt x="809625" y="0"/>
                </a:moveTo>
                <a:lnTo>
                  <a:pt x="790575" y="0"/>
                </a:lnTo>
                <a:lnTo>
                  <a:pt x="0" y="902448"/>
                </a:lnTo>
                <a:lnTo>
                  <a:pt x="0" y="924194"/>
                </a:lnTo>
                <a:lnTo>
                  <a:pt x="809625" y="0"/>
                </a:lnTo>
                <a:close/>
              </a:path>
            </a:pathLst>
          </a:custGeom>
          <a:solidFill>
            <a:srgbClr val="2F4EC7"/>
          </a:solidFill>
        </p:spPr>
        <p:txBody>
          <a:bodyPr wrap="square" lIns="0" tIns="0" rIns="0" bIns="0" rtlCol="0"/>
          <a:lstStyle/>
          <a:p>
            <a:endParaRPr/>
          </a:p>
        </p:txBody>
      </p:sp>
      <p:sp>
        <p:nvSpPr>
          <p:cNvPr id="35" name="object 35"/>
          <p:cNvSpPr/>
          <p:nvPr/>
        </p:nvSpPr>
        <p:spPr>
          <a:xfrm>
            <a:off x="1771650" y="3028950"/>
            <a:ext cx="838200" cy="956944"/>
          </a:xfrm>
          <a:custGeom>
            <a:avLst/>
            <a:gdLst/>
            <a:ahLst/>
            <a:cxnLst/>
            <a:rect l="l" t="t" r="r" b="b"/>
            <a:pathLst>
              <a:path w="838200" h="956945">
                <a:moveTo>
                  <a:pt x="838200" y="0"/>
                </a:moveTo>
                <a:lnTo>
                  <a:pt x="809625" y="0"/>
                </a:lnTo>
                <a:lnTo>
                  <a:pt x="0" y="924194"/>
                </a:lnTo>
                <a:lnTo>
                  <a:pt x="0" y="956813"/>
                </a:lnTo>
                <a:lnTo>
                  <a:pt x="838200" y="0"/>
                </a:lnTo>
                <a:close/>
              </a:path>
            </a:pathLst>
          </a:custGeom>
          <a:solidFill>
            <a:srgbClr val="2F4FC7"/>
          </a:solidFill>
        </p:spPr>
        <p:txBody>
          <a:bodyPr wrap="square" lIns="0" tIns="0" rIns="0" bIns="0" rtlCol="0"/>
          <a:lstStyle/>
          <a:p>
            <a:endParaRPr/>
          </a:p>
        </p:txBody>
      </p:sp>
      <p:sp>
        <p:nvSpPr>
          <p:cNvPr id="36" name="object 36"/>
          <p:cNvSpPr/>
          <p:nvPr/>
        </p:nvSpPr>
        <p:spPr>
          <a:xfrm>
            <a:off x="1771651" y="3028951"/>
            <a:ext cx="866775" cy="989965"/>
          </a:xfrm>
          <a:custGeom>
            <a:avLst/>
            <a:gdLst/>
            <a:ahLst/>
            <a:cxnLst/>
            <a:rect l="l" t="t" r="r" b="b"/>
            <a:pathLst>
              <a:path w="866775" h="989964">
                <a:moveTo>
                  <a:pt x="866775" y="0"/>
                </a:moveTo>
                <a:lnTo>
                  <a:pt x="838200" y="0"/>
                </a:lnTo>
                <a:lnTo>
                  <a:pt x="0" y="956813"/>
                </a:lnTo>
                <a:lnTo>
                  <a:pt x="0" y="989431"/>
                </a:lnTo>
                <a:lnTo>
                  <a:pt x="866775" y="0"/>
                </a:lnTo>
                <a:close/>
              </a:path>
            </a:pathLst>
          </a:custGeom>
          <a:solidFill>
            <a:srgbClr val="2F52C7"/>
          </a:solidFill>
        </p:spPr>
        <p:txBody>
          <a:bodyPr wrap="square" lIns="0" tIns="0" rIns="0" bIns="0" rtlCol="0"/>
          <a:lstStyle/>
          <a:p>
            <a:endParaRPr/>
          </a:p>
        </p:txBody>
      </p:sp>
      <p:sp>
        <p:nvSpPr>
          <p:cNvPr id="37" name="object 37"/>
          <p:cNvSpPr/>
          <p:nvPr/>
        </p:nvSpPr>
        <p:spPr>
          <a:xfrm>
            <a:off x="1771650" y="3028950"/>
            <a:ext cx="895350" cy="1022350"/>
          </a:xfrm>
          <a:custGeom>
            <a:avLst/>
            <a:gdLst/>
            <a:ahLst/>
            <a:cxnLst/>
            <a:rect l="l" t="t" r="r" b="b"/>
            <a:pathLst>
              <a:path w="895350" h="1022350">
                <a:moveTo>
                  <a:pt x="895350" y="0"/>
                </a:moveTo>
                <a:lnTo>
                  <a:pt x="866775" y="0"/>
                </a:lnTo>
                <a:lnTo>
                  <a:pt x="0" y="989431"/>
                </a:lnTo>
                <a:lnTo>
                  <a:pt x="0" y="1022050"/>
                </a:lnTo>
                <a:lnTo>
                  <a:pt x="895350" y="0"/>
                </a:lnTo>
                <a:close/>
              </a:path>
            </a:pathLst>
          </a:custGeom>
          <a:solidFill>
            <a:srgbClr val="2F53C7"/>
          </a:solidFill>
        </p:spPr>
        <p:txBody>
          <a:bodyPr wrap="square" lIns="0" tIns="0" rIns="0" bIns="0" rtlCol="0"/>
          <a:lstStyle/>
          <a:p>
            <a:endParaRPr/>
          </a:p>
        </p:txBody>
      </p:sp>
      <p:sp>
        <p:nvSpPr>
          <p:cNvPr id="38" name="object 38"/>
          <p:cNvSpPr/>
          <p:nvPr/>
        </p:nvSpPr>
        <p:spPr>
          <a:xfrm>
            <a:off x="1771650" y="3028950"/>
            <a:ext cx="914400" cy="1043940"/>
          </a:xfrm>
          <a:custGeom>
            <a:avLst/>
            <a:gdLst/>
            <a:ahLst/>
            <a:cxnLst/>
            <a:rect l="l" t="t" r="r" b="b"/>
            <a:pathLst>
              <a:path w="914400" h="1043939">
                <a:moveTo>
                  <a:pt x="914400" y="0"/>
                </a:moveTo>
                <a:lnTo>
                  <a:pt x="895350" y="0"/>
                </a:lnTo>
                <a:lnTo>
                  <a:pt x="0" y="1022050"/>
                </a:lnTo>
                <a:lnTo>
                  <a:pt x="0" y="1043796"/>
                </a:lnTo>
                <a:lnTo>
                  <a:pt x="914400" y="0"/>
                </a:lnTo>
                <a:close/>
              </a:path>
            </a:pathLst>
          </a:custGeom>
          <a:solidFill>
            <a:srgbClr val="2E53C6"/>
          </a:solidFill>
        </p:spPr>
        <p:txBody>
          <a:bodyPr wrap="square" lIns="0" tIns="0" rIns="0" bIns="0" rtlCol="0"/>
          <a:lstStyle/>
          <a:p>
            <a:endParaRPr/>
          </a:p>
        </p:txBody>
      </p:sp>
      <p:sp>
        <p:nvSpPr>
          <p:cNvPr id="39" name="object 39"/>
          <p:cNvSpPr/>
          <p:nvPr/>
        </p:nvSpPr>
        <p:spPr>
          <a:xfrm>
            <a:off x="1771651" y="3028950"/>
            <a:ext cx="942975" cy="1076960"/>
          </a:xfrm>
          <a:custGeom>
            <a:avLst/>
            <a:gdLst/>
            <a:ahLst/>
            <a:cxnLst/>
            <a:rect l="l" t="t" r="r" b="b"/>
            <a:pathLst>
              <a:path w="942975" h="1076960">
                <a:moveTo>
                  <a:pt x="942975" y="0"/>
                </a:moveTo>
                <a:lnTo>
                  <a:pt x="914400" y="0"/>
                </a:lnTo>
                <a:lnTo>
                  <a:pt x="0" y="1043796"/>
                </a:lnTo>
                <a:lnTo>
                  <a:pt x="0" y="1076414"/>
                </a:lnTo>
                <a:lnTo>
                  <a:pt x="942975" y="0"/>
                </a:lnTo>
                <a:close/>
              </a:path>
            </a:pathLst>
          </a:custGeom>
          <a:solidFill>
            <a:srgbClr val="2E56C6"/>
          </a:solidFill>
        </p:spPr>
        <p:txBody>
          <a:bodyPr wrap="square" lIns="0" tIns="0" rIns="0" bIns="0" rtlCol="0"/>
          <a:lstStyle/>
          <a:p>
            <a:endParaRPr/>
          </a:p>
        </p:txBody>
      </p:sp>
      <p:sp>
        <p:nvSpPr>
          <p:cNvPr id="40" name="object 40"/>
          <p:cNvSpPr/>
          <p:nvPr/>
        </p:nvSpPr>
        <p:spPr>
          <a:xfrm>
            <a:off x="1771650" y="3028951"/>
            <a:ext cx="971550" cy="1109345"/>
          </a:xfrm>
          <a:custGeom>
            <a:avLst/>
            <a:gdLst/>
            <a:ahLst/>
            <a:cxnLst/>
            <a:rect l="l" t="t" r="r" b="b"/>
            <a:pathLst>
              <a:path w="971550" h="1109345">
                <a:moveTo>
                  <a:pt x="971550" y="0"/>
                </a:moveTo>
                <a:lnTo>
                  <a:pt x="942975" y="0"/>
                </a:lnTo>
                <a:lnTo>
                  <a:pt x="0" y="1076414"/>
                </a:lnTo>
                <a:lnTo>
                  <a:pt x="0" y="1109033"/>
                </a:lnTo>
                <a:lnTo>
                  <a:pt x="971550" y="0"/>
                </a:lnTo>
                <a:close/>
              </a:path>
            </a:pathLst>
          </a:custGeom>
          <a:solidFill>
            <a:srgbClr val="2E57C6"/>
          </a:solidFill>
        </p:spPr>
        <p:txBody>
          <a:bodyPr wrap="square" lIns="0" tIns="0" rIns="0" bIns="0" rtlCol="0"/>
          <a:lstStyle/>
          <a:p>
            <a:endParaRPr/>
          </a:p>
        </p:txBody>
      </p:sp>
      <p:sp>
        <p:nvSpPr>
          <p:cNvPr id="41" name="object 41"/>
          <p:cNvSpPr/>
          <p:nvPr/>
        </p:nvSpPr>
        <p:spPr>
          <a:xfrm>
            <a:off x="1771651" y="3028950"/>
            <a:ext cx="1000125" cy="1141730"/>
          </a:xfrm>
          <a:custGeom>
            <a:avLst/>
            <a:gdLst/>
            <a:ahLst/>
            <a:cxnLst/>
            <a:rect l="l" t="t" r="r" b="b"/>
            <a:pathLst>
              <a:path w="1000125" h="1141729">
                <a:moveTo>
                  <a:pt x="1000125" y="0"/>
                </a:moveTo>
                <a:lnTo>
                  <a:pt x="971550" y="0"/>
                </a:lnTo>
                <a:lnTo>
                  <a:pt x="0" y="1109033"/>
                </a:lnTo>
                <a:lnTo>
                  <a:pt x="0" y="1141652"/>
                </a:lnTo>
                <a:lnTo>
                  <a:pt x="1000125" y="0"/>
                </a:lnTo>
                <a:close/>
              </a:path>
            </a:pathLst>
          </a:custGeom>
          <a:solidFill>
            <a:srgbClr val="2E58C4"/>
          </a:solidFill>
        </p:spPr>
        <p:txBody>
          <a:bodyPr wrap="square" lIns="0" tIns="0" rIns="0" bIns="0" rtlCol="0"/>
          <a:lstStyle/>
          <a:p>
            <a:endParaRPr/>
          </a:p>
        </p:txBody>
      </p:sp>
      <p:sp>
        <p:nvSpPr>
          <p:cNvPr id="42" name="object 42"/>
          <p:cNvSpPr/>
          <p:nvPr/>
        </p:nvSpPr>
        <p:spPr>
          <a:xfrm>
            <a:off x="1771651" y="3028951"/>
            <a:ext cx="1019175" cy="1163955"/>
          </a:xfrm>
          <a:custGeom>
            <a:avLst/>
            <a:gdLst/>
            <a:ahLst/>
            <a:cxnLst/>
            <a:rect l="l" t="t" r="r" b="b"/>
            <a:pathLst>
              <a:path w="1019175" h="1163954">
                <a:moveTo>
                  <a:pt x="1019175" y="0"/>
                </a:moveTo>
                <a:lnTo>
                  <a:pt x="1000125" y="0"/>
                </a:lnTo>
                <a:lnTo>
                  <a:pt x="0" y="1141652"/>
                </a:lnTo>
                <a:lnTo>
                  <a:pt x="0" y="1163397"/>
                </a:lnTo>
                <a:lnTo>
                  <a:pt x="1019175" y="0"/>
                </a:lnTo>
                <a:close/>
              </a:path>
            </a:pathLst>
          </a:custGeom>
          <a:solidFill>
            <a:srgbClr val="2E59C4"/>
          </a:solidFill>
        </p:spPr>
        <p:txBody>
          <a:bodyPr wrap="square" lIns="0" tIns="0" rIns="0" bIns="0" rtlCol="0"/>
          <a:lstStyle/>
          <a:p>
            <a:endParaRPr/>
          </a:p>
        </p:txBody>
      </p:sp>
      <p:sp>
        <p:nvSpPr>
          <p:cNvPr id="43" name="object 43"/>
          <p:cNvSpPr/>
          <p:nvPr/>
        </p:nvSpPr>
        <p:spPr>
          <a:xfrm>
            <a:off x="1771650" y="3028950"/>
            <a:ext cx="1047750" cy="1196340"/>
          </a:xfrm>
          <a:custGeom>
            <a:avLst/>
            <a:gdLst/>
            <a:ahLst/>
            <a:cxnLst/>
            <a:rect l="l" t="t" r="r" b="b"/>
            <a:pathLst>
              <a:path w="1047750" h="1196339">
                <a:moveTo>
                  <a:pt x="1047750" y="0"/>
                </a:moveTo>
                <a:lnTo>
                  <a:pt x="1019175" y="0"/>
                </a:lnTo>
                <a:lnTo>
                  <a:pt x="0" y="1163397"/>
                </a:lnTo>
                <a:lnTo>
                  <a:pt x="0" y="1196016"/>
                </a:lnTo>
                <a:lnTo>
                  <a:pt x="1047750" y="0"/>
                </a:lnTo>
                <a:close/>
              </a:path>
            </a:pathLst>
          </a:custGeom>
          <a:solidFill>
            <a:srgbClr val="2E5BC4"/>
          </a:solidFill>
        </p:spPr>
        <p:txBody>
          <a:bodyPr wrap="square" lIns="0" tIns="0" rIns="0" bIns="0" rtlCol="0"/>
          <a:lstStyle/>
          <a:p>
            <a:endParaRPr/>
          </a:p>
        </p:txBody>
      </p:sp>
      <p:sp>
        <p:nvSpPr>
          <p:cNvPr id="44" name="object 44"/>
          <p:cNvSpPr/>
          <p:nvPr/>
        </p:nvSpPr>
        <p:spPr>
          <a:xfrm>
            <a:off x="1771651" y="3028951"/>
            <a:ext cx="1076325" cy="1228725"/>
          </a:xfrm>
          <a:custGeom>
            <a:avLst/>
            <a:gdLst/>
            <a:ahLst/>
            <a:cxnLst/>
            <a:rect l="l" t="t" r="r" b="b"/>
            <a:pathLst>
              <a:path w="1076325" h="1228725">
                <a:moveTo>
                  <a:pt x="1076325" y="0"/>
                </a:moveTo>
                <a:lnTo>
                  <a:pt x="1047750" y="0"/>
                </a:lnTo>
                <a:lnTo>
                  <a:pt x="0" y="1196016"/>
                </a:lnTo>
                <a:lnTo>
                  <a:pt x="0" y="1228635"/>
                </a:lnTo>
                <a:lnTo>
                  <a:pt x="1076325" y="0"/>
                </a:lnTo>
                <a:close/>
              </a:path>
            </a:pathLst>
          </a:custGeom>
          <a:solidFill>
            <a:srgbClr val="2E5CC3"/>
          </a:solidFill>
        </p:spPr>
        <p:txBody>
          <a:bodyPr wrap="square" lIns="0" tIns="0" rIns="0" bIns="0" rtlCol="0"/>
          <a:lstStyle/>
          <a:p>
            <a:endParaRPr/>
          </a:p>
        </p:txBody>
      </p:sp>
      <p:sp>
        <p:nvSpPr>
          <p:cNvPr id="45" name="object 45"/>
          <p:cNvSpPr/>
          <p:nvPr/>
        </p:nvSpPr>
        <p:spPr>
          <a:xfrm>
            <a:off x="1771650" y="3028951"/>
            <a:ext cx="1104900" cy="1261745"/>
          </a:xfrm>
          <a:custGeom>
            <a:avLst/>
            <a:gdLst/>
            <a:ahLst/>
            <a:cxnLst/>
            <a:rect l="l" t="t" r="r" b="b"/>
            <a:pathLst>
              <a:path w="1104900" h="1261745">
                <a:moveTo>
                  <a:pt x="1104900" y="0"/>
                </a:moveTo>
                <a:lnTo>
                  <a:pt x="1076325" y="0"/>
                </a:lnTo>
                <a:lnTo>
                  <a:pt x="0" y="1228635"/>
                </a:lnTo>
                <a:lnTo>
                  <a:pt x="0" y="1261253"/>
                </a:lnTo>
                <a:lnTo>
                  <a:pt x="1104900" y="0"/>
                </a:lnTo>
                <a:close/>
              </a:path>
            </a:pathLst>
          </a:custGeom>
          <a:solidFill>
            <a:srgbClr val="2E5DC3"/>
          </a:solidFill>
        </p:spPr>
        <p:txBody>
          <a:bodyPr wrap="square" lIns="0" tIns="0" rIns="0" bIns="0" rtlCol="0"/>
          <a:lstStyle/>
          <a:p>
            <a:endParaRPr/>
          </a:p>
        </p:txBody>
      </p:sp>
      <p:sp>
        <p:nvSpPr>
          <p:cNvPr id="46" name="object 46"/>
          <p:cNvSpPr/>
          <p:nvPr/>
        </p:nvSpPr>
        <p:spPr>
          <a:xfrm>
            <a:off x="1771650" y="3028951"/>
            <a:ext cx="1123950" cy="1283335"/>
          </a:xfrm>
          <a:custGeom>
            <a:avLst/>
            <a:gdLst/>
            <a:ahLst/>
            <a:cxnLst/>
            <a:rect l="l" t="t" r="r" b="b"/>
            <a:pathLst>
              <a:path w="1123950" h="1283335">
                <a:moveTo>
                  <a:pt x="1123950" y="0"/>
                </a:moveTo>
                <a:lnTo>
                  <a:pt x="1104900" y="0"/>
                </a:lnTo>
                <a:lnTo>
                  <a:pt x="0" y="1261253"/>
                </a:lnTo>
                <a:lnTo>
                  <a:pt x="0" y="1282999"/>
                </a:lnTo>
                <a:lnTo>
                  <a:pt x="1123950" y="0"/>
                </a:lnTo>
                <a:close/>
              </a:path>
            </a:pathLst>
          </a:custGeom>
          <a:solidFill>
            <a:srgbClr val="2E5EC3"/>
          </a:solidFill>
        </p:spPr>
        <p:txBody>
          <a:bodyPr wrap="square" lIns="0" tIns="0" rIns="0" bIns="0" rtlCol="0"/>
          <a:lstStyle/>
          <a:p>
            <a:endParaRPr/>
          </a:p>
        </p:txBody>
      </p:sp>
      <p:sp>
        <p:nvSpPr>
          <p:cNvPr id="47" name="object 47"/>
          <p:cNvSpPr/>
          <p:nvPr/>
        </p:nvSpPr>
        <p:spPr>
          <a:xfrm>
            <a:off x="1771651" y="3028950"/>
            <a:ext cx="1152525" cy="1315720"/>
          </a:xfrm>
          <a:custGeom>
            <a:avLst/>
            <a:gdLst/>
            <a:ahLst/>
            <a:cxnLst/>
            <a:rect l="l" t="t" r="r" b="b"/>
            <a:pathLst>
              <a:path w="1152525" h="1315720">
                <a:moveTo>
                  <a:pt x="1152525" y="0"/>
                </a:moveTo>
                <a:lnTo>
                  <a:pt x="1123950" y="0"/>
                </a:lnTo>
                <a:lnTo>
                  <a:pt x="0" y="1282999"/>
                </a:lnTo>
                <a:lnTo>
                  <a:pt x="0" y="1315618"/>
                </a:lnTo>
                <a:lnTo>
                  <a:pt x="1152525" y="0"/>
                </a:lnTo>
                <a:close/>
              </a:path>
            </a:pathLst>
          </a:custGeom>
          <a:solidFill>
            <a:srgbClr val="2E61C2"/>
          </a:solidFill>
        </p:spPr>
        <p:txBody>
          <a:bodyPr wrap="square" lIns="0" tIns="0" rIns="0" bIns="0" rtlCol="0"/>
          <a:lstStyle/>
          <a:p>
            <a:endParaRPr/>
          </a:p>
        </p:txBody>
      </p:sp>
      <p:sp>
        <p:nvSpPr>
          <p:cNvPr id="48" name="object 48"/>
          <p:cNvSpPr/>
          <p:nvPr/>
        </p:nvSpPr>
        <p:spPr>
          <a:xfrm>
            <a:off x="1771650" y="3028950"/>
            <a:ext cx="1181100" cy="1348740"/>
          </a:xfrm>
          <a:custGeom>
            <a:avLst/>
            <a:gdLst/>
            <a:ahLst/>
            <a:cxnLst/>
            <a:rect l="l" t="t" r="r" b="b"/>
            <a:pathLst>
              <a:path w="1181100" h="1348739">
                <a:moveTo>
                  <a:pt x="1181100" y="0"/>
                </a:moveTo>
                <a:lnTo>
                  <a:pt x="1152525" y="0"/>
                </a:lnTo>
                <a:lnTo>
                  <a:pt x="0" y="1315618"/>
                </a:lnTo>
                <a:lnTo>
                  <a:pt x="0" y="1348236"/>
                </a:lnTo>
                <a:lnTo>
                  <a:pt x="1181100" y="0"/>
                </a:lnTo>
                <a:close/>
              </a:path>
            </a:pathLst>
          </a:custGeom>
          <a:solidFill>
            <a:srgbClr val="2E61C2"/>
          </a:solidFill>
        </p:spPr>
        <p:txBody>
          <a:bodyPr wrap="square" lIns="0" tIns="0" rIns="0" bIns="0" rtlCol="0"/>
          <a:lstStyle/>
          <a:p>
            <a:endParaRPr/>
          </a:p>
        </p:txBody>
      </p:sp>
      <p:sp>
        <p:nvSpPr>
          <p:cNvPr id="49" name="object 49"/>
          <p:cNvSpPr/>
          <p:nvPr/>
        </p:nvSpPr>
        <p:spPr>
          <a:xfrm>
            <a:off x="1771651" y="3028951"/>
            <a:ext cx="1209675" cy="1381125"/>
          </a:xfrm>
          <a:custGeom>
            <a:avLst/>
            <a:gdLst/>
            <a:ahLst/>
            <a:cxnLst/>
            <a:rect l="l" t="t" r="r" b="b"/>
            <a:pathLst>
              <a:path w="1209675" h="1381125">
                <a:moveTo>
                  <a:pt x="1209675" y="0"/>
                </a:moveTo>
                <a:lnTo>
                  <a:pt x="1181100" y="0"/>
                </a:lnTo>
                <a:lnTo>
                  <a:pt x="0" y="1348236"/>
                </a:lnTo>
                <a:lnTo>
                  <a:pt x="0" y="1380855"/>
                </a:lnTo>
                <a:lnTo>
                  <a:pt x="1209675" y="0"/>
                </a:lnTo>
                <a:close/>
              </a:path>
            </a:pathLst>
          </a:custGeom>
          <a:solidFill>
            <a:srgbClr val="2D64C2"/>
          </a:solidFill>
        </p:spPr>
        <p:txBody>
          <a:bodyPr wrap="square" lIns="0" tIns="0" rIns="0" bIns="0" rtlCol="0"/>
          <a:lstStyle/>
          <a:p>
            <a:endParaRPr/>
          </a:p>
        </p:txBody>
      </p:sp>
      <p:sp>
        <p:nvSpPr>
          <p:cNvPr id="50" name="object 50"/>
          <p:cNvSpPr/>
          <p:nvPr/>
        </p:nvSpPr>
        <p:spPr>
          <a:xfrm>
            <a:off x="1771651" y="3028951"/>
            <a:ext cx="1228725" cy="1402715"/>
          </a:xfrm>
          <a:custGeom>
            <a:avLst/>
            <a:gdLst/>
            <a:ahLst/>
            <a:cxnLst/>
            <a:rect l="l" t="t" r="r" b="b"/>
            <a:pathLst>
              <a:path w="1228725" h="1402714">
                <a:moveTo>
                  <a:pt x="1228725" y="0"/>
                </a:moveTo>
                <a:lnTo>
                  <a:pt x="1209675" y="0"/>
                </a:lnTo>
                <a:lnTo>
                  <a:pt x="0" y="1380855"/>
                </a:lnTo>
                <a:lnTo>
                  <a:pt x="0" y="1402601"/>
                </a:lnTo>
                <a:lnTo>
                  <a:pt x="1228725" y="0"/>
                </a:lnTo>
                <a:close/>
              </a:path>
            </a:pathLst>
          </a:custGeom>
          <a:solidFill>
            <a:srgbClr val="2D66C2"/>
          </a:solidFill>
        </p:spPr>
        <p:txBody>
          <a:bodyPr wrap="square" lIns="0" tIns="0" rIns="0" bIns="0" rtlCol="0"/>
          <a:lstStyle/>
          <a:p>
            <a:endParaRPr/>
          </a:p>
        </p:txBody>
      </p:sp>
      <p:sp>
        <p:nvSpPr>
          <p:cNvPr id="51" name="object 51"/>
          <p:cNvSpPr/>
          <p:nvPr/>
        </p:nvSpPr>
        <p:spPr>
          <a:xfrm>
            <a:off x="1771650" y="3028951"/>
            <a:ext cx="1257300" cy="1435735"/>
          </a:xfrm>
          <a:custGeom>
            <a:avLst/>
            <a:gdLst/>
            <a:ahLst/>
            <a:cxnLst/>
            <a:rect l="l" t="t" r="r" b="b"/>
            <a:pathLst>
              <a:path w="1257300" h="1435735">
                <a:moveTo>
                  <a:pt x="1257300" y="0"/>
                </a:moveTo>
                <a:lnTo>
                  <a:pt x="1228725" y="0"/>
                </a:lnTo>
                <a:lnTo>
                  <a:pt x="0" y="1402601"/>
                </a:lnTo>
                <a:lnTo>
                  <a:pt x="0" y="1435219"/>
                </a:lnTo>
                <a:lnTo>
                  <a:pt x="1257300" y="0"/>
                </a:lnTo>
                <a:close/>
              </a:path>
            </a:pathLst>
          </a:custGeom>
          <a:solidFill>
            <a:srgbClr val="2D66C2"/>
          </a:solidFill>
        </p:spPr>
        <p:txBody>
          <a:bodyPr wrap="square" lIns="0" tIns="0" rIns="0" bIns="0" rtlCol="0"/>
          <a:lstStyle/>
          <a:p>
            <a:endParaRPr/>
          </a:p>
        </p:txBody>
      </p:sp>
      <p:sp>
        <p:nvSpPr>
          <p:cNvPr id="52" name="object 52"/>
          <p:cNvSpPr/>
          <p:nvPr/>
        </p:nvSpPr>
        <p:spPr>
          <a:xfrm>
            <a:off x="1771651" y="3028950"/>
            <a:ext cx="1285875" cy="1468120"/>
          </a:xfrm>
          <a:custGeom>
            <a:avLst/>
            <a:gdLst/>
            <a:ahLst/>
            <a:cxnLst/>
            <a:rect l="l" t="t" r="r" b="b"/>
            <a:pathLst>
              <a:path w="1285875" h="1468120">
                <a:moveTo>
                  <a:pt x="1285875" y="0"/>
                </a:moveTo>
                <a:lnTo>
                  <a:pt x="1257300" y="0"/>
                </a:lnTo>
                <a:lnTo>
                  <a:pt x="0" y="1435219"/>
                </a:lnTo>
                <a:lnTo>
                  <a:pt x="0" y="1467838"/>
                </a:lnTo>
                <a:lnTo>
                  <a:pt x="1285875" y="0"/>
                </a:lnTo>
                <a:close/>
              </a:path>
            </a:pathLst>
          </a:custGeom>
          <a:solidFill>
            <a:srgbClr val="2D67C2"/>
          </a:solidFill>
        </p:spPr>
        <p:txBody>
          <a:bodyPr wrap="square" lIns="0" tIns="0" rIns="0" bIns="0" rtlCol="0"/>
          <a:lstStyle/>
          <a:p>
            <a:endParaRPr/>
          </a:p>
        </p:txBody>
      </p:sp>
      <p:sp>
        <p:nvSpPr>
          <p:cNvPr id="53" name="object 53"/>
          <p:cNvSpPr/>
          <p:nvPr/>
        </p:nvSpPr>
        <p:spPr>
          <a:xfrm>
            <a:off x="1771650" y="3028951"/>
            <a:ext cx="1314450" cy="1500505"/>
          </a:xfrm>
          <a:custGeom>
            <a:avLst/>
            <a:gdLst/>
            <a:ahLst/>
            <a:cxnLst/>
            <a:rect l="l" t="t" r="r" b="b"/>
            <a:pathLst>
              <a:path w="1314450" h="1500504">
                <a:moveTo>
                  <a:pt x="1314450" y="0"/>
                </a:moveTo>
                <a:lnTo>
                  <a:pt x="1285875" y="0"/>
                </a:lnTo>
                <a:lnTo>
                  <a:pt x="0" y="1467838"/>
                </a:lnTo>
                <a:lnTo>
                  <a:pt x="0" y="1500457"/>
                </a:lnTo>
                <a:lnTo>
                  <a:pt x="1314450" y="0"/>
                </a:lnTo>
                <a:close/>
              </a:path>
            </a:pathLst>
          </a:custGeom>
          <a:solidFill>
            <a:srgbClr val="2B6AC1"/>
          </a:solidFill>
        </p:spPr>
        <p:txBody>
          <a:bodyPr wrap="square" lIns="0" tIns="0" rIns="0" bIns="0" rtlCol="0"/>
          <a:lstStyle/>
          <a:p>
            <a:endParaRPr/>
          </a:p>
        </p:txBody>
      </p:sp>
      <p:sp>
        <p:nvSpPr>
          <p:cNvPr id="54" name="object 54"/>
          <p:cNvSpPr/>
          <p:nvPr/>
        </p:nvSpPr>
        <p:spPr>
          <a:xfrm>
            <a:off x="1771650" y="3028950"/>
            <a:ext cx="1333500" cy="1522730"/>
          </a:xfrm>
          <a:custGeom>
            <a:avLst/>
            <a:gdLst/>
            <a:ahLst/>
            <a:cxnLst/>
            <a:rect l="l" t="t" r="r" b="b"/>
            <a:pathLst>
              <a:path w="1333500" h="1522729">
                <a:moveTo>
                  <a:pt x="1333500" y="0"/>
                </a:moveTo>
                <a:lnTo>
                  <a:pt x="1314450" y="0"/>
                </a:lnTo>
                <a:lnTo>
                  <a:pt x="0" y="1500457"/>
                </a:lnTo>
                <a:lnTo>
                  <a:pt x="0" y="1522202"/>
                </a:lnTo>
                <a:lnTo>
                  <a:pt x="1333500" y="0"/>
                </a:lnTo>
                <a:close/>
              </a:path>
            </a:pathLst>
          </a:custGeom>
          <a:solidFill>
            <a:srgbClr val="2B6AC1"/>
          </a:solidFill>
        </p:spPr>
        <p:txBody>
          <a:bodyPr wrap="square" lIns="0" tIns="0" rIns="0" bIns="0" rtlCol="0"/>
          <a:lstStyle/>
          <a:p>
            <a:endParaRPr/>
          </a:p>
        </p:txBody>
      </p:sp>
      <p:sp>
        <p:nvSpPr>
          <p:cNvPr id="55" name="object 55"/>
          <p:cNvSpPr/>
          <p:nvPr/>
        </p:nvSpPr>
        <p:spPr>
          <a:xfrm>
            <a:off x="1771651" y="3028951"/>
            <a:ext cx="1362075" cy="1555115"/>
          </a:xfrm>
          <a:custGeom>
            <a:avLst/>
            <a:gdLst/>
            <a:ahLst/>
            <a:cxnLst/>
            <a:rect l="l" t="t" r="r" b="b"/>
            <a:pathLst>
              <a:path w="1362075" h="1555114">
                <a:moveTo>
                  <a:pt x="1362075" y="0"/>
                </a:moveTo>
                <a:lnTo>
                  <a:pt x="1333500" y="0"/>
                </a:lnTo>
                <a:lnTo>
                  <a:pt x="0" y="1522202"/>
                </a:lnTo>
                <a:lnTo>
                  <a:pt x="0" y="1554821"/>
                </a:lnTo>
                <a:lnTo>
                  <a:pt x="1362075" y="0"/>
                </a:lnTo>
                <a:close/>
              </a:path>
            </a:pathLst>
          </a:custGeom>
          <a:solidFill>
            <a:srgbClr val="2B6DBF"/>
          </a:solidFill>
        </p:spPr>
        <p:txBody>
          <a:bodyPr wrap="square" lIns="0" tIns="0" rIns="0" bIns="0" rtlCol="0"/>
          <a:lstStyle/>
          <a:p>
            <a:endParaRPr/>
          </a:p>
        </p:txBody>
      </p:sp>
      <p:sp>
        <p:nvSpPr>
          <p:cNvPr id="56" name="object 56"/>
          <p:cNvSpPr/>
          <p:nvPr/>
        </p:nvSpPr>
        <p:spPr>
          <a:xfrm>
            <a:off x="1771650" y="3028950"/>
            <a:ext cx="1390650" cy="1587500"/>
          </a:xfrm>
          <a:custGeom>
            <a:avLst/>
            <a:gdLst/>
            <a:ahLst/>
            <a:cxnLst/>
            <a:rect l="l" t="t" r="r" b="b"/>
            <a:pathLst>
              <a:path w="1390650" h="1587500">
                <a:moveTo>
                  <a:pt x="1390650" y="0"/>
                </a:moveTo>
                <a:lnTo>
                  <a:pt x="1362075" y="0"/>
                </a:lnTo>
                <a:lnTo>
                  <a:pt x="0" y="1554821"/>
                </a:lnTo>
                <a:lnTo>
                  <a:pt x="0" y="1587440"/>
                </a:lnTo>
                <a:lnTo>
                  <a:pt x="1390650" y="0"/>
                </a:lnTo>
                <a:close/>
              </a:path>
            </a:pathLst>
          </a:custGeom>
          <a:solidFill>
            <a:srgbClr val="2B6FBF"/>
          </a:solidFill>
        </p:spPr>
        <p:txBody>
          <a:bodyPr wrap="square" lIns="0" tIns="0" rIns="0" bIns="0" rtlCol="0"/>
          <a:lstStyle/>
          <a:p>
            <a:endParaRPr/>
          </a:p>
        </p:txBody>
      </p:sp>
      <p:sp>
        <p:nvSpPr>
          <p:cNvPr id="57" name="object 57"/>
          <p:cNvSpPr/>
          <p:nvPr/>
        </p:nvSpPr>
        <p:spPr>
          <a:xfrm>
            <a:off x="1771651" y="3028950"/>
            <a:ext cx="1419225" cy="1620520"/>
          </a:xfrm>
          <a:custGeom>
            <a:avLst/>
            <a:gdLst/>
            <a:ahLst/>
            <a:cxnLst/>
            <a:rect l="l" t="t" r="r" b="b"/>
            <a:pathLst>
              <a:path w="1419225" h="1620520">
                <a:moveTo>
                  <a:pt x="1419225" y="0"/>
                </a:moveTo>
                <a:lnTo>
                  <a:pt x="1390650" y="0"/>
                </a:lnTo>
                <a:lnTo>
                  <a:pt x="0" y="1587440"/>
                </a:lnTo>
                <a:lnTo>
                  <a:pt x="0" y="1620058"/>
                </a:lnTo>
                <a:lnTo>
                  <a:pt x="1419225" y="0"/>
                </a:lnTo>
                <a:close/>
              </a:path>
            </a:pathLst>
          </a:custGeom>
          <a:solidFill>
            <a:srgbClr val="2A6FBF"/>
          </a:solidFill>
        </p:spPr>
        <p:txBody>
          <a:bodyPr wrap="square" lIns="0" tIns="0" rIns="0" bIns="0" rtlCol="0"/>
          <a:lstStyle/>
          <a:p>
            <a:endParaRPr/>
          </a:p>
        </p:txBody>
      </p:sp>
      <p:sp>
        <p:nvSpPr>
          <p:cNvPr id="58" name="object 58"/>
          <p:cNvSpPr/>
          <p:nvPr/>
        </p:nvSpPr>
        <p:spPr>
          <a:xfrm>
            <a:off x="1771651" y="3028950"/>
            <a:ext cx="1438275" cy="1642110"/>
          </a:xfrm>
          <a:custGeom>
            <a:avLst/>
            <a:gdLst/>
            <a:ahLst/>
            <a:cxnLst/>
            <a:rect l="l" t="t" r="r" b="b"/>
            <a:pathLst>
              <a:path w="1438275" h="1642110">
                <a:moveTo>
                  <a:pt x="1438275" y="0"/>
                </a:moveTo>
                <a:lnTo>
                  <a:pt x="1419225" y="0"/>
                </a:lnTo>
                <a:lnTo>
                  <a:pt x="0" y="1620058"/>
                </a:lnTo>
                <a:lnTo>
                  <a:pt x="0" y="1641804"/>
                </a:lnTo>
                <a:lnTo>
                  <a:pt x="1438275" y="0"/>
                </a:lnTo>
                <a:close/>
              </a:path>
            </a:pathLst>
          </a:custGeom>
          <a:solidFill>
            <a:srgbClr val="2A72BE"/>
          </a:solidFill>
        </p:spPr>
        <p:txBody>
          <a:bodyPr wrap="square" lIns="0" tIns="0" rIns="0" bIns="0" rtlCol="0"/>
          <a:lstStyle/>
          <a:p>
            <a:endParaRPr/>
          </a:p>
        </p:txBody>
      </p:sp>
      <p:sp>
        <p:nvSpPr>
          <p:cNvPr id="59" name="object 59"/>
          <p:cNvSpPr/>
          <p:nvPr/>
        </p:nvSpPr>
        <p:spPr>
          <a:xfrm>
            <a:off x="1771650" y="3028951"/>
            <a:ext cx="1466850" cy="1674495"/>
          </a:xfrm>
          <a:custGeom>
            <a:avLst/>
            <a:gdLst/>
            <a:ahLst/>
            <a:cxnLst/>
            <a:rect l="l" t="t" r="r" b="b"/>
            <a:pathLst>
              <a:path w="1466850" h="1674495">
                <a:moveTo>
                  <a:pt x="1466850" y="0"/>
                </a:moveTo>
                <a:lnTo>
                  <a:pt x="1438275" y="0"/>
                </a:lnTo>
                <a:lnTo>
                  <a:pt x="0" y="1641804"/>
                </a:lnTo>
                <a:lnTo>
                  <a:pt x="0" y="1674423"/>
                </a:lnTo>
                <a:lnTo>
                  <a:pt x="1466850" y="0"/>
                </a:lnTo>
                <a:close/>
              </a:path>
            </a:pathLst>
          </a:custGeom>
          <a:solidFill>
            <a:srgbClr val="2A73BE"/>
          </a:solidFill>
        </p:spPr>
        <p:txBody>
          <a:bodyPr wrap="square" lIns="0" tIns="0" rIns="0" bIns="0" rtlCol="0"/>
          <a:lstStyle/>
          <a:p>
            <a:endParaRPr/>
          </a:p>
        </p:txBody>
      </p:sp>
      <p:sp>
        <p:nvSpPr>
          <p:cNvPr id="60" name="object 60"/>
          <p:cNvSpPr/>
          <p:nvPr/>
        </p:nvSpPr>
        <p:spPr>
          <a:xfrm>
            <a:off x="1771651" y="3028950"/>
            <a:ext cx="1495425" cy="1707514"/>
          </a:xfrm>
          <a:custGeom>
            <a:avLst/>
            <a:gdLst/>
            <a:ahLst/>
            <a:cxnLst/>
            <a:rect l="l" t="t" r="r" b="b"/>
            <a:pathLst>
              <a:path w="1495425" h="1707514">
                <a:moveTo>
                  <a:pt x="1495425" y="0"/>
                </a:moveTo>
                <a:lnTo>
                  <a:pt x="1466850" y="0"/>
                </a:lnTo>
                <a:lnTo>
                  <a:pt x="0" y="1674423"/>
                </a:lnTo>
                <a:lnTo>
                  <a:pt x="0" y="1707041"/>
                </a:lnTo>
                <a:lnTo>
                  <a:pt x="1495425" y="0"/>
                </a:lnTo>
                <a:close/>
              </a:path>
            </a:pathLst>
          </a:custGeom>
          <a:solidFill>
            <a:srgbClr val="2A74BE"/>
          </a:solidFill>
        </p:spPr>
        <p:txBody>
          <a:bodyPr wrap="square" lIns="0" tIns="0" rIns="0" bIns="0" rtlCol="0"/>
          <a:lstStyle/>
          <a:p>
            <a:endParaRPr/>
          </a:p>
        </p:txBody>
      </p:sp>
      <p:sp>
        <p:nvSpPr>
          <p:cNvPr id="61" name="object 61"/>
          <p:cNvSpPr/>
          <p:nvPr/>
        </p:nvSpPr>
        <p:spPr>
          <a:xfrm>
            <a:off x="1771650" y="3028950"/>
            <a:ext cx="1524000" cy="1739900"/>
          </a:xfrm>
          <a:custGeom>
            <a:avLst/>
            <a:gdLst/>
            <a:ahLst/>
            <a:cxnLst/>
            <a:rect l="l" t="t" r="r" b="b"/>
            <a:pathLst>
              <a:path w="1524000" h="1739900">
                <a:moveTo>
                  <a:pt x="1524000" y="0"/>
                </a:moveTo>
                <a:lnTo>
                  <a:pt x="1495425" y="0"/>
                </a:lnTo>
                <a:lnTo>
                  <a:pt x="0" y="1707041"/>
                </a:lnTo>
                <a:lnTo>
                  <a:pt x="0" y="1739660"/>
                </a:lnTo>
                <a:lnTo>
                  <a:pt x="1524000" y="0"/>
                </a:lnTo>
                <a:close/>
              </a:path>
            </a:pathLst>
          </a:custGeom>
          <a:solidFill>
            <a:srgbClr val="2975BE"/>
          </a:solidFill>
        </p:spPr>
        <p:txBody>
          <a:bodyPr wrap="square" lIns="0" tIns="0" rIns="0" bIns="0" rtlCol="0"/>
          <a:lstStyle/>
          <a:p>
            <a:endParaRPr/>
          </a:p>
        </p:txBody>
      </p:sp>
      <p:sp>
        <p:nvSpPr>
          <p:cNvPr id="62" name="object 62"/>
          <p:cNvSpPr/>
          <p:nvPr/>
        </p:nvSpPr>
        <p:spPr>
          <a:xfrm>
            <a:off x="1771650" y="3028951"/>
            <a:ext cx="1543050" cy="1761489"/>
          </a:xfrm>
          <a:custGeom>
            <a:avLst/>
            <a:gdLst/>
            <a:ahLst/>
            <a:cxnLst/>
            <a:rect l="l" t="t" r="r" b="b"/>
            <a:pathLst>
              <a:path w="1543050" h="1761489">
                <a:moveTo>
                  <a:pt x="1543050" y="0"/>
                </a:moveTo>
                <a:lnTo>
                  <a:pt x="1524000" y="0"/>
                </a:lnTo>
                <a:lnTo>
                  <a:pt x="0" y="1739660"/>
                </a:lnTo>
                <a:lnTo>
                  <a:pt x="0" y="1761406"/>
                </a:lnTo>
                <a:lnTo>
                  <a:pt x="1543050" y="0"/>
                </a:lnTo>
                <a:close/>
              </a:path>
            </a:pathLst>
          </a:custGeom>
          <a:solidFill>
            <a:srgbClr val="2978BD"/>
          </a:solidFill>
        </p:spPr>
        <p:txBody>
          <a:bodyPr wrap="square" lIns="0" tIns="0" rIns="0" bIns="0" rtlCol="0"/>
          <a:lstStyle/>
          <a:p>
            <a:endParaRPr/>
          </a:p>
        </p:txBody>
      </p:sp>
      <p:sp>
        <p:nvSpPr>
          <p:cNvPr id="63" name="object 63"/>
          <p:cNvSpPr/>
          <p:nvPr/>
        </p:nvSpPr>
        <p:spPr>
          <a:xfrm>
            <a:off x="1771651" y="3028950"/>
            <a:ext cx="1571625" cy="1794510"/>
          </a:xfrm>
          <a:custGeom>
            <a:avLst/>
            <a:gdLst/>
            <a:ahLst/>
            <a:cxnLst/>
            <a:rect l="l" t="t" r="r" b="b"/>
            <a:pathLst>
              <a:path w="1571625" h="1794510">
                <a:moveTo>
                  <a:pt x="1571625" y="0"/>
                </a:moveTo>
                <a:lnTo>
                  <a:pt x="1543050" y="0"/>
                </a:lnTo>
                <a:lnTo>
                  <a:pt x="0" y="1761406"/>
                </a:lnTo>
                <a:lnTo>
                  <a:pt x="0" y="1794024"/>
                </a:lnTo>
                <a:lnTo>
                  <a:pt x="1571625" y="0"/>
                </a:lnTo>
                <a:close/>
              </a:path>
            </a:pathLst>
          </a:custGeom>
          <a:solidFill>
            <a:srgbClr val="2978BD"/>
          </a:solidFill>
        </p:spPr>
        <p:txBody>
          <a:bodyPr wrap="square" lIns="0" tIns="0" rIns="0" bIns="0" rtlCol="0"/>
          <a:lstStyle/>
          <a:p>
            <a:endParaRPr/>
          </a:p>
        </p:txBody>
      </p:sp>
      <p:sp>
        <p:nvSpPr>
          <p:cNvPr id="64" name="object 64"/>
          <p:cNvSpPr/>
          <p:nvPr/>
        </p:nvSpPr>
        <p:spPr>
          <a:xfrm>
            <a:off x="1771650" y="3028951"/>
            <a:ext cx="1600200" cy="1826895"/>
          </a:xfrm>
          <a:custGeom>
            <a:avLst/>
            <a:gdLst/>
            <a:ahLst/>
            <a:cxnLst/>
            <a:rect l="l" t="t" r="r" b="b"/>
            <a:pathLst>
              <a:path w="1600200" h="1826895">
                <a:moveTo>
                  <a:pt x="1600200" y="0"/>
                </a:moveTo>
                <a:lnTo>
                  <a:pt x="1571625" y="0"/>
                </a:lnTo>
                <a:lnTo>
                  <a:pt x="0" y="1794024"/>
                </a:lnTo>
                <a:lnTo>
                  <a:pt x="0" y="1826643"/>
                </a:lnTo>
                <a:lnTo>
                  <a:pt x="1600200" y="0"/>
                </a:lnTo>
                <a:close/>
              </a:path>
            </a:pathLst>
          </a:custGeom>
          <a:solidFill>
            <a:srgbClr val="297BBC"/>
          </a:solidFill>
        </p:spPr>
        <p:txBody>
          <a:bodyPr wrap="square" lIns="0" tIns="0" rIns="0" bIns="0" rtlCol="0"/>
          <a:lstStyle/>
          <a:p>
            <a:endParaRPr/>
          </a:p>
        </p:txBody>
      </p:sp>
      <p:sp>
        <p:nvSpPr>
          <p:cNvPr id="65" name="object 65"/>
          <p:cNvSpPr/>
          <p:nvPr/>
        </p:nvSpPr>
        <p:spPr>
          <a:xfrm>
            <a:off x="1771651" y="3028950"/>
            <a:ext cx="1628775" cy="1859280"/>
          </a:xfrm>
          <a:custGeom>
            <a:avLst/>
            <a:gdLst/>
            <a:ahLst/>
            <a:cxnLst/>
            <a:rect l="l" t="t" r="r" b="b"/>
            <a:pathLst>
              <a:path w="1628775" h="1859279">
                <a:moveTo>
                  <a:pt x="1628775" y="0"/>
                </a:moveTo>
                <a:lnTo>
                  <a:pt x="1600200" y="0"/>
                </a:lnTo>
                <a:lnTo>
                  <a:pt x="0" y="1826643"/>
                </a:lnTo>
                <a:lnTo>
                  <a:pt x="0" y="1859262"/>
                </a:lnTo>
                <a:lnTo>
                  <a:pt x="1628775" y="0"/>
                </a:lnTo>
                <a:close/>
              </a:path>
            </a:pathLst>
          </a:custGeom>
          <a:solidFill>
            <a:srgbClr val="297DBC"/>
          </a:solidFill>
        </p:spPr>
        <p:txBody>
          <a:bodyPr wrap="square" lIns="0" tIns="0" rIns="0" bIns="0" rtlCol="0"/>
          <a:lstStyle/>
          <a:p>
            <a:endParaRPr/>
          </a:p>
        </p:txBody>
      </p:sp>
      <p:sp>
        <p:nvSpPr>
          <p:cNvPr id="66" name="object 66"/>
          <p:cNvSpPr/>
          <p:nvPr/>
        </p:nvSpPr>
        <p:spPr>
          <a:xfrm>
            <a:off x="1771651" y="3028951"/>
            <a:ext cx="1647825" cy="1881505"/>
          </a:xfrm>
          <a:custGeom>
            <a:avLst/>
            <a:gdLst/>
            <a:ahLst/>
            <a:cxnLst/>
            <a:rect l="l" t="t" r="r" b="b"/>
            <a:pathLst>
              <a:path w="1647825" h="1881504">
                <a:moveTo>
                  <a:pt x="1647825" y="0"/>
                </a:moveTo>
                <a:lnTo>
                  <a:pt x="1628775" y="0"/>
                </a:lnTo>
                <a:lnTo>
                  <a:pt x="0" y="1859262"/>
                </a:lnTo>
                <a:lnTo>
                  <a:pt x="0" y="1881007"/>
                </a:lnTo>
                <a:lnTo>
                  <a:pt x="1647825" y="0"/>
                </a:lnTo>
                <a:close/>
              </a:path>
            </a:pathLst>
          </a:custGeom>
          <a:solidFill>
            <a:srgbClr val="297DBC"/>
          </a:solidFill>
        </p:spPr>
        <p:txBody>
          <a:bodyPr wrap="square" lIns="0" tIns="0" rIns="0" bIns="0" rtlCol="0"/>
          <a:lstStyle/>
          <a:p>
            <a:endParaRPr/>
          </a:p>
        </p:txBody>
      </p:sp>
      <p:sp>
        <p:nvSpPr>
          <p:cNvPr id="67" name="object 67"/>
          <p:cNvSpPr/>
          <p:nvPr/>
        </p:nvSpPr>
        <p:spPr>
          <a:xfrm>
            <a:off x="1771650" y="3028951"/>
            <a:ext cx="1676400" cy="1913889"/>
          </a:xfrm>
          <a:custGeom>
            <a:avLst/>
            <a:gdLst/>
            <a:ahLst/>
            <a:cxnLst/>
            <a:rect l="l" t="t" r="r" b="b"/>
            <a:pathLst>
              <a:path w="1676400" h="1913889">
                <a:moveTo>
                  <a:pt x="1676400" y="0"/>
                </a:moveTo>
                <a:lnTo>
                  <a:pt x="1647825" y="0"/>
                </a:lnTo>
                <a:lnTo>
                  <a:pt x="0" y="1881007"/>
                </a:lnTo>
                <a:lnTo>
                  <a:pt x="0" y="1913626"/>
                </a:lnTo>
                <a:lnTo>
                  <a:pt x="1676400" y="0"/>
                </a:lnTo>
                <a:close/>
              </a:path>
            </a:pathLst>
          </a:custGeom>
          <a:solidFill>
            <a:srgbClr val="2880BA"/>
          </a:solidFill>
        </p:spPr>
        <p:txBody>
          <a:bodyPr wrap="square" lIns="0" tIns="0" rIns="0" bIns="0" rtlCol="0"/>
          <a:lstStyle/>
          <a:p>
            <a:endParaRPr/>
          </a:p>
        </p:txBody>
      </p:sp>
      <p:sp>
        <p:nvSpPr>
          <p:cNvPr id="68" name="object 68"/>
          <p:cNvSpPr/>
          <p:nvPr/>
        </p:nvSpPr>
        <p:spPr>
          <a:xfrm>
            <a:off x="1771651" y="3028951"/>
            <a:ext cx="1704975" cy="1946275"/>
          </a:xfrm>
          <a:custGeom>
            <a:avLst/>
            <a:gdLst/>
            <a:ahLst/>
            <a:cxnLst/>
            <a:rect l="l" t="t" r="r" b="b"/>
            <a:pathLst>
              <a:path w="1704975" h="1946275">
                <a:moveTo>
                  <a:pt x="1704975" y="0"/>
                </a:moveTo>
                <a:lnTo>
                  <a:pt x="1676400" y="0"/>
                </a:lnTo>
                <a:lnTo>
                  <a:pt x="0" y="1913626"/>
                </a:lnTo>
                <a:lnTo>
                  <a:pt x="0" y="1946245"/>
                </a:lnTo>
                <a:lnTo>
                  <a:pt x="1704975" y="0"/>
                </a:lnTo>
                <a:close/>
              </a:path>
            </a:pathLst>
          </a:custGeom>
          <a:solidFill>
            <a:srgbClr val="2881B9"/>
          </a:solidFill>
        </p:spPr>
        <p:txBody>
          <a:bodyPr wrap="square" lIns="0" tIns="0" rIns="0" bIns="0" rtlCol="0"/>
          <a:lstStyle/>
          <a:p>
            <a:endParaRPr/>
          </a:p>
        </p:txBody>
      </p:sp>
      <p:sp>
        <p:nvSpPr>
          <p:cNvPr id="69" name="object 69"/>
          <p:cNvSpPr/>
          <p:nvPr/>
        </p:nvSpPr>
        <p:spPr>
          <a:xfrm>
            <a:off x="1771650" y="3028951"/>
            <a:ext cx="1733550" cy="1979295"/>
          </a:xfrm>
          <a:custGeom>
            <a:avLst/>
            <a:gdLst/>
            <a:ahLst/>
            <a:cxnLst/>
            <a:rect l="l" t="t" r="r" b="b"/>
            <a:pathLst>
              <a:path w="1733550" h="1979295">
                <a:moveTo>
                  <a:pt x="1733550" y="0"/>
                </a:moveTo>
                <a:lnTo>
                  <a:pt x="1704975" y="0"/>
                </a:lnTo>
                <a:lnTo>
                  <a:pt x="0" y="1946245"/>
                </a:lnTo>
                <a:lnTo>
                  <a:pt x="0" y="1978863"/>
                </a:lnTo>
                <a:lnTo>
                  <a:pt x="1733550" y="0"/>
                </a:lnTo>
                <a:close/>
              </a:path>
            </a:pathLst>
          </a:custGeom>
          <a:solidFill>
            <a:srgbClr val="2882B9"/>
          </a:solidFill>
        </p:spPr>
        <p:txBody>
          <a:bodyPr wrap="square" lIns="0" tIns="0" rIns="0" bIns="0" rtlCol="0"/>
          <a:lstStyle/>
          <a:p>
            <a:endParaRPr/>
          </a:p>
        </p:txBody>
      </p:sp>
      <p:sp>
        <p:nvSpPr>
          <p:cNvPr id="70" name="object 70"/>
          <p:cNvSpPr/>
          <p:nvPr/>
        </p:nvSpPr>
        <p:spPr>
          <a:xfrm>
            <a:off x="1771650" y="3028951"/>
            <a:ext cx="1752600" cy="2000885"/>
          </a:xfrm>
          <a:custGeom>
            <a:avLst/>
            <a:gdLst/>
            <a:ahLst/>
            <a:cxnLst/>
            <a:rect l="l" t="t" r="r" b="b"/>
            <a:pathLst>
              <a:path w="1752600" h="2000885">
                <a:moveTo>
                  <a:pt x="1752600" y="0"/>
                </a:moveTo>
                <a:lnTo>
                  <a:pt x="1733550" y="0"/>
                </a:lnTo>
                <a:lnTo>
                  <a:pt x="0" y="1978863"/>
                </a:lnTo>
                <a:lnTo>
                  <a:pt x="0" y="2000609"/>
                </a:lnTo>
                <a:lnTo>
                  <a:pt x="1752600" y="0"/>
                </a:lnTo>
                <a:close/>
              </a:path>
            </a:pathLst>
          </a:custGeom>
          <a:solidFill>
            <a:srgbClr val="2683B9"/>
          </a:solidFill>
        </p:spPr>
        <p:txBody>
          <a:bodyPr wrap="square" lIns="0" tIns="0" rIns="0" bIns="0" rtlCol="0"/>
          <a:lstStyle/>
          <a:p>
            <a:endParaRPr/>
          </a:p>
        </p:txBody>
      </p:sp>
      <p:sp>
        <p:nvSpPr>
          <p:cNvPr id="71" name="object 71"/>
          <p:cNvSpPr/>
          <p:nvPr/>
        </p:nvSpPr>
        <p:spPr>
          <a:xfrm>
            <a:off x="1771651" y="3028950"/>
            <a:ext cx="1781175" cy="2033270"/>
          </a:xfrm>
          <a:custGeom>
            <a:avLst/>
            <a:gdLst/>
            <a:ahLst/>
            <a:cxnLst/>
            <a:rect l="l" t="t" r="r" b="b"/>
            <a:pathLst>
              <a:path w="1781175" h="2033270">
                <a:moveTo>
                  <a:pt x="1781175" y="0"/>
                </a:moveTo>
                <a:lnTo>
                  <a:pt x="1752600" y="0"/>
                </a:lnTo>
                <a:lnTo>
                  <a:pt x="0" y="2000609"/>
                </a:lnTo>
                <a:lnTo>
                  <a:pt x="0" y="2033228"/>
                </a:lnTo>
                <a:lnTo>
                  <a:pt x="1781175" y="0"/>
                </a:lnTo>
                <a:close/>
              </a:path>
            </a:pathLst>
          </a:custGeom>
          <a:solidFill>
            <a:srgbClr val="2686B9"/>
          </a:solidFill>
        </p:spPr>
        <p:txBody>
          <a:bodyPr wrap="square" lIns="0" tIns="0" rIns="0" bIns="0" rtlCol="0"/>
          <a:lstStyle/>
          <a:p>
            <a:endParaRPr/>
          </a:p>
        </p:txBody>
      </p:sp>
      <p:sp>
        <p:nvSpPr>
          <p:cNvPr id="72" name="object 72"/>
          <p:cNvSpPr/>
          <p:nvPr/>
        </p:nvSpPr>
        <p:spPr>
          <a:xfrm>
            <a:off x="1771650" y="3028951"/>
            <a:ext cx="1809750" cy="2066289"/>
          </a:xfrm>
          <a:custGeom>
            <a:avLst/>
            <a:gdLst/>
            <a:ahLst/>
            <a:cxnLst/>
            <a:rect l="l" t="t" r="r" b="b"/>
            <a:pathLst>
              <a:path w="1809750" h="2066289">
                <a:moveTo>
                  <a:pt x="1809750" y="0"/>
                </a:moveTo>
                <a:lnTo>
                  <a:pt x="1781175" y="0"/>
                </a:lnTo>
                <a:lnTo>
                  <a:pt x="0" y="2033228"/>
                </a:lnTo>
                <a:lnTo>
                  <a:pt x="0" y="2065846"/>
                </a:lnTo>
                <a:lnTo>
                  <a:pt x="1809750" y="0"/>
                </a:lnTo>
                <a:close/>
              </a:path>
            </a:pathLst>
          </a:custGeom>
          <a:solidFill>
            <a:srgbClr val="2686B9"/>
          </a:solidFill>
        </p:spPr>
        <p:txBody>
          <a:bodyPr wrap="square" lIns="0" tIns="0" rIns="0" bIns="0" rtlCol="0"/>
          <a:lstStyle/>
          <a:p>
            <a:endParaRPr/>
          </a:p>
        </p:txBody>
      </p:sp>
      <p:sp>
        <p:nvSpPr>
          <p:cNvPr id="73" name="object 73"/>
          <p:cNvSpPr/>
          <p:nvPr/>
        </p:nvSpPr>
        <p:spPr>
          <a:xfrm>
            <a:off x="1771651" y="3028951"/>
            <a:ext cx="1838325" cy="2098675"/>
          </a:xfrm>
          <a:custGeom>
            <a:avLst/>
            <a:gdLst/>
            <a:ahLst/>
            <a:cxnLst/>
            <a:rect l="l" t="t" r="r" b="b"/>
            <a:pathLst>
              <a:path w="1838325" h="2098675">
                <a:moveTo>
                  <a:pt x="1838325" y="0"/>
                </a:moveTo>
                <a:lnTo>
                  <a:pt x="1809750" y="0"/>
                </a:lnTo>
                <a:lnTo>
                  <a:pt x="0" y="2065846"/>
                </a:lnTo>
                <a:lnTo>
                  <a:pt x="0" y="2098465"/>
                </a:lnTo>
                <a:lnTo>
                  <a:pt x="1838325" y="0"/>
                </a:lnTo>
                <a:close/>
              </a:path>
            </a:pathLst>
          </a:custGeom>
          <a:solidFill>
            <a:srgbClr val="2589B8"/>
          </a:solidFill>
        </p:spPr>
        <p:txBody>
          <a:bodyPr wrap="square" lIns="0" tIns="0" rIns="0" bIns="0" rtlCol="0"/>
          <a:lstStyle/>
          <a:p>
            <a:endParaRPr/>
          </a:p>
        </p:txBody>
      </p:sp>
      <p:sp>
        <p:nvSpPr>
          <p:cNvPr id="74" name="object 74"/>
          <p:cNvSpPr/>
          <p:nvPr/>
        </p:nvSpPr>
        <p:spPr>
          <a:xfrm>
            <a:off x="1771651" y="3028951"/>
            <a:ext cx="1857375" cy="2120265"/>
          </a:xfrm>
          <a:custGeom>
            <a:avLst/>
            <a:gdLst/>
            <a:ahLst/>
            <a:cxnLst/>
            <a:rect l="l" t="t" r="r" b="b"/>
            <a:pathLst>
              <a:path w="1857375" h="2120265">
                <a:moveTo>
                  <a:pt x="1857375" y="0"/>
                </a:moveTo>
                <a:lnTo>
                  <a:pt x="1838325" y="0"/>
                </a:lnTo>
                <a:lnTo>
                  <a:pt x="0" y="2098465"/>
                </a:lnTo>
                <a:lnTo>
                  <a:pt x="0" y="2120211"/>
                </a:lnTo>
                <a:lnTo>
                  <a:pt x="1857375" y="0"/>
                </a:lnTo>
                <a:close/>
              </a:path>
            </a:pathLst>
          </a:custGeom>
          <a:solidFill>
            <a:srgbClr val="258BB6"/>
          </a:solidFill>
        </p:spPr>
        <p:txBody>
          <a:bodyPr wrap="square" lIns="0" tIns="0" rIns="0" bIns="0" rtlCol="0"/>
          <a:lstStyle/>
          <a:p>
            <a:endParaRPr/>
          </a:p>
        </p:txBody>
      </p:sp>
      <p:sp>
        <p:nvSpPr>
          <p:cNvPr id="75" name="object 75"/>
          <p:cNvSpPr/>
          <p:nvPr/>
        </p:nvSpPr>
        <p:spPr>
          <a:xfrm>
            <a:off x="1771650" y="3028951"/>
            <a:ext cx="1885950" cy="2153285"/>
          </a:xfrm>
          <a:custGeom>
            <a:avLst/>
            <a:gdLst/>
            <a:ahLst/>
            <a:cxnLst/>
            <a:rect l="l" t="t" r="r" b="b"/>
            <a:pathLst>
              <a:path w="1885950" h="2153285">
                <a:moveTo>
                  <a:pt x="1885950" y="0"/>
                </a:moveTo>
                <a:lnTo>
                  <a:pt x="1857375" y="0"/>
                </a:lnTo>
                <a:lnTo>
                  <a:pt x="0" y="2120211"/>
                </a:lnTo>
                <a:lnTo>
                  <a:pt x="0" y="2152829"/>
                </a:lnTo>
                <a:lnTo>
                  <a:pt x="1885950" y="0"/>
                </a:lnTo>
                <a:close/>
              </a:path>
            </a:pathLst>
          </a:custGeom>
          <a:solidFill>
            <a:srgbClr val="258BB6"/>
          </a:solidFill>
        </p:spPr>
        <p:txBody>
          <a:bodyPr wrap="square" lIns="0" tIns="0" rIns="0" bIns="0" rtlCol="0"/>
          <a:lstStyle/>
          <a:p>
            <a:endParaRPr/>
          </a:p>
        </p:txBody>
      </p:sp>
      <p:sp>
        <p:nvSpPr>
          <p:cNvPr id="76" name="object 76"/>
          <p:cNvSpPr/>
          <p:nvPr/>
        </p:nvSpPr>
        <p:spPr>
          <a:xfrm>
            <a:off x="1771651" y="3028950"/>
            <a:ext cx="1914525" cy="2185670"/>
          </a:xfrm>
          <a:custGeom>
            <a:avLst/>
            <a:gdLst/>
            <a:ahLst/>
            <a:cxnLst/>
            <a:rect l="l" t="t" r="r" b="b"/>
            <a:pathLst>
              <a:path w="1914525" h="2185670">
                <a:moveTo>
                  <a:pt x="1914525" y="0"/>
                </a:moveTo>
                <a:lnTo>
                  <a:pt x="1885950" y="0"/>
                </a:lnTo>
                <a:lnTo>
                  <a:pt x="0" y="2152829"/>
                </a:lnTo>
                <a:lnTo>
                  <a:pt x="0" y="2185448"/>
                </a:lnTo>
                <a:lnTo>
                  <a:pt x="1914525" y="0"/>
                </a:lnTo>
                <a:close/>
              </a:path>
            </a:pathLst>
          </a:custGeom>
          <a:solidFill>
            <a:srgbClr val="258EB5"/>
          </a:solidFill>
        </p:spPr>
        <p:txBody>
          <a:bodyPr wrap="square" lIns="0" tIns="0" rIns="0" bIns="0" rtlCol="0"/>
          <a:lstStyle/>
          <a:p>
            <a:endParaRPr/>
          </a:p>
        </p:txBody>
      </p:sp>
      <p:sp>
        <p:nvSpPr>
          <p:cNvPr id="77" name="object 77"/>
          <p:cNvSpPr/>
          <p:nvPr/>
        </p:nvSpPr>
        <p:spPr>
          <a:xfrm>
            <a:off x="1771650" y="3028951"/>
            <a:ext cx="1943100" cy="2218055"/>
          </a:xfrm>
          <a:custGeom>
            <a:avLst/>
            <a:gdLst/>
            <a:ahLst/>
            <a:cxnLst/>
            <a:rect l="l" t="t" r="r" b="b"/>
            <a:pathLst>
              <a:path w="1943100" h="2218054">
                <a:moveTo>
                  <a:pt x="1943100" y="0"/>
                </a:moveTo>
                <a:lnTo>
                  <a:pt x="1914525" y="0"/>
                </a:lnTo>
                <a:lnTo>
                  <a:pt x="0" y="2185448"/>
                </a:lnTo>
                <a:lnTo>
                  <a:pt x="0" y="2218066"/>
                </a:lnTo>
                <a:lnTo>
                  <a:pt x="1943100" y="0"/>
                </a:lnTo>
                <a:close/>
              </a:path>
            </a:pathLst>
          </a:custGeom>
          <a:solidFill>
            <a:srgbClr val="258FB5"/>
          </a:solidFill>
        </p:spPr>
        <p:txBody>
          <a:bodyPr wrap="square" lIns="0" tIns="0" rIns="0" bIns="0" rtlCol="0"/>
          <a:lstStyle/>
          <a:p>
            <a:endParaRPr/>
          </a:p>
        </p:txBody>
      </p:sp>
      <p:sp>
        <p:nvSpPr>
          <p:cNvPr id="78" name="object 78"/>
          <p:cNvSpPr/>
          <p:nvPr/>
        </p:nvSpPr>
        <p:spPr>
          <a:xfrm>
            <a:off x="1771650" y="3028950"/>
            <a:ext cx="1962150" cy="2240280"/>
          </a:xfrm>
          <a:custGeom>
            <a:avLst/>
            <a:gdLst/>
            <a:ahLst/>
            <a:cxnLst/>
            <a:rect l="l" t="t" r="r" b="b"/>
            <a:pathLst>
              <a:path w="1962150" h="2240279">
                <a:moveTo>
                  <a:pt x="1962150" y="0"/>
                </a:moveTo>
                <a:lnTo>
                  <a:pt x="1943100" y="0"/>
                </a:lnTo>
                <a:lnTo>
                  <a:pt x="0" y="2218066"/>
                </a:lnTo>
                <a:lnTo>
                  <a:pt x="0" y="2239812"/>
                </a:lnTo>
                <a:lnTo>
                  <a:pt x="1962150" y="0"/>
                </a:lnTo>
                <a:close/>
              </a:path>
            </a:pathLst>
          </a:custGeom>
          <a:solidFill>
            <a:srgbClr val="258FB4"/>
          </a:solidFill>
        </p:spPr>
        <p:txBody>
          <a:bodyPr wrap="square" lIns="0" tIns="0" rIns="0" bIns="0" rtlCol="0"/>
          <a:lstStyle/>
          <a:p>
            <a:endParaRPr/>
          </a:p>
        </p:txBody>
      </p:sp>
      <p:sp>
        <p:nvSpPr>
          <p:cNvPr id="79" name="object 79"/>
          <p:cNvSpPr/>
          <p:nvPr/>
        </p:nvSpPr>
        <p:spPr>
          <a:xfrm>
            <a:off x="1771651" y="3028951"/>
            <a:ext cx="1990725" cy="2272665"/>
          </a:xfrm>
          <a:custGeom>
            <a:avLst/>
            <a:gdLst/>
            <a:ahLst/>
            <a:cxnLst/>
            <a:rect l="l" t="t" r="r" b="b"/>
            <a:pathLst>
              <a:path w="1990725" h="2272665">
                <a:moveTo>
                  <a:pt x="1990725" y="0"/>
                </a:moveTo>
                <a:lnTo>
                  <a:pt x="1962150" y="0"/>
                </a:lnTo>
                <a:lnTo>
                  <a:pt x="0" y="2239812"/>
                </a:lnTo>
                <a:lnTo>
                  <a:pt x="0" y="2272431"/>
                </a:lnTo>
                <a:lnTo>
                  <a:pt x="1990725" y="0"/>
                </a:lnTo>
                <a:close/>
              </a:path>
            </a:pathLst>
          </a:custGeom>
          <a:solidFill>
            <a:srgbClr val="2491B4"/>
          </a:solidFill>
        </p:spPr>
        <p:txBody>
          <a:bodyPr wrap="square" lIns="0" tIns="0" rIns="0" bIns="0" rtlCol="0"/>
          <a:lstStyle/>
          <a:p>
            <a:endParaRPr/>
          </a:p>
        </p:txBody>
      </p:sp>
      <p:sp>
        <p:nvSpPr>
          <p:cNvPr id="80" name="object 80"/>
          <p:cNvSpPr/>
          <p:nvPr/>
        </p:nvSpPr>
        <p:spPr>
          <a:xfrm>
            <a:off x="1771650" y="3028950"/>
            <a:ext cx="2019300" cy="2305050"/>
          </a:xfrm>
          <a:custGeom>
            <a:avLst/>
            <a:gdLst/>
            <a:ahLst/>
            <a:cxnLst/>
            <a:rect l="l" t="t" r="r" b="b"/>
            <a:pathLst>
              <a:path w="2019300" h="2305050">
                <a:moveTo>
                  <a:pt x="2019300" y="0"/>
                </a:moveTo>
                <a:lnTo>
                  <a:pt x="1990725" y="0"/>
                </a:lnTo>
                <a:lnTo>
                  <a:pt x="0" y="2272431"/>
                </a:lnTo>
                <a:lnTo>
                  <a:pt x="0" y="2305050"/>
                </a:lnTo>
                <a:lnTo>
                  <a:pt x="2019300" y="0"/>
                </a:lnTo>
                <a:close/>
              </a:path>
            </a:pathLst>
          </a:custGeom>
          <a:solidFill>
            <a:srgbClr val="2494B4"/>
          </a:solidFill>
        </p:spPr>
        <p:txBody>
          <a:bodyPr wrap="square" lIns="0" tIns="0" rIns="0" bIns="0" rtlCol="0"/>
          <a:lstStyle/>
          <a:p>
            <a:endParaRPr/>
          </a:p>
        </p:txBody>
      </p:sp>
      <p:sp>
        <p:nvSpPr>
          <p:cNvPr id="81" name="object 81"/>
          <p:cNvSpPr/>
          <p:nvPr/>
        </p:nvSpPr>
        <p:spPr>
          <a:xfrm>
            <a:off x="1771650" y="3028950"/>
            <a:ext cx="2019300" cy="2305050"/>
          </a:xfrm>
          <a:custGeom>
            <a:avLst/>
            <a:gdLst/>
            <a:ahLst/>
            <a:cxnLst/>
            <a:rect l="l" t="t" r="r" b="b"/>
            <a:pathLst>
              <a:path w="2019300" h="2305050">
                <a:moveTo>
                  <a:pt x="2019300" y="0"/>
                </a:moveTo>
                <a:lnTo>
                  <a:pt x="0" y="2305050"/>
                </a:lnTo>
                <a:lnTo>
                  <a:pt x="28575" y="2305050"/>
                </a:lnTo>
                <a:lnTo>
                  <a:pt x="2019300" y="32618"/>
                </a:lnTo>
                <a:lnTo>
                  <a:pt x="2019300" y="0"/>
                </a:lnTo>
                <a:close/>
              </a:path>
            </a:pathLst>
          </a:custGeom>
          <a:solidFill>
            <a:srgbClr val="2394B4"/>
          </a:solidFill>
        </p:spPr>
        <p:txBody>
          <a:bodyPr wrap="square" lIns="0" tIns="0" rIns="0" bIns="0" rtlCol="0"/>
          <a:lstStyle/>
          <a:p>
            <a:endParaRPr/>
          </a:p>
        </p:txBody>
      </p:sp>
      <p:sp>
        <p:nvSpPr>
          <p:cNvPr id="82" name="object 82"/>
          <p:cNvSpPr/>
          <p:nvPr/>
        </p:nvSpPr>
        <p:spPr>
          <a:xfrm>
            <a:off x="1800226" y="3061569"/>
            <a:ext cx="1990725" cy="2272665"/>
          </a:xfrm>
          <a:custGeom>
            <a:avLst/>
            <a:gdLst/>
            <a:ahLst/>
            <a:cxnLst/>
            <a:rect l="l" t="t" r="r" b="b"/>
            <a:pathLst>
              <a:path w="1990725" h="2272665">
                <a:moveTo>
                  <a:pt x="1990725" y="0"/>
                </a:moveTo>
                <a:lnTo>
                  <a:pt x="0" y="2272431"/>
                </a:lnTo>
                <a:lnTo>
                  <a:pt x="28575" y="2272431"/>
                </a:lnTo>
                <a:lnTo>
                  <a:pt x="1990725" y="32618"/>
                </a:lnTo>
                <a:lnTo>
                  <a:pt x="1990725" y="0"/>
                </a:lnTo>
                <a:close/>
              </a:path>
            </a:pathLst>
          </a:custGeom>
          <a:solidFill>
            <a:srgbClr val="2395B3"/>
          </a:solidFill>
        </p:spPr>
        <p:txBody>
          <a:bodyPr wrap="square" lIns="0" tIns="0" rIns="0" bIns="0" rtlCol="0"/>
          <a:lstStyle/>
          <a:p>
            <a:endParaRPr/>
          </a:p>
        </p:txBody>
      </p:sp>
      <p:sp>
        <p:nvSpPr>
          <p:cNvPr id="83" name="object 83"/>
          <p:cNvSpPr/>
          <p:nvPr/>
        </p:nvSpPr>
        <p:spPr>
          <a:xfrm>
            <a:off x="1828800" y="3094187"/>
            <a:ext cx="1962150" cy="2240280"/>
          </a:xfrm>
          <a:custGeom>
            <a:avLst/>
            <a:gdLst/>
            <a:ahLst/>
            <a:cxnLst/>
            <a:rect l="l" t="t" r="r" b="b"/>
            <a:pathLst>
              <a:path w="1962150" h="2240279">
                <a:moveTo>
                  <a:pt x="1962150" y="0"/>
                </a:moveTo>
                <a:lnTo>
                  <a:pt x="0" y="2239812"/>
                </a:lnTo>
                <a:lnTo>
                  <a:pt x="19050" y="2239812"/>
                </a:lnTo>
                <a:lnTo>
                  <a:pt x="1962150" y="21745"/>
                </a:lnTo>
                <a:lnTo>
                  <a:pt x="1962150" y="0"/>
                </a:lnTo>
                <a:close/>
              </a:path>
            </a:pathLst>
          </a:custGeom>
          <a:solidFill>
            <a:srgbClr val="2198B1"/>
          </a:solidFill>
        </p:spPr>
        <p:txBody>
          <a:bodyPr wrap="square" lIns="0" tIns="0" rIns="0" bIns="0" rtlCol="0"/>
          <a:lstStyle/>
          <a:p>
            <a:endParaRPr/>
          </a:p>
        </p:txBody>
      </p:sp>
      <p:sp>
        <p:nvSpPr>
          <p:cNvPr id="84" name="object 84"/>
          <p:cNvSpPr/>
          <p:nvPr/>
        </p:nvSpPr>
        <p:spPr>
          <a:xfrm>
            <a:off x="1847850" y="3115934"/>
            <a:ext cx="1943100" cy="2218055"/>
          </a:xfrm>
          <a:custGeom>
            <a:avLst/>
            <a:gdLst/>
            <a:ahLst/>
            <a:cxnLst/>
            <a:rect l="l" t="t" r="r" b="b"/>
            <a:pathLst>
              <a:path w="1943100" h="2218054">
                <a:moveTo>
                  <a:pt x="1943100" y="0"/>
                </a:moveTo>
                <a:lnTo>
                  <a:pt x="0" y="2218066"/>
                </a:lnTo>
                <a:lnTo>
                  <a:pt x="28575" y="2218066"/>
                </a:lnTo>
                <a:lnTo>
                  <a:pt x="1943100" y="32618"/>
                </a:lnTo>
                <a:lnTo>
                  <a:pt x="1943100" y="0"/>
                </a:lnTo>
                <a:close/>
              </a:path>
            </a:pathLst>
          </a:custGeom>
          <a:solidFill>
            <a:srgbClr val="2199B1"/>
          </a:solidFill>
        </p:spPr>
        <p:txBody>
          <a:bodyPr wrap="square" lIns="0" tIns="0" rIns="0" bIns="0" rtlCol="0"/>
          <a:lstStyle/>
          <a:p>
            <a:endParaRPr/>
          </a:p>
        </p:txBody>
      </p:sp>
      <p:sp>
        <p:nvSpPr>
          <p:cNvPr id="85" name="object 85"/>
          <p:cNvSpPr/>
          <p:nvPr/>
        </p:nvSpPr>
        <p:spPr>
          <a:xfrm>
            <a:off x="1876426" y="3148551"/>
            <a:ext cx="1914525" cy="2185670"/>
          </a:xfrm>
          <a:custGeom>
            <a:avLst/>
            <a:gdLst/>
            <a:ahLst/>
            <a:cxnLst/>
            <a:rect l="l" t="t" r="r" b="b"/>
            <a:pathLst>
              <a:path w="1914525" h="2185670">
                <a:moveTo>
                  <a:pt x="1914525" y="0"/>
                </a:moveTo>
                <a:lnTo>
                  <a:pt x="0" y="2185448"/>
                </a:lnTo>
                <a:lnTo>
                  <a:pt x="28575" y="2185448"/>
                </a:lnTo>
                <a:lnTo>
                  <a:pt x="1914525" y="32618"/>
                </a:lnTo>
                <a:lnTo>
                  <a:pt x="1914525" y="0"/>
                </a:lnTo>
                <a:close/>
              </a:path>
            </a:pathLst>
          </a:custGeom>
          <a:solidFill>
            <a:srgbClr val="2199B0"/>
          </a:solidFill>
        </p:spPr>
        <p:txBody>
          <a:bodyPr wrap="square" lIns="0" tIns="0" rIns="0" bIns="0" rtlCol="0"/>
          <a:lstStyle/>
          <a:p>
            <a:endParaRPr/>
          </a:p>
        </p:txBody>
      </p:sp>
      <p:sp>
        <p:nvSpPr>
          <p:cNvPr id="86" name="object 86"/>
          <p:cNvSpPr/>
          <p:nvPr/>
        </p:nvSpPr>
        <p:spPr>
          <a:xfrm>
            <a:off x="1905000" y="3181171"/>
            <a:ext cx="1885950" cy="2153285"/>
          </a:xfrm>
          <a:custGeom>
            <a:avLst/>
            <a:gdLst/>
            <a:ahLst/>
            <a:cxnLst/>
            <a:rect l="l" t="t" r="r" b="b"/>
            <a:pathLst>
              <a:path w="1885950" h="2153285">
                <a:moveTo>
                  <a:pt x="1885950" y="0"/>
                </a:moveTo>
                <a:lnTo>
                  <a:pt x="0" y="2152829"/>
                </a:lnTo>
                <a:lnTo>
                  <a:pt x="28575" y="2152829"/>
                </a:lnTo>
                <a:lnTo>
                  <a:pt x="1885950" y="32618"/>
                </a:lnTo>
                <a:lnTo>
                  <a:pt x="1885950" y="0"/>
                </a:lnTo>
                <a:close/>
              </a:path>
            </a:pathLst>
          </a:custGeom>
          <a:solidFill>
            <a:srgbClr val="209CB0"/>
          </a:solidFill>
        </p:spPr>
        <p:txBody>
          <a:bodyPr wrap="square" lIns="0" tIns="0" rIns="0" bIns="0" rtlCol="0"/>
          <a:lstStyle/>
          <a:p>
            <a:endParaRPr/>
          </a:p>
        </p:txBody>
      </p:sp>
      <p:sp>
        <p:nvSpPr>
          <p:cNvPr id="87" name="object 87"/>
          <p:cNvSpPr/>
          <p:nvPr/>
        </p:nvSpPr>
        <p:spPr>
          <a:xfrm>
            <a:off x="1933576" y="3213789"/>
            <a:ext cx="1857375" cy="2120265"/>
          </a:xfrm>
          <a:custGeom>
            <a:avLst/>
            <a:gdLst/>
            <a:ahLst/>
            <a:cxnLst/>
            <a:rect l="l" t="t" r="r" b="b"/>
            <a:pathLst>
              <a:path w="1857375" h="2120265">
                <a:moveTo>
                  <a:pt x="1857375" y="0"/>
                </a:moveTo>
                <a:lnTo>
                  <a:pt x="0" y="2120211"/>
                </a:lnTo>
                <a:lnTo>
                  <a:pt x="19050" y="2120211"/>
                </a:lnTo>
                <a:lnTo>
                  <a:pt x="1857375" y="21745"/>
                </a:lnTo>
                <a:lnTo>
                  <a:pt x="1857375" y="0"/>
                </a:lnTo>
                <a:close/>
              </a:path>
            </a:pathLst>
          </a:custGeom>
          <a:solidFill>
            <a:srgbClr val="209DB0"/>
          </a:solidFill>
        </p:spPr>
        <p:txBody>
          <a:bodyPr wrap="square" lIns="0" tIns="0" rIns="0" bIns="0" rtlCol="0"/>
          <a:lstStyle/>
          <a:p>
            <a:endParaRPr/>
          </a:p>
        </p:txBody>
      </p:sp>
      <p:sp>
        <p:nvSpPr>
          <p:cNvPr id="88" name="object 88"/>
          <p:cNvSpPr/>
          <p:nvPr/>
        </p:nvSpPr>
        <p:spPr>
          <a:xfrm>
            <a:off x="1952626" y="3235535"/>
            <a:ext cx="1838325" cy="2098675"/>
          </a:xfrm>
          <a:custGeom>
            <a:avLst/>
            <a:gdLst/>
            <a:ahLst/>
            <a:cxnLst/>
            <a:rect l="l" t="t" r="r" b="b"/>
            <a:pathLst>
              <a:path w="1838325" h="2098675">
                <a:moveTo>
                  <a:pt x="1838325" y="0"/>
                </a:moveTo>
                <a:lnTo>
                  <a:pt x="0" y="2098465"/>
                </a:lnTo>
                <a:lnTo>
                  <a:pt x="28575" y="2098465"/>
                </a:lnTo>
                <a:lnTo>
                  <a:pt x="1838325" y="32618"/>
                </a:lnTo>
                <a:lnTo>
                  <a:pt x="1838325" y="0"/>
                </a:lnTo>
                <a:close/>
              </a:path>
            </a:pathLst>
          </a:custGeom>
          <a:solidFill>
            <a:srgbClr val="209EB0"/>
          </a:solidFill>
        </p:spPr>
        <p:txBody>
          <a:bodyPr wrap="square" lIns="0" tIns="0" rIns="0" bIns="0" rtlCol="0"/>
          <a:lstStyle/>
          <a:p>
            <a:endParaRPr/>
          </a:p>
        </p:txBody>
      </p:sp>
      <p:sp>
        <p:nvSpPr>
          <p:cNvPr id="89" name="object 89"/>
          <p:cNvSpPr/>
          <p:nvPr/>
        </p:nvSpPr>
        <p:spPr>
          <a:xfrm>
            <a:off x="1981200" y="3268154"/>
            <a:ext cx="1809750" cy="2066289"/>
          </a:xfrm>
          <a:custGeom>
            <a:avLst/>
            <a:gdLst/>
            <a:ahLst/>
            <a:cxnLst/>
            <a:rect l="l" t="t" r="r" b="b"/>
            <a:pathLst>
              <a:path w="1809750" h="2066289">
                <a:moveTo>
                  <a:pt x="1809750" y="0"/>
                </a:moveTo>
                <a:lnTo>
                  <a:pt x="0" y="2065846"/>
                </a:lnTo>
                <a:lnTo>
                  <a:pt x="28575" y="2065846"/>
                </a:lnTo>
                <a:lnTo>
                  <a:pt x="1809750" y="32618"/>
                </a:lnTo>
                <a:lnTo>
                  <a:pt x="1809750" y="0"/>
                </a:lnTo>
                <a:close/>
              </a:path>
            </a:pathLst>
          </a:custGeom>
          <a:solidFill>
            <a:srgbClr val="20A0AF"/>
          </a:solidFill>
        </p:spPr>
        <p:txBody>
          <a:bodyPr wrap="square" lIns="0" tIns="0" rIns="0" bIns="0" rtlCol="0"/>
          <a:lstStyle/>
          <a:p>
            <a:endParaRPr/>
          </a:p>
        </p:txBody>
      </p:sp>
      <p:sp>
        <p:nvSpPr>
          <p:cNvPr id="90" name="object 90"/>
          <p:cNvSpPr/>
          <p:nvPr/>
        </p:nvSpPr>
        <p:spPr>
          <a:xfrm>
            <a:off x="2009776" y="3300771"/>
            <a:ext cx="1781175" cy="2033270"/>
          </a:xfrm>
          <a:custGeom>
            <a:avLst/>
            <a:gdLst/>
            <a:ahLst/>
            <a:cxnLst/>
            <a:rect l="l" t="t" r="r" b="b"/>
            <a:pathLst>
              <a:path w="1781175" h="2033270">
                <a:moveTo>
                  <a:pt x="1781175" y="0"/>
                </a:moveTo>
                <a:lnTo>
                  <a:pt x="0" y="2033228"/>
                </a:lnTo>
                <a:lnTo>
                  <a:pt x="28575" y="2033228"/>
                </a:lnTo>
                <a:lnTo>
                  <a:pt x="1781175" y="32618"/>
                </a:lnTo>
                <a:lnTo>
                  <a:pt x="1781175" y="0"/>
                </a:lnTo>
                <a:close/>
              </a:path>
            </a:pathLst>
          </a:custGeom>
          <a:solidFill>
            <a:srgbClr val="20A1AF"/>
          </a:solidFill>
        </p:spPr>
        <p:txBody>
          <a:bodyPr wrap="square" lIns="0" tIns="0" rIns="0" bIns="0" rtlCol="0"/>
          <a:lstStyle/>
          <a:p>
            <a:endParaRPr/>
          </a:p>
        </p:txBody>
      </p:sp>
      <p:sp>
        <p:nvSpPr>
          <p:cNvPr id="91" name="object 91"/>
          <p:cNvSpPr/>
          <p:nvPr/>
        </p:nvSpPr>
        <p:spPr>
          <a:xfrm>
            <a:off x="2038350" y="3333391"/>
            <a:ext cx="1752600" cy="2000885"/>
          </a:xfrm>
          <a:custGeom>
            <a:avLst/>
            <a:gdLst/>
            <a:ahLst/>
            <a:cxnLst/>
            <a:rect l="l" t="t" r="r" b="b"/>
            <a:pathLst>
              <a:path w="1752600" h="2000885">
                <a:moveTo>
                  <a:pt x="1752600" y="0"/>
                </a:moveTo>
                <a:lnTo>
                  <a:pt x="0" y="2000609"/>
                </a:lnTo>
                <a:lnTo>
                  <a:pt x="19050" y="2000609"/>
                </a:lnTo>
                <a:lnTo>
                  <a:pt x="1752600" y="21745"/>
                </a:lnTo>
                <a:lnTo>
                  <a:pt x="1752600" y="0"/>
                </a:lnTo>
                <a:close/>
              </a:path>
            </a:pathLst>
          </a:custGeom>
          <a:solidFill>
            <a:srgbClr val="1FA2AE"/>
          </a:solidFill>
        </p:spPr>
        <p:txBody>
          <a:bodyPr wrap="square" lIns="0" tIns="0" rIns="0" bIns="0" rtlCol="0"/>
          <a:lstStyle/>
          <a:p>
            <a:endParaRPr/>
          </a:p>
        </p:txBody>
      </p:sp>
      <p:sp>
        <p:nvSpPr>
          <p:cNvPr id="92" name="object 92"/>
          <p:cNvSpPr/>
          <p:nvPr/>
        </p:nvSpPr>
        <p:spPr>
          <a:xfrm>
            <a:off x="2057400" y="3355137"/>
            <a:ext cx="1733550" cy="1979295"/>
          </a:xfrm>
          <a:custGeom>
            <a:avLst/>
            <a:gdLst/>
            <a:ahLst/>
            <a:cxnLst/>
            <a:rect l="l" t="t" r="r" b="b"/>
            <a:pathLst>
              <a:path w="1733550" h="1979295">
                <a:moveTo>
                  <a:pt x="1733550" y="0"/>
                </a:moveTo>
                <a:lnTo>
                  <a:pt x="0" y="1978863"/>
                </a:lnTo>
                <a:lnTo>
                  <a:pt x="28575" y="1978863"/>
                </a:lnTo>
                <a:lnTo>
                  <a:pt x="1733550" y="32618"/>
                </a:lnTo>
                <a:lnTo>
                  <a:pt x="1733550" y="0"/>
                </a:lnTo>
                <a:close/>
              </a:path>
            </a:pathLst>
          </a:custGeom>
          <a:solidFill>
            <a:srgbClr val="1FA3AC"/>
          </a:solidFill>
        </p:spPr>
        <p:txBody>
          <a:bodyPr wrap="square" lIns="0" tIns="0" rIns="0" bIns="0" rtlCol="0"/>
          <a:lstStyle/>
          <a:p>
            <a:endParaRPr/>
          </a:p>
        </p:txBody>
      </p:sp>
      <p:sp>
        <p:nvSpPr>
          <p:cNvPr id="93" name="object 93"/>
          <p:cNvSpPr/>
          <p:nvPr/>
        </p:nvSpPr>
        <p:spPr>
          <a:xfrm>
            <a:off x="2085976" y="3387755"/>
            <a:ext cx="1704975" cy="1946275"/>
          </a:xfrm>
          <a:custGeom>
            <a:avLst/>
            <a:gdLst/>
            <a:ahLst/>
            <a:cxnLst/>
            <a:rect l="l" t="t" r="r" b="b"/>
            <a:pathLst>
              <a:path w="1704975" h="1946275">
                <a:moveTo>
                  <a:pt x="1704975" y="0"/>
                </a:moveTo>
                <a:lnTo>
                  <a:pt x="0" y="1946245"/>
                </a:lnTo>
                <a:lnTo>
                  <a:pt x="28575" y="1946245"/>
                </a:lnTo>
                <a:lnTo>
                  <a:pt x="1704975" y="32618"/>
                </a:lnTo>
                <a:lnTo>
                  <a:pt x="1704975" y="0"/>
                </a:lnTo>
                <a:close/>
              </a:path>
            </a:pathLst>
          </a:custGeom>
          <a:solidFill>
            <a:srgbClr val="1DA5AC"/>
          </a:solidFill>
        </p:spPr>
        <p:txBody>
          <a:bodyPr wrap="square" lIns="0" tIns="0" rIns="0" bIns="0" rtlCol="0"/>
          <a:lstStyle/>
          <a:p>
            <a:endParaRPr/>
          </a:p>
        </p:txBody>
      </p:sp>
      <p:sp>
        <p:nvSpPr>
          <p:cNvPr id="94" name="object 94"/>
          <p:cNvSpPr/>
          <p:nvPr/>
        </p:nvSpPr>
        <p:spPr>
          <a:xfrm>
            <a:off x="2114550" y="3420374"/>
            <a:ext cx="1676400" cy="1913889"/>
          </a:xfrm>
          <a:custGeom>
            <a:avLst/>
            <a:gdLst/>
            <a:ahLst/>
            <a:cxnLst/>
            <a:rect l="l" t="t" r="r" b="b"/>
            <a:pathLst>
              <a:path w="1676400" h="1913889">
                <a:moveTo>
                  <a:pt x="1676400" y="0"/>
                </a:moveTo>
                <a:lnTo>
                  <a:pt x="0" y="1913626"/>
                </a:lnTo>
                <a:lnTo>
                  <a:pt x="28575" y="1913626"/>
                </a:lnTo>
                <a:lnTo>
                  <a:pt x="1676400" y="32618"/>
                </a:lnTo>
                <a:lnTo>
                  <a:pt x="1676400" y="0"/>
                </a:lnTo>
                <a:close/>
              </a:path>
            </a:pathLst>
          </a:custGeom>
          <a:solidFill>
            <a:srgbClr val="1DA6AB"/>
          </a:solidFill>
        </p:spPr>
        <p:txBody>
          <a:bodyPr wrap="square" lIns="0" tIns="0" rIns="0" bIns="0" rtlCol="0"/>
          <a:lstStyle/>
          <a:p>
            <a:endParaRPr/>
          </a:p>
        </p:txBody>
      </p:sp>
      <p:sp>
        <p:nvSpPr>
          <p:cNvPr id="95" name="object 95"/>
          <p:cNvSpPr/>
          <p:nvPr/>
        </p:nvSpPr>
        <p:spPr>
          <a:xfrm>
            <a:off x="2143126" y="3452993"/>
            <a:ext cx="1647825" cy="1881505"/>
          </a:xfrm>
          <a:custGeom>
            <a:avLst/>
            <a:gdLst/>
            <a:ahLst/>
            <a:cxnLst/>
            <a:rect l="l" t="t" r="r" b="b"/>
            <a:pathLst>
              <a:path w="1647825" h="1881504">
                <a:moveTo>
                  <a:pt x="1647825" y="0"/>
                </a:moveTo>
                <a:lnTo>
                  <a:pt x="0" y="1881007"/>
                </a:lnTo>
                <a:lnTo>
                  <a:pt x="19050" y="1881007"/>
                </a:lnTo>
                <a:lnTo>
                  <a:pt x="1647825" y="21745"/>
                </a:lnTo>
                <a:lnTo>
                  <a:pt x="1647825" y="0"/>
                </a:lnTo>
                <a:close/>
              </a:path>
            </a:pathLst>
          </a:custGeom>
          <a:solidFill>
            <a:srgbClr val="1CA7AB"/>
          </a:solidFill>
        </p:spPr>
        <p:txBody>
          <a:bodyPr wrap="square" lIns="0" tIns="0" rIns="0" bIns="0" rtlCol="0"/>
          <a:lstStyle/>
          <a:p>
            <a:endParaRPr/>
          </a:p>
        </p:txBody>
      </p:sp>
      <p:sp>
        <p:nvSpPr>
          <p:cNvPr id="96" name="object 96"/>
          <p:cNvSpPr/>
          <p:nvPr/>
        </p:nvSpPr>
        <p:spPr>
          <a:xfrm>
            <a:off x="2162176" y="3474737"/>
            <a:ext cx="1628775" cy="1859280"/>
          </a:xfrm>
          <a:custGeom>
            <a:avLst/>
            <a:gdLst/>
            <a:ahLst/>
            <a:cxnLst/>
            <a:rect l="l" t="t" r="r" b="b"/>
            <a:pathLst>
              <a:path w="1628775" h="1859279">
                <a:moveTo>
                  <a:pt x="1628775" y="0"/>
                </a:moveTo>
                <a:lnTo>
                  <a:pt x="0" y="1859262"/>
                </a:lnTo>
                <a:lnTo>
                  <a:pt x="28575" y="1859262"/>
                </a:lnTo>
                <a:lnTo>
                  <a:pt x="1628775" y="32618"/>
                </a:lnTo>
                <a:lnTo>
                  <a:pt x="1628775" y="0"/>
                </a:lnTo>
                <a:close/>
              </a:path>
            </a:pathLst>
          </a:custGeom>
          <a:solidFill>
            <a:srgbClr val="1CA7AB"/>
          </a:solidFill>
        </p:spPr>
        <p:txBody>
          <a:bodyPr wrap="square" lIns="0" tIns="0" rIns="0" bIns="0" rtlCol="0"/>
          <a:lstStyle/>
          <a:p>
            <a:endParaRPr/>
          </a:p>
        </p:txBody>
      </p:sp>
      <p:sp>
        <p:nvSpPr>
          <p:cNvPr id="97" name="object 97"/>
          <p:cNvSpPr/>
          <p:nvPr/>
        </p:nvSpPr>
        <p:spPr>
          <a:xfrm>
            <a:off x="2190750" y="3507357"/>
            <a:ext cx="1600200" cy="1826895"/>
          </a:xfrm>
          <a:custGeom>
            <a:avLst/>
            <a:gdLst/>
            <a:ahLst/>
            <a:cxnLst/>
            <a:rect l="l" t="t" r="r" b="b"/>
            <a:pathLst>
              <a:path w="1600200" h="1826895">
                <a:moveTo>
                  <a:pt x="1600200" y="0"/>
                </a:moveTo>
                <a:lnTo>
                  <a:pt x="0" y="1826643"/>
                </a:lnTo>
                <a:lnTo>
                  <a:pt x="28575" y="1826643"/>
                </a:lnTo>
                <a:lnTo>
                  <a:pt x="1600200" y="32618"/>
                </a:lnTo>
                <a:lnTo>
                  <a:pt x="1600200" y="0"/>
                </a:lnTo>
                <a:close/>
              </a:path>
            </a:pathLst>
          </a:custGeom>
          <a:solidFill>
            <a:srgbClr val="1CAAAB"/>
          </a:solidFill>
        </p:spPr>
        <p:txBody>
          <a:bodyPr wrap="square" lIns="0" tIns="0" rIns="0" bIns="0" rtlCol="0"/>
          <a:lstStyle/>
          <a:p>
            <a:endParaRPr/>
          </a:p>
        </p:txBody>
      </p:sp>
      <p:sp>
        <p:nvSpPr>
          <p:cNvPr id="98" name="object 98"/>
          <p:cNvSpPr/>
          <p:nvPr/>
        </p:nvSpPr>
        <p:spPr>
          <a:xfrm>
            <a:off x="2219326" y="3539975"/>
            <a:ext cx="1571625" cy="1794510"/>
          </a:xfrm>
          <a:custGeom>
            <a:avLst/>
            <a:gdLst/>
            <a:ahLst/>
            <a:cxnLst/>
            <a:rect l="l" t="t" r="r" b="b"/>
            <a:pathLst>
              <a:path w="1571625" h="1794510">
                <a:moveTo>
                  <a:pt x="1571625" y="0"/>
                </a:moveTo>
                <a:lnTo>
                  <a:pt x="0" y="1794024"/>
                </a:lnTo>
                <a:lnTo>
                  <a:pt x="28575" y="1794024"/>
                </a:lnTo>
                <a:lnTo>
                  <a:pt x="1571625" y="32618"/>
                </a:lnTo>
                <a:lnTo>
                  <a:pt x="1571625" y="0"/>
                </a:lnTo>
                <a:close/>
              </a:path>
            </a:pathLst>
          </a:custGeom>
          <a:solidFill>
            <a:srgbClr val="1BABAA"/>
          </a:solidFill>
        </p:spPr>
        <p:txBody>
          <a:bodyPr wrap="square" lIns="0" tIns="0" rIns="0" bIns="0" rtlCol="0"/>
          <a:lstStyle/>
          <a:p>
            <a:endParaRPr/>
          </a:p>
        </p:txBody>
      </p:sp>
      <p:sp>
        <p:nvSpPr>
          <p:cNvPr id="99" name="object 99"/>
          <p:cNvSpPr/>
          <p:nvPr/>
        </p:nvSpPr>
        <p:spPr>
          <a:xfrm>
            <a:off x="2247900" y="3572594"/>
            <a:ext cx="1543050" cy="1761489"/>
          </a:xfrm>
          <a:custGeom>
            <a:avLst/>
            <a:gdLst/>
            <a:ahLst/>
            <a:cxnLst/>
            <a:rect l="l" t="t" r="r" b="b"/>
            <a:pathLst>
              <a:path w="1543050" h="1761489">
                <a:moveTo>
                  <a:pt x="1543050" y="0"/>
                </a:moveTo>
                <a:lnTo>
                  <a:pt x="0" y="1761406"/>
                </a:lnTo>
                <a:lnTo>
                  <a:pt x="19050" y="1761406"/>
                </a:lnTo>
                <a:lnTo>
                  <a:pt x="1543050" y="21745"/>
                </a:lnTo>
                <a:lnTo>
                  <a:pt x="1543050" y="0"/>
                </a:lnTo>
                <a:close/>
              </a:path>
            </a:pathLst>
          </a:custGeom>
          <a:solidFill>
            <a:srgbClr val="1BABAA"/>
          </a:solidFill>
        </p:spPr>
        <p:txBody>
          <a:bodyPr wrap="square" lIns="0" tIns="0" rIns="0" bIns="0" rtlCol="0"/>
          <a:lstStyle/>
          <a:p>
            <a:endParaRPr/>
          </a:p>
        </p:txBody>
      </p:sp>
      <p:sp>
        <p:nvSpPr>
          <p:cNvPr id="100" name="object 100"/>
          <p:cNvSpPr/>
          <p:nvPr/>
        </p:nvSpPr>
        <p:spPr>
          <a:xfrm>
            <a:off x="2266950" y="3594339"/>
            <a:ext cx="1524000" cy="1739900"/>
          </a:xfrm>
          <a:custGeom>
            <a:avLst/>
            <a:gdLst/>
            <a:ahLst/>
            <a:cxnLst/>
            <a:rect l="l" t="t" r="r" b="b"/>
            <a:pathLst>
              <a:path w="1524000" h="1739900">
                <a:moveTo>
                  <a:pt x="1524000" y="0"/>
                </a:moveTo>
                <a:lnTo>
                  <a:pt x="0" y="1739660"/>
                </a:lnTo>
                <a:lnTo>
                  <a:pt x="28575" y="1739660"/>
                </a:lnTo>
                <a:lnTo>
                  <a:pt x="1524000" y="32618"/>
                </a:lnTo>
                <a:lnTo>
                  <a:pt x="1524000" y="0"/>
                </a:lnTo>
                <a:close/>
              </a:path>
            </a:pathLst>
          </a:custGeom>
          <a:solidFill>
            <a:srgbClr val="1BACA8"/>
          </a:solidFill>
        </p:spPr>
        <p:txBody>
          <a:bodyPr wrap="square" lIns="0" tIns="0" rIns="0" bIns="0" rtlCol="0"/>
          <a:lstStyle/>
          <a:p>
            <a:endParaRPr/>
          </a:p>
        </p:txBody>
      </p:sp>
      <p:sp>
        <p:nvSpPr>
          <p:cNvPr id="101" name="object 101"/>
          <p:cNvSpPr/>
          <p:nvPr/>
        </p:nvSpPr>
        <p:spPr>
          <a:xfrm>
            <a:off x="2295526" y="3626958"/>
            <a:ext cx="1495425" cy="1707514"/>
          </a:xfrm>
          <a:custGeom>
            <a:avLst/>
            <a:gdLst/>
            <a:ahLst/>
            <a:cxnLst/>
            <a:rect l="l" t="t" r="r" b="b"/>
            <a:pathLst>
              <a:path w="1495425" h="1707514">
                <a:moveTo>
                  <a:pt x="1495425" y="0"/>
                </a:moveTo>
                <a:lnTo>
                  <a:pt x="0" y="1707041"/>
                </a:lnTo>
                <a:lnTo>
                  <a:pt x="28575" y="1707041"/>
                </a:lnTo>
                <a:lnTo>
                  <a:pt x="1495425" y="32618"/>
                </a:lnTo>
                <a:lnTo>
                  <a:pt x="1495425" y="0"/>
                </a:lnTo>
                <a:close/>
              </a:path>
            </a:pathLst>
          </a:custGeom>
          <a:solidFill>
            <a:srgbClr val="1BAEA8"/>
          </a:solidFill>
        </p:spPr>
        <p:txBody>
          <a:bodyPr wrap="square" lIns="0" tIns="0" rIns="0" bIns="0" rtlCol="0"/>
          <a:lstStyle/>
          <a:p>
            <a:endParaRPr/>
          </a:p>
        </p:txBody>
      </p:sp>
      <p:sp>
        <p:nvSpPr>
          <p:cNvPr id="102" name="object 102"/>
          <p:cNvSpPr/>
          <p:nvPr/>
        </p:nvSpPr>
        <p:spPr>
          <a:xfrm>
            <a:off x="2324100" y="3659578"/>
            <a:ext cx="1466850" cy="1674495"/>
          </a:xfrm>
          <a:custGeom>
            <a:avLst/>
            <a:gdLst/>
            <a:ahLst/>
            <a:cxnLst/>
            <a:rect l="l" t="t" r="r" b="b"/>
            <a:pathLst>
              <a:path w="1466850" h="1674495">
                <a:moveTo>
                  <a:pt x="1466850" y="0"/>
                </a:moveTo>
                <a:lnTo>
                  <a:pt x="0" y="1674423"/>
                </a:lnTo>
                <a:lnTo>
                  <a:pt x="28575" y="1674423"/>
                </a:lnTo>
                <a:lnTo>
                  <a:pt x="1466850" y="32618"/>
                </a:lnTo>
                <a:lnTo>
                  <a:pt x="1466850" y="0"/>
                </a:lnTo>
                <a:close/>
              </a:path>
            </a:pathLst>
          </a:custGeom>
          <a:solidFill>
            <a:srgbClr val="1AAFA7"/>
          </a:solidFill>
        </p:spPr>
        <p:txBody>
          <a:bodyPr wrap="square" lIns="0" tIns="0" rIns="0" bIns="0" rtlCol="0"/>
          <a:lstStyle/>
          <a:p>
            <a:endParaRPr/>
          </a:p>
        </p:txBody>
      </p:sp>
      <p:sp>
        <p:nvSpPr>
          <p:cNvPr id="103" name="object 103"/>
          <p:cNvSpPr/>
          <p:nvPr/>
        </p:nvSpPr>
        <p:spPr>
          <a:xfrm>
            <a:off x="2352676" y="3692195"/>
            <a:ext cx="1438275" cy="1642110"/>
          </a:xfrm>
          <a:custGeom>
            <a:avLst/>
            <a:gdLst/>
            <a:ahLst/>
            <a:cxnLst/>
            <a:rect l="l" t="t" r="r" b="b"/>
            <a:pathLst>
              <a:path w="1438275" h="1642110">
                <a:moveTo>
                  <a:pt x="1438275" y="0"/>
                </a:moveTo>
                <a:lnTo>
                  <a:pt x="0" y="1641804"/>
                </a:lnTo>
                <a:lnTo>
                  <a:pt x="19050" y="1641804"/>
                </a:lnTo>
                <a:lnTo>
                  <a:pt x="1438275" y="21745"/>
                </a:lnTo>
                <a:lnTo>
                  <a:pt x="1438275" y="0"/>
                </a:lnTo>
                <a:close/>
              </a:path>
            </a:pathLst>
          </a:custGeom>
          <a:solidFill>
            <a:srgbClr val="1AB0A7"/>
          </a:solidFill>
        </p:spPr>
        <p:txBody>
          <a:bodyPr wrap="square" lIns="0" tIns="0" rIns="0" bIns="0" rtlCol="0"/>
          <a:lstStyle/>
          <a:p>
            <a:endParaRPr/>
          </a:p>
        </p:txBody>
      </p:sp>
      <p:sp>
        <p:nvSpPr>
          <p:cNvPr id="104" name="object 104"/>
          <p:cNvSpPr/>
          <p:nvPr/>
        </p:nvSpPr>
        <p:spPr>
          <a:xfrm>
            <a:off x="2371726" y="3713941"/>
            <a:ext cx="1419225" cy="1620520"/>
          </a:xfrm>
          <a:custGeom>
            <a:avLst/>
            <a:gdLst/>
            <a:ahLst/>
            <a:cxnLst/>
            <a:rect l="l" t="t" r="r" b="b"/>
            <a:pathLst>
              <a:path w="1419225" h="1620520">
                <a:moveTo>
                  <a:pt x="1419225" y="0"/>
                </a:moveTo>
                <a:lnTo>
                  <a:pt x="0" y="1620058"/>
                </a:lnTo>
                <a:lnTo>
                  <a:pt x="28575" y="1620058"/>
                </a:lnTo>
                <a:lnTo>
                  <a:pt x="1419225" y="32618"/>
                </a:lnTo>
                <a:lnTo>
                  <a:pt x="1419225" y="0"/>
                </a:lnTo>
                <a:close/>
              </a:path>
            </a:pathLst>
          </a:custGeom>
          <a:solidFill>
            <a:srgbClr val="18B0A6"/>
          </a:solidFill>
        </p:spPr>
        <p:txBody>
          <a:bodyPr wrap="square" lIns="0" tIns="0" rIns="0" bIns="0" rtlCol="0"/>
          <a:lstStyle/>
          <a:p>
            <a:endParaRPr/>
          </a:p>
        </p:txBody>
      </p:sp>
      <p:sp>
        <p:nvSpPr>
          <p:cNvPr id="105" name="object 105"/>
          <p:cNvSpPr/>
          <p:nvPr/>
        </p:nvSpPr>
        <p:spPr>
          <a:xfrm>
            <a:off x="2400300" y="3746560"/>
            <a:ext cx="1390650" cy="1587500"/>
          </a:xfrm>
          <a:custGeom>
            <a:avLst/>
            <a:gdLst/>
            <a:ahLst/>
            <a:cxnLst/>
            <a:rect l="l" t="t" r="r" b="b"/>
            <a:pathLst>
              <a:path w="1390650" h="1587500">
                <a:moveTo>
                  <a:pt x="1390650" y="0"/>
                </a:moveTo>
                <a:lnTo>
                  <a:pt x="0" y="1587440"/>
                </a:lnTo>
                <a:lnTo>
                  <a:pt x="28575" y="1587440"/>
                </a:lnTo>
                <a:lnTo>
                  <a:pt x="1390650" y="32618"/>
                </a:lnTo>
                <a:lnTo>
                  <a:pt x="1390650" y="0"/>
                </a:lnTo>
                <a:close/>
              </a:path>
            </a:pathLst>
          </a:custGeom>
          <a:solidFill>
            <a:srgbClr val="18B1A6"/>
          </a:solidFill>
        </p:spPr>
        <p:txBody>
          <a:bodyPr wrap="square" lIns="0" tIns="0" rIns="0" bIns="0" rtlCol="0"/>
          <a:lstStyle/>
          <a:p>
            <a:endParaRPr/>
          </a:p>
        </p:txBody>
      </p:sp>
      <p:sp>
        <p:nvSpPr>
          <p:cNvPr id="106" name="object 106"/>
          <p:cNvSpPr/>
          <p:nvPr/>
        </p:nvSpPr>
        <p:spPr>
          <a:xfrm>
            <a:off x="2428876" y="3779179"/>
            <a:ext cx="1362075" cy="1555115"/>
          </a:xfrm>
          <a:custGeom>
            <a:avLst/>
            <a:gdLst/>
            <a:ahLst/>
            <a:cxnLst/>
            <a:rect l="l" t="t" r="r" b="b"/>
            <a:pathLst>
              <a:path w="1362075" h="1555114">
                <a:moveTo>
                  <a:pt x="1362075" y="0"/>
                </a:moveTo>
                <a:lnTo>
                  <a:pt x="0" y="1554821"/>
                </a:lnTo>
                <a:lnTo>
                  <a:pt x="28575" y="1554821"/>
                </a:lnTo>
                <a:lnTo>
                  <a:pt x="1362075" y="32618"/>
                </a:lnTo>
                <a:lnTo>
                  <a:pt x="1362075" y="0"/>
                </a:lnTo>
                <a:close/>
              </a:path>
            </a:pathLst>
          </a:custGeom>
          <a:solidFill>
            <a:srgbClr val="18B3A6"/>
          </a:solidFill>
        </p:spPr>
        <p:txBody>
          <a:bodyPr wrap="square" lIns="0" tIns="0" rIns="0" bIns="0" rtlCol="0"/>
          <a:lstStyle/>
          <a:p>
            <a:endParaRPr/>
          </a:p>
        </p:txBody>
      </p:sp>
      <p:sp>
        <p:nvSpPr>
          <p:cNvPr id="107" name="object 107"/>
          <p:cNvSpPr/>
          <p:nvPr/>
        </p:nvSpPr>
        <p:spPr>
          <a:xfrm>
            <a:off x="2457450" y="3811797"/>
            <a:ext cx="1333500" cy="1522730"/>
          </a:xfrm>
          <a:custGeom>
            <a:avLst/>
            <a:gdLst/>
            <a:ahLst/>
            <a:cxnLst/>
            <a:rect l="l" t="t" r="r" b="b"/>
            <a:pathLst>
              <a:path w="1333500" h="1522729">
                <a:moveTo>
                  <a:pt x="1333500" y="0"/>
                </a:moveTo>
                <a:lnTo>
                  <a:pt x="0" y="1522202"/>
                </a:lnTo>
                <a:lnTo>
                  <a:pt x="19050" y="1522202"/>
                </a:lnTo>
                <a:lnTo>
                  <a:pt x="1333500" y="21745"/>
                </a:lnTo>
                <a:lnTo>
                  <a:pt x="1333500" y="0"/>
                </a:lnTo>
                <a:close/>
              </a:path>
            </a:pathLst>
          </a:custGeom>
          <a:solidFill>
            <a:srgbClr val="17B4A6"/>
          </a:solidFill>
        </p:spPr>
        <p:txBody>
          <a:bodyPr wrap="square" lIns="0" tIns="0" rIns="0" bIns="0" rtlCol="0"/>
          <a:lstStyle/>
          <a:p>
            <a:endParaRPr/>
          </a:p>
        </p:txBody>
      </p:sp>
      <p:sp>
        <p:nvSpPr>
          <p:cNvPr id="108" name="object 108"/>
          <p:cNvSpPr/>
          <p:nvPr/>
        </p:nvSpPr>
        <p:spPr>
          <a:xfrm>
            <a:off x="2476500" y="3833543"/>
            <a:ext cx="1314450" cy="1500505"/>
          </a:xfrm>
          <a:custGeom>
            <a:avLst/>
            <a:gdLst/>
            <a:ahLst/>
            <a:cxnLst/>
            <a:rect l="l" t="t" r="r" b="b"/>
            <a:pathLst>
              <a:path w="1314450" h="1500504">
                <a:moveTo>
                  <a:pt x="1314450" y="0"/>
                </a:moveTo>
                <a:lnTo>
                  <a:pt x="0" y="1500457"/>
                </a:lnTo>
                <a:lnTo>
                  <a:pt x="28575" y="1500457"/>
                </a:lnTo>
                <a:lnTo>
                  <a:pt x="1314450" y="32618"/>
                </a:lnTo>
                <a:lnTo>
                  <a:pt x="1314450" y="0"/>
                </a:lnTo>
                <a:close/>
              </a:path>
            </a:pathLst>
          </a:custGeom>
          <a:solidFill>
            <a:srgbClr val="17B4A5"/>
          </a:solidFill>
        </p:spPr>
        <p:txBody>
          <a:bodyPr wrap="square" lIns="0" tIns="0" rIns="0" bIns="0" rtlCol="0"/>
          <a:lstStyle/>
          <a:p>
            <a:endParaRPr/>
          </a:p>
        </p:txBody>
      </p:sp>
      <p:sp>
        <p:nvSpPr>
          <p:cNvPr id="109" name="object 109"/>
          <p:cNvSpPr/>
          <p:nvPr/>
        </p:nvSpPr>
        <p:spPr>
          <a:xfrm>
            <a:off x="2505076" y="3866161"/>
            <a:ext cx="1285875" cy="1468120"/>
          </a:xfrm>
          <a:custGeom>
            <a:avLst/>
            <a:gdLst/>
            <a:ahLst/>
            <a:cxnLst/>
            <a:rect l="l" t="t" r="r" b="b"/>
            <a:pathLst>
              <a:path w="1285875" h="1468120">
                <a:moveTo>
                  <a:pt x="1285875" y="0"/>
                </a:moveTo>
                <a:lnTo>
                  <a:pt x="0" y="1467838"/>
                </a:lnTo>
                <a:lnTo>
                  <a:pt x="28575" y="1467838"/>
                </a:lnTo>
                <a:lnTo>
                  <a:pt x="1285875" y="32618"/>
                </a:lnTo>
                <a:lnTo>
                  <a:pt x="1285875" y="0"/>
                </a:lnTo>
                <a:close/>
              </a:path>
            </a:pathLst>
          </a:custGeom>
          <a:solidFill>
            <a:srgbClr val="17B5A5"/>
          </a:solidFill>
        </p:spPr>
        <p:txBody>
          <a:bodyPr wrap="square" lIns="0" tIns="0" rIns="0" bIns="0" rtlCol="0"/>
          <a:lstStyle/>
          <a:p>
            <a:endParaRPr/>
          </a:p>
        </p:txBody>
      </p:sp>
      <p:sp>
        <p:nvSpPr>
          <p:cNvPr id="110" name="object 110"/>
          <p:cNvSpPr/>
          <p:nvPr/>
        </p:nvSpPr>
        <p:spPr>
          <a:xfrm>
            <a:off x="2533650" y="3898781"/>
            <a:ext cx="1257300" cy="1435735"/>
          </a:xfrm>
          <a:custGeom>
            <a:avLst/>
            <a:gdLst/>
            <a:ahLst/>
            <a:cxnLst/>
            <a:rect l="l" t="t" r="r" b="b"/>
            <a:pathLst>
              <a:path w="1257300" h="1435735">
                <a:moveTo>
                  <a:pt x="1257300" y="0"/>
                </a:moveTo>
                <a:lnTo>
                  <a:pt x="0" y="1435219"/>
                </a:lnTo>
                <a:lnTo>
                  <a:pt x="28575" y="1435219"/>
                </a:lnTo>
                <a:lnTo>
                  <a:pt x="1257300" y="32618"/>
                </a:lnTo>
                <a:lnTo>
                  <a:pt x="1257300" y="0"/>
                </a:lnTo>
                <a:close/>
              </a:path>
            </a:pathLst>
          </a:custGeom>
          <a:solidFill>
            <a:srgbClr val="17B6A3"/>
          </a:solidFill>
        </p:spPr>
        <p:txBody>
          <a:bodyPr wrap="square" lIns="0" tIns="0" rIns="0" bIns="0" rtlCol="0"/>
          <a:lstStyle/>
          <a:p>
            <a:endParaRPr/>
          </a:p>
        </p:txBody>
      </p:sp>
      <p:sp>
        <p:nvSpPr>
          <p:cNvPr id="111" name="object 111"/>
          <p:cNvSpPr/>
          <p:nvPr/>
        </p:nvSpPr>
        <p:spPr>
          <a:xfrm>
            <a:off x="2562226" y="3931399"/>
            <a:ext cx="1228725" cy="1402715"/>
          </a:xfrm>
          <a:custGeom>
            <a:avLst/>
            <a:gdLst/>
            <a:ahLst/>
            <a:cxnLst/>
            <a:rect l="l" t="t" r="r" b="b"/>
            <a:pathLst>
              <a:path w="1228725" h="1402714">
                <a:moveTo>
                  <a:pt x="1228725" y="0"/>
                </a:moveTo>
                <a:lnTo>
                  <a:pt x="0" y="1402601"/>
                </a:lnTo>
                <a:lnTo>
                  <a:pt x="19050" y="1402601"/>
                </a:lnTo>
                <a:lnTo>
                  <a:pt x="1228725" y="21745"/>
                </a:lnTo>
                <a:lnTo>
                  <a:pt x="1228725" y="0"/>
                </a:lnTo>
                <a:close/>
              </a:path>
            </a:pathLst>
          </a:custGeom>
          <a:solidFill>
            <a:srgbClr val="16B6A3"/>
          </a:solidFill>
        </p:spPr>
        <p:txBody>
          <a:bodyPr wrap="square" lIns="0" tIns="0" rIns="0" bIns="0" rtlCol="0"/>
          <a:lstStyle/>
          <a:p>
            <a:endParaRPr/>
          </a:p>
        </p:txBody>
      </p:sp>
      <p:sp>
        <p:nvSpPr>
          <p:cNvPr id="112" name="object 112"/>
          <p:cNvSpPr/>
          <p:nvPr/>
        </p:nvSpPr>
        <p:spPr>
          <a:xfrm>
            <a:off x="2581276" y="3953145"/>
            <a:ext cx="1209675" cy="1381125"/>
          </a:xfrm>
          <a:custGeom>
            <a:avLst/>
            <a:gdLst/>
            <a:ahLst/>
            <a:cxnLst/>
            <a:rect l="l" t="t" r="r" b="b"/>
            <a:pathLst>
              <a:path w="1209675" h="1381125">
                <a:moveTo>
                  <a:pt x="1209675" y="0"/>
                </a:moveTo>
                <a:lnTo>
                  <a:pt x="0" y="1380855"/>
                </a:lnTo>
                <a:lnTo>
                  <a:pt x="28575" y="1380855"/>
                </a:lnTo>
                <a:lnTo>
                  <a:pt x="1209675" y="32618"/>
                </a:lnTo>
                <a:lnTo>
                  <a:pt x="1209675" y="0"/>
                </a:lnTo>
                <a:close/>
              </a:path>
            </a:pathLst>
          </a:custGeom>
          <a:solidFill>
            <a:srgbClr val="16B8A2"/>
          </a:solidFill>
        </p:spPr>
        <p:txBody>
          <a:bodyPr wrap="square" lIns="0" tIns="0" rIns="0" bIns="0" rtlCol="0"/>
          <a:lstStyle/>
          <a:p>
            <a:endParaRPr/>
          </a:p>
        </p:txBody>
      </p:sp>
      <p:sp>
        <p:nvSpPr>
          <p:cNvPr id="113" name="object 113"/>
          <p:cNvSpPr/>
          <p:nvPr/>
        </p:nvSpPr>
        <p:spPr>
          <a:xfrm>
            <a:off x="2609850" y="3985763"/>
            <a:ext cx="1181100" cy="1348740"/>
          </a:xfrm>
          <a:custGeom>
            <a:avLst/>
            <a:gdLst/>
            <a:ahLst/>
            <a:cxnLst/>
            <a:rect l="l" t="t" r="r" b="b"/>
            <a:pathLst>
              <a:path w="1181100" h="1348739">
                <a:moveTo>
                  <a:pt x="1181100" y="0"/>
                </a:moveTo>
                <a:lnTo>
                  <a:pt x="0" y="1348236"/>
                </a:lnTo>
                <a:lnTo>
                  <a:pt x="28575" y="1348236"/>
                </a:lnTo>
                <a:lnTo>
                  <a:pt x="1181100" y="32618"/>
                </a:lnTo>
                <a:lnTo>
                  <a:pt x="1181100" y="0"/>
                </a:lnTo>
                <a:close/>
              </a:path>
            </a:pathLst>
          </a:custGeom>
          <a:solidFill>
            <a:srgbClr val="15B9A2"/>
          </a:solidFill>
        </p:spPr>
        <p:txBody>
          <a:bodyPr wrap="square" lIns="0" tIns="0" rIns="0" bIns="0" rtlCol="0"/>
          <a:lstStyle/>
          <a:p>
            <a:endParaRPr/>
          </a:p>
        </p:txBody>
      </p:sp>
      <p:sp>
        <p:nvSpPr>
          <p:cNvPr id="114" name="object 114"/>
          <p:cNvSpPr/>
          <p:nvPr/>
        </p:nvSpPr>
        <p:spPr>
          <a:xfrm>
            <a:off x="2638426" y="4018381"/>
            <a:ext cx="1152525" cy="1315720"/>
          </a:xfrm>
          <a:custGeom>
            <a:avLst/>
            <a:gdLst/>
            <a:ahLst/>
            <a:cxnLst/>
            <a:rect l="l" t="t" r="r" b="b"/>
            <a:pathLst>
              <a:path w="1152525" h="1315720">
                <a:moveTo>
                  <a:pt x="1152525" y="0"/>
                </a:moveTo>
                <a:lnTo>
                  <a:pt x="0" y="1315618"/>
                </a:lnTo>
                <a:lnTo>
                  <a:pt x="28575" y="1315618"/>
                </a:lnTo>
                <a:lnTo>
                  <a:pt x="1152525" y="32618"/>
                </a:lnTo>
                <a:lnTo>
                  <a:pt x="1152525" y="0"/>
                </a:lnTo>
                <a:close/>
              </a:path>
            </a:pathLst>
          </a:custGeom>
          <a:solidFill>
            <a:srgbClr val="15B9A2"/>
          </a:solidFill>
        </p:spPr>
        <p:txBody>
          <a:bodyPr wrap="square" lIns="0" tIns="0" rIns="0" bIns="0" rtlCol="0"/>
          <a:lstStyle/>
          <a:p>
            <a:endParaRPr/>
          </a:p>
        </p:txBody>
      </p:sp>
      <p:sp>
        <p:nvSpPr>
          <p:cNvPr id="115" name="object 115"/>
          <p:cNvSpPr/>
          <p:nvPr/>
        </p:nvSpPr>
        <p:spPr>
          <a:xfrm>
            <a:off x="2667000" y="4051001"/>
            <a:ext cx="1123950" cy="1283335"/>
          </a:xfrm>
          <a:custGeom>
            <a:avLst/>
            <a:gdLst/>
            <a:ahLst/>
            <a:cxnLst/>
            <a:rect l="l" t="t" r="r" b="b"/>
            <a:pathLst>
              <a:path w="1123950" h="1283335">
                <a:moveTo>
                  <a:pt x="1123950" y="0"/>
                </a:moveTo>
                <a:lnTo>
                  <a:pt x="0" y="1282999"/>
                </a:lnTo>
                <a:lnTo>
                  <a:pt x="19050" y="1282999"/>
                </a:lnTo>
                <a:lnTo>
                  <a:pt x="1123950" y="21745"/>
                </a:lnTo>
                <a:lnTo>
                  <a:pt x="1123950" y="0"/>
                </a:lnTo>
                <a:close/>
              </a:path>
            </a:pathLst>
          </a:custGeom>
          <a:solidFill>
            <a:srgbClr val="13BAA2"/>
          </a:solidFill>
        </p:spPr>
        <p:txBody>
          <a:bodyPr wrap="square" lIns="0" tIns="0" rIns="0" bIns="0" rtlCol="0"/>
          <a:lstStyle/>
          <a:p>
            <a:endParaRPr/>
          </a:p>
        </p:txBody>
      </p:sp>
      <p:sp>
        <p:nvSpPr>
          <p:cNvPr id="116" name="object 116"/>
          <p:cNvSpPr/>
          <p:nvPr/>
        </p:nvSpPr>
        <p:spPr>
          <a:xfrm>
            <a:off x="2686050" y="4072747"/>
            <a:ext cx="1104900" cy="1261745"/>
          </a:xfrm>
          <a:custGeom>
            <a:avLst/>
            <a:gdLst/>
            <a:ahLst/>
            <a:cxnLst/>
            <a:rect l="l" t="t" r="r" b="b"/>
            <a:pathLst>
              <a:path w="1104900" h="1261745">
                <a:moveTo>
                  <a:pt x="1104900" y="0"/>
                </a:moveTo>
                <a:lnTo>
                  <a:pt x="0" y="1261253"/>
                </a:lnTo>
                <a:lnTo>
                  <a:pt x="28575" y="1261253"/>
                </a:lnTo>
                <a:lnTo>
                  <a:pt x="1104900" y="32618"/>
                </a:lnTo>
                <a:lnTo>
                  <a:pt x="1104900" y="0"/>
                </a:lnTo>
                <a:close/>
              </a:path>
            </a:pathLst>
          </a:custGeom>
          <a:solidFill>
            <a:srgbClr val="13BCA2"/>
          </a:solidFill>
        </p:spPr>
        <p:txBody>
          <a:bodyPr wrap="square" lIns="0" tIns="0" rIns="0" bIns="0" rtlCol="0"/>
          <a:lstStyle/>
          <a:p>
            <a:endParaRPr/>
          </a:p>
        </p:txBody>
      </p:sp>
      <p:sp>
        <p:nvSpPr>
          <p:cNvPr id="117" name="object 117"/>
          <p:cNvSpPr/>
          <p:nvPr/>
        </p:nvSpPr>
        <p:spPr>
          <a:xfrm>
            <a:off x="2714626" y="4105365"/>
            <a:ext cx="1076325" cy="1228725"/>
          </a:xfrm>
          <a:custGeom>
            <a:avLst/>
            <a:gdLst/>
            <a:ahLst/>
            <a:cxnLst/>
            <a:rect l="l" t="t" r="r" b="b"/>
            <a:pathLst>
              <a:path w="1076325" h="1228725">
                <a:moveTo>
                  <a:pt x="1076325" y="0"/>
                </a:moveTo>
                <a:lnTo>
                  <a:pt x="0" y="1228635"/>
                </a:lnTo>
                <a:lnTo>
                  <a:pt x="28575" y="1228635"/>
                </a:lnTo>
                <a:lnTo>
                  <a:pt x="1076325" y="32618"/>
                </a:lnTo>
                <a:lnTo>
                  <a:pt x="1076325" y="0"/>
                </a:lnTo>
                <a:close/>
              </a:path>
            </a:pathLst>
          </a:custGeom>
          <a:solidFill>
            <a:srgbClr val="13BCA1"/>
          </a:solidFill>
        </p:spPr>
        <p:txBody>
          <a:bodyPr wrap="square" lIns="0" tIns="0" rIns="0" bIns="0" rtlCol="0"/>
          <a:lstStyle/>
          <a:p>
            <a:endParaRPr/>
          </a:p>
        </p:txBody>
      </p:sp>
      <p:sp>
        <p:nvSpPr>
          <p:cNvPr id="118" name="object 118"/>
          <p:cNvSpPr/>
          <p:nvPr/>
        </p:nvSpPr>
        <p:spPr>
          <a:xfrm>
            <a:off x="2743200" y="4137983"/>
            <a:ext cx="1047750" cy="1196340"/>
          </a:xfrm>
          <a:custGeom>
            <a:avLst/>
            <a:gdLst/>
            <a:ahLst/>
            <a:cxnLst/>
            <a:rect l="l" t="t" r="r" b="b"/>
            <a:pathLst>
              <a:path w="1047750" h="1196339">
                <a:moveTo>
                  <a:pt x="1047750" y="0"/>
                </a:moveTo>
                <a:lnTo>
                  <a:pt x="0" y="1196016"/>
                </a:lnTo>
                <a:lnTo>
                  <a:pt x="28575" y="1196016"/>
                </a:lnTo>
                <a:lnTo>
                  <a:pt x="1047750" y="32618"/>
                </a:lnTo>
                <a:lnTo>
                  <a:pt x="1047750" y="0"/>
                </a:lnTo>
                <a:close/>
              </a:path>
            </a:pathLst>
          </a:custGeom>
          <a:solidFill>
            <a:srgbClr val="12BDA1"/>
          </a:solidFill>
        </p:spPr>
        <p:txBody>
          <a:bodyPr wrap="square" lIns="0" tIns="0" rIns="0" bIns="0" rtlCol="0"/>
          <a:lstStyle/>
          <a:p>
            <a:endParaRPr/>
          </a:p>
        </p:txBody>
      </p:sp>
      <p:sp>
        <p:nvSpPr>
          <p:cNvPr id="119" name="object 119"/>
          <p:cNvSpPr/>
          <p:nvPr/>
        </p:nvSpPr>
        <p:spPr>
          <a:xfrm>
            <a:off x="2771776" y="4170603"/>
            <a:ext cx="1019175" cy="1163955"/>
          </a:xfrm>
          <a:custGeom>
            <a:avLst/>
            <a:gdLst/>
            <a:ahLst/>
            <a:cxnLst/>
            <a:rect l="l" t="t" r="r" b="b"/>
            <a:pathLst>
              <a:path w="1019175" h="1163954">
                <a:moveTo>
                  <a:pt x="1019175" y="0"/>
                </a:moveTo>
                <a:lnTo>
                  <a:pt x="0" y="1163397"/>
                </a:lnTo>
                <a:lnTo>
                  <a:pt x="19050" y="1163397"/>
                </a:lnTo>
                <a:lnTo>
                  <a:pt x="1019175" y="21745"/>
                </a:lnTo>
                <a:lnTo>
                  <a:pt x="1019175" y="0"/>
                </a:lnTo>
                <a:close/>
              </a:path>
            </a:pathLst>
          </a:custGeom>
          <a:solidFill>
            <a:srgbClr val="12BEA1"/>
          </a:solidFill>
        </p:spPr>
        <p:txBody>
          <a:bodyPr wrap="square" lIns="0" tIns="0" rIns="0" bIns="0" rtlCol="0"/>
          <a:lstStyle/>
          <a:p>
            <a:endParaRPr/>
          </a:p>
        </p:txBody>
      </p:sp>
      <p:sp>
        <p:nvSpPr>
          <p:cNvPr id="120" name="object 120"/>
          <p:cNvSpPr/>
          <p:nvPr/>
        </p:nvSpPr>
        <p:spPr>
          <a:xfrm>
            <a:off x="2790826" y="4192347"/>
            <a:ext cx="1000125" cy="1141730"/>
          </a:xfrm>
          <a:custGeom>
            <a:avLst/>
            <a:gdLst/>
            <a:ahLst/>
            <a:cxnLst/>
            <a:rect l="l" t="t" r="r" b="b"/>
            <a:pathLst>
              <a:path w="1000125" h="1141729">
                <a:moveTo>
                  <a:pt x="1000125" y="0"/>
                </a:moveTo>
                <a:lnTo>
                  <a:pt x="0" y="1141652"/>
                </a:lnTo>
                <a:lnTo>
                  <a:pt x="28575" y="1141652"/>
                </a:lnTo>
                <a:lnTo>
                  <a:pt x="1000125" y="32618"/>
                </a:lnTo>
                <a:lnTo>
                  <a:pt x="1000125" y="0"/>
                </a:lnTo>
                <a:close/>
              </a:path>
            </a:pathLst>
          </a:custGeom>
          <a:solidFill>
            <a:srgbClr val="12BEA0"/>
          </a:solidFill>
        </p:spPr>
        <p:txBody>
          <a:bodyPr wrap="square" lIns="0" tIns="0" rIns="0" bIns="0" rtlCol="0"/>
          <a:lstStyle/>
          <a:p>
            <a:endParaRPr/>
          </a:p>
        </p:txBody>
      </p:sp>
      <p:sp>
        <p:nvSpPr>
          <p:cNvPr id="121" name="object 121"/>
          <p:cNvSpPr/>
          <p:nvPr/>
        </p:nvSpPr>
        <p:spPr>
          <a:xfrm>
            <a:off x="2819400" y="4224967"/>
            <a:ext cx="971550" cy="1109345"/>
          </a:xfrm>
          <a:custGeom>
            <a:avLst/>
            <a:gdLst/>
            <a:ahLst/>
            <a:cxnLst/>
            <a:rect l="l" t="t" r="r" b="b"/>
            <a:pathLst>
              <a:path w="971550" h="1109345">
                <a:moveTo>
                  <a:pt x="971550" y="0"/>
                </a:moveTo>
                <a:lnTo>
                  <a:pt x="0" y="1109033"/>
                </a:lnTo>
                <a:lnTo>
                  <a:pt x="28575" y="1109033"/>
                </a:lnTo>
                <a:lnTo>
                  <a:pt x="971550" y="32618"/>
                </a:lnTo>
                <a:lnTo>
                  <a:pt x="971550" y="0"/>
                </a:lnTo>
                <a:close/>
              </a:path>
            </a:pathLst>
          </a:custGeom>
          <a:solidFill>
            <a:srgbClr val="12BEA0"/>
          </a:solidFill>
        </p:spPr>
        <p:txBody>
          <a:bodyPr wrap="square" lIns="0" tIns="0" rIns="0" bIns="0" rtlCol="0"/>
          <a:lstStyle/>
          <a:p>
            <a:endParaRPr/>
          </a:p>
        </p:txBody>
      </p:sp>
      <p:sp>
        <p:nvSpPr>
          <p:cNvPr id="122" name="object 122"/>
          <p:cNvSpPr/>
          <p:nvPr/>
        </p:nvSpPr>
        <p:spPr>
          <a:xfrm>
            <a:off x="2847976" y="4257585"/>
            <a:ext cx="942975" cy="1076960"/>
          </a:xfrm>
          <a:custGeom>
            <a:avLst/>
            <a:gdLst/>
            <a:ahLst/>
            <a:cxnLst/>
            <a:rect l="l" t="t" r="r" b="b"/>
            <a:pathLst>
              <a:path w="942975" h="1076960">
                <a:moveTo>
                  <a:pt x="942975" y="0"/>
                </a:moveTo>
                <a:lnTo>
                  <a:pt x="0" y="1076414"/>
                </a:lnTo>
                <a:lnTo>
                  <a:pt x="28575" y="1076414"/>
                </a:lnTo>
                <a:lnTo>
                  <a:pt x="942975" y="32618"/>
                </a:lnTo>
                <a:lnTo>
                  <a:pt x="942975" y="0"/>
                </a:lnTo>
                <a:close/>
              </a:path>
            </a:pathLst>
          </a:custGeom>
          <a:solidFill>
            <a:srgbClr val="11BEA0"/>
          </a:solidFill>
        </p:spPr>
        <p:txBody>
          <a:bodyPr wrap="square" lIns="0" tIns="0" rIns="0" bIns="0" rtlCol="0"/>
          <a:lstStyle/>
          <a:p>
            <a:endParaRPr/>
          </a:p>
        </p:txBody>
      </p:sp>
      <p:sp>
        <p:nvSpPr>
          <p:cNvPr id="123" name="object 123"/>
          <p:cNvSpPr/>
          <p:nvPr/>
        </p:nvSpPr>
        <p:spPr>
          <a:xfrm>
            <a:off x="2876550" y="4290203"/>
            <a:ext cx="914400" cy="1043940"/>
          </a:xfrm>
          <a:custGeom>
            <a:avLst/>
            <a:gdLst/>
            <a:ahLst/>
            <a:cxnLst/>
            <a:rect l="l" t="t" r="r" b="b"/>
            <a:pathLst>
              <a:path w="914400" h="1043939">
                <a:moveTo>
                  <a:pt x="914400" y="0"/>
                </a:moveTo>
                <a:lnTo>
                  <a:pt x="0" y="1043796"/>
                </a:lnTo>
                <a:lnTo>
                  <a:pt x="19050" y="1043796"/>
                </a:lnTo>
                <a:lnTo>
                  <a:pt x="914400" y="21745"/>
                </a:lnTo>
                <a:lnTo>
                  <a:pt x="914400" y="0"/>
                </a:lnTo>
                <a:close/>
              </a:path>
            </a:pathLst>
          </a:custGeom>
          <a:solidFill>
            <a:srgbClr val="11BF9E"/>
          </a:solidFill>
        </p:spPr>
        <p:txBody>
          <a:bodyPr wrap="square" lIns="0" tIns="0" rIns="0" bIns="0" rtlCol="0"/>
          <a:lstStyle/>
          <a:p>
            <a:endParaRPr/>
          </a:p>
        </p:txBody>
      </p:sp>
      <p:sp>
        <p:nvSpPr>
          <p:cNvPr id="124" name="object 124"/>
          <p:cNvSpPr/>
          <p:nvPr/>
        </p:nvSpPr>
        <p:spPr>
          <a:xfrm>
            <a:off x="2895600" y="4311949"/>
            <a:ext cx="895350" cy="1022350"/>
          </a:xfrm>
          <a:custGeom>
            <a:avLst/>
            <a:gdLst/>
            <a:ahLst/>
            <a:cxnLst/>
            <a:rect l="l" t="t" r="r" b="b"/>
            <a:pathLst>
              <a:path w="895350" h="1022350">
                <a:moveTo>
                  <a:pt x="895350" y="0"/>
                </a:moveTo>
                <a:lnTo>
                  <a:pt x="0" y="1022050"/>
                </a:lnTo>
                <a:lnTo>
                  <a:pt x="28575" y="1022050"/>
                </a:lnTo>
                <a:lnTo>
                  <a:pt x="895350" y="32618"/>
                </a:lnTo>
                <a:lnTo>
                  <a:pt x="895350" y="0"/>
                </a:lnTo>
                <a:close/>
              </a:path>
            </a:pathLst>
          </a:custGeom>
          <a:solidFill>
            <a:srgbClr val="0FC19E"/>
          </a:solidFill>
        </p:spPr>
        <p:txBody>
          <a:bodyPr wrap="square" lIns="0" tIns="0" rIns="0" bIns="0" rtlCol="0"/>
          <a:lstStyle/>
          <a:p>
            <a:endParaRPr/>
          </a:p>
        </p:txBody>
      </p:sp>
      <p:sp>
        <p:nvSpPr>
          <p:cNvPr id="125" name="object 125"/>
          <p:cNvSpPr/>
          <p:nvPr/>
        </p:nvSpPr>
        <p:spPr>
          <a:xfrm>
            <a:off x="2924176" y="4344569"/>
            <a:ext cx="866775" cy="989965"/>
          </a:xfrm>
          <a:custGeom>
            <a:avLst/>
            <a:gdLst/>
            <a:ahLst/>
            <a:cxnLst/>
            <a:rect l="l" t="t" r="r" b="b"/>
            <a:pathLst>
              <a:path w="866775" h="989964">
                <a:moveTo>
                  <a:pt x="866775" y="0"/>
                </a:moveTo>
                <a:lnTo>
                  <a:pt x="0" y="989431"/>
                </a:lnTo>
                <a:lnTo>
                  <a:pt x="28575" y="989431"/>
                </a:lnTo>
                <a:lnTo>
                  <a:pt x="866775" y="32618"/>
                </a:lnTo>
                <a:lnTo>
                  <a:pt x="866775" y="0"/>
                </a:lnTo>
                <a:close/>
              </a:path>
            </a:pathLst>
          </a:custGeom>
          <a:solidFill>
            <a:srgbClr val="0FC19E"/>
          </a:solidFill>
        </p:spPr>
        <p:txBody>
          <a:bodyPr wrap="square" lIns="0" tIns="0" rIns="0" bIns="0" rtlCol="0"/>
          <a:lstStyle/>
          <a:p>
            <a:endParaRPr/>
          </a:p>
        </p:txBody>
      </p:sp>
      <p:sp>
        <p:nvSpPr>
          <p:cNvPr id="126" name="object 126"/>
          <p:cNvSpPr/>
          <p:nvPr/>
        </p:nvSpPr>
        <p:spPr>
          <a:xfrm>
            <a:off x="2952750" y="4377186"/>
            <a:ext cx="838200" cy="956944"/>
          </a:xfrm>
          <a:custGeom>
            <a:avLst/>
            <a:gdLst/>
            <a:ahLst/>
            <a:cxnLst/>
            <a:rect l="l" t="t" r="r" b="b"/>
            <a:pathLst>
              <a:path w="838200" h="956945">
                <a:moveTo>
                  <a:pt x="838200" y="0"/>
                </a:moveTo>
                <a:lnTo>
                  <a:pt x="0" y="956813"/>
                </a:lnTo>
                <a:lnTo>
                  <a:pt x="28575" y="956813"/>
                </a:lnTo>
                <a:lnTo>
                  <a:pt x="838200" y="32618"/>
                </a:lnTo>
                <a:lnTo>
                  <a:pt x="838200" y="0"/>
                </a:lnTo>
                <a:close/>
              </a:path>
            </a:pathLst>
          </a:custGeom>
          <a:solidFill>
            <a:srgbClr val="0FC29D"/>
          </a:solidFill>
        </p:spPr>
        <p:txBody>
          <a:bodyPr wrap="square" lIns="0" tIns="0" rIns="0" bIns="0" rtlCol="0"/>
          <a:lstStyle/>
          <a:p>
            <a:endParaRPr/>
          </a:p>
        </p:txBody>
      </p:sp>
      <p:sp>
        <p:nvSpPr>
          <p:cNvPr id="127" name="object 127"/>
          <p:cNvSpPr/>
          <p:nvPr/>
        </p:nvSpPr>
        <p:spPr>
          <a:xfrm>
            <a:off x="2981326" y="4409805"/>
            <a:ext cx="809625" cy="924560"/>
          </a:xfrm>
          <a:custGeom>
            <a:avLst/>
            <a:gdLst/>
            <a:ahLst/>
            <a:cxnLst/>
            <a:rect l="l" t="t" r="r" b="b"/>
            <a:pathLst>
              <a:path w="809625" h="924560">
                <a:moveTo>
                  <a:pt x="809625" y="0"/>
                </a:moveTo>
                <a:lnTo>
                  <a:pt x="0" y="924194"/>
                </a:lnTo>
                <a:lnTo>
                  <a:pt x="19050" y="924194"/>
                </a:lnTo>
                <a:lnTo>
                  <a:pt x="809625" y="21745"/>
                </a:lnTo>
                <a:lnTo>
                  <a:pt x="809625" y="0"/>
                </a:lnTo>
                <a:close/>
              </a:path>
            </a:pathLst>
          </a:custGeom>
          <a:solidFill>
            <a:srgbClr val="0EC29D"/>
          </a:solidFill>
        </p:spPr>
        <p:txBody>
          <a:bodyPr wrap="square" lIns="0" tIns="0" rIns="0" bIns="0" rtlCol="0"/>
          <a:lstStyle/>
          <a:p>
            <a:endParaRPr/>
          </a:p>
        </p:txBody>
      </p:sp>
      <p:sp>
        <p:nvSpPr>
          <p:cNvPr id="128" name="object 128"/>
          <p:cNvSpPr/>
          <p:nvPr/>
        </p:nvSpPr>
        <p:spPr>
          <a:xfrm>
            <a:off x="3000376" y="4431552"/>
            <a:ext cx="790575" cy="902969"/>
          </a:xfrm>
          <a:custGeom>
            <a:avLst/>
            <a:gdLst/>
            <a:ahLst/>
            <a:cxnLst/>
            <a:rect l="l" t="t" r="r" b="b"/>
            <a:pathLst>
              <a:path w="790575" h="902970">
                <a:moveTo>
                  <a:pt x="790575" y="0"/>
                </a:moveTo>
                <a:lnTo>
                  <a:pt x="0" y="902448"/>
                </a:lnTo>
                <a:lnTo>
                  <a:pt x="28575" y="902448"/>
                </a:lnTo>
                <a:lnTo>
                  <a:pt x="790575" y="32618"/>
                </a:lnTo>
                <a:lnTo>
                  <a:pt x="790575" y="0"/>
                </a:lnTo>
                <a:close/>
              </a:path>
            </a:pathLst>
          </a:custGeom>
          <a:solidFill>
            <a:srgbClr val="0EC29D"/>
          </a:solidFill>
        </p:spPr>
        <p:txBody>
          <a:bodyPr wrap="square" lIns="0" tIns="0" rIns="0" bIns="0" rtlCol="0"/>
          <a:lstStyle/>
          <a:p>
            <a:endParaRPr/>
          </a:p>
        </p:txBody>
      </p:sp>
      <p:sp>
        <p:nvSpPr>
          <p:cNvPr id="129" name="object 129"/>
          <p:cNvSpPr/>
          <p:nvPr/>
        </p:nvSpPr>
        <p:spPr>
          <a:xfrm>
            <a:off x="3028950" y="4464169"/>
            <a:ext cx="762000" cy="869950"/>
          </a:xfrm>
          <a:custGeom>
            <a:avLst/>
            <a:gdLst/>
            <a:ahLst/>
            <a:cxnLst/>
            <a:rect l="l" t="t" r="r" b="b"/>
            <a:pathLst>
              <a:path w="762000" h="869950">
                <a:moveTo>
                  <a:pt x="762000" y="0"/>
                </a:moveTo>
                <a:lnTo>
                  <a:pt x="0" y="869830"/>
                </a:lnTo>
                <a:lnTo>
                  <a:pt x="28575" y="869830"/>
                </a:lnTo>
                <a:lnTo>
                  <a:pt x="762000" y="32618"/>
                </a:lnTo>
                <a:lnTo>
                  <a:pt x="762000" y="0"/>
                </a:lnTo>
                <a:close/>
              </a:path>
            </a:pathLst>
          </a:custGeom>
          <a:solidFill>
            <a:srgbClr val="0DC29D"/>
          </a:solidFill>
        </p:spPr>
        <p:txBody>
          <a:bodyPr wrap="square" lIns="0" tIns="0" rIns="0" bIns="0" rtlCol="0"/>
          <a:lstStyle/>
          <a:p>
            <a:endParaRPr/>
          </a:p>
        </p:txBody>
      </p:sp>
      <p:sp>
        <p:nvSpPr>
          <p:cNvPr id="130" name="object 130"/>
          <p:cNvSpPr/>
          <p:nvPr/>
        </p:nvSpPr>
        <p:spPr>
          <a:xfrm>
            <a:off x="3057526" y="4496789"/>
            <a:ext cx="733425" cy="837565"/>
          </a:xfrm>
          <a:custGeom>
            <a:avLst/>
            <a:gdLst/>
            <a:ahLst/>
            <a:cxnLst/>
            <a:rect l="l" t="t" r="r" b="b"/>
            <a:pathLst>
              <a:path w="733425" h="837564">
                <a:moveTo>
                  <a:pt x="733425" y="0"/>
                </a:moveTo>
                <a:lnTo>
                  <a:pt x="0" y="837211"/>
                </a:lnTo>
                <a:lnTo>
                  <a:pt x="28575" y="837211"/>
                </a:lnTo>
                <a:lnTo>
                  <a:pt x="733425" y="32618"/>
                </a:lnTo>
                <a:lnTo>
                  <a:pt x="733425" y="0"/>
                </a:lnTo>
                <a:close/>
              </a:path>
            </a:pathLst>
          </a:custGeom>
          <a:solidFill>
            <a:srgbClr val="0DC39D"/>
          </a:solidFill>
        </p:spPr>
        <p:txBody>
          <a:bodyPr wrap="square" lIns="0" tIns="0" rIns="0" bIns="0" rtlCol="0"/>
          <a:lstStyle/>
          <a:p>
            <a:endParaRPr/>
          </a:p>
        </p:txBody>
      </p:sp>
      <p:sp>
        <p:nvSpPr>
          <p:cNvPr id="131" name="object 131"/>
          <p:cNvSpPr/>
          <p:nvPr/>
        </p:nvSpPr>
        <p:spPr>
          <a:xfrm>
            <a:off x="3086100" y="4529407"/>
            <a:ext cx="704850" cy="805180"/>
          </a:xfrm>
          <a:custGeom>
            <a:avLst/>
            <a:gdLst/>
            <a:ahLst/>
            <a:cxnLst/>
            <a:rect l="l" t="t" r="r" b="b"/>
            <a:pathLst>
              <a:path w="704850" h="805179">
                <a:moveTo>
                  <a:pt x="704850" y="0"/>
                </a:moveTo>
                <a:lnTo>
                  <a:pt x="0" y="804592"/>
                </a:lnTo>
                <a:lnTo>
                  <a:pt x="19050" y="804592"/>
                </a:lnTo>
                <a:lnTo>
                  <a:pt x="704850" y="21745"/>
                </a:lnTo>
                <a:lnTo>
                  <a:pt x="704850" y="0"/>
                </a:lnTo>
                <a:close/>
              </a:path>
            </a:pathLst>
          </a:custGeom>
          <a:solidFill>
            <a:srgbClr val="0DC39D"/>
          </a:solidFill>
        </p:spPr>
        <p:txBody>
          <a:bodyPr wrap="square" lIns="0" tIns="0" rIns="0" bIns="0" rtlCol="0"/>
          <a:lstStyle/>
          <a:p>
            <a:endParaRPr/>
          </a:p>
        </p:txBody>
      </p:sp>
      <p:sp>
        <p:nvSpPr>
          <p:cNvPr id="132" name="object 132"/>
          <p:cNvSpPr/>
          <p:nvPr/>
        </p:nvSpPr>
        <p:spPr>
          <a:xfrm>
            <a:off x="3105150" y="4551153"/>
            <a:ext cx="685800" cy="782955"/>
          </a:xfrm>
          <a:custGeom>
            <a:avLst/>
            <a:gdLst/>
            <a:ahLst/>
            <a:cxnLst/>
            <a:rect l="l" t="t" r="r" b="b"/>
            <a:pathLst>
              <a:path w="685800" h="782954">
                <a:moveTo>
                  <a:pt x="685800" y="0"/>
                </a:moveTo>
                <a:lnTo>
                  <a:pt x="0" y="782847"/>
                </a:lnTo>
                <a:lnTo>
                  <a:pt x="28575" y="782847"/>
                </a:lnTo>
                <a:lnTo>
                  <a:pt x="685800" y="32618"/>
                </a:lnTo>
                <a:lnTo>
                  <a:pt x="685800" y="0"/>
                </a:lnTo>
                <a:close/>
              </a:path>
            </a:pathLst>
          </a:custGeom>
          <a:solidFill>
            <a:srgbClr val="0DC49D"/>
          </a:solidFill>
        </p:spPr>
        <p:txBody>
          <a:bodyPr wrap="square" lIns="0" tIns="0" rIns="0" bIns="0" rtlCol="0"/>
          <a:lstStyle/>
          <a:p>
            <a:endParaRPr/>
          </a:p>
        </p:txBody>
      </p:sp>
      <p:sp>
        <p:nvSpPr>
          <p:cNvPr id="133" name="object 133"/>
          <p:cNvSpPr/>
          <p:nvPr/>
        </p:nvSpPr>
        <p:spPr>
          <a:xfrm>
            <a:off x="3133726" y="4583771"/>
            <a:ext cx="657225" cy="750570"/>
          </a:xfrm>
          <a:custGeom>
            <a:avLst/>
            <a:gdLst/>
            <a:ahLst/>
            <a:cxnLst/>
            <a:rect l="l" t="t" r="r" b="b"/>
            <a:pathLst>
              <a:path w="657225" h="750570">
                <a:moveTo>
                  <a:pt x="657225" y="0"/>
                </a:moveTo>
                <a:lnTo>
                  <a:pt x="0" y="750228"/>
                </a:lnTo>
                <a:lnTo>
                  <a:pt x="28575" y="750228"/>
                </a:lnTo>
                <a:lnTo>
                  <a:pt x="657225" y="32618"/>
                </a:lnTo>
                <a:lnTo>
                  <a:pt x="657225" y="0"/>
                </a:lnTo>
                <a:close/>
              </a:path>
            </a:pathLst>
          </a:custGeom>
          <a:solidFill>
            <a:srgbClr val="0DC49C"/>
          </a:solidFill>
        </p:spPr>
        <p:txBody>
          <a:bodyPr wrap="square" lIns="0" tIns="0" rIns="0" bIns="0" rtlCol="0"/>
          <a:lstStyle/>
          <a:p>
            <a:endParaRPr/>
          </a:p>
        </p:txBody>
      </p:sp>
      <p:sp>
        <p:nvSpPr>
          <p:cNvPr id="134" name="object 134"/>
          <p:cNvSpPr/>
          <p:nvPr/>
        </p:nvSpPr>
        <p:spPr>
          <a:xfrm>
            <a:off x="3162300" y="4616390"/>
            <a:ext cx="628650" cy="718185"/>
          </a:xfrm>
          <a:custGeom>
            <a:avLst/>
            <a:gdLst/>
            <a:ahLst/>
            <a:cxnLst/>
            <a:rect l="l" t="t" r="r" b="b"/>
            <a:pathLst>
              <a:path w="628650" h="718185">
                <a:moveTo>
                  <a:pt x="628650" y="0"/>
                </a:moveTo>
                <a:lnTo>
                  <a:pt x="0" y="717609"/>
                </a:lnTo>
                <a:lnTo>
                  <a:pt x="28575" y="717609"/>
                </a:lnTo>
                <a:lnTo>
                  <a:pt x="628650" y="32618"/>
                </a:lnTo>
                <a:lnTo>
                  <a:pt x="628650" y="0"/>
                </a:lnTo>
                <a:close/>
              </a:path>
            </a:pathLst>
          </a:custGeom>
          <a:solidFill>
            <a:srgbClr val="0CC49C"/>
          </a:solidFill>
        </p:spPr>
        <p:txBody>
          <a:bodyPr wrap="square" lIns="0" tIns="0" rIns="0" bIns="0" rtlCol="0"/>
          <a:lstStyle/>
          <a:p>
            <a:endParaRPr/>
          </a:p>
        </p:txBody>
      </p:sp>
      <p:sp>
        <p:nvSpPr>
          <p:cNvPr id="135" name="object 135"/>
          <p:cNvSpPr/>
          <p:nvPr/>
        </p:nvSpPr>
        <p:spPr>
          <a:xfrm>
            <a:off x="3190876" y="4649009"/>
            <a:ext cx="600075" cy="685165"/>
          </a:xfrm>
          <a:custGeom>
            <a:avLst/>
            <a:gdLst/>
            <a:ahLst/>
            <a:cxnLst/>
            <a:rect l="l" t="t" r="r" b="b"/>
            <a:pathLst>
              <a:path w="600075" h="685164">
                <a:moveTo>
                  <a:pt x="600075" y="0"/>
                </a:moveTo>
                <a:lnTo>
                  <a:pt x="0" y="684991"/>
                </a:lnTo>
                <a:lnTo>
                  <a:pt x="19050" y="684991"/>
                </a:lnTo>
                <a:lnTo>
                  <a:pt x="600075" y="21745"/>
                </a:lnTo>
                <a:lnTo>
                  <a:pt x="600075" y="0"/>
                </a:lnTo>
                <a:close/>
              </a:path>
            </a:pathLst>
          </a:custGeom>
          <a:solidFill>
            <a:srgbClr val="0CC69C"/>
          </a:solidFill>
        </p:spPr>
        <p:txBody>
          <a:bodyPr wrap="square" lIns="0" tIns="0" rIns="0" bIns="0" rtlCol="0"/>
          <a:lstStyle/>
          <a:p>
            <a:endParaRPr/>
          </a:p>
        </p:txBody>
      </p:sp>
      <p:sp>
        <p:nvSpPr>
          <p:cNvPr id="136" name="object 136"/>
          <p:cNvSpPr/>
          <p:nvPr/>
        </p:nvSpPr>
        <p:spPr>
          <a:xfrm>
            <a:off x="3209926" y="4670755"/>
            <a:ext cx="581025" cy="663575"/>
          </a:xfrm>
          <a:custGeom>
            <a:avLst/>
            <a:gdLst/>
            <a:ahLst/>
            <a:cxnLst/>
            <a:rect l="l" t="t" r="r" b="b"/>
            <a:pathLst>
              <a:path w="581025" h="663575">
                <a:moveTo>
                  <a:pt x="581025" y="0"/>
                </a:moveTo>
                <a:lnTo>
                  <a:pt x="0" y="663245"/>
                </a:lnTo>
                <a:lnTo>
                  <a:pt x="28575" y="663245"/>
                </a:lnTo>
                <a:lnTo>
                  <a:pt x="581025" y="32618"/>
                </a:lnTo>
                <a:lnTo>
                  <a:pt x="581025" y="0"/>
                </a:lnTo>
                <a:close/>
              </a:path>
            </a:pathLst>
          </a:custGeom>
          <a:solidFill>
            <a:srgbClr val="0AC69C"/>
          </a:solidFill>
        </p:spPr>
        <p:txBody>
          <a:bodyPr wrap="square" lIns="0" tIns="0" rIns="0" bIns="0" rtlCol="0"/>
          <a:lstStyle/>
          <a:p>
            <a:endParaRPr/>
          </a:p>
        </p:txBody>
      </p:sp>
      <p:sp>
        <p:nvSpPr>
          <p:cNvPr id="137" name="object 137"/>
          <p:cNvSpPr/>
          <p:nvPr/>
        </p:nvSpPr>
        <p:spPr>
          <a:xfrm>
            <a:off x="3238500" y="4703372"/>
            <a:ext cx="552450" cy="631190"/>
          </a:xfrm>
          <a:custGeom>
            <a:avLst/>
            <a:gdLst/>
            <a:ahLst/>
            <a:cxnLst/>
            <a:rect l="l" t="t" r="r" b="b"/>
            <a:pathLst>
              <a:path w="552450" h="631189">
                <a:moveTo>
                  <a:pt x="552450" y="0"/>
                </a:moveTo>
                <a:lnTo>
                  <a:pt x="0" y="630626"/>
                </a:lnTo>
                <a:lnTo>
                  <a:pt x="28575" y="630626"/>
                </a:lnTo>
                <a:lnTo>
                  <a:pt x="552450" y="32618"/>
                </a:lnTo>
                <a:lnTo>
                  <a:pt x="552450" y="0"/>
                </a:lnTo>
                <a:close/>
              </a:path>
            </a:pathLst>
          </a:custGeom>
          <a:solidFill>
            <a:srgbClr val="0AC79A"/>
          </a:solidFill>
        </p:spPr>
        <p:txBody>
          <a:bodyPr wrap="square" lIns="0" tIns="0" rIns="0" bIns="0" rtlCol="0"/>
          <a:lstStyle/>
          <a:p>
            <a:endParaRPr/>
          </a:p>
        </p:txBody>
      </p:sp>
      <p:sp>
        <p:nvSpPr>
          <p:cNvPr id="138" name="object 138"/>
          <p:cNvSpPr/>
          <p:nvPr/>
        </p:nvSpPr>
        <p:spPr>
          <a:xfrm>
            <a:off x="3267076" y="4735991"/>
            <a:ext cx="523875" cy="598170"/>
          </a:xfrm>
          <a:custGeom>
            <a:avLst/>
            <a:gdLst/>
            <a:ahLst/>
            <a:cxnLst/>
            <a:rect l="l" t="t" r="r" b="b"/>
            <a:pathLst>
              <a:path w="523875" h="598170">
                <a:moveTo>
                  <a:pt x="523875" y="0"/>
                </a:moveTo>
                <a:lnTo>
                  <a:pt x="0" y="598008"/>
                </a:lnTo>
                <a:lnTo>
                  <a:pt x="28575" y="598008"/>
                </a:lnTo>
                <a:lnTo>
                  <a:pt x="523875" y="32618"/>
                </a:lnTo>
                <a:lnTo>
                  <a:pt x="523875" y="0"/>
                </a:lnTo>
                <a:close/>
              </a:path>
            </a:pathLst>
          </a:custGeom>
          <a:solidFill>
            <a:srgbClr val="09C79A"/>
          </a:solidFill>
        </p:spPr>
        <p:txBody>
          <a:bodyPr wrap="square" lIns="0" tIns="0" rIns="0" bIns="0" rtlCol="0"/>
          <a:lstStyle/>
          <a:p>
            <a:endParaRPr/>
          </a:p>
        </p:txBody>
      </p:sp>
      <p:sp>
        <p:nvSpPr>
          <p:cNvPr id="139" name="object 139"/>
          <p:cNvSpPr/>
          <p:nvPr/>
        </p:nvSpPr>
        <p:spPr>
          <a:xfrm>
            <a:off x="3295650" y="4768611"/>
            <a:ext cx="495300" cy="565785"/>
          </a:xfrm>
          <a:custGeom>
            <a:avLst/>
            <a:gdLst/>
            <a:ahLst/>
            <a:cxnLst/>
            <a:rect l="l" t="t" r="r" b="b"/>
            <a:pathLst>
              <a:path w="495300" h="565785">
                <a:moveTo>
                  <a:pt x="495300" y="0"/>
                </a:moveTo>
                <a:lnTo>
                  <a:pt x="0" y="565389"/>
                </a:lnTo>
                <a:lnTo>
                  <a:pt x="19050" y="565389"/>
                </a:lnTo>
                <a:lnTo>
                  <a:pt x="495300" y="21745"/>
                </a:lnTo>
                <a:lnTo>
                  <a:pt x="495300" y="0"/>
                </a:lnTo>
                <a:close/>
              </a:path>
            </a:pathLst>
          </a:custGeom>
          <a:solidFill>
            <a:srgbClr val="09C79A"/>
          </a:solidFill>
        </p:spPr>
        <p:txBody>
          <a:bodyPr wrap="square" lIns="0" tIns="0" rIns="0" bIns="0" rtlCol="0"/>
          <a:lstStyle/>
          <a:p>
            <a:endParaRPr/>
          </a:p>
        </p:txBody>
      </p:sp>
      <p:sp>
        <p:nvSpPr>
          <p:cNvPr id="140" name="object 140"/>
          <p:cNvSpPr/>
          <p:nvPr/>
        </p:nvSpPr>
        <p:spPr>
          <a:xfrm>
            <a:off x="3314700" y="4790357"/>
            <a:ext cx="476250" cy="544195"/>
          </a:xfrm>
          <a:custGeom>
            <a:avLst/>
            <a:gdLst/>
            <a:ahLst/>
            <a:cxnLst/>
            <a:rect l="l" t="t" r="r" b="b"/>
            <a:pathLst>
              <a:path w="476250" h="544195">
                <a:moveTo>
                  <a:pt x="476250" y="0"/>
                </a:moveTo>
                <a:lnTo>
                  <a:pt x="0" y="543643"/>
                </a:lnTo>
                <a:lnTo>
                  <a:pt x="28575" y="543643"/>
                </a:lnTo>
                <a:lnTo>
                  <a:pt x="476250" y="32618"/>
                </a:lnTo>
                <a:lnTo>
                  <a:pt x="476250" y="0"/>
                </a:lnTo>
                <a:close/>
              </a:path>
            </a:pathLst>
          </a:custGeom>
          <a:solidFill>
            <a:srgbClr val="09C79A"/>
          </a:solidFill>
        </p:spPr>
        <p:txBody>
          <a:bodyPr wrap="square" lIns="0" tIns="0" rIns="0" bIns="0" rtlCol="0"/>
          <a:lstStyle/>
          <a:p>
            <a:endParaRPr/>
          </a:p>
        </p:txBody>
      </p:sp>
      <p:sp>
        <p:nvSpPr>
          <p:cNvPr id="141" name="object 141"/>
          <p:cNvSpPr/>
          <p:nvPr/>
        </p:nvSpPr>
        <p:spPr>
          <a:xfrm>
            <a:off x="3343276" y="4822975"/>
            <a:ext cx="447675" cy="511175"/>
          </a:xfrm>
          <a:custGeom>
            <a:avLst/>
            <a:gdLst/>
            <a:ahLst/>
            <a:cxnLst/>
            <a:rect l="l" t="t" r="r" b="b"/>
            <a:pathLst>
              <a:path w="447675" h="511175">
                <a:moveTo>
                  <a:pt x="447675" y="0"/>
                </a:moveTo>
                <a:lnTo>
                  <a:pt x="0" y="511025"/>
                </a:lnTo>
                <a:lnTo>
                  <a:pt x="28575" y="511025"/>
                </a:lnTo>
                <a:lnTo>
                  <a:pt x="447675" y="32618"/>
                </a:lnTo>
                <a:lnTo>
                  <a:pt x="447675" y="0"/>
                </a:lnTo>
                <a:close/>
              </a:path>
            </a:pathLst>
          </a:custGeom>
          <a:solidFill>
            <a:srgbClr val="09C79A"/>
          </a:solidFill>
        </p:spPr>
        <p:txBody>
          <a:bodyPr wrap="square" lIns="0" tIns="0" rIns="0" bIns="0" rtlCol="0"/>
          <a:lstStyle/>
          <a:p>
            <a:endParaRPr/>
          </a:p>
        </p:txBody>
      </p:sp>
      <p:sp>
        <p:nvSpPr>
          <p:cNvPr id="142" name="object 142"/>
          <p:cNvSpPr/>
          <p:nvPr/>
        </p:nvSpPr>
        <p:spPr>
          <a:xfrm>
            <a:off x="3371850" y="4855593"/>
            <a:ext cx="419100" cy="478790"/>
          </a:xfrm>
          <a:custGeom>
            <a:avLst/>
            <a:gdLst/>
            <a:ahLst/>
            <a:cxnLst/>
            <a:rect l="l" t="t" r="r" b="b"/>
            <a:pathLst>
              <a:path w="419100" h="478789">
                <a:moveTo>
                  <a:pt x="419100" y="0"/>
                </a:moveTo>
                <a:lnTo>
                  <a:pt x="0" y="478406"/>
                </a:lnTo>
                <a:lnTo>
                  <a:pt x="28575" y="478406"/>
                </a:lnTo>
                <a:lnTo>
                  <a:pt x="419100" y="32618"/>
                </a:lnTo>
                <a:lnTo>
                  <a:pt x="419100" y="0"/>
                </a:lnTo>
                <a:close/>
              </a:path>
            </a:pathLst>
          </a:custGeom>
          <a:solidFill>
            <a:srgbClr val="09C799"/>
          </a:solidFill>
        </p:spPr>
        <p:txBody>
          <a:bodyPr wrap="square" lIns="0" tIns="0" rIns="0" bIns="0" rtlCol="0"/>
          <a:lstStyle/>
          <a:p>
            <a:endParaRPr/>
          </a:p>
        </p:txBody>
      </p:sp>
      <p:sp>
        <p:nvSpPr>
          <p:cNvPr id="143" name="object 143"/>
          <p:cNvSpPr/>
          <p:nvPr/>
        </p:nvSpPr>
        <p:spPr>
          <a:xfrm>
            <a:off x="3400426" y="4888213"/>
            <a:ext cx="390525" cy="446405"/>
          </a:xfrm>
          <a:custGeom>
            <a:avLst/>
            <a:gdLst/>
            <a:ahLst/>
            <a:cxnLst/>
            <a:rect l="l" t="t" r="r" b="b"/>
            <a:pathLst>
              <a:path w="390525" h="446404">
                <a:moveTo>
                  <a:pt x="390525" y="0"/>
                </a:moveTo>
                <a:lnTo>
                  <a:pt x="0" y="445787"/>
                </a:lnTo>
                <a:lnTo>
                  <a:pt x="19050" y="445787"/>
                </a:lnTo>
                <a:lnTo>
                  <a:pt x="390525" y="21745"/>
                </a:lnTo>
                <a:lnTo>
                  <a:pt x="390525" y="0"/>
                </a:lnTo>
                <a:close/>
              </a:path>
            </a:pathLst>
          </a:custGeom>
          <a:solidFill>
            <a:srgbClr val="08C899"/>
          </a:solidFill>
        </p:spPr>
        <p:txBody>
          <a:bodyPr wrap="square" lIns="0" tIns="0" rIns="0" bIns="0" rtlCol="0"/>
          <a:lstStyle/>
          <a:p>
            <a:endParaRPr/>
          </a:p>
        </p:txBody>
      </p:sp>
      <p:sp>
        <p:nvSpPr>
          <p:cNvPr id="144" name="object 144"/>
          <p:cNvSpPr/>
          <p:nvPr/>
        </p:nvSpPr>
        <p:spPr>
          <a:xfrm>
            <a:off x="3419476" y="4909957"/>
            <a:ext cx="371475" cy="424180"/>
          </a:xfrm>
          <a:custGeom>
            <a:avLst/>
            <a:gdLst/>
            <a:ahLst/>
            <a:cxnLst/>
            <a:rect l="l" t="t" r="r" b="b"/>
            <a:pathLst>
              <a:path w="371475" h="424179">
                <a:moveTo>
                  <a:pt x="371475" y="0"/>
                </a:moveTo>
                <a:lnTo>
                  <a:pt x="0" y="424042"/>
                </a:lnTo>
                <a:lnTo>
                  <a:pt x="28575" y="424042"/>
                </a:lnTo>
                <a:lnTo>
                  <a:pt x="371475" y="32618"/>
                </a:lnTo>
                <a:lnTo>
                  <a:pt x="371475" y="0"/>
                </a:lnTo>
                <a:close/>
              </a:path>
            </a:pathLst>
          </a:custGeom>
          <a:solidFill>
            <a:srgbClr val="08C899"/>
          </a:solidFill>
        </p:spPr>
        <p:txBody>
          <a:bodyPr wrap="square" lIns="0" tIns="0" rIns="0" bIns="0" rtlCol="0"/>
          <a:lstStyle/>
          <a:p>
            <a:endParaRPr/>
          </a:p>
        </p:txBody>
      </p:sp>
      <p:sp>
        <p:nvSpPr>
          <p:cNvPr id="145" name="object 145"/>
          <p:cNvSpPr/>
          <p:nvPr/>
        </p:nvSpPr>
        <p:spPr>
          <a:xfrm>
            <a:off x="3448050" y="4942577"/>
            <a:ext cx="342900" cy="391795"/>
          </a:xfrm>
          <a:custGeom>
            <a:avLst/>
            <a:gdLst/>
            <a:ahLst/>
            <a:cxnLst/>
            <a:rect l="l" t="t" r="r" b="b"/>
            <a:pathLst>
              <a:path w="342900" h="391795">
                <a:moveTo>
                  <a:pt x="342900" y="0"/>
                </a:moveTo>
                <a:lnTo>
                  <a:pt x="0" y="391423"/>
                </a:lnTo>
                <a:lnTo>
                  <a:pt x="28575" y="391423"/>
                </a:lnTo>
                <a:lnTo>
                  <a:pt x="342900" y="32618"/>
                </a:lnTo>
                <a:lnTo>
                  <a:pt x="342900" y="0"/>
                </a:lnTo>
                <a:close/>
              </a:path>
            </a:pathLst>
          </a:custGeom>
          <a:solidFill>
            <a:srgbClr val="07C899"/>
          </a:solidFill>
        </p:spPr>
        <p:txBody>
          <a:bodyPr wrap="square" lIns="0" tIns="0" rIns="0" bIns="0" rtlCol="0"/>
          <a:lstStyle/>
          <a:p>
            <a:endParaRPr/>
          </a:p>
        </p:txBody>
      </p:sp>
      <p:sp>
        <p:nvSpPr>
          <p:cNvPr id="146" name="object 146"/>
          <p:cNvSpPr/>
          <p:nvPr/>
        </p:nvSpPr>
        <p:spPr>
          <a:xfrm>
            <a:off x="3476626" y="4975195"/>
            <a:ext cx="314325" cy="359410"/>
          </a:xfrm>
          <a:custGeom>
            <a:avLst/>
            <a:gdLst/>
            <a:ahLst/>
            <a:cxnLst/>
            <a:rect l="l" t="t" r="r" b="b"/>
            <a:pathLst>
              <a:path w="314325" h="359410">
                <a:moveTo>
                  <a:pt x="314325" y="0"/>
                </a:moveTo>
                <a:lnTo>
                  <a:pt x="0" y="358804"/>
                </a:lnTo>
                <a:lnTo>
                  <a:pt x="28575" y="358804"/>
                </a:lnTo>
                <a:lnTo>
                  <a:pt x="314325" y="32618"/>
                </a:lnTo>
                <a:lnTo>
                  <a:pt x="314325" y="0"/>
                </a:lnTo>
                <a:close/>
              </a:path>
            </a:pathLst>
          </a:custGeom>
          <a:solidFill>
            <a:srgbClr val="07C899"/>
          </a:solidFill>
        </p:spPr>
        <p:txBody>
          <a:bodyPr wrap="square" lIns="0" tIns="0" rIns="0" bIns="0" rtlCol="0"/>
          <a:lstStyle/>
          <a:p>
            <a:endParaRPr/>
          </a:p>
        </p:txBody>
      </p:sp>
      <p:sp>
        <p:nvSpPr>
          <p:cNvPr id="147" name="object 147"/>
          <p:cNvSpPr/>
          <p:nvPr/>
        </p:nvSpPr>
        <p:spPr>
          <a:xfrm>
            <a:off x="3505200" y="5007813"/>
            <a:ext cx="285750" cy="326390"/>
          </a:xfrm>
          <a:custGeom>
            <a:avLst/>
            <a:gdLst/>
            <a:ahLst/>
            <a:cxnLst/>
            <a:rect l="l" t="t" r="r" b="b"/>
            <a:pathLst>
              <a:path w="285750" h="326389">
                <a:moveTo>
                  <a:pt x="285750" y="0"/>
                </a:moveTo>
                <a:lnTo>
                  <a:pt x="0" y="326186"/>
                </a:lnTo>
                <a:lnTo>
                  <a:pt x="19050" y="326186"/>
                </a:lnTo>
                <a:lnTo>
                  <a:pt x="285750" y="21745"/>
                </a:lnTo>
                <a:lnTo>
                  <a:pt x="285750" y="0"/>
                </a:lnTo>
                <a:close/>
              </a:path>
            </a:pathLst>
          </a:custGeom>
          <a:solidFill>
            <a:srgbClr val="07CA99"/>
          </a:solidFill>
        </p:spPr>
        <p:txBody>
          <a:bodyPr wrap="square" lIns="0" tIns="0" rIns="0" bIns="0" rtlCol="0"/>
          <a:lstStyle/>
          <a:p>
            <a:endParaRPr/>
          </a:p>
        </p:txBody>
      </p:sp>
      <p:sp>
        <p:nvSpPr>
          <p:cNvPr id="148" name="object 148"/>
          <p:cNvSpPr/>
          <p:nvPr/>
        </p:nvSpPr>
        <p:spPr>
          <a:xfrm>
            <a:off x="3524250" y="5029559"/>
            <a:ext cx="266700" cy="304800"/>
          </a:xfrm>
          <a:custGeom>
            <a:avLst/>
            <a:gdLst/>
            <a:ahLst/>
            <a:cxnLst/>
            <a:rect l="l" t="t" r="r" b="b"/>
            <a:pathLst>
              <a:path w="266700" h="304800">
                <a:moveTo>
                  <a:pt x="266700" y="0"/>
                </a:moveTo>
                <a:lnTo>
                  <a:pt x="0" y="304440"/>
                </a:lnTo>
                <a:lnTo>
                  <a:pt x="28575" y="304440"/>
                </a:lnTo>
                <a:lnTo>
                  <a:pt x="266700" y="32618"/>
                </a:lnTo>
                <a:lnTo>
                  <a:pt x="266700" y="0"/>
                </a:lnTo>
                <a:close/>
              </a:path>
            </a:pathLst>
          </a:custGeom>
          <a:solidFill>
            <a:srgbClr val="05CA99"/>
          </a:solidFill>
        </p:spPr>
        <p:txBody>
          <a:bodyPr wrap="square" lIns="0" tIns="0" rIns="0" bIns="0" rtlCol="0"/>
          <a:lstStyle/>
          <a:p>
            <a:endParaRPr/>
          </a:p>
        </p:txBody>
      </p:sp>
      <p:sp>
        <p:nvSpPr>
          <p:cNvPr id="149" name="object 149"/>
          <p:cNvSpPr/>
          <p:nvPr/>
        </p:nvSpPr>
        <p:spPr>
          <a:xfrm>
            <a:off x="3552826" y="5062179"/>
            <a:ext cx="238125" cy="272415"/>
          </a:xfrm>
          <a:custGeom>
            <a:avLst/>
            <a:gdLst/>
            <a:ahLst/>
            <a:cxnLst/>
            <a:rect l="l" t="t" r="r" b="b"/>
            <a:pathLst>
              <a:path w="238125" h="272414">
                <a:moveTo>
                  <a:pt x="238125" y="0"/>
                </a:moveTo>
                <a:lnTo>
                  <a:pt x="0" y="271821"/>
                </a:lnTo>
                <a:lnTo>
                  <a:pt x="28575" y="271821"/>
                </a:lnTo>
                <a:lnTo>
                  <a:pt x="238125" y="32618"/>
                </a:lnTo>
                <a:lnTo>
                  <a:pt x="238125" y="0"/>
                </a:lnTo>
                <a:close/>
              </a:path>
            </a:pathLst>
          </a:custGeom>
          <a:solidFill>
            <a:srgbClr val="05CA99"/>
          </a:solidFill>
        </p:spPr>
        <p:txBody>
          <a:bodyPr wrap="square" lIns="0" tIns="0" rIns="0" bIns="0" rtlCol="0"/>
          <a:lstStyle/>
          <a:p>
            <a:endParaRPr/>
          </a:p>
        </p:txBody>
      </p:sp>
      <p:sp>
        <p:nvSpPr>
          <p:cNvPr id="150" name="object 150"/>
          <p:cNvSpPr/>
          <p:nvPr/>
        </p:nvSpPr>
        <p:spPr>
          <a:xfrm>
            <a:off x="3581400" y="5094797"/>
            <a:ext cx="209550" cy="239395"/>
          </a:xfrm>
          <a:custGeom>
            <a:avLst/>
            <a:gdLst/>
            <a:ahLst/>
            <a:cxnLst/>
            <a:rect l="l" t="t" r="r" b="b"/>
            <a:pathLst>
              <a:path w="209550" h="239395">
                <a:moveTo>
                  <a:pt x="209550" y="0"/>
                </a:moveTo>
                <a:lnTo>
                  <a:pt x="0" y="239203"/>
                </a:lnTo>
                <a:lnTo>
                  <a:pt x="28575" y="239203"/>
                </a:lnTo>
                <a:lnTo>
                  <a:pt x="209550" y="32618"/>
                </a:lnTo>
                <a:lnTo>
                  <a:pt x="209550" y="0"/>
                </a:lnTo>
                <a:close/>
              </a:path>
            </a:pathLst>
          </a:custGeom>
          <a:solidFill>
            <a:srgbClr val="04CA99"/>
          </a:solidFill>
        </p:spPr>
        <p:txBody>
          <a:bodyPr wrap="square" lIns="0" tIns="0" rIns="0" bIns="0" rtlCol="0"/>
          <a:lstStyle/>
          <a:p>
            <a:endParaRPr/>
          </a:p>
        </p:txBody>
      </p:sp>
      <p:sp>
        <p:nvSpPr>
          <p:cNvPr id="151" name="object 151"/>
          <p:cNvSpPr/>
          <p:nvPr/>
        </p:nvSpPr>
        <p:spPr>
          <a:xfrm>
            <a:off x="3609976" y="5127415"/>
            <a:ext cx="180975" cy="207010"/>
          </a:xfrm>
          <a:custGeom>
            <a:avLst/>
            <a:gdLst/>
            <a:ahLst/>
            <a:cxnLst/>
            <a:rect l="l" t="t" r="r" b="b"/>
            <a:pathLst>
              <a:path w="180975" h="207010">
                <a:moveTo>
                  <a:pt x="180975" y="0"/>
                </a:moveTo>
                <a:lnTo>
                  <a:pt x="0" y="206584"/>
                </a:lnTo>
                <a:lnTo>
                  <a:pt x="19050" y="206584"/>
                </a:lnTo>
                <a:lnTo>
                  <a:pt x="180975" y="21745"/>
                </a:lnTo>
                <a:lnTo>
                  <a:pt x="180975" y="0"/>
                </a:lnTo>
                <a:close/>
              </a:path>
            </a:pathLst>
          </a:custGeom>
          <a:solidFill>
            <a:srgbClr val="04CB99"/>
          </a:solidFill>
        </p:spPr>
        <p:txBody>
          <a:bodyPr wrap="square" lIns="0" tIns="0" rIns="0" bIns="0" rtlCol="0"/>
          <a:lstStyle/>
          <a:p>
            <a:endParaRPr/>
          </a:p>
        </p:txBody>
      </p:sp>
      <p:sp>
        <p:nvSpPr>
          <p:cNvPr id="152" name="object 152"/>
          <p:cNvSpPr/>
          <p:nvPr/>
        </p:nvSpPr>
        <p:spPr>
          <a:xfrm>
            <a:off x="3629026" y="5149160"/>
            <a:ext cx="161925" cy="185420"/>
          </a:xfrm>
          <a:custGeom>
            <a:avLst/>
            <a:gdLst/>
            <a:ahLst/>
            <a:cxnLst/>
            <a:rect l="l" t="t" r="r" b="b"/>
            <a:pathLst>
              <a:path w="161925" h="185420">
                <a:moveTo>
                  <a:pt x="161925" y="0"/>
                </a:moveTo>
                <a:lnTo>
                  <a:pt x="0" y="184838"/>
                </a:lnTo>
                <a:lnTo>
                  <a:pt x="28575" y="184838"/>
                </a:lnTo>
                <a:lnTo>
                  <a:pt x="161925" y="32618"/>
                </a:lnTo>
                <a:lnTo>
                  <a:pt x="161925" y="0"/>
                </a:lnTo>
                <a:close/>
              </a:path>
            </a:pathLst>
          </a:custGeom>
          <a:solidFill>
            <a:srgbClr val="04CB99"/>
          </a:solidFill>
        </p:spPr>
        <p:txBody>
          <a:bodyPr wrap="square" lIns="0" tIns="0" rIns="0" bIns="0" rtlCol="0"/>
          <a:lstStyle/>
          <a:p>
            <a:endParaRPr/>
          </a:p>
        </p:txBody>
      </p:sp>
      <p:sp>
        <p:nvSpPr>
          <p:cNvPr id="153" name="object 153"/>
          <p:cNvSpPr/>
          <p:nvPr/>
        </p:nvSpPr>
        <p:spPr>
          <a:xfrm>
            <a:off x="3657600" y="5181779"/>
            <a:ext cx="133350" cy="152400"/>
          </a:xfrm>
          <a:custGeom>
            <a:avLst/>
            <a:gdLst/>
            <a:ahLst/>
            <a:cxnLst/>
            <a:rect l="l" t="t" r="r" b="b"/>
            <a:pathLst>
              <a:path w="133350" h="152400">
                <a:moveTo>
                  <a:pt x="133350" y="0"/>
                </a:moveTo>
                <a:lnTo>
                  <a:pt x="0" y="152220"/>
                </a:lnTo>
                <a:lnTo>
                  <a:pt x="28575" y="152220"/>
                </a:lnTo>
                <a:lnTo>
                  <a:pt x="133350" y="32618"/>
                </a:lnTo>
                <a:lnTo>
                  <a:pt x="133350" y="0"/>
                </a:lnTo>
                <a:close/>
              </a:path>
            </a:pathLst>
          </a:custGeom>
          <a:solidFill>
            <a:srgbClr val="04CB99"/>
          </a:solidFill>
        </p:spPr>
        <p:txBody>
          <a:bodyPr wrap="square" lIns="0" tIns="0" rIns="0" bIns="0" rtlCol="0"/>
          <a:lstStyle/>
          <a:p>
            <a:endParaRPr/>
          </a:p>
        </p:txBody>
      </p:sp>
      <p:sp>
        <p:nvSpPr>
          <p:cNvPr id="154" name="object 154"/>
          <p:cNvSpPr/>
          <p:nvPr/>
        </p:nvSpPr>
        <p:spPr>
          <a:xfrm>
            <a:off x="3686176" y="5214398"/>
            <a:ext cx="104775" cy="120014"/>
          </a:xfrm>
          <a:custGeom>
            <a:avLst/>
            <a:gdLst/>
            <a:ahLst/>
            <a:cxnLst/>
            <a:rect l="l" t="t" r="r" b="b"/>
            <a:pathLst>
              <a:path w="104775" h="120014">
                <a:moveTo>
                  <a:pt x="104775" y="0"/>
                </a:moveTo>
                <a:lnTo>
                  <a:pt x="0" y="119601"/>
                </a:lnTo>
                <a:lnTo>
                  <a:pt x="28575" y="119601"/>
                </a:lnTo>
                <a:lnTo>
                  <a:pt x="104775" y="32618"/>
                </a:lnTo>
                <a:lnTo>
                  <a:pt x="104775" y="0"/>
                </a:lnTo>
                <a:close/>
              </a:path>
            </a:pathLst>
          </a:custGeom>
          <a:solidFill>
            <a:srgbClr val="03CB99"/>
          </a:solidFill>
        </p:spPr>
        <p:txBody>
          <a:bodyPr wrap="square" lIns="0" tIns="0" rIns="0" bIns="0" rtlCol="0"/>
          <a:lstStyle/>
          <a:p>
            <a:endParaRPr/>
          </a:p>
        </p:txBody>
      </p:sp>
      <p:sp>
        <p:nvSpPr>
          <p:cNvPr id="155" name="object 155"/>
          <p:cNvSpPr/>
          <p:nvPr/>
        </p:nvSpPr>
        <p:spPr>
          <a:xfrm>
            <a:off x="3714750" y="5247017"/>
            <a:ext cx="76200" cy="86995"/>
          </a:xfrm>
          <a:custGeom>
            <a:avLst/>
            <a:gdLst/>
            <a:ahLst/>
            <a:cxnLst/>
            <a:rect l="l" t="t" r="r" b="b"/>
            <a:pathLst>
              <a:path w="76200" h="86995">
                <a:moveTo>
                  <a:pt x="76200" y="0"/>
                </a:moveTo>
                <a:lnTo>
                  <a:pt x="0" y="86983"/>
                </a:lnTo>
                <a:lnTo>
                  <a:pt x="19050" y="86983"/>
                </a:lnTo>
                <a:lnTo>
                  <a:pt x="76200" y="21745"/>
                </a:lnTo>
                <a:lnTo>
                  <a:pt x="76200" y="0"/>
                </a:lnTo>
                <a:close/>
              </a:path>
            </a:pathLst>
          </a:custGeom>
          <a:solidFill>
            <a:srgbClr val="03CB99"/>
          </a:solidFill>
        </p:spPr>
        <p:txBody>
          <a:bodyPr wrap="square" lIns="0" tIns="0" rIns="0" bIns="0" rtlCol="0"/>
          <a:lstStyle/>
          <a:p>
            <a:endParaRPr/>
          </a:p>
        </p:txBody>
      </p:sp>
      <p:sp>
        <p:nvSpPr>
          <p:cNvPr id="156" name="object 156"/>
          <p:cNvSpPr/>
          <p:nvPr/>
        </p:nvSpPr>
        <p:spPr>
          <a:xfrm>
            <a:off x="3733800" y="5268763"/>
            <a:ext cx="57150" cy="65405"/>
          </a:xfrm>
          <a:custGeom>
            <a:avLst/>
            <a:gdLst/>
            <a:ahLst/>
            <a:cxnLst/>
            <a:rect l="l" t="t" r="r" b="b"/>
            <a:pathLst>
              <a:path w="57150" h="65404">
                <a:moveTo>
                  <a:pt x="57150" y="0"/>
                </a:moveTo>
                <a:lnTo>
                  <a:pt x="0" y="65237"/>
                </a:lnTo>
                <a:lnTo>
                  <a:pt x="28575" y="65237"/>
                </a:lnTo>
                <a:lnTo>
                  <a:pt x="57150" y="32618"/>
                </a:lnTo>
                <a:lnTo>
                  <a:pt x="57150" y="0"/>
                </a:lnTo>
                <a:close/>
              </a:path>
            </a:pathLst>
          </a:custGeom>
          <a:solidFill>
            <a:srgbClr val="01CB99"/>
          </a:solidFill>
        </p:spPr>
        <p:txBody>
          <a:bodyPr wrap="square" lIns="0" tIns="0" rIns="0" bIns="0" rtlCol="0"/>
          <a:lstStyle/>
          <a:p>
            <a:endParaRPr/>
          </a:p>
        </p:txBody>
      </p:sp>
      <p:sp>
        <p:nvSpPr>
          <p:cNvPr id="157" name="object 157"/>
          <p:cNvSpPr/>
          <p:nvPr/>
        </p:nvSpPr>
        <p:spPr>
          <a:xfrm>
            <a:off x="3762376" y="5301381"/>
            <a:ext cx="28575" cy="33020"/>
          </a:xfrm>
          <a:custGeom>
            <a:avLst/>
            <a:gdLst/>
            <a:ahLst/>
            <a:cxnLst/>
            <a:rect l="l" t="t" r="r" b="b"/>
            <a:pathLst>
              <a:path w="28575" h="33020">
                <a:moveTo>
                  <a:pt x="28575" y="0"/>
                </a:moveTo>
                <a:lnTo>
                  <a:pt x="0" y="32618"/>
                </a:lnTo>
                <a:lnTo>
                  <a:pt x="28575" y="32618"/>
                </a:lnTo>
                <a:lnTo>
                  <a:pt x="28575" y="0"/>
                </a:lnTo>
                <a:close/>
              </a:path>
            </a:pathLst>
          </a:custGeom>
          <a:solidFill>
            <a:srgbClr val="00CC99"/>
          </a:solidFill>
        </p:spPr>
        <p:txBody>
          <a:bodyPr wrap="square" lIns="0" tIns="0" rIns="0" bIns="0" rtlCol="0"/>
          <a:lstStyle/>
          <a:p>
            <a:endParaRPr/>
          </a:p>
        </p:txBody>
      </p:sp>
      <p:sp>
        <p:nvSpPr>
          <p:cNvPr id="158" name="object 158"/>
          <p:cNvSpPr/>
          <p:nvPr/>
        </p:nvSpPr>
        <p:spPr>
          <a:xfrm>
            <a:off x="1771650" y="3028950"/>
            <a:ext cx="2019300" cy="2305050"/>
          </a:xfrm>
          <a:custGeom>
            <a:avLst/>
            <a:gdLst/>
            <a:ahLst/>
            <a:cxnLst/>
            <a:rect l="l" t="t" r="r" b="b"/>
            <a:pathLst>
              <a:path w="2019300" h="2305050">
                <a:moveTo>
                  <a:pt x="0" y="2305050"/>
                </a:moveTo>
                <a:lnTo>
                  <a:pt x="2019300" y="2305050"/>
                </a:lnTo>
                <a:lnTo>
                  <a:pt x="2019300" y="0"/>
                </a:lnTo>
                <a:lnTo>
                  <a:pt x="0" y="0"/>
                </a:lnTo>
                <a:lnTo>
                  <a:pt x="0" y="2305050"/>
                </a:lnTo>
                <a:close/>
              </a:path>
            </a:pathLst>
          </a:custGeom>
          <a:ln w="9525">
            <a:solidFill>
              <a:srgbClr val="000000"/>
            </a:solidFill>
          </a:ln>
        </p:spPr>
        <p:txBody>
          <a:bodyPr wrap="square" lIns="0" tIns="0" rIns="0" bIns="0" rtlCol="0"/>
          <a:lstStyle/>
          <a:p>
            <a:endParaRPr/>
          </a:p>
        </p:txBody>
      </p:sp>
      <p:sp>
        <p:nvSpPr>
          <p:cNvPr id="159" name="object 159"/>
          <p:cNvSpPr/>
          <p:nvPr/>
        </p:nvSpPr>
        <p:spPr>
          <a:xfrm>
            <a:off x="2124075" y="3243262"/>
            <a:ext cx="1238250" cy="0"/>
          </a:xfrm>
          <a:custGeom>
            <a:avLst/>
            <a:gdLst/>
            <a:ahLst/>
            <a:cxnLst/>
            <a:rect l="l" t="t" r="r" b="b"/>
            <a:pathLst>
              <a:path w="1238250">
                <a:moveTo>
                  <a:pt x="0" y="0"/>
                </a:moveTo>
                <a:lnTo>
                  <a:pt x="1238250" y="0"/>
                </a:lnTo>
              </a:path>
            </a:pathLst>
          </a:custGeom>
          <a:ln w="9525">
            <a:solidFill>
              <a:srgbClr val="FFFF07"/>
            </a:solidFill>
          </a:ln>
        </p:spPr>
        <p:txBody>
          <a:bodyPr wrap="square" lIns="0" tIns="0" rIns="0" bIns="0" rtlCol="0"/>
          <a:lstStyle/>
          <a:p>
            <a:endParaRPr/>
          </a:p>
        </p:txBody>
      </p:sp>
      <p:sp>
        <p:nvSpPr>
          <p:cNvPr id="160" name="object 160"/>
          <p:cNvSpPr/>
          <p:nvPr/>
        </p:nvSpPr>
        <p:spPr>
          <a:xfrm>
            <a:off x="2124075" y="3252787"/>
            <a:ext cx="1238250" cy="0"/>
          </a:xfrm>
          <a:custGeom>
            <a:avLst/>
            <a:gdLst/>
            <a:ahLst/>
            <a:cxnLst/>
            <a:rect l="l" t="t" r="r" b="b"/>
            <a:pathLst>
              <a:path w="1238250">
                <a:moveTo>
                  <a:pt x="0" y="0"/>
                </a:moveTo>
                <a:lnTo>
                  <a:pt x="1238250" y="0"/>
                </a:lnTo>
              </a:path>
            </a:pathLst>
          </a:custGeom>
          <a:ln w="9525">
            <a:solidFill>
              <a:srgbClr val="FFFF0D"/>
            </a:solidFill>
          </a:ln>
        </p:spPr>
        <p:txBody>
          <a:bodyPr wrap="square" lIns="0" tIns="0" rIns="0" bIns="0" rtlCol="0"/>
          <a:lstStyle/>
          <a:p>
            <a:endParaRPr/>
          </a:p>
        </p:txBody>
      </p:sp>
      <p:sp>
        <p:nvSpPr>
          <p:cNvPr id="161" name="object 161"/>
          <p:cNvSpPr/>
          <p:nvPr/>
        </p:nvSpPr>
        <p:spPr>
          <a:xfrm>
            <a:off x="2124075" y="3262312"/>
            <a:ext cx="1238250" cy="0"/>
          </a:xfrm>
          <a:custGeom>
            <a:avLst/>
            <a:gdLst/>
            <a:ahLst/>
            <a:cxnLst/>
            <a:rect l="l" t="t" r="r" b="b"/>
            <a:pathLst>
              <a:path w="1238250">
                <a:moveTo>
                  <a:pt x="0" y="0"/>
                </a:moveTo>
                <a:lnTo>
                  <a:pt x="1238250" y="0"/>
                </a:lnTo>
              </a:path>
            </a:pathLst>
          </a:custGeom>
          <a:ln w="9525">
            <a:solidFill>
              <a:srgbClr val="FFFF11"/>
            </a:solidFill>
          </a:ln>
        </p:spPr>
        <p:txBody>
          <a:bodyPr wrap="square" lIns="0" tIns="0" rIns="0" bIns="0" rtlCol="0"/>
          <a:lstStyle/>
          <a:p>
            <a:endParaRPr/>
          </a:p>
        </p:txBody>
      </p:sp>
      <p:sp>
        <p:nvSpPr>
          <p:cNvPr id="162" name="object 162"/>
          <p:cNvSpPr/>
          <p:nvPr/>
        </p:nvSpPr>
        <p:spPr>
          <a:xfrm>
            <a:off x="2124075" y="3271837"/>
            <a:ext cx="1238250" cy="0"/>
          </a:xfrm>
          <a:custGeom>
            <a:avLst/>
            <a:gdLst/>
            <a:ahLst/>
            <a:cxnLst/>
            <a:rect l="l" t="t" r="r" b="b"/>
            <a:pathLst>
              <a:path w="1238250">
                <a:moveTo>
                  <a:pt x="0" y="0"/>
                </a:moveTo>
                <a:lnTo>
                  <a:pt x="1238250" y="0"/>
                </a:lnTo>
              </a:path>
            </a:pathLst>
          </a:custGeom>
          <a:ln w="9525">
            <a:solidFill>
              <a:srgbClr val="FFFF15"/>
            </a:solidFill>
          </a:ln>
        </p:spPr>
        <p:txBody>
          <a:bodyPr wrap="square" lIns="0" tIns="0" rIns="0" bIns="0" rtlCol="0"/>
          <a:lstStyle/>
          <a:p>
            <a:endParaRPr/>
          </a:p>
        </p:txBody>
      </p:sp>
      <p:sp>
        <p:nvSpPr>
          <p:cNvPr id="163" name="object 163"/>
          <p:cNvSpPr/>
          <p:nvPr/>
        </p:nvSpPr>
        <p:spPr>
          <a:xfrm>
            <a:off x="2124075" y="3281362"/>
            <a:ext cx="1238250" cy="0"/>
          </a:xfrm>
          <a:custGeom>
            <a:avLst/>
            <a:gdLst/>
            <a:ahLst/>
            <a:cxnLst/>
            <a:rect l="l" t="t" r="r" b="b"/>
            <a:pathLst>
              <a:path w="1238250">
                <a:moveTo>
                  <a:pt x="0" y="0"/>
                </a:moveTo>
                <a:lnTo>
                  <a:pt x="1238250" y="0"/>
                </a:lnTo>
              </a:path>
            </a:pathLst>
          </a:custGeom>
          <a:ln w="9525">
            <a:solidFill>
              <a:srgbClr val="FFFF17"/>
            </a:solidFill>
          </a:ln>
        </p:spPr>
        <p:txBody>
          <a:bodyPr wrap="square" lIns="0" tIns="0" rIns="0" bIns="0" rtlCol="0"/>
          <a:lstStyle/>
          <a:p>
            <a:endParaRPr/>
          </a:p>
        </p:txBody>
      </p:sp>
      <p:sp>
        <p:nvSpPr>
          <p:cNvPr id="164" name="object 164"/>
          <p:cNvSpPr/>
          <p:nvPr/>
        </p:nvSpPr>
        <p:spPr>
          <a:xfrm>
            <a:off x="2124075" y="3290887"/>
            <a:ext cx="1238250" cy="0"/>
          </a:xfrm>
          <a:custGeom>
            <a:avLst/>
            <a:gdLst/>
            <a:ahLst/>
            <a:cxnLst/>
            <a:rect l="l" t="t" r="r" b="b"/>
            <a:pathLst>
              <a:path w="1238250">
                <a:moveTo>
                  <a:pt x="0" y="0"/>
                </a:moveTo>
                <a:lnTo>
                  <a:pt x="1238250" y="0"/>
                </a:lnTo>
              </a:path>
            </a:pathLst>
          </a:custGeom>
          <a:ln w="9525">
            <a:solidFill>
              <a:srgbClr val="FFFF1B"/>
            </a:solidFill>
          </a:ln>
        </p:spPr>
        <p:txBody>
          <a:bodyPr wrap="square" lIns="0" tIns="0" rIns="0" bIns="0" rtlCol="0"/>
          <a:lstStyle/>
          <a:p>
            <a:endParaRPr/>
          </a:p>
        </p:txBody>
      </p:sp>
      <p:sp>
        <p:nvSpPr>
          <p:cNvPr id="165" name="object 165"/>
          <p:cNvSpPr/>
          <p:nvPr/>
        </p:nvSpPr>
        <p:spPr>
          <a:xfrm>
            <a:off x="2124075" y="3300412"/>
            <a:ext cx="1238250" cy="0"/>
          </a:xfrm>
          <a:custGeom>
            <a:avLst/>
            <a:gdLst/>
            <a:ahLst/>
            <a:cxnLst/>
            <a:rect l="l" t="t" r="r" b="b"/>
            <a:pathLst>
              <a:path w="1238250">
                <a:moveTo>
                  <a:pt x="0" y="0"/>
                </a:moveTo>
                <a:lnTo>
                  <a:pt x="1238250" y="0"/>
                </a:lnTo>
              </a:path>
            </a:pathLst>
          </a:custGeom>
          <a:ln w="9525">
            <a:solidFill>
              <a:srgbClr val="FFFF1D"/>
            </a:solidFill>
          </a:ln>
        </p:spPr>
        <p:txBody>
          <a:bodyPr wrap="square" lIns="0" tIns="0" rIns="0" bIns="0" rtlCol="0"/>
          <a:lstStyle/>
          <a:p>
            <a:endParaRPr/>
          </a:p>
        </p:txBody>
      </p:sp>
      <p:sp>
        <p:nvSpPr>
          <p:cNvPr id="166" name="object 166"/>
          <p:cNvSpPr/>
          <p:nvPr/>
        </p:nvSpPr>
        <p:spPr>
          <a:xfrm>
            <a:off x="2124075" y="3309937"/>
            <a:ext cx="1238250" cy="0"/>
          </a:xfrm>
          <a:custGeom>
            <a:avLst/>
            <a:gdLst/>
            <a:ahLst/>
            <a:cxnLst/>
            <a:rect l="l" t="t" r="r" b="b"/>
            <a:pathLst>
              <a:path w="1238250">
                <a:moveTo>
                  <a:pt x="0" y="0"/>
                </a:moveTo>
                <a:lnTo>
                  <a:pt x="1238250" y="0"/>
                </a:lnTo>
              </a:path>
            </a:pathLst>
          </a:custGeom>
          <a:ln w="9525">
            <a:solidFill>
              <a:srgbClr val="FFFF20"/>
            </a:solidFill>
          </a:ln>
        </p:spPr>
        <p:txBody>
          <a:bodyPr wrap="square" lIns="0" tIns="0" rIns="0" bIns="0" rtlCol="0"/>
          <a:lstStyle/>
          <a:p>
            <a:endParaRPr/>
          </a:p>
        </p:txBody>
      </p:sp>
      <p:sp>
        <p:nvSpPr>
          <p:cNvPr id="167" name="object 167"/>
          <p:cNvSpPr/>
          <p:nvPr/>
        </p:nvSpPr>
        <p:spPr>
          <a:xfrm>
            <a:off x="2124075" y="3319462"/>
            <a:ext cx="1238250" cy="0"/>
          </a:xfrm>
          <a:custGeom>
            <a:avLst/>
            <a:gdLst/>
            <a:ahLst/>
            <a:cxnLst/>
            <a:rect l="l" t="t" r="r" b="b"/>
            <a:pathLst>
              <a:path w="1238250">
                <a:moveTo>
                  <a:pt x="0" y="0"/>
                </a:moveTo>
                <a:lnTo>
                  <a:pt x="1238250" y="0"/>
                </a:lnTo>
              </a:path>
            </a:pathLst>
          </a:custGeom>
          <a:ln w="9525">
            <a:solidFill>
              <a:srgbClr val="FFFF23"/>
            </a:solidFill>
          </a:ln>
        </p:spPr>
        <p:txBody>
          <a:bodyPr wrap="square" lIns="0" tIns="0" rIns="0" bIns="0" rtlCol="0"/>
          <a:lstStyle/>
          <a:p>
            <a:endParaRPr/>
          </a:p>
        </p:txBody>
      </p:sp>
      <p:sp>
        <p:nvSpPr>
          <p:cNvPr id="168" name="object 168"/>
          <p:cNvSpPr/>
          <p:nvPr/>
        </p:nvSpPr>
        <p:spPr>
          <a:xfrm>
            <a:off x="2124075" y="3328987"/>
            <a:ext cx="1238250" cy="0"/>
          </a:xfrm>
          <a:custGeom>
            <a:avLst/>
            <a:gdLst/>
            <a:ahLst/>
            <a:cxnLst/>
            <a:rect l="l" t="t" r="r" b="b"/>
            <a:pathLst>
              <a:path w="1238250">
                <a:moveTo>
                  <a:pt x="0" y="0"/>
                </a:moveTo>
                <a:lnTo>
                  <a:pt x="1238250" y="0"/>
                </a:lnTo>
              </a:path>
            </a:pathLst>
          </a:custGeom>
          <a:ln w="9525">
            <a:solidFill>
              <a:srgbClr val="FFFF25"/>
            </a:solidFill>
          </a:ln>
        </p:spPr>
        <p:txBody>
          <a:bodyPr wrap="square" lIns="0" tIns="0" rIns="0" bIns="0" rtlCol="0"/>
          <a:lstStyle/>
          <a:p>
            <a:endParaRPr/>
          </a:p>
        </p:txBody>
      </p:sp>
      <p:sp>
        <p:nvSpPr>
          <p:cNvPr id="169" name="object 169"/>
          <p:cNvSpPr/>
          <p:nvPr/>
        </p:nvSpPr>
        <p:spPr>
          <a:xfrm>
            <a:off x="2124075" y="3338512"/>
            <a:ext cx="1238250" cy="0"/>
          </a:xfrm>
          <a:custGeom>
            <a:avLst/>
            <a:gdLst/>
            <a:ahLst/>
            <a:cxnLst/>
            <a:rect l="l" t="t" r="r" b="b"/>
            <a:pathLst>
              <a:path w="1238250">
                <a:moveTo>
                  <a:pt x="0" y="0"/>
                </a:moveTo>
                <a:lnTo>
                  <a:pt x="1238250" y="0"/>
                </a:lnTo>
              </a:path>
            </a:pathLst>
          </a:custGeom>
          <a:ln w="9525">
            <a:solidFill>
              <a:srgbClr val="FFFF29"/>
            </a:solidFill>
          </a:ln>
        </p:spPr>
        <p:txBody>
          <a:bodyPr wrap="square" lIns="0" tIns="0" rIns="0" bIns="0" rtlCol="0"/>
          <a:lstStyle/>
          <a:p>
            <a:endParaRPr/>
          </a:p>
        </p:txBody>
      </p:sp>
      <p:sp>
        <p:nvSpPr>
          <p:cNvPr id="170" name="object 170"/>
          <p:cNvSpPr/>
          <p:nvPr/>
        </p:nvSpPr>
        <p:spPr>
          <a:xfrm>
            <a:off x="2124075" y="3348037"/>
            <a:ext cx="1238250" cy="0"/>
          </a:xfrm>
          <a:custGeom>
            <a:avLst/>
            <a:gdLst/>
            <a:ahLst/>
            <a:cxnLst/>
            <a:rect l="l" t="t" r="r" b="b"/>
            <a:pathLst>
              <a:path w="1238250">
                <a:moveTo>
                  <a:pt x="0" y="0"/>
                </a:moveTo>
                <a:lnTo>
                  <a:pt x="1238250" y="0"/>
                </a:lnTo>
              </a:path>
            </a:pathLst>
          </a:custGeom>
          <a:ln w="9525">
            <a:solidFill>
              <a:srgbClr val="FFFF2B"/>
            </a:solidFill>
          </a:ln>
        </p:spPr>
        <p:txBody>
          <a:bodyPr wrap="square" lIns="0" tIns="0" rIns="0" bIns="0" rtlCol="0"/>
          <a:lstStyle/>
          <a:p>
            <a:endParaRPr/>
          </a:p>
        </p:txBody>
      </p:sp>
      <p:sp>
        <p:nvSpPr>
          <p:cNvPr id="171" name="object 171"/>
          <p:cNvSpPr/>
          <p:nvPr/>
        </p:nvSpPr>
        <p:spPr>
          <a:xfrm>
            <a:off x="2124075" y="3357562"/>
            <a:ext cx="1238250" cy="0"/>
          </a:xfrm>
          <a:custGeom>
            <a:avLst/>
            <a:gdLst/>
            <a:ahLst/>
            <a:cxnLst/>
            <a:rect l="l" t="t" r="r" b="b"/>
            <a:pathLst>
              <a:path w="1238250">
                <a:moveTo>
                  <a:pt x="0" y="0"/>
                </a:moveTo>
                <a:lnTo>
                  <a:pt x="1238250" y="0"/>
                </a:lnTo>
              </a:path>
            </a:pathLst>
          </a:custGeom>
          <a:ln w="9525">
            <a:solidFill>
              <a:srgbClr val="FFFF2E"/>
            </a:solidFill>
          </a:ln>
        </p:spPr>
        <p:txBody>
          <a:bodyPr wrap="square" lIns="0" tIns="0" rIns="0" bIns="0" rtlCol="0"/>
          <a:lstStyle/>
          <a:p>
            <a:endParaRPr/>
          </a:p>
        </p:txBody>
      </p:sp>
      <p:sp>
        <p:nvSpPr>
          <p:cNvPr id="172" name="object 172"/>
          <p:cNvSpPr/>
          <p:nvPr/>
        </p:nvSpPr>
        <p:spPr>
          <a:xfrm>
            <a:off x="2124075" y="3367087"/>
            <a:ext cx="1238250" cy="0"/>
          </a:xfrm>
          <a:custGeom>
            <a:avLst/>
            <a:gdLst/>
            <a:ahLst/>
            <a:cxnLst/>
            <a:rect l="l" t="t" r="r" b="b"/>
            <a:pathLst>
              <a:path w="1238250">
                <a:moveTo>
                  <a:pt x="0" y="0"/>
                </a:moveTo>
                <a:lnTo>
                  <a:pt x="1238250" y="0"/>
                </a:lnTo>
              </a:path>
            </a:pathLst>
          </a:custGeom>
          <a:ln w="9525">
            <a:solidFill>
              <a:srgbClr val="FFFF31"/>
            </a:solidFill>
          </a:ln>
        </p:spPr>
        <p:txBody>
          <a:bodyPr wrap="square" lIns="0" tIns="0" rIns="0" bIns="0" rtlCol="0"/>
          <a:lstStyle/>
          <a:p>
            <a:endParaRPr/>
          </a:p>
        </p:txBody>
      </p:sp>
      <p:sp>
        <p:nvSpPr>
          <p:cNvPr id="173" name="object 173"/>
          <p:cNvSpPr/>
          <p:nvPr/>
        </p:nvSpPr>
        <p:spPr>
          <a:xfrm>
            <a:off x="2124075" y="3376612"/>
            <a:ext cx="1238250" cy="0"/>
          </a:xfrm>
          <a:custGeom>
            <a:avLst/>
            <a:gdLst/>
            <a:ahLst/>
            <a:cxnLst/>
            <a:rect l="l" t="t" r="r" b="b"/>
            <a:pathLst>
              <a:path w="1238250">
                <a:moveTo>
                  <a:pt x="0" y="0"/>
                </a:moveTo>
                <a:lnTo>
                  <a:pt x="1238250" y="0"/>
                </a:lnTo>
              </a:path>
            </a:pathLst>
          </a:custGeom>
          <a:ln w="9525">
            <a:solidFill>
              <a:srgbClr val="FFFF33"/>
            </a:solidFill>
          </a:ln>
        </p:spPr>
        <p:txBody>
          <a:bodyPr wrap="square" lIns="0" tIns="0" rIns="0" bIns="0" rtlCol="0"/>
          <a:lstStyle/>
          <a:p>
            <a:endParaRPr/>
          </a:p>
        </p:txBody>
      </p:sp>
      <p:sp>
        <p:nvSpPr>
          <p:cNvPr id="174" name="object 174"/>
          <p:cNvSpPr/>
          <p:nvPr/>
        </p:nvSpPr>
        <p:spPr>
          <a:xfrm>
            <a:off x="2124075" y="3386137"/>
            <a:ext cx="1238250" cy="0"/>
          </a:xfrm>
          <a:custGeom>
            <a:avLst/>
            <a:gdLst/>
            <a:ahLst/>
            <a:cxnLst/>
            <a:rect l="l" t="t" r="r" b="b"/>
            <a:pathLst>
              <a:path w="1238250">
                <a:moveTo>
                  <a:pt x="0" y="0"/>
                </a:moveTo>
                <a:lnTo>
                  <a:pt x="1238250" y="0"/>
                </a:lnTo>
              </a:path>
            </a:pathLst>
          </a:custGeom>
          <a:ln w="9525">
            <a:solidFill>
              <a:srgbClr val="FFFF36"/>
            </a:solidFill>
          </a:ln>
        </p:spPr>
        <p:txBody>
          <a:bodyPr wrap="square" lIns="0" tIns="0" rIns="0" bIns="0" rtlCol="0"/>
          <a:lstStyle/>
          <a:p>
            <a:endParaRPr/>
          </a:p>
        </p:txBody>
      </p:sp>
      <p:sp>
        <p:nvSpPr>
          <p:cNvPr id="175" name="object 175"/>
          <p:cNvSpPr/>
          <p:nvPr/>
        </p:nvSpPr>
        <p:spPr>
          <a:xfrm>
            <a:off x="2124075" y="3395662"/>
            <a:ext cx="1238250" cy="0"/>
          </a:xfrm>
          <a:custGeom>
            <a:avLst/>
            <a:gdLst/>
            <a:ahLst/>
            <a:cxnLst/>
            <a:rect l="l" t="t" r="r" b="b"/>
            <a:pathLst>
              <a:path w="1238250">
                <a:moveTo>
                  <a:pt x="0" y="0"/>
                </a:moveTo>
                <a:lnTo>
                  <a:pt x="1238250" y="0"/>
                </a:lnTo>
              </a:path>
            </a:pathLst>
          </a:custGeom>
          <a:ln w="9525">
            <a:solidFill>
              <a:srgbClr val="FFFF38"/>
            </a:solidFill>
          </a:ln>
        </p:spPr>
        <p:txBody>
          <a:bodyPr wrap="square" lIns="0" tIns="0" rIns="0" bIns="0" rtlCol="0"/>
          <a:lstStyle/>
          <a:p>
            <a:endParaRPr/>
          </a:p>
        </p:txBody>
      </p:sp>
      <p:sp>
        <p:nvSpPr>
          <p:cNvPr id="176" name="object 176"/>
          <p:cNvSpPr/>
          <p:nvPr/>
        </p:nvSpPr>
        <p:spPr>
          <a:xfrm>
            <a:off x="2124075" y="3405187"/>
            <a:ext cx="1238250" cy="0"/>
          </a:xfrm>
          <a:custGeom>
            <a:avLst/>
            <a:gdLst/>
            <a:ahLst/>
            <a:cxnLst/>
            <a:rect l="l" t="t" r="r" b="b"/>
            <a:pathLst>
              <a:path w="1238250">
                <a:moveTo>
                  <a:pt x="0" y="0"/>
                </a:moveTo>
                <a:lnTo>
                  <a:pt x="1238250" y="0"/>
                </a:lnTo>
              </a:path>
            </a:pathLst>
          </a:custGeom>
          <a:ln w="9525">
            <a:solidFill>
              <a:srgbClr val="FFFF3B"/>
            </a:solidFill>
          </a:ln>
        </p:spPr>
        <p:txBody>
          <a:bodyPr wrap="square" lIns="0" tIns="0" rIns="0" bIns="0" rtlCol="0"/>
          <a:lstStyle/>
          <a:p>
            <a:endParaRPr/>
          </a:p>
        </p:txBody>
      </p:sp>
      <p:sp>
        <p:nvSpPr>
          <p:cNvPr id="177" name="object 177"/>
          <p:cNvSpPr/>
          <p:nvPr/>
        </p:nvSpPr>
        <p:spPr>
          <a:xfrm>
            <a:off x="2124075" y="3414712"/>
            <a:ext cx="1238250" cy="0"/>
          </a:xfrm>
          <a:custGeom>
            <a:avLst/>
            <a:gdLst/>
            <a:ahLst/>
            <a:cxnLst/>
            <a:rect l="l" t="t" r="r" b="b"/>
            <a:pathLst>
              <a:path w="1238250">
                <a:moveTo>
                  <a:pt x="0" y="0"/>
                </a:moveTo>
                <a:lnTo>
                  <a:pt x="1238250" y="0"/>
                </a:lnTo>
              </a:path>
            </a:pathLst>
          </a:custGeom>
          <a:ln w="9525">
            <a:solidFill>
              <a:srgbClr val="FFFF3D"/>
            </a:solidFill>
          </a:ln>
        </p:spPr>
        <p:txBody>
          <a:bodyPr wrap="square" lIns="0" tIns="0" rIns="0" bIns="0" rtlCol="0"/>
          <a:lstStyle/>
          <a:p>
            <a:endParaRPr/>
          </a:p>
        </p:txBody>
      </p:sp>
      <p:sp>
        <p:nvSpPr>
          <p:cNvPr id="178" name="object 178"/>
          <p:cNvSpPr/>
          <p:nvPr/>
        </p:nvSpPr>
        <p:spPr>
          <a:xfrm>
            <a:off x="2124075" y="3424237"/>
            <a:ext cx="1238250" cy="0"/>
          </a:xfrm>
          <a:custGeom>
            <a:avLst/>
            <a:gdLst/>
            <a:ahLst/>
            <a:cxnLst/>
            <a:rect l="l" t="t" r="r" b="b"/>
            <a:pathLst>
              <a:path w="1238250">
                <a:moveTo>
                  <a:pt x="0" y="0"/>
                </a:moveTo>
                <a:lnTo>
                  <a:pt x="1238250" y="0"/>
                </a:lnTo>
              </a:path>
            </a:pathLst>
          </a:custGeom>
          <a:ln w="9525">
            <a:solidFill>
              <a:srgbClr val="FFFF40"/>
            </a:solidFill>
          </a:ln>
        </p:spPr>
        <p:txBody>
          <a:bodyPr wrap="square" lIns="0" tIns="0" rIns="0" bIns="0" rtlCol="0"/>
          <a:lstStyle/>
          <a:p>
            <a:endParaRPr/>
          </a:p>
        </p:txBody>
      </p:sp>
      <p:sp>
        <p:nvSpPr>
          <p:cNvPr id="179" name="object 179"/>
          <p:cNvSpPr/>
          <p:nvPr/>
        </p:nvSpPr>
        <p:spPr>
          <a:xfrm>
            <a:off x="2124075" y="3433762"/>
            <a:ext cx="1238250" cy="0"/>
          </a:xfrm>
          <a:custGeom>
            <a:avLst/>
            <a:gdLst/>
            <a:ahLst/>
            <a:cxnLst/>
            <a:rect l="l" t="t" r="r" b="b"/>
            <a:pathLst>
              <a:path w="1238250">
                <a:moveTo>
                  <a:pt x="0" y="0"/>
                </a:moveTo>
                <a:lnTo>
                  <a:pt x="1238250" y="0"/>
                </a:lnTo>
              </a:path>
            </a:pathLst>
          </a:custGeom>
          <a:ln w="9525">
            <a:solidFill>
              <a:srgbClr val="FFFF44"/>
            </a:solidFill>
          </a:ln>
        </p:spPr>
        <p:txBody>
          <a:bodyPr wrap="square" lIns="0" tIns="0" rIns="0" bIns="0" rtlCol="0"/>
          <a:lstStyle/>
          <a:p>
            <a:endParaRPr/>
          </a:p>
        </p:txBody>
      </p:sp>
      <p:sp>
        <p:nvSpPr>
          <p:cNvPr id="180" name="object 180"/>
          <p:cNvSpPr/>
          <p:nvPr/>
        </p:nvSpPr>
        <p:spPr>
          <a:xfrm>
            <a:off x="2124075" y="3443287"/>
            <a:ext cx="1238250" cy="0"/>
          </a:xfrm>
          <a:custGeom>
            <a:avLst/>
            <a:gdLst/>
            <a:ahLst/>
            <a:cxnLst/>
            <a:rect l="l" t="t" r="r" b="b"/>
            <a:pathLst>
              <a:path w="1238250">
                <a:moveTo>
                  <a:pt x="0" y="0"/>
                </a:moveTo>
                <a:lnTo>
                  <a:pt x="1238250" y="0"/>
                </a:lnTo>
              </a:path>
            </a:pathLst>
          </a:custGeom>
          <a:ln w="9525">
            <a:solidFill>
              <a:srgbClr val="FFFF46"/>
            </a:solidFill>
          </a:ln>
        </p:spPr>
        <p:txBody>
          <a:bodyPr wrap="square" lIns="0" tIns="0" rIns="0" bIns="0" rtlCol="0"/>
          <a:lstStyle/>
          <a:p>
            <a:endParaRPr/>
          </a:p>
        </p:txBody>
      </p:sp>
      <p:sp>
        <p:nvSpPr>
          <p:cNvPr id="181" name="object 181"/>
          <p:cNvSpPr/>
          <p:nvPr/>
        </p:nvSpPr>
        <p:spPr>
          <a:xfrm>
            <a:off x="2124075" y="3452812"/>
            <a:ext cx="1238250" cy="0"/>
          </a:xfrm>
          <a:custGeom>
            <a:avLst/>
            <a:gdLst/>
            <a:ahLst/>
            <a:cxnLst/>
            <a:rect l="l" t="t" r="r" b="b"/>
            <a:pathLst>
              <a:path w="1238250">
                <a:moveTo>
                  <a:pt x="0" y="0"/>
                </a:moveTo>
                <a:lnTo>
                  <a:pt x="1238250" y="0"/>
                </a:lnTo>
              </a:path>
            </a:pathLst>
          </a:custGeom>
          <a:ln w="9525">
            <a:solidFill>
              <a:srgbClr val="FFFF4A"/>
            </a:solidFill>
          </a:ln>
        </p:spPr>
        <p:txBody>
          <a:bodyPr wrap="square" lIns="0" tIns="0" rIns="0" bIns="0" rtlCol="0"/>
          <a:lstStyle/>
          <a:p>
            <a:endParaRPr/>
          </a:p>
        </p:txBody>
      </p:sp>
      <p:sp>
        <p:nvSpPr>
          <p:cNvPr id="182" name="object 182"/>
          <p:cNvSpPr/>
          <p:nvPr/>
        </p:nvSpPr>
        <p:spPr>
          <a:xfrm>
            <a:off x="2124075" y="3462337"/>
            <a:ext cx="1238250" cy="0"/>
          </a:xfrm>
          <a:custGeom>
            <a:avLst/>
            <a:gdLst/>
            <a:ahLst/>
            <a:cxnLst/>
            <a:rect l="l" t="t" r="r" b="b"/>
            <a:pathLst>
              <a:path w="1238250">
                <a:moveTo>
                  <a:pt x="0" y="0"/>
                </a:moveTo>
                <a:lnTo>
                  <a:pt x="1238250" y="0"/>
                </a:lnTo>
              </a:path>
            </a:pathLst>
          </a:custGeom>
          <a:ln w="9525">
            <a:solidFill>
              <a:srgbClr val="FFFF4B"/>
            </a:solidFill>
          </a:ln>
        </p:spPr>
        <p:txBody>
          <a:bodyPr wrap="square" lIns="0" tIns="0" rIns="0" bIns="0" rtlCol="0"/>
          <a:lstStyle/>
          <a:p>
            <a:endParaRPr/>
          </a:p>
        </p:txBody>
      </p:sp>
      <p:sp>
        <p:nvSpPr>
          <p:cNvPr id="183" name="object 183"/>
          <p:cNvSpPr/>
          <p:nvPr/>
        </p:nvSpPr>
        <p:spPr>
          <a:xfrm>
            <a:off x="2124075" y="3471862"/>
            <a:ext cx="1238250" cy="0"/>
          </a:xfrm>
          <a:custGeom>
            <a:avLst/>
            <a:gdLst/>
            <a:ahLst/>
            <a:cxnLst/>
            <a:rect l="l" t="t" r="r" b="b"/>
            <a:pathLst>
              <a:path w="1238250">
                <a:moveTo>
                  <a:pt x="0" y="0"/>
                </a:moveTo>
                <a:lnTo>
                  <a:pt x="1238250" y="0"/>
                </a:lnTo>
              </a:path>
            </a:pathLst>
          </a:custGeom>
          <a:ln w="9525">
            <a:solidFill>
              <a:srgbClr val="FFFF4E"/>
            </a:solidFill>
          </a:ln>
        </p:spPr>
        <p:txBody>
          <a:bodyPr wrap="square" lIns="0" tIns="0" rIns="0" bIns="0" rtlCol="0"/>
          <a:lstStyle/>
          <a:p>
            <a:endParaRPr/>
          </a:p>
        </p:txBody>
      </p:sp>
      <p:sp>
        <p:nvSpPr>
          <p:cNvPr id="184" name="object 184"/>
          <p:cNvSpPr/>
          <p:nvPr/>
        </p:nvSpPr>
        <p:spPr>
          <a:xfrm>
            <a:off x="2124075" y="3481387"/>
            <a:ext cx="1238250" cy="0"/>
          </a:xfrm>
          <a:custGeom>
            <a:avLst/>
            <a:gdLst/>
            <a:ahLst/>
            <a:cxnLst/>
            <a:rect l="l" t="t" r="r" b="b"/>
            <a:pathLst>
              <a:path w="1238250">
                <a:moveTo>
                  <a:pt x="0" y="0"/>
                </a:moveTo>
                <a:lnTo>
                  <a:pt x="1238250" y="0"/>
                </a:lnTo>
              </a:path>
            </a:pathLst>
          </a:custGeom>
          <a:ln w="9525">
            <a:solidFill>
              <a:srgbClr val="FFFF50"/>
            </a:solidFill>
          </a:ln>
        </p:spPr>
        <p:txBody>
          <a:bodyPr wrap="square" lIns="0" tIns="0" rIns="0" bIns="0" rtlCol="0"/>
          <a:lstStyle/>
          <a:p>
            <a:endParaRPr/>
          </a:p>
        </p:txBody>
      </p:sp>
      <p:sp>
        <p:nvSpPr>
          <p:cNvPr id="185" name="object 185"/>
          <p:cNvSpPr/>
          <p:nvPr/>
        </p:nvSpPr>
        <p:spPr>
          <a:xfrm>
            <a:off x="2124075" y="3490912"/>
            <a:ext cx="1238250" cy="0"/>
          </a:xfrm>
          <a:custGeom>
            <a:avLst/>
            <a:gdLst/>
            <a:ahLst/>
            <a:cxnLst/>
            <a:rect l="l" t="t" r="r" b="b"/>
            <a:pathLst>
              <a:path w="1238250">
                <a:moveTo>
                  <a:pt x="0" y="0"/>
                </a:moveTo>
                <a:lnTo>
                  <a:pt x="1238250" y="0"/>
                </a:lnTo>
              </a:path>
            </a:pathLst>
          </a:custGeom>
          <a:ln w="9525">
            <a:solidFill>
              <a:srgbClr val="FFFF53"/>
            </a:solidFill>
          </a:ln>
        </p:spPr>
        <p:txBody>
          <a:bodyPr wrap="square" lIns="0" tIns="0" rIns="0" bIns="0" rtlCol="0"/>
          <a:lstStyle/>
          <a:p>
            <a:endParaRPr/>
          </a:p>
        </p:txBody>
      </p:sp>
      <p:sp>
        <p:nvSpPr>
          <p:cNvPr id="186" name="object 186"/>
          <p:cNvSpPr/>
          <p:nvPr/>
        </p:nvSpPr>
        <p:spPr>
          <a:xfrm>
            <a:off x="2124075" y="3500437"/>
            <a:ext cx="1238250" cy="0"/>
          </a:xfrm>
          <a:custGeom>
            <a:avLst/>
            <a:gdLst/>
            <a:ahLst/>
            <a:cxnLst/>
            <a:rect l="l" t="t" r="r" b="b"/>
            <a:pathLst>
              <a:path w="1238250">
                <a:moveTo>
                  <a:pt x="0" y="0"/>
                </a:moveTo>
                <a:lnTo>
                  <a:pt x="1238250" y="0"/>
                </a:lnTo>
              </a:path>
            </a:pathLst>
          </a:custGeom>
          <a:ln w="9525">
            <a:solidFill>
              <a:srgbClr val="FFFF57"/>
            </a:solidFill>
          </a:ln>
        </p:spPr>
        <p:txBody>
          <a:bodyPr wrap="square" lIns="0" tIns="0" rIns="0" bIns="0" rtlCol="0"/>
          <a:lstStyle/>
          <a:p>
            <a:endParaRPr/>
          </a:p>
        </p:txBody>
      </p:sp>
      <p:sp>
        <p:nvSpPr>
          <p:cNvPr id="187" name="object 187"/>
          <p:cNvSpPr/>
          <p:nvPr/>
        </p:nvSpPr>
        <p:spPr>
          <a:xfrm>
            <a:off x="2124075" y="3509962"/>
            <a:ext cx="1238250" cy="0"/>
          </a:xfrm>
          <a:custGeom>
            <a:avLst/>
            <a:gdLst/>
            <a:ahLst/>
            <a:cxnLst/>
            <a:rect l="l" t="t" r="r" b="b"/>
            <a:pathLst>
              <a:path w="1238250">
                <a:moveTo>
                  <a:pt x="0" y="0"/>
                </a:moveTo>
                <a:lnTo>
                  <a:pt x="1238250" y="0"/>
                </a:lnTo>
              </a:path>
            </a:pathLst>
          </a:custGeom>
          <a:ln w="9525">
            <a:solidFill>
              <a:srgbClr val="FFFF58"/>
            </a:solidFill>
          </a:ln>
        </p:spPr>
        <p:txBody>
          <a:bodyPr wrap="square" lIns="0" tIns="0" rIns="0" bIns="0" rtlCol="0"/>
          <a:lstStyle/>
          <a:p>
            <a:endParaRPr/>
          </a:p>
        </p:txBody>
      </p:sp>
      <p:sp>
        <p:nvSpPr>
          <p:cNvPr id="188" name="object 188"/>
          <p:cNvSpPr/>
          <p:nvPr/>
        </p:nvSpPr>
        <p:spPr>
          <a:xfrm>
            <a:off x="2124075" y="3519487"/>
            <a:ext cx="1238250" cy="0"/>
          </a:xfrm>
          <a:custGeom>
            <a:avLst/>
            <a:gdLst/>
            <a:ahLst/>
            <a:cxnLst/>
            <a:rect l="l" t="t" r="r" b="b"/>
            <a:pathLst>
              <a:path w="1238250">
                <a:moveTo>
                  <a:pt x="0" y="0"/>
                </a:moveTo>
                <a:lnTo>
                  <a:pt x="1238250" y="0"/>
                </a:lnTo>
              </a:path>
            </a:pathLst>
          </a:custGeom>
          <a:ln w="9525">
            <a:solidFill>
              <a:srgbClr val="FFFF5C"/>
            </a:solidFill>
          </a:ln>
        </p:spPr>
        <p:txBody>
          <a:bodyPr wrap="square" lIns="0" tIns="0" rIns="0" bIns="0" rtlCol="0"/>
          <a:lstStyle/>
          <a:p>
            <a:endParaRPr/>
          </a:p>
        </p:txBody>
      </p:sp>
      <p:sp>
        <p:nvSpPr>
          <p:cNvPr id="189" name="object 189"/>
          <p:cNvSpPr/>
          <p:nvPr/>
        </p:nvSpPr>
        <p:spPr>
          <a:xfrm>
            <a:off x="2124075" y="3529012"/>
            <a:ext cx="1238250" cy="0"/>
          </a:xfrm>
          <a:custGeom>
            <a:avLst/>
            <a:gdLst/>
            <a:ahLst/>
            <a:cxnLst/>
            <a:rect l="l" t="t" r="r" b="b"/>
            <a:pathLst>
              <a:path w="1238250">
                <a:moveTo>
                  <a:pt x="0" y="0"/>
                </a:moveTo>
                <a:lnTo>
                  <a:pt x="1238250" y="0"/>
                </a:lnTo>
              </a:path>
            </a:pathLst>
          </a:custGeom>
          <a:ln w="9525">
            <a:solidFill>
              <a:srgbClr val="FFFF60"/>
            </a:solidFill>
          </a:ln>
        </p:spPr>
        <p:txBody>
          <a:bodyPr wrap="square" lIns="0" tIns="0" rIns="0" bIns="0" rtlCol="0"/>
          <a:lstStyle/>
          <a:p>
            <a:endParaRPr/>
          </a:p>
        </p:txBody>
      </p:sp>
      <p:sp>
        <p:nvSpPr>
          <p:cNvPr id="190" name="object 190"/>
          <p:cNvSpPr/>
          <p:nvPr/>
        </p:nvSpPr>
        <p:spPr>
          <a:xfrm>
            <a:off x="2124075" y="3538537"/>
            <a:ext cx="1238250" cy="0"/>
          </a:xfrm>
          <a:custGeom>
            <a:avLst/>
            <a:gdLst/>
            <a:ahLst/>
            <a:cxnLst/>
            <a:rect l="l" t="t" r="r" b="b"/>
            <a:pathLst>
              <a:path w="1238250">
                <a:moveTo>
                  <a:pt x="0" y="0"/>
                </a:moveTo>
                <a:lnTo>
                  <a:pt x="1238250" y="0"/>
                </a:lnTo>
              </a:path>
            </a:pathLst>
          </a:custGeom>
          <a:ln w="9525">
            <a:solidFill>
              <a:srgbClr val="FFFF62"/>
            </a:solidFill>
          </a:ln>
        </p:spPr>
        <p:txBody>
          <a:bodyPr wrap="square" lIns="0" tIns="0" rIns="0" bIns="0" rtlCol="0"/>
          <a:lstStyle/>
          <a:p>
            <a:endParaRPr/>
          </a:p>
        </p:txBody>
      </p:sp>
      <p:sp>
        <p:nvSpPr>
          <p:cNvPr id="191" name="object 191"/>
          <p:cNvSpPr/>
          <p:nvPr/>
        </p:nvSpPr>
        <p:spPr>
          <a:xfrm>
            <a:off x="2124075" y="3548062"/>
            <a:ext cx="1238250" cy="0"/>
          </a:xfrm>
          <a:custGeom>
            <a:avLst/>
            <a:gdLst/>
            <a:ahLst/>
            <a:cxnLst/>
            <a:rect l="l" t="t" r="r" b="b"/>
            <a:pathLst>
              <a:path w="1238250">
                <a:moveTo>
                  <a:pt x="0" y="0"/>
                </a:moveTo>
                <a:lnTo>
                  <a:pt x="1238250" y="0"/>
                </a:lnTo>
              </a:path>
            </a:pathLst>
          </a:custGeom>
          <a:ln w="9525">
            <a:solidFill>
              <a:srgbClr val="FFFF65"/>
            </a:solidFill>
          </a:ln>
        </p:spPr>
        <p:txBody>
          <a:bodyPr wrap="square" lIns="0" tIns="0" rIns="0" bIns="0" rtlCol="0"/>
          <a:lstStyle/>
          <a:p>
            <a:endParaRPr/>
          </a:p>
        </p:txBody>
      </p:sp>
      <p:sp>
        <p:nvSpPr>
          <p:cNvPr id="192" name="object 192"/>
          <p:cNvSpPr/>
          <p:nvPr/>
        </p:nvSpPr>
        <p:spPr>
          <a:xfrm>
            <a:off x="2124075" y="3557587"/>
            <a:ext cx="1238250" cy="0"/>
          </a:xfrm>
          <a:custGeom>
            <a:avLst/>
            <a:gdLst/>
            <a:ahLst/>
            <a:cxnLst/>
            <a:rect l="l" t="t" r="r" b="b"/>
            <a:pathLst>
              <a:path w="1238250">
                <a:moveTo>
                  <a:pt x="0" y="0"/>
                </a:moveTo>
                <a:lnTo>
                  <a:pt x="1238250" y="0"/>
                </a:lnTo>
              </a:path>
            </a:pathLst>
          </a:custGeom>
          <a:ln w="9525">
            <a:solidFill>
              <a:srgbClr val="FFFF67"/>
            </a:solidFill>
          </a:ln>
        </p:spPr>
        <p:txBody>
          <a:bodyPr wrap="square" lIns="0" tIns="0" rIns="0" bIns="0" rtlCol="0"/>
          <a:lstStyle/>
          <a:p>
            <a:endParaRPr/>
          </a:p>
        </p:txBody>
      </p:sp>
      <p:sp>
        <p:nvSpPr>
          <p:cNvPr id="193" name="object 193"/>
          <p:cNvSpPr/>
          <p:nvPr/>
        </p:nvSpPr>
        <p:spPr>
          <a:xfrm>
            <a:off x="2124075" y="3567112"/>
            <a:ext cx="1238250" cy="0"/>
          </a:xfrm>
          <a:custGeom>
            <a:avLst/>
            <a:gdLst/>
            <a:ahLst/>
            <a:cxnLst/>
            <a:rect l="l" t="t" r="r" b="b"/>
            <a:pathLst>
              <a:path w="1238250">
                <a:moveTo>
                  <a:pt x="0" y="0"/>
                </a:moveTo>
                <a:lnTo>
                  <a:pt x="1238250" y="0"/>
                </a:lnTo>
              </a:path>
            </a:pathLst>
          </a:custGeom>
          <a:ln w="9525">
            <a:solidFill>
              <a:srgbClr val="FFFF6A"/>
            </a:solidFill>
          </a:ln>
        </p:spPr>
        <p:txBody>
          <a:bodyPr wrap="square" lIns="0" tIns="0" rIns="0" bIns="0" rtlCol="0"/>
          <a:lstStyle/>
          <a:p>
            <a:endParaRPr/>
          </a:p>
        </p:txBody>
      </p:sp>
      <p:sp>
        <p:nvSpPr>
          <p:cNvPr id="194" name="object 194"/>
          <p:cNvSpPr/>
          <p:nvPr/>
        </p:nvSpPr>
        <p:spPr>
          <a:xfrm>
            <a:off x="2124075" y="3576637"/>
            <a:ext cx="1238250" cy="0"/>
          </a:xfrm>
          <a:custGeom>
            <a:avLst/>
            <a:gdLst/>
            <a:ahLst/>
            <a:cxnLst/>
            <a:rect l="l" t="t" r="r" b="b"/>
            <a:pathLst>
              <a:path w="1238250">
                <a:moveTo>
                  <a:pt x="0" y="0"/>
                </a:moveTo>
                <a:lnTo>
                  <a:pt x="1238250" y="0"/>
                </a:lnTo>
              </a:path>
            </a:pathLst>
          </a:custGeom>
          <a:ln w="9525">
            <a:solidFill>
              <a:srgbClr val="FFFF6E"/>
            </a:solidFill>
          </a:ln>
        </p:spPr>
        <p:txBody>
          <a:bodyPr wrap="square" lIns="0" tIns="0" rIns="0" bIns="0" rtlCol="0"/>
          <a:lstStyle/>
          <a:p>
            <a:endParaRPr/>
          </a:p>
        </p:txBody>
      </p:sp>
      <p:sp>
        <p:nvSpPr>
          <p:cNvPr id="195" name="object 195"/>
          <p:cNvSpPr/>
          <p:nvPr/>
        </p:nvSpPr>
        <p:spPr>
          <a:xfrm>
            <a:off x="2124075" y="3586162"/>
            <a:ext cx="1238250" cy="0"/>
          </a:xfrm>
          <a:custGeom>
            <a:avLst/>
            <a:gdLst/>
            <a:ahLst/>
            <a:cxnLst/>
            <a:rect l="l" t="t" r="r" b="b"/>
            <a:pathLst>
              <a:path w="1238250">
                <a:moveTo>
                  <a:pt x="0" y="0"/>
                </a:moveTo>
                <a:lnTo>
                  <a:pt x="1238250" y="0"/>
                </a:lnTo>
              </a:path>
            </a:pathLst>
          </a:custGeom>
          <a:ln w="9525">
            <a:solidFill>
              <a:srgbClr val="FFFF6F"/>
            </a:solidFill>
          </a:ln>
        </p:spPr>
        <p:txBody>
          <a:bodyPr wrap="square" lIns="0" tIns="0" rIns="0" bIns="0" rtlCol="0"/>
          <a:lstStyle/>
          <a:p>
            <a:endParaRPr/>
          </a:p>
        </p:txBody>
      </p:sp>
      <p:sp>
        <p:nvSpPr>
          <p:cNvPr id="196" name="object 196"/>
          <p:cNvSpPr/>
          <p:nvPr/>
        </p:nvSpPr>
        <p:spPr>
          <a:xfrm>
            <a:off x="2124075" y="3595687"/>
            <a:ext cx="1238250" cy="0"/>
          </a:xfrm>
          <a:custGeom>
            <a:avLst/>
            <a:gdLst/>
            <a:ahLst/>
            <a:cxnLst/>
            <a:rect l="l" t="t" r="r" b="b"/>
            <a:pathLst>
              <a:path w="1238250">
                <a:moveTo>
                  <a:pt x="0" y="0"/>
                </a:moveTo>
                <a:lnTo>
                  <a:pt x="1238250" y="0"/>
                </a:lnTo>
              </a:path>
            </a:pathLst>
          </a:custGeom>
          <a:ln w="9525">
            <a:solidFill>
              <a:srgbClr val="FFFF73"/>
            </a:solidFill>
          </a:ln>
        </p:spPr>
        <p:txBody>
          <a:bodyPr wrap="square" lIns="0" tIns="0" rIns="0" bIns="0" rtlCol="0"/>
          <a:lstStyle/>
          <a:p>
            <a:endParaRPr/>
          </a:p>
        </p:txBody>
      </p:sp>
      <p:sp>
        <p:nvSpPr>
          <p:cNvPr id="197" name="object 197"/>
          <p:cNvSpPr/>
          <p:nvPr/>
        </p:nvSpPr>
        <p:spPr>
          <a:xfrm>
            <a:off x="2124075" y="3605212"/>
            <a:ext cx="1238250" cy="0"/>
          </a:xfrm>
          <a:custGeom>
            <a:avLst/>
            <a:gdLst/>
            <a:ahLst/>
            <a:cxnLst/>
            <a:rect l="l" t="t" r="r" b="b"/>
            <a:pathLst>
              <a:path w="1238250">
                <a:moveTo>
                  <a:pt x="0" y="0"/>
                </a:moveTo>
                <a:lnTo>
                  <a:pt x="1238250" y="0"/>
                </a:lnTo>
              </a:path>
            </a:pathLst>
          </a:custGeom>
          <a:ln w="9525">
            <a:solidFill>
              <a:srgbClr val="FFFF75"/>
            </a:solidFill>
          </a:ln>
        </p:spPr>
        <p:txBody>
          <a:bodyPr wrap="square" lIns="0" tIns="0" rIns="0" bIns="0" rtlCol="0"/>
          <a:lstStyle/>
          <a:p>
            <a:endParaRPr/>
          </a:p>
        </p:txBody>
      </p:sp>
      <p:sp>
        <p:nvSpPr>
          <p:cNvPr id="198" name="object 198"/>
          <p:cNvSpPr/>
          <p:nvPr/>
        </p:nvSpPr>
        <p:spPr>
          <a:xfrm>
            <a:off x="2124075" y="3614737"/>
            <a:ext cx="1238250" cy="0"/>
          </a:xfrm>
          <a:custGeom>
            <a:avLst/>
            <a:gdLst/>
            <a:ahLst/>
            <a:cxnLst/>
            <a:rect l="l" t="t" r="r" b="b"/>
            <a:pathLst>
              <a:path w="1238250">
                <a:moveTo>
                  <a:pt x="0" y="0"/>
                </a:moveTo>
                <a:lnTo>
                  <a:pt x="1238250" y="0"/>
                </a:lnTo>
              </a:path>
            </a:pathLst>
          </a:custGeom>
          <a:ln w="9525">
            <a:solidFill>
              <a:srgbClr val="FFFF78"/>
            </a:solidFill>
          </a:ln>
        </p:spPr>
        <p:txBody>
          <a:bodyPr wrap="square" lIns="0" tIns="0" rIns="0" bIns="0" rtlCol="0"/>
          <a:lstStyle/>
          <a:p>
            <a:endParaRPr/>
          </a:p>
        </p:txBody>
      </p:sp>
      <p:sp>
        <p:nvSpPr>
          <p:cNvPr id="199" name="object 199"/>
          <p:cNvSpPr/>
          <p:nvPr/>
        </p:nvSpPr>
        <p:spPr>
          <a:xfrm>
            <a:off x="2124075" y="3624262"/>
            <a:ext cx="1238250" cy="0"/>
          </a:xfrm>
          <a:custGeom>
            <a:avLst/>
            <a:gdLst/>
            <a:ahLst/>
            <a:cxnLst/>
            <a:rect l="l" t="t" r="r" b="b"/>
            <a:pathLst>
              <a:path w="1238250">
                <a:moveTo>
                  <a:pt x="0" y="0"/>
                </a:moveTo>
                <a:lnTo>
                  <a:pt x="1238250" y="0"/>
                </a:lnTo>
              </a:path>
            </a:pathLst>
          </a:custGeom>
          <a:ln w="9525">
            <a:solidFill>
              <a:srgbClr val="FFFF7B"/>
            </a:solidFill>
          </a:ln>
        </p:spPr>
        <p:txBody>
          <a:bodyPr wrap="square" lIns="0" tIns="0" rIns="0" bIns="0" rtlCol="0"/>
          <a:lstStyle/>
          <a:p>
            <a:endParaRPr/>
          </a:p>
        </p:txBody>
      </p:sp>
      <p:sp>
        <p:nvSpPr>
          <p:cNvPr id="200" name="object 200"/>
          <p:cNvSpPr/>
          <p:nvPr/>
        </p:nvSpPr>
        <p:spPr>
          <a:xfrm>
            <a:off x="2124075" y="3633787"/>
            <a:ext cx="1238250" cy="0"/>
          </a:xfrm>
          <a:custGeom>
            <a:avLst/>
            <a:gdLst/>
            <a:ahLst/>
            <a:cxnLst/>
            <a:rect l="l" t="t" r="r" b="b"/>
            <a:pathLst>
              <a:path w="1238250">
                <a:moveTo>
                  <a:pt x="0" y="0"/>
                </a:moveTo>
                <a:lnTo>
                  <a:pt x="1238250" y="0"/>
                </a:lnTo>
              </a:path>
            </a:pathLst>
          </a:custGeom>
          <a:ln w="9525">
            <a:solidFill>
              <a:srgbClr val="FFFF7E"/>
            </a:solidFill>
          </a:ln>
        </p:spPr>
        <p:txBody>
          <a:bodyPr wrap="square" lIns="0" tIns="0" rIns="0" bIns="0" rtlCol="0"/>
          <a:lstStyle/>
          <a:p>
            <a:endParaRPr/>
          </a:p>
        </p:txBody>
      </p:sp>
      <p:sp>
        <p:nvSpPr>
          <p:cNvPr id="201" name="object 201"/>
          <p:cNvSpPr/>
          <p:nvPr/>
        </p:nvSpPr>
        <p:spPr>
          <a:xfrm>
            <a:off x="2124075" y="3643312"/>
            <a:ext cx="1238250" cy="0"/>
          </a:xfrm>
          <a:custGeom>
            <a:avLst/>
            <a:gdLst/>
            <a:ahLst/>
            <a:cxnLst/>
            <a:rect l="l" t="t" r="r" b="b"/>
            <a:pathLst>
              <a:path w="1238250">
                <a:moveTo>
                  <a:pt x="0" y="0"/>
                </a:moveTo>
                <a:lnTo>
                  <a:pt x="1238250" y="0"/>
                </a:lnTo>
              </a:path>
            </a:pathLst>
          </a:custGeom>
          <a:ln w="9525">
            <a:solidFill>
              <a:srgbClr val="FFFF81"/>
            </a:solidFill>
          </a:ln>
        </p:spPr>
        <p:txBody>
          <a:bodyPr wrap="square" lIns="0" tIns="0" rIns="0" bIns="0" rtlCol="0"/>
          <a:lstStyle/>
          <a:p>
            <a:endParaRPr/>
          </a:p>
        </p:txBody>
      </p:sp>
      <p:sp>
        <p:nvSpPr>
          <p:cNvPr id="202" name="object 202"/>
          <p:cNvSpPr/>
          <p:nvPr/>
        </p:nvSpPr>
        <p:spPr>
          <a:xfrm>
            <a:off x="2124075" y="3652837"/>
            <a:ext cx="1238250" cy="0"/>
          </a:xfrm>
          <a:custGeom>
            <a:avLst/>
            <a:gdLst/>
            <a:ahLst/>
            <a:cxnLst/>
            <a:rect l="l" t="t" r="r" b="b"/>
            <a:pathLst>
              <a:path w="1238250">
                <a:moveTo>
                  <a:pt x="0" y="0"/>
                </a:moveTo>
                <a:lnTo>
                  <a:pt x="1238250" y="0"/>
                </a:lnTo>
              </a:path>
            </a:pathLst>
          </a:custGeom>
          <a:ln w="9525">
            <a:solidFill>
              <a:srgbClr val="FFFF85"/>
            </a:solidFill>
          </a:ln>
        </p:spPr>
        <p:txBody>
          <a:bodyPr wrap="square" lIns="0" tIns="0" rIns="0" bIns="0" rtlCol="0"/>
          <a:lstStyle/>
          <a:p>
            <a:endParaRPr/>
          </a:p>
        </p:txBody>
      </p:sp>
      <p:sp>
        <p:nvSpPr>
          <p:cNvPr id="203" name="object 203"/>
          <p:cNvSpPr/>
          <p:nvPr/>
        </p:nvSpPr>
        <p:spPr>
          <a:xfrm>
            <a:off x="2124075" y="3662362"/>
            <a:ext cx="1238250" cy="0"/>
          </a:xfrm>
          <a:custGeom>
            <a:avLst/>
            <a:gdLst/>
            <a:ahLst/>
            <a:cxnLst/>
            <a:rect l="l" t="t" r="r" b="b"/>
            <a:pathLst>
              <a:path w="1238250">
                <a:moveTo>
                  <a:pt x="0" y="0"/>
                </a:moveTo>
                <a:lnTo>
                  <a:pt x="1238250" y="0"/>
                </a:lnTo>
              </a:path>
            </a:pathLst>
          </a:custGeom>
          <a:ln w="9525">
            <a:solidFill>
              <a:srgbClr val="FFFF86"/>
            </a:solidFill>
          </a:ln>
        </p:spPr>
        <p:txBody>
          <a:bodyPr wrap="square" lIns="0" tIns="0" rIns="0" bIns="0" rtlCol="0"/>
          <a:lstStyle/>
          <a:p>
            <a:endParaRPr/>
          </a:p>
        </p:txBody>
      </p:sp>
      <p:sp>
        <p:nvSpPr>
          <p:cNvPr id="204" name="object 204"/>
          <p:cNvSpPr/>
          <p:nvPr/>
        </p:nvSpPr>
        <p:spPr>
          <a:xfrm>
            <a:off x="2124075" y="3671887"/>
            <a:ext cx="1238250" cy="0"/>
          </a:xfrm>
          <a:custGeom>
            <a:avLst/>
            <a:gdLst/>
            <a:ahLst/>
            <a:cxnLst/>
            <a:rect l="l" t="t" r="r" b="b"/>
            <a:pathLst>
              <a:path w="1238250">
                <a:moveTo>
                  <a:pt x="0" y="0"/>
                </a:moveTo>
                <a:lnTo>
                  <a:pt x="1238250" y="0"/>
                </a:lnTo>
              </a:path>
            </a:pathLst>
          </a:custGeom>
          <a:ln w="9525">
            <a:solidFill>
              <a:srgbClr val="FFFF8A"/>
            </a:solidFill>
          </a:ln>
        </p:spPr>
        <p:txBody>
          <a:bodyPr wrap="square" lIns="0" tIns="0" rIns="0" bIns="0" rtlCol="0"/>
          <a:lstStyle/>
          <a:p>
            <a:endParaRPr/>
          </a:p>
        </p:txBody>
      </p:sp>
      <p:sp>
        <p:nvSpPr>
          <p:cNvPr id="205" name="object 205"/>
          <p:cNvSpPr/>
          <p:nvPr/>
        </p:nvSpPr>
        <p:spPr>
          <a:xfrm>
            <a:off x="2124075" y="3681412"/>
            <a:ext cx="1238250" cy="0"/>
          </a:xfrm>
          <a:custGeom>
            <a:avLst/>
            <a:gdLst/>
            <a:ahLst/>
            <a:cxnLst/>
            <a:rect l="l" t="t" r="r" b="b"/>
            <a:pathLst>
              <a:path w="1238250">
                <a:moveTo>
                  <a:pt x="0" y="0"/>
                </a:moveTo>
                <a:lnTo>
                  <a:pt x="1238250" y="0"/>
                </a:lnTo>
              </a:path>
            </a:pathLst>
          </a:custGeom>
          <a:ln w="9525">
            <a:solidFill>
              <a:srgbClr val="FFFF8C"/>
            </a:solidFill>
          </a:ln>
        </p:spPr>
        <p:txBody>
          <a:bodyPr wrap="square" lIns="0" tIns="0" rIns="0" bIns="0" rtlCol="0"/>
          <a:lstStyle/>
          <a:p>
            <a:endParaRPr/>
          </a:p>
        </p:txBody>
      </p:sp>
      <p:sp>
        <p:nvSpPr>
          <p:cNvPr id="206" name="object 206"/>
          <p:cNvSpPr/>
          <p:nvPr/>
        </p:nvSpPr>
        <p:spPr>
          <a:xfrm>
            <a:off x="2124075" y="3690937"/>
            <a:ext cx="1238250" cy="0"/>
          </a:xfrm>
          <a:custGeom>
            <a:avLst/>
            <a:gdLst/>
            <a:ahLst/>
            <a:cxnLst/>
            <a:rect l="l" t="t" r="r" b="b"/>
            <a:pathLst>
              <a:path w="1238250">
                <a:moveTo>
                  <a:pt x="0" y="0"/>
                </a:moveTo>
                <a:lnTo>
                  <a:pt x="1238250" y="0"/>
                </a:lnTo>
              </a:path>
            </a:pathLst>
          </a:custGeom>
          <a:ln w="9525">
            <a:solidFill>
              <a:srgbClr val="FFFF8F"/>
            </a:solidFill>
          </a:ln>
        </p:spPr>
        <p:txBody>
          <a:bodyPr wrap="square" lIns="0" tIns="0" rIns="0" bIns="0" rtlCol="0"/>
          <a:lstStyle/>
          <a:p>
            <a:endParaRPr/>
          </a:p>
        </p:txBody>
      </p:sp>
      <p:sp>
        <p:nvSpPr>
          <p:cNvPr id="207" name="object 207"/>
          <p:cNvSpPr/>
          <p:nvPr/>
        </p:nvSpPr>
        <p:spPr>
          <a:xfrm>
            <a:off x="2124075" y="3700462"/>
            <a:ext cx="1238250" cy="0"/>
          </a:xfrm>
          <a:custGeom>
            <a:avLst/>
            <a:gdLst/>
            <a:ahLst/>
            <a:cxnLst/>
            <a:rect l="l" t="t" r="r" b="b"/>
            <a:pathLst>
              <a:path w="1238250">
                <a:moveTo>
                  <a:pt x="0" y="0"/>
                </a:moveTo>
                <a:lnTo>
                  <a:pt x="1238250" y="0"/>
                </a:lnTo>
              </a:path>
            </a:pathLst>
          </a:custGeom>
          <a:ln w="9525">
            <a:solidFill>
              <a:srgbClr val="FFFF91"/>
            </a:solidFill>
          </a:ln>
        </p:spPr>
        <p:txBody>
          <a:bodyPr wrap="square" lIns="0" tIns="0" rIns="0" bIns="0" rtlCol="0"/>
          <a:lstStyle/>
          <a:p>
            <a:endParaRPr/>
          </a:p>
        </p:txBody>
      </p:sp>
      <p:sp>
        <p:nvSpPr>
          <p:cNvPr id="208" name="object 208"/>
          <p:cNvSpPr/>
          <p:nvPr/>
        </p:nvSpPr>
        <p:spPr>
          <a:xfrm>
            <a:off x="2124075" y="3709987"/>
            <a:ext cx="1238250" cy="0"/>
          </a:xfrm>
          <a:custGeom>
            <a:avLst/>
            <a:gdLst/>
            <a:ahLst/>
            <a:cxnLst/>
            <a:rect l="l" t="t" r="r" b="b"/>
            <a:pathLst>
              <a:path w="1238250">
                <a:moveTo>
                  <a:pt x="0" y="0"/>
                </a:moveTo>
                <a:lnTo>
                  <a:pt x="1238250" y="0"/>
                </a:lnTo>
              </a:path>
            </a:pathLst>
          </a:custGeom>
          <a:ln w="9525">
            <a:solidFill>
              <a:srgbClr val="FFFF94"/>
            </a:solidFill>
          </a:ln>
        </p:spPr>
        <p:txBody>
          <a:bodyPr wrap="square" lIns="0" tIns="0" rIns="0" bIns="0" rtlCol="0"/>
          <a:lstStyle/>
          <a:p>
            <a:endParaRPr/>
          </a:p>
        </p:txBody>
      </p:sp>
      <p:sp>
        <p:nvSpPr>
          <p:cNvPr id="209" name="object 209"/>
          <p:cNvSpPr/>
          <p:nvPr/>
        </p:nvSpPr>
        <p:spPr>
          <a:xfrm>
            <a:off x="2124075" y="3719512"/>
            <a:ext cx="1238250" cy="0"/>
          </a:xfrm>
          <a:custGeom>
            <a:avLst/>
            <a:gdLst/>
            <a:ahLst/>
            <a:cxnLst/>
            <a:rect l="l" t="t" r="r" b="b"/>
            <a:pathLst>
              <a:path w="1238250">
                <a:moveTo>
                  <a:pt x="0" y="0"/>
                </a:moveTo>
                <a:lnTo>
                  <a:pt x="1238250" y="0"/>
                </a:lnTo>
              </a:path>
            </a:pathLst>
          </a:custGeom>
          <a:ln w="9525">
            <a:solidFill>
              <a:srgbClr val="FFFF98"/>
            </a:solidFill>
          </a:ln>
        </p:spPr>
        <p:txBody>
          <a:bodyPr wrap="square" lIns="0" tIns="0" rIns="0" bIns="0" rtlCol="0"/>
          <a:lstStyle/>
          <a:p>
            <a:endParaRPr/>
          </a:p>
        </p:txBody>
      </p:sp>
      <p:sp>
        <p:nvSpPr>
          <p:cNvPr id="210" name="object 210"/>
          <p:cNvSpPr/>
          <p:nvPr/>
        </p:nvSpPr>
        <p:spPr>
          <a:xfrm>
            <a:off x="2124075" y="3729037"/>
            <a:ext cx="1238250" cy="0"/>
          </a:xfrm>
          <a:custGeom>
            <a:avLst/>
            <a:gdLst/>
            <a:ahLst/>
            <a:cxnLst/>
            <a:rect l="l" t="t" r="r" b="b"/>
            <a:pathLst>
              <a:path w="1238250">
                <a:moveTo>
                  <a:pt x="0" y="0"/>
                </a:moveTo>
                <a:lnTo>
                  <a:pt x="1238250" y="0"/>
                </a:lnTo>
              </a:path>
            </a:pathLst>
          </a:custGeom>
          <a:ln w="9525">
            <a:solidFill>
              <a:srgbClr val="FFFF9A"/>
            </a:solidFill>
          </a:ln>
        </p:spPr>
        <p:txBody>
          <a:bodyPr wrap="square" lIns="0" tIns="0" rIns="0" bIns="0" rtlCol="0"/>
          <a:lstStyle/>
          <a:p>
            <a:endParaRPr/>
          </a:p>
        </p:txBody>
      </p:sp>
      <p:sp>
        <p:nvSpPr>
          <p:cNvPr id="211" name="object 211"/>
          <p:cNvSpPr/>
          <p:nvPr/>
        </p:nvSpPr>
        <p:spPr>
          <a:xfrm>
            <a:off x="2124075" y="3738562"/>
            <a:ext cx="1238250" cy="0"/>
          </a:xfrm>
          <a:custGeom>
            <a:avLst/>
            <a:gdLst/>
            <a:ahLst/>
            <a:cxnLst/>
            <a:rect l="l" t="t" r="r" b="b"/>
            <a:pathLst>
              <a:path w="1238250">
                <a:moveTo>
                  <a:pt x="0" y="0"/>
                </a:moveTo>
                <a:lnTo>
                  <a:pt x="1238250" y="0"/>
                </a:lnTo>
              </a:path>
            </a:pathLst>
          </a:custGeom>
          <a:ln w="9525">
            <a:solidFill>
              <a:srgbClr val="FFFF9D"/>
            </a:solidFill>
          </a:ln>
        </p:spPr>
        <p:txBody>
          <a:bodyPr wrap="square" lIns="0" tIns="0" rIns="0" bIns="0" rtlCol="0"/>
          <a:lstStyle/>
          <a:p>
            <a:endParaRPr/>
          </a:p>
        </p:txBody>
      </p:sp>
      <p:sp>
        <p:nvSpPr>
          <p:cNvPr id="212" name="object 212"/>
          <p:cNvSpPr/>
          <p:nvPr/>
        </p:nvSpPr>
        <p:spPr>
          <a:xfrm>
            <a:off x="2124075" y="3748087"/>
            <a:ext cx="1238250" cy="0"/>
          </a:xfrm>
          <a:custGeom>
            <a:avLst/>
            <a:gdLst/>
            <a:ahLst/>
            <a:cxnLst/>
            <a:rect l="l" t="t" r="r" b="b"/>
            <a:pathLst>
              <a:path w="1238250">
                <a:moveTo>
                  <a:pt x="0" y="0"/>
                </a:moveTo>
                <a:lnTo>
                  <a:pt x="1238250" y="0"/>
                </a:lnTo>
              </a:path>
            </a:pathLst>
          </a:custGeom>
          <a:ln w="9525">
            <a:solidFill>
              <a:srgbClr val="FFFFA1"/>
            </a:solidFill>
          </a:ln>
        </p:spPr>
        <p:txBody>
          <a:bodyPr wrap="square" lIns="0" tIns="0" rIns="0" bIns="0" rtlCol="0"/>
          <a:lstStyle/>
          <a:p>
            <a:endParaRPr/>
          </a:p>
        </p:txBody>
      </p:sp>
      <p:sp>
        <p:nvSpPr>
          <p:cNvPr id="213" name="object 213"/>
          <p:cNvSpPr/>
          <p:nvPr/>
        </p:nvSpPr>
        <p:spPr>
          <a:xfrm>
            <a:off x="2124075" y="3757612"/>
            <a:ext cx="1238250" cy="0"/>
          </a:xfrm>
          <a:custGeom>
            <a:avLst/>
            <a:gdLst/>
            <a:ahLst/>
            <a:cxnLst/>
            <a:rect l="l" t="t" r="r" b="b"/>
            <a:pathLst>
              <a:path w="1238250">
                <a:moveTo>
                  <a:pt x="0" y="0"/>
                </a:moveTo>
                <a:lnTo>
                  <a:pt x="1238250" y="0"/>
                </a:lnTo>
              </a:path>
            </a:pathLst>
          </a:custGeom>
          <a:ln w="9525">
            <a:solidFill>
              <a:srgbClr val="FFFFA2"/>
            </a:solidFill>
          </a:ln>
        </p:spPr>
        <p:txBody>
          <a:bodyPr wrap="square" lIns="0" tIns="0" rIns="0" bIns="0" rtlCol="0"/>
          <a:lstStyle/>
          <a:p>
            <a:endParaRPr/>
          </a:p>
        </p:txBody>
      </p:sp>
      <p:sp>
        <p:nvSpPr>
          <p:cNvPr id="214" name="object 214"/>
          <p:cNvSpPr/>
          <p:nvPr/>
        </p:nvSpPr>
        <p:spPr>
          <a:xfrm>
            <a:off x="2124075" y="3767137"/>
            <a:ext cx="1238250" cy="0"/>
          </a:xfrm>
          <a:custGeom>
            <a:avLst/>
            <a:gdLst/>
            <a:ahLst/>
            <a:cxnLst/>
            <a:rect l="l" t="t" r="r" b="b"/>
            <a:pathLst>
              <a:path w="1238250">
                <a:moveTo>
                  <a:pt x="0" y="0"/>
                </a:moveTo>
                <a:lnTo>
                  <a:pt x="1238250" y="0"/>
                </a:lnTo>
              </a:path>
            </a:pathLst>
          </a:custGeom>
          <a:ln w="9525">
            <a:solidFill>
              <a:srgbClr val="FFFFA6"/>
            </a:solidFill>
          </a:ln>
        </p:spPr>
        <p:txBody>
          <a:bodyPr wrap="square" lIns="0" tIns="0" rIns="0" bIns="0" rtlCol="0"/>
          <a:lstStyle/>
          <a:p>
            <a:endParaRPr/>
          </a:p>
        </p:txBody>
      </p:sp>
      <p:sp>
        <p:nvSpPr>
          <p:cNvPr id="215" name="object 215"/>
          <p:cNvSpPr/>
          <p:nvPr/>
        </p:nvSpPr>
        <p:spPr>
          <a:xfrm>
            <a:off x="2124075" y="3776662"/>
            <a:ext cx="1238250" cy="0"/>
          </a:xfrm>
          <a:custGeom>
            <a:avLst/>
            <a:gdLst/>
            <a:ahLst/>
            <a:cxnLst/>
            <a:rect l="l" t="t" r="r" b="b"/>
            <a:pathLst>
              <a:path w="1238250">
                <a:moveTo>
                  <a:pt x="0" y="0"/>
                </a:moveTo>
                <a:lnTo>
                  <a:pt x="1238250" y="0"/>
                </a:lnTo>
              </a:path>
            </a:pathLst>
          </a:custGeom>
          <a:ln w="9525">
            <a:solidFill>
              <a:srgbClr val="FFFFA7"/>
            </a:solidFill>
          </a:ln>
        </p:spPr>
        <p:txBody>
          <a:bodyPr wrap="square" lIns="0" tIns="0" rIns="0" bIns="0" rtlCol="0"/>
          <a:lstStyle/>
          <a:p>
            <a:endParaRPr/>
          </a:p>
        </p:txBody>
      </p:sp>
      <p:sp>
        <p:nvSpPr>
          <p:cNvPr id="216" name="object 216"/>
          <p:cNvSpPr/>
          <p:nvPr/>
        </p:nvSpPr>
        <p:spPr>
          <a:xfrm>
            <a:off x="2124075" y="3786187"/>
            <a:ext cx="1238250" cy="0"/>
          </a:xfrm>
          <a:custGeom>
            <a:avLst/>
            <a:gdLst/>
            <a:ahLst/>
            <a:cxnLst/>
            <a:rect l="l" t="t" r="r" b="b"/>
            <a:pathLst>
              <a:path w="1238250">
                <a:moveTo>
                  <a:pt x="0" y="0"/>
                </a:moveTo>
                <a:lnTo>
                  <a:pt x="1238250" y="0"/>
                </a:lnTo>
              </a:path>
            </a:pathLst>
          </a:custGeom>
          <a:ln w="9525">
            <a:solidFill>
              <a:srgbClr val="FFFFAB"/>
            </a:solidFill>
          </a:ln>
        </p:spPr>
        <p:txBody>
          <a:bodyPr wrap="square" lIns="0" tIns="0" rIns="0" bIns="0" rtlCol="0"/>
          <a:lstStyle/>
          <a:p>
            <a:endParaRPr/>
          </a:p>
        </p:txBody>
      </p:sp>
      <p:sp>
        <p:nvSpPr>
          <p:cNvPr id="217" name="object 217"/>
          <p:cNvSpPr/>
          <p:nvPr/>
        </p:nvSpPr>
        <p:spPr>
          <a:xfrm>
            <a:off x="2124075" y="3795712"/>
            <a:ext cx="1238250" cy="0"/>
          </a:xfrm>
          <a:custGeom>
            <a:avLst/>
            <a:gdLst/>
            <a:ahLst/>
            <a:cxnLst/>
            <a:rect l="l" t="t" r="r" b="b"/>
            <a:pathLst>
              <a:path w="1238250">
                <a:moveTo>
                  <a:pt x="0" y="0"/>
                </a:moveTo>
                <a:lnTo>
                  <a:pt x="1238250" y="0"/>
                </a:lnTo>
              </a:path>
            </a:pathLst>
          </a:custGeom>
          <a:ln w="9525">
            <a:solidFill>
              <a:srgbClr val="FFFFAC"/>
            </a:solidFill>
          </a:ln>
        </p:spPr>
        <p:txBody>
          <a:bodyPr wrap="square" lIns="0" tIns="0" rIns="0" bIns="0" rtlCol="0"/>
          <a:lstStyle/>
          <a:p>
            <a:endParaRPr/>
          </a:p>
        </p:txBody>
      </p:sp>
      <p:sp>
        <p:nvSpPr>
          <p:cNvPr id="218" name="object 218"/>
          <p:cNvSpPr/>
          <p:nvPr/>
        </p:nvSpPr>
        <p:spPr>
          <a:xfrm>
            <a:off x="2124075" y="3805237"/>
            <a:ext cx="1238250" cy="0"/>
          </a:xfrm>
          <a:custGeom>
            <a:avLst/>
            <a:gdLst/>
            <a:ahLst/>
            <a:cxnLst/>
            <a:rect l="l" t="t" r="r" b="b"/>
            <a:pathLst>
              <a:path w="1238250">
                <a:moveTo>
                  <a:pt x="0" y="0"/>
                </a:moveTo>
                <a:lnTo>
                  <a:pt x="1238250" y="0"/>
                </a:lnTo>
              </a:path>
            </a:pathLst>
          </a:custGeom>
          <a:ln w="9525">
            <a:solidFill>
              <a:srgbClr val="FFFFB0"/>
            </a:solidFill>
          </a:ln>
        </p:spPr>
        <p:txBody>
          <a:bodyPr wrap="square" lIns="0" tIns="0" rIns="0" bIns="0" rtlCol="0"/>
          <a:lstStyle/>
          <a:p>
            <a:endParaRPr/>
          </a:p>
        </p:txBody>
      </p:sp>
      <p:sp>
        <p:nvSpPr>
          <p:cNvPr id="219" name="object 219"/>
          <p:cNvSpPr/>
          <p:nvPr/>
        </p:nvSpPr>
        <p:spPr>
          <a:xfrm>
            <a:off x="2124075" y="3814762"/>
            <a:ext cx="1238250" cy="0"/>
          </a:xfrm>
          <a:custGeom>
            <a:avLst/>
            <a:gdLst/>
            <a:ahLst/>
            <a:cxnLst/>
            <a:rect l="l" t="t" r="r" b="b"/>
            <a:pathLst>
              <a:path w="1238250">
                <a:moveTo>
                  <a:pt x="0" y="0"/>
                </a:moveTo>
                <a:lnTo>
                  <a:pt x="1238250" y="0"/>
                </a:lnTo>
              </a:path>
            </a:pathLst>
          </a:custGeom>
          <a:ln w="9525">
            <a:solidFill>
              <a:srgbClr val="FFFFB1"/>
            </a:solidFill>
          </a:ln>
        </p:spPr>
        <p:txBody>
          <a:bodyPr wrap="square" lIns="0" tIns="0" rIns="0" bIns="0" rtlCol="0"/>
          <a:lstStyle/>
          <a:p>
            <a:endParaRPr/>
          </a:p>
        </p:txBody>
      </p:sp>
      <p:sp>
        <p:nvSpPr>
          <p:cNvPr id="220" name="object 220"/>
          <p:cNvSpPr/>
          <p:nvPr/>
        </p:nvSpPr>
        <p:spPr>
          <a:xfrm>
            <a:off x="2124075" y="3824287"/>
            <a:ext cx="1238250" cy="0"/>
          </a:xfrm>
          <a:custGeom>
            <a:avLst/>
            <a:gdLst/>
            <a:ahLst/>
            <a:cxnLst/>
            <a:rect l="l" t="t" r="r" b="b"/>
            <a:pathLst>
              <a:path w="1238250">
                <a:moveTo>
                  <a:pt x="0" y="0"/>
                </a:moveTo>
                <a:lnTo>
                  <a:pt x="1238250" y="0"/>
                </a:lnTo>
              </a:path>
            </a:pathLst>
          </a:custGeom>
          <a:ln w="9525">
            <a:solidFill>
              <a:srgbClr val="FFFFB5"/>
            </a:solidFill>
          </a:ln>
        </p:spPr>
        <p:txBody>
          <a:bodyPr wrap="square" lIns="0" tIns="0" rIns="0" bIns="0" rtlCol="0"/>
          <a:lstStyle/>
          <a:p>
            <a:endParaRPr/>
          </a:p>
        </p:txBody>
      </p:sp>
      <p:sp>
        <p:nvSpPr>
          <p:cNvPr id="221" name="object 221"/>
          <p:cNvSpPr/>
          <p:nvPr/>
        </p:nvSpPr>
        <p:spPr>
          <a:xfrm>
            <a:off x="2124075" y="3833812"/>
            <a:ext cx="1238250" cy="0"/>
          </a:xfrm>
          <a:custGeom>
            <a:avLst/>
            <a:gdLst/>
            <a:ahLst/>
            <a:cxnLst/>
            <a:rect l="l" t="t" r="r" b="b"/>
            <a:pathLst>
              <a:path w="1238250">
                <a:moveTo>
                  <a:pt x="0" y="0"/>
                </a:moveTo>
                <a:lnTo>
                  <a:pt x="1238250" y="0"/>
                </a:lnTo>
              </a:path>
            </a:pathLst>
          </a:custGeom>
          <a:ln w="9525">
            <a:solidFill>
              <a:srgbClr val="FFFFB8"/>
            </a:solidFill>
          </a:ln>
        </p:spPr>
        <p:txBody>
          <a:bodyPr wrap="square" lIns="0" tIns="0" rIns="0" bIns="0" rtlCol="0"/>
          <a:lstStyle/>
          <a:p>
            <a:endParaRPr/>
          </a:p>
        </p:txBody>
      </p:sp>
      <p:sp>
        <p:nvSpPr>
          <p:cNvPr id="222" name="object 222"/>
          <p:cNvSpPr/>
          <p:nvPr/>
        </p:nvSpPr>
        <p:spPr>
          <a:xfrm>
            <a:off x="2124075" y="3843337"/>
            <a:ext cx="1238250" cy="0"/>
          </a:xfrm>
          <a:custGeom>
            <a:avLst/>
            <a:gdLst/>
            <a:ahLst/>
            <a:cxnLst/>
            <a:rect l="l" t="t" r="r" b="b"/>
            <a:pathLst>
              <a:path w="1238250">
                <a:moveTo>
                  <a:pt x="0" y="0"/>
                </a:moveTo>
                <a:lnTo>
                  <a:pt x="1238250" y="0"/>
                </a:lnTo>
              </a:path>
            </a:pathLst>
          </a:custGeom>
          <a:ln w="9525">
            <a:solidFill>
              <a:srgbClr val="FFFFB9"/>
            </a:solidFill>
          </a:ln>
        </p:spPr>
        <p:txBody>
          <a:bodyPr wrap="square" lIns="0" tIns="0" rIns="0" bIns="0" rtlCol="0"/>
          <a:lstStyle/>
          <a:p>
            <a:endParaRPr/>
          </a:p>
        </p:txBody>
      </p:sp>
      <p:sp>
        <p:nvSpPr>
          <p:cNvPr id="223" name="object 223"/>
          <p:cNvSpPr/>
          <p:nvPr/>
        </p:nvSpPr>
        <p:spPr>
          <a:xfrm>
            <a:off x="2124075" y="3852862"/>
            <a:ext cx="1238250" cy="0"/>
          </a:xfrm>
          <a:custGeom>
            <a:avLst/>
            <a:gdLst/>
            <a:ahLst/>
            <a:cxnLst/>
            <a:rect l="l" t="t" r="r" b="b"/>
            <a:pathLst>
              <a:path w="1238250">
                <a:moveTo>
                  <a:pt x="0" y="0"/>
                </a:moveTo>
                <a:lnTo>
                  <a:pt x="1238250" y="0"/>
                </a:lnTo>
              </a:path>
            </a:pathLst>
          </a:custGeom>
          <a:ln w="9525">
            <a:solidFill>
              <a:srgbClr val="FFFFBC"/>
            </a:solidFill>
          </a:ln>
        </p:spPr>
        <p:txBody>
          <a:bodyPr wrap="square" lIns="0" tIns="0" rIns="0" bIns="0" rtlCol="0"/>
          <a:lstStyle/>
          <a:p>
            <a:endParaRPr/>
          </a:p>
        </p:txBody>
      </p:sp>
      <p:sp>
        <p:nvSpPr>
          <p:cNvPr id="224" name="object 224"/>
          <p:cNvSpPr/>
          <p:nvPr/>
        </p:nvSpPr>
        <p:spPr>
          <a:xfrm>
            <a:off x="2124075" y="3862387"/>
            <a:ext cx="1238250" cy="0"/>
          </a:xfrm>
          <a:custGeom>
            <a:avLst/>
            <a:gdLst/>
            <a:ahLst/>
            <a:cxnLst/>
            <a:rect l="l" t="t" r="r" b="b"/>
            <a:pathLst>
              <a:path w="1238250">
                <a:moveTo>
                  <a:pt x="0" y="0"/>
                </a:moveTo>
                <a:lnTo>
                  <a:pt x="1238250" y="0"/>
                </a:lnTo>
              </a:path>
            </a:pathLst>
          </a:custGeom>
          <a:ln w="9525">
            <a:solidFill>
              <a:srgbClr val="FFFFBE"/>
            </a:solidFill>
          </a:ln>
        </p:spPr>
        <p:txBody>
          <a:bodyPr wrap="square" lIns="0" tIns="0" rIns="0" bIns="0" rtlCol="0"/>
          <a:lstStyle/>
          <a:p>
            <a:endParaRPr/>
          </a:p>
        </p:txBody>
      </p:sp>
      <p:sp>
        <p:nvSpPr>
          <p:cNvPr id="225" name="object 225"/>
          <p:cNvSpPr/>
          <p:nvPr/>
        </p:nvSpPr>
        <p:spPr>
          <a:xfrm>
            <a:off x="2124075" y="3871912"/>
            <a:ext cx="1238250" cy="0"/>
          </a:xfrm>
          <a:custGeom>
            <a:avLst/>
            <a:gdLst/>
            <a:ahLst/>
            <a:cxnLst/>
            <a:rect l="l" t="t" r="r" b="b"/>
            <a:pathLst>
              <a:path w="1238250">
                <a:moveTo>
                  <a:pt x="0" y="0"/>
                </a:moveTo>
                <a:lnTo>
                  <a:pt x="1238250" y="0"/>
                </a:lnTo>
              </a:path>
            </a:pathLst>
          </a:custGeom>
          <a:ln w="9525">
            <a:solidFill>
              <a:srgbClr val="FFFFC1"/>
            </a:solidFill>
          </a:ln>
        </p:spPr>
        <p:txBody>
          <a:bodyPr wrap="square" lIns="0" tIns="0" rIns="0" bIns="0" rtlCol="0"/>
          <a:lstStyle/>
          <a:p>
            <a:endParaRPr/>
          </a:p>
        </p:txBody>
      </p:sp>
      <p:sp>
        <p:nvSpPr>
          <p:cNvPr id="226" name="object 226"/>
          <p:cNvSpPr/>
          <p:nvPr/>
        </p:nvSpPr>
        <p:spPr>
          <a:xfrm>
            <a:off x="2124075" y="3881437"/>
            <a:ext cx="1238250" cy="0"/>
          </a:xfrm>
          <a:custGeom>
            <a:avLst/>
            <a:gdLst/>
            <a:ahLst/>
            <a:cxnLst/>
            <a:rect l="l" t="t" r="r" b="b"/>
            <a:pathLst>
              <a:path w="1238250">
                <a:moveTo>
                  <a:pt x="0" y="0"/>
                </a:moveTo>
                <a:lnTo>
                  <a:pt x="1238250" y="0"/>
                </a:lnTo>
              </a:path>
            </a:pathLst>
          </a:custGeom>
          <a:ln w="9525">
            <a:solidFill>
              <a:srgbClr val="FFFFC2"/>
            </a:solidFill>
          </a:ln>
        </p:spPr>
        <p:txBody>
          <a:bodyPr wrap="square" lIns="0" tIns="0" rIns="0" bIns="0" rtlCol="0"/>
          <a:lstStyle/>
          <a:p>
            <a:endParaRPr/>
          </a:p>
        </p:txBody>
      </p:sp>
      <p:sp>
        <p:nvSpPr>
          <p:cNvPr id="227" name="object 227"/>
          <p:cNvSpPr/>
          <p:nvPr/>
        </p:nvSpPr>
        <p:spPr>
          <a:xfrm>
            <a:off x="2124075" y="3890962"/>
            <a:ext cx="1238250" cy="0"/>
          </a:xfrm>
          <a:custGeom>
            <a:avLst/>
            <a:gdLst/>
            <a:ahLst/>
            <a:cxnLst/>
            <a:rect l="l" t="t" r="r" b="b"/>
            <a:pathLst>
              <a:path w="1238250">
                <a:moveTo>
                  <a:pt x="0" y="0"/>
                </a:moveTo>
                <a:lnTo>
                  <a:pt x="1238250" y="0"/>
                </a:lnTo>
              </a:path>
            </a:pathLst>
          </a:custGeom>
          <a:ln w="9525">
            <a:solidFill>
              <a:srgbClr val="FFFFC4"/>
            </a:solidFill>
          </a:ln>
        </p:spPr>
        <p:txBody>
          <a:bodyPr wrap="square" lIns="0" tIns="0" rIns="0" bIns="0" rtlCol="0"/>
          <a:lstStyle/>
          <a:p>
            <a:endParaRPr/>
          </a:p>
        </p:txBody>
      </p:sp>
      <p:sp>
        <p:nvSpPr>
          <p:cNvPr id="228" name="object 228"/>
          <p:cNvSpPr/>
          <p:nvPr/>
        </p:nvSpPr>
        <p:spPr>
          <a:xfrm>
            <a:off x="2124075" y="3900487"/>
            <a:ext cx="1238250" cy="0"/>
          </a:xfrm>
          <a:custGeom>
            <a:avLst/>
            <a:gdLst/>
            <a:ahLst/>
            <a:cxnLst/>
            <a:rect l="l" t="t" r="r" b="b"/>
            <a:pathLst>
              <a:path w="1238250">
                <a:moveTo>
                  <a:pt x="0" y="0"/>
                </a:moveTo>
                <a:lnTo>
                  <a:pt x="1238250" y="0"/>
                </a:lnTo>
              </a:path>
            </a:pathLst>
          </a:custGeom>
          <a:ln w="9525">
            <a:solidFill>
              <a:srgbClr val="FFFFC7"/>
            </a:solidFill>
          </a:ln>
        </p:spPr>
        <p:txBody>
          <a:bodyPr wrap="square" lIns="0" tIns="0" rIns="0" bIns="0" rtlCol="0"/>
          <a:lstStyle/>
          <a:p>
            <a:endParaRPr/>
          </a:p>
        </p:txBody>
      </p:sp>
      <p:sp>
        <p:nvSpPr>
          <p:cNvPr id="229" name="object 229"/>
          <p:cNvSpPr/>
          <p:nvPr/>
        </p:nvSpPr>
        <p:spPr>
          <a:xfrm>
            <a:off x="2124075" y="3910012"/>
            <a:ext cx="1238250" cy="0"/>
          </a:xfrm>
          <a:custGeom>
            <a:avLst/>
            <a:gdLst/>
            <a:ahLst/>
            <a:cxnLst/>
            <a:rect l="l" t="t" r="r" b="b"/>
            <a:pathLst>
              <a:path w="1238250">
                <a:moveTo>
                  <a:pt x="0" y="0"/>
                </a:moveTo>
                <a:lnTo>
                  <a:pt x="1238250" y="0"/>
                </a:lnTo>
              </a:path>
            </a:pathLst>
          </a:custGeom>
          <a:ln w="9525">
            <a:solidFill>
              <a:srgbClr val="FFFFC8"/>
            </a:solidFill>
          </a:ln>
        </p:spPr>
        <p:txBody>
          <a:bodyPr wrap="square" lIns="0" tIns="0" rIns="0" bIns="0" rtlCol="0"/>
          <a:lstStyle/>
          <a:p>
            <a:endParaRPr/>
          </a:p>
        </p:txBody>
      </p:sp>
      <p:sp>
        <p:nvSpPr>
          <p:cNvPr id="230" name="object 230"/>
          <p:cNvSpPr/>
          <p:nvPr/>
        </p:nvSpPr>
        <p:spPr>
          <a:xfrm>
            <a:off x="2124075" y="3919537"/>
            <a:ext cx="1238250" cy="0"/>
          </a:xfrm>
          <a:custGeom>
            <a:avLst/>
            <a:gdLst/>
            <a:ahLst/>
            <a:cxnLst/>
            <a:rect l="l" t="t" r="r" b="b"/>
            <a:pathLst>
              <a:path w="1238250">
                <a:moveTo>
                  <a:pt x="0" y="0"/>
                </a:moveTo>
                <a:lnTo>
                  <a:pt x="1238250" y="0"/>
                </a:lnTo>
              </a:path>
            </a:pathLst>
          </a:custGeom>
          <a:ln w="9525">
            <a:solidFill>
              <a:srgbClr val="FFFFCC"/>
            </a:solidFill>
          </a:ln>
        </p:spPr>
        <p:txBody>
          <a:bodyPr wrap="square" lIns="0" tIns="0" rIns="0" bIns="0" rtlCol="0"/>
          <a:lstStyle/>
          <a:p>
            <a:endParaRPr/>
          </a:p>
        </p:txBody>
      </p:sp>
      <p:sp>
        <p:nvSpPr>
          <p:cNvPr id="231" name="object 231"/>
          <p:cNvSpPr/>
          <p:nvPr/>
        </p:nvSpPr>
        <p:spPr>
          <a:xfrm>
            <a:off x="2124075" y="3929062"/>
            <a:ext cx="1238250" cy="0"/>
          </a:xfrm>
          <a:custGeom>
            <a:avLst/>
            <a:gdLst/>
            <a:ahLst/>
            <a:cxnLst/>
            <a:rect l="l" t="t" r="r" b="b"/>
            <a:pathLst>
              <a:path w="1238250">
                <a:moveTo>
                  <a:pt x="0" y="0"/>
                </a:moveTo>
                <a:lnTo>
                  <a:pt x="1238250" y="0"/>
                </a:lnTo>
              </a:path>
            </a:pathLst>
          </a:custGeom>
          <a:ln w="9525">
            <a:solidFill>
              <a:srgbClr val="FFFFCD"/>
            </a:solidFill>
          </a:ln>
        </p:spPr>
        <p:txBody>
          <a:bodyPr wrap="square" lIns="0" tIns="0" rIns="0" bIns="0" rtlCol="0"/>
          <a:lstStyle/>
          <a:p>
            <a:endParaRPr/>
          </a:p>
        </p:txBody>
      </p:sp>
      <p:sp>
        <p:nvSpPr>
          <p:cNvPr id="232" name="object 232"/>
          <p:cNvSpPr/>
          <p:nvPr/>
        </p:nvSpPr>
        <p:spPr>
          <a:xfrm>
            <a:off x="2124075" y="3938587"/>
            <a:ext cx="1238250" cy="0"/>
          </a:xfrm>
          <a:custGeom>
            <a:avLst/>
            <a:gdLst/>
            <a:ahLst/>
            <a:cxnLst/>
            <a:rect l="l" t="t" r="r" b="b"/>
            <a:pathLst>
              <a:path w="1238250">
                <a:moveTo>
                  <a:pt x="0" y="0"/>
                </a:moveTo>
                <a:lnTo>
                  <a:pt x="1238250" y="0"/>
                </a:lnTo>
              </a:path>
            </a:pathLst>
          </a:custGeom>
          <a:ln w="9525">
            <a:solidFill>
              <a:srgbClr val="FFFFD0"/>
            </a:solidFill>
          </a:ln>
        </p:spPr>
        <p:txBody>
          <a:bodyPr wrap="square" lIns="0" tIns="0" rIns="0" bIns="0" rtlCol="0"/>
          <a:lstStyle/>
          <a:p>
            <a:endParaRPr/>
          </a:p>
        </p:txBody>
      </p:sp>
      <p:sp>
        <p:nvSpPr>
          <p:cNvPr id="233" name="object 233"/>
          <p:cNvSpPr/>
          <p:nvPr/>
        </p:nvSpPr>
        <p:spPr>
          <a:xfrm>
            <a:off x="2124075" y="3948112"/>
            <a:ext cx="1238250" cy="0"/>
          </a:xfrm>
          <a:custGeom>
            <a:avLst/>
            <a:gdLst/>
            <a:ahLst/>
            <a:cxnLst/>
            <a:rect l="l" t="t" r="r" b="b"/>
            <a:pathLst>
              <a:path w="1238250">
                <a:moveTo>
                  <a:pt x="0" y="0"/>
                </a:moveTo>
                <a:lnTo>
                  <a:pt x="1238250" y="0"/>
                </a:lnTo>
              </a:path>
            </a:pathLst>
          </a:custGeom>
          <a:ln w="9525">
            <a:solidFill>
              <a:srgbClr val="FFFFD1"/>
            </a:solidFill>
          </a:ln>
        </p:spPr>
        <p:txBody>
          <a:bodyPr wrap="square" lIns="0" tIns="0" rIns="0" bIns="0" rtlCol="0"/>
          <a:lstStyle/>
          <a:p>
            <a:endParaRPr/>
          </a:p>
        </p:txBody>
      </p:sp>
      <p:sp>
        <p:nvSpPr>
          <p:cNvPr id="234" name="object 234"/>
          <p:cNvSpPr/>
          <p:nvPr/>
        </p:nvSpPr>
        <p:spPr>
          <a:xfrm>
            <a:off x="2124075" y="3957637"/>
            <a:ext cx="1238250" cy="0"/>
          </a:xfrm>
          <a:custGeom>
            <a:avLst/>
            <a:gdLst/>
            <a:ahLst/>
            <a:cxnLst/>
            <a:rect l="l" t="t" r="r" b="b"/>
            <a:pathLst>
              <a:path w="1238250">
                <a:moveTo>
                  <a:pt x="0" y="0"/>
                </a:moveTo>
                <a:lnTo>
                  <a:pt x="1238250" y="0"/>
                </a:lnTo>
              </a:path>
            </a:pathLst>
          </a:custGeom>
          <a:ln w="9525">
            <a:solidFill>
              <a:srgbClr val="FFFFD4"/>
            </a:solidFill>
          </a:ln>
        </p:spPr>
        <p:txBody>
          <a:bodyPr wrap="square" lIns="0" tIns="0" rIns="0" bIns="0" rtlCol="0"/>
          <a:lstStyle/>
          <a:p>
            <a:endParaRPr/>
          </a:p>
        </p:txBody>
      </p:sp>
      <p:sp>
        <p:nvSpPr>
          <p:cNvPr id="235" name="object 235"/>
          <p:cNvSpPr/>
          <p:nvPr/>
        </p:nvSpPr>
        <p:spPr>
          <a:xfrm>
            <a:off x="2124075" y="3967162"/>
            <a:ext cx="1238250" cy="0"/>
          </a:xfrm>
          <a:custGeom>
            <a:avLst/>
            <a:gdLst/>
            <a:ahLst/>
            <a:cxnLst/>
            <a:rect l="l" t="t" r="r" b="b"/>
            <a:pathLst>
              <a:path w="1238250">
                <a:moveTo>
                  <a:pt x="0" y="0"/>
                </a:moveTo>
                <a:lnTo>
                  <a:pt x="1238250" y="0"/>
                </a:lnTo>
              </a:path>
            </a:pathLst>
          </a:custGeom>
          <a:ln w="9525">
            <a:solidFill>
              <a:srgbClr val="FFFFD5"/>
            </a:solidFill>
          </a:ln>
        </p:spPr>
        <p:txBody>
          <a:bodyPr wrap="square" lIns="0" tIns="0" rIns="0" bIns="0" rtlCol="0"/>
          <a:lstStyle/>
          <a:p>
            <a:endParaRPr/>
          </a:p>
        </p:txBody>
      </p:sp>
      <p:sp>
        <p:nvSpPr>
          <p:cNvPr id="236" name="object 236"/>
          <p:cNvSpPr/>
          <p:nvPr/>
        </p:nvSpPr>
        <p:spPr>
          <a:xfrm>
            <a:off x="2124075" y="3976687"/>
            <a:ext cx="1238250" cy="0"/>
          </a:xfrm>
          <a:custGeom>
            <a:avLst/>
            <a:gdLst/>
            <a:ahLst/>
            <a:cxnLst/>
            <a:rect l="l" t="t" r="r" b="b"/>
            <a:pathLst>
              <a:path w="1238250">
                <a:moveTo>
                  <a:pt x="0" y="0"/>
                </a:moveTo>
                <a:lnTo>
                  <a:pt x="1238250" y="0"/>
                </a:lnTo>
              </a:path>
            </a:pathLst>
          </a:custGeom>
          <a:ln w="9525">
            <a:solidFill>
              <a:srgbClr val="FFFFD6"/>
            </a:solidFill>
          </a:ln>
        </p:spPr>
        <p:txBody>
          <a:bodyPr wrap="square" lIns="0" tIns="0" rIns="0" bIns="0" rtlCol="0"/>
          <a:lstStyle/>
          <a:p>
            <a:endParaRPr/>
          </a:p>
        </p:txBody>
      </p:sp>
      <p:sp>
        <p:nvSpPr>
          <p:cNvPr id="237" name="object 237"/>
          <p:cNvSpPr/>
          <p:nvPr/>
        </p:nvSpPr>
        <p:spPr>
          <a:xfrm>
            <a:off x="2124075" y="3986212"/>
            <a:ext cx="1238250" cy="0"/>
          </a:xfrm>
          <a:custGeom>
            <a:avLst/>
            <a:gdLst/>
            <a:ahLst/>
            <a:cxnLst/>
            <a:rect l="l" t="t" r="r" b="b"/>
            <a:pathLst>
              <a:path w="1238250">
                <a:moveTo>
                  <a:pt x="0" y="0"/>
                </a:moveTo>
                <a:lnTo>
                  <a:pt x="1238250" y="0"/>
                </a:lnTo>
              </a:path>
            </a:pathLst>
          </a:custGeom>
          <a:ln w="9525">
            <a:solidFill>
              <a:srgbClr val="FFFFD9"/>
            </a:solidFill>
          </a:ln>
        </p:spPr>
        <p:txBody>
          <a:bodyPr wrap="square" lIns="0" tIns="0" rIns="0" bIns="0" rtlCol="0"/>
          <a:lstStyle/>
          <a:p>
            <a:endParaRPr/>
          </a:p>
        </p:txBody>
      </p:sp>
      <p:sp>
        <p:nvSpPr>
          <p:cNvPr id="238" name="object 238"/>
          <p:cNvSpPr/>
          <p:nvPr/>
        </p:nvSpPr>
        <p:spPr>
          <a:xfrm>
            <a:off x="2124075" y="3995737"/>
            <a:ext cx="1238250" cy="0"/>
          </a:xfrm>
          <a:custGeom>
            <a:avLst/>
            <a:gdLst/>
            <a:ahLst/>
            <a:cxnLst/>
            <a:rect l="l" t="t" r="r" b="b"/>
            <a:pathLst>
              <a:path w="1238250">
                <a:moveTo>
                  <a:pt x="0" y="0"/>
                </a:moveTo>
                <a:lnTo>
                  <a:pt x="1238250" y="0"/>
                </a:lnTo>
              </a:path>
            </a:pathLst>
          </a:custGeom>
          <a:ln w="9525">
            <a:solidFill>
              <a:srgbClr val="FFFFDA"/>
            </a:solidFill>
          </a:ln>
        </p:spPr>
        <p:txBody>
          <a:bodyPr wrap="square" lIns="0" tIns="0" rIns="0" bIns="0" rtlCol="0"/>
          <a:lstStyle/>
          <a:p>
            <a:endParaRPr/>
          </a:p>
        </p:txBody>
      </p:sp>
      <p:sp>
        <p:nvSpPr>
          <p:cNvPr id="239" name="object 239"/>
          <p:cNvSpPr/>
          <p:nvPr/>
        </p:nvSpPr>
        <p:spPr>
          <a:xfrm>
            <a:off x="2124075" y="4005262"/>
            <a:ext cx="1238250" cy="0"/>
          </a:xfrm>
          <a:custGeom>
            <a:avLst/>
            <a:gdLst/>
            <a:ahLst/>
            <a:cxnLst/>
            <a:rect l="l" t="t" r="r" b="b"/>
            <a:pathLst>
              <a:path w="1238250">
                <a:moveTo>
                  <a:pt x="0" y="0"/>
                </a:moveTo>
                <a:lnTo>
                  <a:pt x="1238250" y="0"/>
                </a:lnTo>
              </a:path>
            </a:pathLst>
          </a:custGeom>
          <a:ln w="9525">
            <a:solidFill>
              <a:srgbClr val="FFFFDB"/>
            </a:solidFill>
          </a:ln>
        </p:spPr>
        <p:txBody>
          <a:bodyPr wrap="square" lIns="0" tIns="0" rIns="0" bIns="0" rtlCol="0"/>
          <a:lstStyle/>
          <a:p>
            <a:endParaRPr/>
          </a:p>
        </p:txBody>
      </p:sp>
      <p:sp>
        <p:nvSpPr>
          <p:cNvPr id="240" name="object 240"/>
          <p:cNvSpPr/>
          <p:nvPr/>
        </p:nvSpPr>
        <p:spPr>
          <a:xfrm>
            <a:off x="2124075" y="4014787"/>
            <a:ext cx="1238250" cy="0"/>
          </a:xfrm>
          <a:custGeom>
            <a:avLst/>
            <a:gdLst/>
            <a:ahLst/>
            <a:cxnLst/>
            <a:rect l="l" t="t" r="r" b="b"/>
            <a:pathLst>
              <a:path w="1238250">
                <a:moveTo>
                  <a:pt x="0" y="0"/>
                </a:moveTo>
                <a:lnTo>
                  <a:pt x="1238250" y="0"/>
                </a:lnTo>
              </a:path>
            </a:pathLst>
          </a:custGeom>
          <a:ln w="9525">
            <a:solidFill>
              <a:srgbClr val="FFFFDE"/>
            </a:solidFill>
          </a:ln>
        </p:spPr>
        <p:txBody>
          <a:bodyPr wrap="square" lIns="0" tIns="0" rIns="0" bIns="0" rtlCol="0"/>
          <a:lstStyle/>
          <a:p>
            <a:endParaRPr/>
          </a:p>
        </p:txBody>
      </p:sp>
      <p:sp>
        <p:nvSpPr>
          <p:cNvPr id="241" name="object 241"/>
          <p:cNvSpPr/>
          <p:nvPr/>
        </p:nvSpPr>
        <p:spPr>
          <a:xfrm>
            <a:off x="2124075" y="4024312"/>
            <a:ext cx="1238250" cy="0"/>
          </a:xfrm>
          <a:custGeom>
            <a:avLst/>
            <a:gdLst/>
            <a:ahLst/>
            <a:cxnLst/>
            <a:rect l="l" t="t" r="r" b="b"/>
            <a:pathLst>
              <a:path w="1238250">
                <a:moveTo>
                  <a:pt x="0" y="0"/>
                </a:moveTo>
                <a:lnTo>
                  <a:pt x="1238250" y="0"/>
                </a:lnTo>
              </a:path>
            </a:pathLst>
          </a:custGeom>
          <a:ln w="9525">
            <a:solidFill>
              <a:srgbClr val="FFFFDF"/>
            </a:solidFill>
          </a:ln>
        </p:spPr>
        <p:txBody>
          <a:bodyPr wrap="square" lIns="0" tIns="0" rIns="0" bIns="0" rtlCol="0"/>
          <a:lstStyle/>
          <a:p>
            <a:endParaRPr/>
          </a:p>
        </p:txBody>
      </p:sp>
      <p:sp>
        <p:nvSpPr>
          <p:cNvPr id="242" name="object 242"/>
          <p:cNvSpPr/>
          <p:nvPr/>
        </p:nvSpPr>
        <p:spPr>
          <a:xfrm>
            <a:off x="2124075" y="4033837"/>
            <a:ext cx="1238250" cy="0"/>
          </a:xfrm>
          <a:custGeom>
            <a:avLst/>
            <a:gdLst/>
            <a:ahLst/>
            <a:cxnLst/>
            <a:rect l="l" t="t" r="r" b="b"/>
            <a:pathLst>
              <a:path w="1238250">
                <a:moveTo>
                  <a:pt x="0" y="0"/>
                </a:moveTo>
                <a:lnTo>
                  <a:pt x="1238250" y="0"/>
                </a:lnTo>
              </a:path>
            </a:pathLst>
          </a:custGeom>
          <a:ln w="9525">
            <a:solidFill>
              <a:srgbClr val="FFFFE1"/>
            </a:solidFill>
          </a:ln>
        </p:spPr>
        <p:txBody>
          <a:bodyPr wrap="square" lIns="0" tIns="0" rIns="0" bIns="0" rtlCol="0"/>
          <a:lstStyle/>
          <a:p>
            <a:endParaRPr/>
          </a:p>
        </p:txBody>
      </p:sp>
      <p:sp>
        <p:nvSpPr>
          <p:cNvPr id="243" name="object 243"/>
          <p:cNvSpPr/>
          <p:nvPr/>
        </p:nvSpPr>
        <p:spPr>
          <a:xfrm>
            <a:off x="2124075" y="4043362"/>
            <a:ext cx="1238250" cy="0"/>
          </a:xfrm>
          <a:custGeom>
            <a:avLst/>
            <a:gdLst/>
            <a:ahLst/>
            <a:cxnLst/>
            <a:rect l="l" t="t" r="r" b="b"/>
            <a:pathLst>
              <a:path w="1238250">
                <a:moveTo>
                  <a:pt x="0" y="0"/>
                </a:moveTo>
                <a:lnTo>
                  <a:pt x="1238250" y="0"/>
                </a:lnTo>
              </a:path>
            </a:pathLst>
          </a:custGeom>
          <a:ln w="9525">
            <a:solidFill>
              <a:srgbClr val="FFFFE3"/>
            </a:solidFill>
          </a:ln>
        </p:spPr>
        <p:txBody>
          <a:bodyPr wrap="square" lIns="0" tIns="0" rIns="0" bIns="0" rtlCol="0"/>
          <a:lstStyle/>
          <a:p>
            <a:endParaRPr/>
          </a:p>
        </p:txBody>
      </p:sp>
      <p:sp>
        <p:nvSpPr>
          <p:cNvPr id="244" name="object 244"/>
          <p:cNvSpPr/>
          <p:nvPr/>
        </p:nvSpPr>
        <p:spPr>
          <a:xfrm>
            <a:off x="2124075" y="4052887"/>
            <a:ext cx="1238250" cy="0"/>
          </a:xfrm>
          <a:custGeom>
            <a:avLst/>
            <a:gdLst/>
            <a:ahLst/>
            <a:cxnLst/>
            <a:rect l="l" t="t" r="r" b="b"/>
            <a:pathLst>
              <a:path w="1238250">
                <a:moveTo>
                  <a:pt x="0" y="0"/>
                </a:moveTo>
                <a:lnTo>
                  <a:pt x="1238250" y="0"/>
                </a:lnTo>
              </a:path>
            </a:pathLst>
          </a:custGeom>
          <a:ln w="9525">
            <a:solidFill>
              <a:srgbClr val="FFFFE3"/>
            </a:solidFill>
          </a:ln>
        </p:spPr>
        <p:txBody>
          <a:bodyPr wrap="square" lIns="0" tIns="0" rIns="0" bIns="0" rtlCol="0"/>
          <a:lstStyle/>
          <a:p>
            <a:endParaRPr/>
          </a:p>
        </p:txBody>
      </p:sp>
      <p:sp>
        <p:nvSpPr>
          <p:cNvPr id="245" name="object 245"/>
          <p:cNvSpPr/>
          <p:nvPr/>
        </p:nvSpPr>
        <p:spPr>
          <a:xfrm>
            <a:off x="2124075" y="4062412"/>
            <a:ext cx="1238250" cy="0"/>
          </a:xfrm>
          <a:custGeom>
            <a:avLst/>
            <a:gdLst/>
            <a:ahLst/>
            <a:cxnLst/>
            <a:rect l="l" t="t" r="r" b="b"/>
            <a:pathLst>
              <a:path w="1238250">
                <a:moveTo>
                  <a:pt x="0" y="0"/>
                </a:moveTo>
                <a:lnTo>
                  <a:pt x="1238250" y="0"/>
                </a:lnTo>
              </a:path>
            </a:pathLst>
          </a:custGeom>
          <a:ln w="9525">
            <a:solidFill>
              <a:srgbClr val="FFFFE6"/>
            </a:solidFill>
          </a:ln>
        </p:spPr>
        <p:txBody>
          <a:bodyPr wrap="square" lIns="0" tIns="0" rIns="0" bIns="0" rtlCol="0"/>
          <a:lstStyle/>
          <a:p>
            <a:endParaRPr/>
          </a:p>
        </p:txBody>
      </p:sp>
      <p:sp>
        <p:nvSpPr>
          <p:cNvPr id="246" name="object 246"/>
          <p:cNvSpPr/>
          <p:nvPr/>
        </p:nvSpPr>
        <p:spPr>
          <a:xfrm>
            <a:off x="2124075" y="4071937"/>
            <a:ext cx="1238250" cy="0"/>
          </a:xfrm>
          <a:custGeom>
            <a:avLst/>
            <a:gdLst/>
            <a:ahLst/>
            <a:cxnLst/>
            <a:rect l="l" t="t" r="r" b="b"/>
            <a:pathLst>
              <a:path w="1238250">
                <a:moveTo>
                  <a:pt x="0" y="0"/>
                </a:moveTo>
                <a:lnTo>
                  <a:pt x="1238250" y="0"/>
                </a:lnTo>
              </a:path>
            </a:pathLst>
          </a:custGeom>
          <a:ln w="9525">
            <a:solidFill>
              <a:srgbClr val="FFFFE7"/>
            </a:solidFill>
          </a:ln>
        </p:spPr>
        <p:txBody>
          <a:bodyPr wrap="square" lIns="0" tIns="0" rIns="0" bIns="0" rtlCol="0"/>
          <a:lstStyle/>
          <a:p>
            <a:endParaRPr/>
          </a:p>
        </p:txBody>
      </p:sp>
      <p:sp>
        <p:nvSpPr>
          <p:cNvPr id="247" name="object 247"/>
          <p:cNvSpPr/>
          <p:nvPr/>
        </p:nvSpPr>
        <p:spPr>
          <a:xfrm>
            <a:off x="2124075" y="4081462"/>
            <a:ext cx="1238250" cy="0"/>
          </a:xfrm>
          <a:custGeom>
            <a:avLst/>
            <a:gdLst/>
            <a:ahLst/>
            <a:cxnLst/>
            <a:rect l="l" t="t" r="r" b="b"/>
            <a:pathLst>
              <a:path w="1238250">
                <a:moveTo>
                  <a:pt x="0" y="0"/>
                </a:moveTo>
                <a:lnTo>
                  <a:pt x="1238250" y="0"/>
                </a:lnTo>
              </a:path>
            </a:pathLst>
          </a:custGeom>
          <a:ln w="9525">
            <a:solidFill>
              <a:srgbClr val="FFFFE7"/>
            </a:solidFill>
          </a:ln>
        </p:spPr>
        <p:txBody>
          <a:bodyPr wrap="square" lIns="0" tIns="0" rIns="0" bIns="0" rtlCol="0"/>
          <a:lstStyle/>
          <a:p>
            <a:endParaRPr/>
          </a:p>
        </p:txBody>
      </p:sp>
      <p:sp>
        <p:nvSpPr>
          <p:cNvPr id="248" name="object 248"/>
          <p:cNvSpPr/>
          <p:nvPr/>
        </p:nvSpPr>
        <p:spPr>
          <a:xfrm>
            <a:off x="2124075" y="4090987"/>
            <a:ext cx="1238250" cy="0"/>
          </a:xfrm>
          <a:custGeom>
            <a:avLst/>
            <a:gdLst/>
            <a:ahLst/>
            <a:cxnLst/>
            <a:rect l="l" t="t" r="r" b="b"/>
            <a:pathLst>
              <a:path w="1238250">
                <a:moveTo>
                  <a:pt x="0" y="0"/>
                </a:moveTo>
                <a:lnTo>
                  <a:pt x="1238250" y="0"/>
                </a:lnTo>
              </a:path>
            </a:pathLst>
          </a:custGeom>
          <a:ln w="9525">
            <a:solidFill>
              <a:srgbClr val="FFFFE8"/>
            </a:solidFill>
          </a:ln>
        </p:spPr>
        <p:txBody>
          <a:bodyPr wrap="square" lIns="0" tIns="0" rIns="0" bIns="0" rtlCol="0"/>
          <a:lstStyle/>
          <a:p>
            <a:endParaRPr/>
          </a:p>
        </p:txBody>
      </p:sp>
      <p:sp>
        <p:nvSpPr>
          <p:cNvPr id="249" name="object 249"/>
          <p:cNvSpPr/>
          <p:nvPr/>
        </p:nvSpPr>
        <p:spPr>
          <a:xfrm>
            <a:off x="2124075" y="4100512"/>
            <a:ext cx="1238250" cy="0"/>
          </a:xfrm>
          <a:custGeom>
            <a:avLst/>
            <a:gdLst/>
            <a:ahLst/>
            <a:cxnLst/>
            <a:rect l="l" t="t" r="r" b="b"/>
            <a:pathLst>
              <a:path w="1238250">
                <a:moveTo>
                  <a:pt x="0" y="0"/>
                </a:moveTo>
                <a:lnTo>
                  <a:pt x="1238250" y="0"/>
                </a:lnTo>
              </a:path>
            </a:pathLst>
          </a:custGeom>
          <a:ln w="9525">
            <a:solidFill>
              <a:srgbClr val="FFFFE9"/>
            </a:solidFill>
          </a:ln>
        </p:spPr>
        <p:txBody>
          <a:bodyPr wrap="square" lIns="0" tIns="0" rIns="0" bIns="0" rtlCol="0"/>
          <a:lstStyle/>
          <a:p>
            <a:endParaRPr/>
          </a:p>
        </p:txBody>
      </p:sp>
      <p:sp>
        <p:nvSpPr>
          <p:cNvPr id="250" name="object 250"/>
          <p:cNvSpPr/>
          <p:nvPr/>
        </p:nvSpPr>
        <p:spPr>
          <a:xfrm>
            <a:off x="2124075" y="4110037"/>
            <a:ext cx="1238250" cy="0"/>
          </a:xfrm>
          <a:custGeom>
            <a:avLst/>
            <a:gdLst/>
            <a:ahLst/>
            <a:cxnLst/>
            <a:rect l="l" t="t" r="r" b="b"/>
            <a:pathLst>
              <a:path w="1238250">
                <a:moveTo>
                  <a:pt x="0" y="0"/>
                </a:moveTo>
                <a:lnTo>
                  <a:pt x="1238250" y="0"/>
                </a:lnTo>
              </a:path>
            </a:pathLst>
          </a:custGeom>
          <a:ln w="9525">
            <a:solidFill>
              <a:srgbClr val="FFFFEC"/>
            </a:solidFill>
          </a:ln>
        </p:spPr>
        <p:txBody>
          <a:bodyPr wrap="square" lIns="0" tIns="0" rIns="0" bIns="0" rtlCol="0"/>
          <a:lstStyle/>
          <a:p>
            <a:endParaRPr/>
          </a:p>
        </p:txBody>
      </p:sp>
      <p:sp>
        <p:nvSpPr>
          <p:cNvPr id="251" name="object 251"/>
          <p:cNvSpPr/>
          <p:nvPr/>
        </p:nvSpPr>
        <p:spPr>
          <a:xfrm>
            <a:off x="2124075" y="4119562"/>
            <a:ext cx="1238250" cy="0"/>
          </a:xfrm>
          <a:custGeom>
            <a:avLst/>
            <a:gdLst/>
            <a:ahLst/>
            <a:cxnLst/>
            <a:rect l="l" t="t" r="r" b="b"/>
            <a:pathLst>
              <a:path w="1238250">
                <a:moveTo>
                  <a:pt x="0" y="0"/>
                </a:moveTo>
                <a:lnTo>
                  <a:pt x="1238250" y="0"/>
                </a:lnTo>
              </a:path>
            </a:pathLst>
          </a:custGeom>
          <a:ln w="9525">
            <a:solidFill>
              <a:srgbClr val="FFFFEC"/>
            </a:solidFill>
          </a:ln>
        </p:spPr>
        <p:txBody>
          <a:bodyPr wrap="square" lIns="0" tIns="0" rIns="0" bIns="0" rtlCol="0"/>
          <a:lstStyle/>
          <a:p>
            <a:endParaRPr/>
          </a:p>
        </p:txBody>
      </p:sp>
      <p:sp>
        <p:nvSpPr>
          <p:cNvPr id="252" name="object 252"/>
          <p:cNvSpPr/>
          <p:nvPr/>
        </p:nvSpPr>
        <p:spPr>
          <a:xfrm>
            <a:off x="2124075" y="4129087"/>
            <a:ext cx="1238250" cy="0"/>
          </a:xfrm>
          <a:custGeom>
            <a:avLst/>
            <a:gdLst/>
            <a:ahLst/>
            <a:cxnLst/>
            <a:rect l="l" t="t" r="r" b="b"/>
            <a:pathLst>
              <a:path w="1238250">
                <a:moveTo>
                  <a:pt x="0" y="0"/>
                </a:moveTo>
                <a:lnTo>
                  <a:pt x="1238250" y="0"/>
                </a:lnTo>
              </a:path>
            </a:pathLst>
          </a:custGeom>
          <a:ln w="9525">
            <a:solidFill>
              <a:srgbClr val="FFFFED"/>
            </a:solidFill>
          </a:ln>
        </p:spPr>
        <p:txBody>
          <a:bodyPr wrap="square" lIns="0" tIns="0" rIns="0" bIns="0" rtlCol="0"/>
          <a:lstStyle/>
          <a:p>
            <a:endParaRPr/>
          </a:p>
        </p:txBody>
      </p:sp>
      <p:sp>
        <p:nvSpPr>
          <p:cNvPr id="253" name="object 253"/>
          <p:cNvSpPr/>
          <p:nvPr/>
        </p:nvSpPr>
        <p:spPr>
          <a:xfrm>
            <a:off x="2124075" y="4138612"/>
            <a:ext cx="1238250" cy="0"/>
          </a:xfrm>
          <a:custGeom>
            <a:avLst/>
            <a:gdLst/>
            <a:ahLst/>
            <a:cxnLst/>
            <a:rect l="l" t="t" r="r" b="b"/>
            <a:pathLst>
              <a:path w="1238250">
                <a:moveTo>
                  <a:pt x="0" y="0"/>
                </a:moveTo>
                <a:lnTo>
                  <a:pt x="1238250" y="0"/>
                </a:lnTo>
              </a:path>
            </a:pathLst>
          </a:custGeom>
          <a:ln w="9525">
            <a:solidFill>
              <a:srgbClr val="FFFFEF"/>
            </a:solidFill>
          </a:ln>
        </p:spPr>
        <p:txBody>
          <a:bodyPr wrap="square" lIns="0" tIns="0" rIns="0" bIns="0" rtlCol="0"/>
          <a:lstStyle/>
          <a:p>
            <a:endParaRPr/>
          </a:p>
        </p:txBody>
      </p:sp>
      <p:sp>
        <p:nvSpPr>
          <p:cNvPr id="254" name="object 254"/>
          <p:cNvSpPr/>
          <p:nvPr/>
        </p:nvSpPr>
        <p:spPr>
          <a:xfrm>
            <a:off x="2124075" y="4148137"/>
            <a:ext cx="1238250" cy="0"/>
          </a:xfrm>
          <a:custGeom>
            <a:avLst/>
            <a:gdLst/>
            <a:ahLst/>
            <a:cxnLst/>
            <a:rect l="l" t="t" r="r" b="b"/>
            <a:pathLst>
              <a:path w="1238250">
                <a:moveTo>
                  <a:pt x="0" y="0"/>
                </a:moveTo>
                <a:lnTo>
                  <a:pt x="1238250" y="0"/>
                </a:lnTo>
              </a:path>
            </a:pathLst>
          </a:custGeom>
          <a:ln w="9525">
            <a:solidFill>
              <a:srgbClr val="FFFFF0"/>
            </a:solidFill>
          </a:ln>
        </p:spPr>
        <p:txBody>
          <a:bodyPr wrap="square" lIns="0" tIns="0" rIns="0" bIns="0" rtlCol="0"/>
          <a:lstStyle/>
          <a:p>
            <a:endParaRPr/>
          </a:p>
        </p:txBody>
      </p:sp>
      <p:sp>
        <p:nvSpPr>
          <p:cNvPr id="255" name="object 255"/>
          <p:cNvSpPr/>
          <p:nvPr/>
        </p:nvSpPr>
        <p:spPr>
          <a:xfrm>
            <a:off x="2124075" y="4157662"/>
            <a:ext cx="1238250" cy="0"/>
          </a:xfrm>
          <a:custGeom>
            <a:avLst/>
            <a:gdLst/>
            <a:ahLst/>
            <a:cxnLst/>
            <a:rect l="l" t="t" r="r" b="b"/>
            <a:pathLst>
              <a:path w="1238250">
                <a:moveTo>
                  <a:pt x="0" y="0"/>
                </a:moveTo>
                <a:lnTo>
                  <a:pt x="1238250" y="0"/>
                </a:lnTo>
              </a:path>
            </a:pathLst>
          </a:custGeom>
          <a:ln w="9525">
            <a:solidFill>
              <a:srgbClr val="FFFFF1"/>
            </a:solidFill>
          </a:ln>
        </p:spPr>
        <p:txBody>
          <a:bodyPr wrap="square" lIns="0" tIns="0" rIns="0" bIns="0" rtlCol="0"/>
          <a:lstStyle/>
          <a:p>
            <a:endParaRPr/>
          </a:p>
        </p:txBody>
      </p:sp>
      <p:sp>
        <p:nvSpPr>
          <p:cNvPr id="256" name="object 256"/>
          <p:cNvSpPr/>
          <p:nvPr/>
        </p:nvSpPr>
        <p:spPr>
          <a:xfrm>
            <a:off x="2124075" y="4167187"/>
            <a:ext cx="1238250" cy="0"/>
          </a:xfrm>
          <a:custGeom>
            <a:avLst/>
            <a:gdLst/>
            <a:ahLst/>
            <a:cxnLst/>
            <a:rect l="l" t="t" r="r" b="b"/>
            <a:pathLst>
              <a:path w="1238250">
                <a:moveTo>
                  <a:pt x="0" y="0"/>
                </a:moveTo>
                <a:lnTo>
                  <a:pt x="1238250" y="0"/>
                </a:lnTo>
              </a:path>
            </a:pathLst>
          </a:custGeom>
          <a:ln w="9525">
            <a:solidFill>
              <a:srgbClr val="FFFFF1"/>
            </a:solidFill>
          </a:ln>
        </p:spPr>
        <p:txBody>
          <a:bodyPr wrap="square" lIns="0" tIns="0" rIns="0" bIns="0" rtlCol="0"/>
          <a:lstStyle/>
          <a:p>
            <a:endParaRPr/>
          </a:p>
        </p:txBody>
      </p:sp>
      <p:sp>
        <p:nvSpPr>
          <p:cNvPr id="257" name="object 257"/>
          <p:cNvSpPr/>
          <p:nvPr/>
        </p:nvSpPr>
        <p:spPr>
          <a:xfrm>
            <a:off x="2124075" y="4176712"/>
            <a:ext cx="1238250" cy="0"/>
          </a:xfrm>
          <a:custGeom>
            <a:avLst/>
            <a:gdLst/>
            <a:ahLst/>
            <a:cxnLst/>
            <a:rect l="l" t="t" r="r" b="b"/>
            <a:pathLst>
              <a:path w="1238250">
                <a:moveTo>
                  <a:pt x="0" y="0"/>
                </a:moveTo>
                <a:lnTo>
                  <a:pt x="1238250" y="0"/>
                </a:lnTo>
              </a:path>
            </a:pathLst>
          </a:custGeom>
          <a:ln w="9525">
            <a:solidFill>
              <a:srgbClr val="FFFFF2"/>
            </a:solidFill>
          </a:ln>
        </p:spPr>
        <p:txBody>
          <a:bodyPr wrap="square" lIns="0" tIns="0" rIns="0" bIns="0" rtlCol="0"/>
          <a:lstStyle/>
          <a:p>
            <a:endParaRPr/>
          </a:p>
        </p:txBody>
      </p:sp>
      <p:sp>
        <p:nvSpPr>
          <p:cNvPr id="258" name="object 258"/>
          <p:cNvSpPr/>
          <p:nvPr/>
        </p:nvSpPr>
        <p:spPr>
          <a:xfrm>
            <a:off x="2124075" y="4186237"/>
            <a:ext cx="1238250" cy="0"/>
          </a:xfrm>
          <a:custGeom>
            <a:avLst/>
            <a:gdLst/>
            <a:ahLst/>
            <a:cxnLst/>
            <a:rect l="l" t="t" r="r" b="b"/>
            <a:pathLst>
              <a:path w="1238250">
                <a:moveTo>
                  <a:pt x="0" y="0"/>
                </a:moveTo>
                <a:lnTo>
                  <a:pt x="1238250" y="0"/>
                </a:lnTo>
              </a:path>
            </a:pathLst>
          </a:custGeom>
          <a:ln w="9525">
            <a:solidFill>
              <a:srgbClr val="FFFFF2"/>
            </a:solidFill>
          </a:ln>
        </p:spPr>
        <p:txBody>
          <a:bodyPr wrap="square" lIns="0" tIns="0" rIns="0" bIns="0" rtlCol="0"/>
          <a:lstStyle/>
          <a:p>
            <a:endParaRPr/>
          </a:p>
        </p:txBody>
      </p:sp>
      <p:sp>
        <p:nvSpPr>
          <p:cNvPr id="259" name="object 259"/>
          <p:cNvSpPr/>
          <p:nvPr/>
        </p:nvSpPr>
        <p:spPr>
          <a:xfrm>
            <a:off x="2124075" y="4195762"/>
            <a:ext cx="1238250" cy="0"/>
          </a:xfrm>
          <a:custGeom>
            <a:avLst/>
            <a:gdLst/>
            <a:ahLst/>
            <a:cxnLst/>
            <a:rect l="l" t="t" r="r" b="b"/>
            <a:pathLst>
              <a:path w="1238250">
                <a:moveTo>
                  <a:pt x="0" y="0"/>
                </a:moveTo>
                <a:lnTo>
                  <a:pt x="1238250" y="0"/>
                </a:lnTo>
              </a:path>
            </a:pathLst>
          </a:custGeom>
          <a:ln w="9525">
            <a:solidFill>
              <a:srgbClr val="FFFFF4"/>
            </a:solidFill>
          </a:ln>
        </p:spPr>
        <p:txBody>
          <a:bodyPr wrap="square" lIns="0" tIns="0" rIns="0" bIns="0" rtlCol="0"/>
          <a:lstStyle/>
          <a:p>
            <a:endParaRPr/>
          </a:p>
        </p:txBody>
      </p:sp>
      <p:sp>
        <p:nvSpPr>
          <p:cNvPr id="260" name="object 260"/>
          <p:cNvSpPr/>
          <p:nvPr/>
        </p:nvSpPr>
        <p:spPr>
          <a:xfrm>
            <a:off x="2124075" y="4205287"/>
            <a:ext cx="1238250" cy="0"/>
          </a:xfrm>
          <a:custGeom>
            <a:avLst/>
            <a:gdLst/>
            <a:ahLst/>
            <a:cxnLst/>
            <a:rect l="l" t="t" r="r" b="b"/>
            <a:pathLst>
              <a:path w="1238250">
                <a:moveTo>
                  <a:pt x="0" y="0"/>
                </a:moveTo>
                <a:lnTo>
                  <a:pt x="1238250" y="0"/>
                </a:lnTo>
              </a:path>
            </a:pathLst>
          </a:custGeom>
          <a:ln w="9525">
            <a:solidFill>
              <a:srgbClr val="FFFFF5"/>
            </a:solidFill>
          </a:ln>
        </p:spPr>
        <p:txBody>
          <a:bodyPr wrap="square" lIns="0" tIns="0" rIns="0" bIns="0" rtlCol="0"/>
          <a:lstStyle/>
          <a:p>
            <a:endParaRPr/>
          </a:p>
        </p:txBody>
      </p:sp>
      <p:sp>
        <p:nvSpPr>
          <p:cNvPr id="261" name="object 261"/>
          <p:cNvSpPr/>
          <p:nvPr/>
        </p:nvSpPr>
        <p:spPr>
          <a:xfrm>
            <a:off x="2124075" y="4214812"/>
            <a:ext cx="1238250" cy="0"/>
          </a:xfrm>
          <a:custGeom>
            <a:avLst/>
            <a:gdLst/>
            <a:ahLst/>
            <a:cxnLst/>
            <a:rect l="l" t="t" r="r" b="b"/>
            <a:pathLst>
              <a:path w="1238250">
                <a:moveTo>
                  <a:pt x="0" y="0"/>
                </a:moveTo>
                <a:lnTo>
                  <a:pt x="1238250" y="0"/>
                </a:lnTo>
              </a:path>
            </a:pathLst>
          </a:custGeom>
          <a:ln w="9525">
            <a:solidFill>
              <a:srgbClr val="FFFFF5"/>
            </a:solidFill>
          </a:ln>
        </p:spPr>
        <p:txBody>
          <a:bodyPr wrap="square" lIns="0" tIns="0" rIns="0" bIns="0" rtlCol="0"/>
          <a:lstStyle/>
          <a:p>
            <a:endParaRPr/>
          </a:p>
        </p:txBody>
      </p:sp>
      <p:sp>
        <p:nvSpPr>
          <p:cNvPr id="262" name="object 262"/>
          <p:cNvSpPr/>
          <p:nvPr/>
        </p:nvSpPr>
        <p:spPr>
          <a:xfrm>
            <a:off x="2124075" y="4224337"/>
            <a:ext cx="1238250" cy="0"/>
          </a:xfrm>
          <a:custGeom>
            <a:avLst/>
            <a:gdLst/>
            <a:ahLst/>
            <a:cxnLst/>
            <a:rect l="l" t="t" r="r" b="b"/>
            <a:pathLst>
              <a:path w="1238250">
                <a:moveTo>
                  <a:pt x="0" y="0"/>
                </a:moveTo>
                <a:lnTo>
                  <a:pt x="1238250" y="0"/>
                </a:lnTo>
              </a:path>
            </a:pathLst>
          </a:custGeom>
          <a:ln w="9525">
            <a:solidFill>
              <a:srgbClr val="FFFFF6"/>
            </a:solidFill>
          </a:ln>
        </p:spPr>
        <p:txBody>
          <a:bodyPr wrap="square" lIns="0" tIns="0" rIns="0" bIns="0" rtlCol="0"/>
          <a:lstStyle/>
          <a:p>
            <a:endParaRPr/>
          </a:p>
        </p:txBody>
      </p:sp>
      <p:sp>
        <p:nvSpPr>
          <p:cNvPr id="263" name="object 263"/>
          <p:cNvSpPr/>
          <p:nvPr/>
        </p:nvSpPr>
        <p:spPr>
          <a:xfrm>
            <a:off x="2124075" y="4233862"/>
            <a:ext cx="1238250" cy="0"/>
          </a:xfrm>
          <a:custGeom>
            <a:avLst/>
            <a:gdLst/>
            <a:ahLst/>
            <a:cxnLst/>
            <a:rect l="l" t="t" r="r" b="b"/>
            <a:pathLst>
              <a:path w="1238250">
                <a:moveTo>
                  <a:pt x="0" y="0"/>
                </a:moveTo>
                <a:lnTo>
                  <a:pt x="1238250" y="0"/>
                </a:lnTo>
              </a:path>
            </a:pathLst>
          </a:custGeom>
          <a:ln w="9525">
            <a:solidFill>
              <a:srgbClr val="FFFFF6"/>
            </a:solidFill>
          </a:ln>
        </p:spPr>
        <p:txBody>
          <a:bodyPr wrap="square" lIns="0" tIns="0" rIns="0" bIns="0" rtlCol="0"/>
          <a:lstStyle/>
          <a:p>
            <a:endParaRPr/>
          </a:p>
        </p:txBody>
      </p:sp>
      <p:sp>
        <p:nvSpPr>
          <p:cNvPr id="264" name="object 264"/>
          <p:cNvSpPr/>
          <p:nvPr/>
        </p:nvSpPr>
        <p:spPr>
          <a:xfrm>
            <a:off x="2124075" y="4243387"/>
            <a:ext cx="1238250" cy="0"/>
          </a:xfrm>
          <a:custGeom>
            <a:avLst/>
            <a:gdLst/>
            <a:ahLst/>
            <a:cxnLst/>
            <a:rect l="l" t="t" r="r" b="b"/>
            <a:pathLst>
              <a:path w="1238250">
                <a:moveTo>
                  <a:pt x="0" y="0"/>
                </a:moveTo>
                <a:lnTo>
                  <a:pt x="1238250" y="0"/>
                </a:lnTo>
              </a:path>
            </a:pathLst>
          </a:custGeom>
          <a:ln w="9525">
            <a:solidFill>
              <a:srgbClr val="FFFFF7"/>
            </a:solidFill>
          </a:ln>
        </p:spPr>
        <p:txBody>
          <a:bodyPr wrap="square" lIns="0" tIns="0" rIns="0" bIns="0" rtlCol="0"/>
          <a:lstStyle/>
          <a:p>
            <a:endParaRPr/>
          </a:p>
        </p:txBody>
      </p:sp>
      <p:sp>
        <p:nvSpPr>
          <p:cNvPr id="265" name="object 265"/>
          <p:cNvSpPr/>
          <p:nvPr/>
        </p:nvSpPr>
        <p:spPr>
          <a:xfrm>
            <a:off x="2124075" y="4252912"/>
            <a:ext cx="1238250" cy="0"/>
          </a:xfrm>
          <a:custGeom>
            <a:avLst/>
            <a:gdLst/>
            <a:ahLst/>
            <a:cxnLst/>
            <a:rect l="l" t="t" r="r" b="b"/>
            <a:pathLst>
              <a:path w="1238250">
                <a:moveTo>
                  <a:pt x="0" y="0"/>
                </a:moveTo>
                <a:lnTo>
                  <a:pt x="1238250" y="0"/>
                </a:lnTo>
              </a:path>
            </a:pathLst>
          </a:custGeom>
          <a:ln w="9525">
            <a:solidFill>
              <a:srgbClr val="FFFFF9"/>
            </a:solidFill>
          </a:ln>
        </p:spPr>
        <p:txBody>
          <a:bodyPr wrap="square" lIns="0" tIns="0" rIns="0" bIns="0" rtlCol="0"/>
          <a:lstStyle/>
          <a:p>
            <a:endParaRPr/>
          </a:p>
        </p:txBody>
      </p:sp>
      <p:sp>
        <p:nvSpPr>
          <p:cNvPr id="266" name="object 266"/>
          <p:cNvSpPr/>
          <p:nvPr/>
        </p:nvSpPr>
        <p:spPr>
          <a:xfrm>
            <a:off x="2124076" y="4262437"/>
            <a:ext cx="1228725" cy="0"/>
          </a:xfrm>
          <a:custGeom>
            <a:avLst/>
            <a:gdLst/>
            <a:ahLst/>
            <a:cxnLst/>
            <a:rect l="l" t="t" r="r" b="b"/>
            <a:pathLst>
              <a:path w="1228725">
                <a:moveTo>
                  <a:pt x="0" y="0"/>
                </a:moveTo>
                <a:lnTo>
                  <a:pt x="1228725" y="0"/>
                </a:lnTo>
              </a:path>
            </a:pathLst>
          </a:custGeom>
          <a:ln w="9525">
            <a:solidFill>
              <a:srgbClr val="FFFFF9"/>
            </a:solidFill>
          </a:ln>
        </p:spPr>
        <p:txBody>
          <a:bodyPr wrap="square" lIns="0" tIns="0" rIns="0" bIns="0" rtlCol="0"/>
          <a:lstStyle/>
          <a:p>
            <a:endParaRPr/>
          </a:p>
        </p:txBody>
      </p:sp>
      <p:sp>
        <p:nvSpPr>
          <p:cNvPr id="267" name="object 267"/>
          <p:cNvSpPr/>
          <p:nvPr/>
        </p:nvSpPr>
        <p:spPr>
          <a:xfrm>
            <a:off x="2124075" y="4271962"/>
            <a:ext cx="1219200" cy="0"/>
          </a:xfrm>
          <a:custGeom>
            <a:avLst/>
            <a:gdLst/>
            <a:ahLst/>
            <a:cxnLst/>
            <a:rect l="l" t="t" r="r" b="b"/>
            <a:pathLst>
              <a:path w="1219200">
                <a:moveTo>
                  <a:pt x="0" y="0"/>
                </a:moveTo>
                <a:lnTo>
                  <a:pt x="1219200" y="0"/>
                </a:lnTo>
              </a:path>
            </a:pathLst>
          </a:custGeom>
          <a:ln w="9525">
            <a:solidFill>
              <a:srgbClr val="FFFFFA"/>
            </a:solidFill>
          </a:ln>
        </p:spPr>
        <p:txBody>
          <a:bodyPr wrap="square" lIns="0" tIns="0" rIns="0" bIns="0" rtlCol="0"/>
          <a:lstStyle/>
          <a:p>
            <a:endParaRPr/>
          </a:p>
        </p:txBody>
      </p:sp>
      <p:sp>
        <p:nvSpPr>
          <p:cNvPr id="268" name="object 268"/>
          <p:cNvSpPr/>
          <p:nvPr/>
        </p:nvSpPr>
        <p:spPr>
          <a:xfrm>
            <a:off x="2124076" y="4281487"/>
            <a:ext cx="1209675" cy="0"/>
          </a:xfrm>
          <a:custGeom>
            <a:avLst/>
            <a:gdLst/>
            <a:ahLst/>
            <a:cxnLst/>
            <a:rect l="l" t="t" r="r" b="b"/>
            <a:pathLst>
              <a:path w="1209675">
                <a:moveTo>
                  <a:pt x="0" y="0"/>
                </a:moveTo>
                <a:lnTo>
                  <a:pt x="1209675" y="0"/>
                </a:lnTo>
              </a:path>
            </a:pathLst>
          </a:custGeom>
          <a:ln w="9525">
            <a:solidFill>
              <a:srgbClr val="FFFFFA"/>
            </a:solidFill>
          </a:ln>
        </p:spPr>
        <p:txBody>
          <a:bodyPr wrap="square" lIns="0" tIns="0" rIns="0" bIns="0" rtlCol="0"/>
          <a:lstStyle/>
          <a:p>
            <a:endParaRPr/>
          </a:p>
        </p:txBody>
      </p:sp>
      <p:sp>
        <p:nvSpPr>
          <p:cNvPr id="269" name="object 269"/>
          <p:cNvSpPr/>
          <p:nvPr/>
        </p:nvSpPr>
        <p:spPr>
          <a:xfrm>
            <a:off x="2124075" y="4291012"/>
            <a:ext cx="1200150" cy="0"/>
          </a:xfrm>
          <a:custGeom>
            <a:avLst/>
            <a:gdLst/>
            <a:ahLst/>
            <a:cxnLst/>
            <a:rect l="l" t="t" r="r" b="b"/>
            <a:pathLst>
              <a:path w="1200150">
                <a:moveTo>
                  <a:pt x="0" y="0"/>
                </a:moveTo>
                <a:lnTo>
                  <a:pt x="1200150" y="0"/>
                </a:lnTo>
              </a:path>
            </a:pathLst>
          </a:custGeom>
          <a:ln w="9525">
            <a:solidFill>
              <a:srgbClr val="FFFFFA"/>
            </a:solidFill>
          </a:ln>
        </p:spPr>
        <p:txBody>
          <a:bodyPr wrap="square" lIns="0" tIns="0" rIns="0" bIns="0" rtlCol="0"/>
          <a:lstStyle/>
          <a:p>
            <a:endParaRPr/>
          </a:p>
        </p:txBody>
      </p:sp>
      <p:sp>
        <p:nvSpPr>
          <p:cNvPr id="270" name="object 270"/>
          <p:cNvSpPr/>
          <p:nvPr/>
        </p:nvSpPr>
        <p:spPr>
          <a:xfrm>
            <a:off x="2124076" y="4300537"/>
            <a:ext cx="1190625" cy="0"/>
          </a:xfrm>
          <a:custGeom>
            <a:avLst/>
            <a:gdLst/>
            <a:ahLst/>
            <a:cxnLst/>
            <a:rect l="l" t="t" r="r" b="b"/>
            <a:pathLst>
              <a:path w="1190625">
                <a:moveTo>
                  <a:pt x="0" y="0"/>
                </a:moveTo>
                <a:lnTo>
                  <a:pt x="1190625" y="0"/>
                </a:lnTo>
              </a:path>
            </a:pathLst>
          </a:custGeom>
          <a:ln w="9525">
            <a:solidFill>
              <a:srgbClr val="FFFFFA"/>
            </a:solidFill>
          </a:ln>
        </p:spPr>
        <p:txBody>
          <a:bodyPr wrap="square" lIns="0" tIns="0" rIns="0" bIns="0" rtlCol="0"/>
          <a:lstStyle/>
          <a:p>
            <a:endParaRPr/>
          </a:p>
        </p:txBody>
      </p:sp>
      <p:sp>
        <p:nvSpPr>
          <p:cNvPr id="271" name="object 271"/>
          <p:cNvSpPr/>
          <p:nvPr/>
        </p:nvSpPr>
        <p:spPr>
          <a:xfrm>
            <a:off x="2124075" y="4310062"/>
            <a:ext cx="1181100" cy="0"/>
          </a:xfrm>
          <a:custGeom>
            <a:avLst/>
            <a:gdLst/>
            <a:ahLst/>
            <a:cxnLst/>
            <a:rect l="l" t="t" r="r" b="b"/>
            <a:pathLst>
              <a:path w="1181100">
                <a:moveTo>
                  <a:pt x="0" y="0"/>
                </a:moveTo>
                <a:lnTo>
                  <a:pt x="1181100" y="0"/>
                </a:lnTo>
              </a:path>
            </a:pathLst>
          </a:custGeom>
          <a:ln w="9525">
            <a:solidFill>
              <a:srgbClr val="FFFFFB"/>
            </a:solidFill>
          </a:ln>
        </p:spPr>
        <p:txBody>
          <a:bodyPr wrap="square" lIns="0" tIns="0" rIns="0" bIns="0" rtlCol="0"/>
          <a:lstStyle/>
          <a:p>
            <a:endParaRPr/>
          </a:p>
        </p:txBody>
      </p:sp>
      <p:sp>
        <p:nvSpPr>
          <p:cNvPr id="272" name="object 272"/>
          <p:cNvSpPr/>
          <p:nvPr/>
        </p:nvSpPr>
        <p:spPr>
          <a:xfrm>
            <a:off x="2124076" y="4319587"/>
            <a:ext cx="1171575" cy="0"/>
          </a:xfrm>
          <a:custGeom>
            <a:avLst/>
            <a:gdLst/>
            <a:ahLst/>
            <a:cxnLst/>
            <a:rect l="l" t="t" r="r" b="b"/>
            <a:pathLst>
              <a:path w="1171575">
                <a:moveTo>
                  <a:pt x="0" y="0"/>
                </a:moveTo>
                <a:lnTo>
                  <a:pt x="1171575" y="0"/>
                </a:lnTo>
              </a:path>
            </a:pathLst>
          </a:custGeom>
          <a:ln w="9525">
            <a:solidFill>
              <a:srgbClr val="FFFFFB"/>
            </a:solidFill>
          </a:ln>
        </p:spPr>
        <p:txBody>
          <a:bodyPr wrap="square" lIns="0" tIns="0" rIns="0" bIns="0" rtlCol="0"/>
          <a:lstStyle/>
          <a:p>
            <a:endParaRPr/>
          </a:p>
        </p:txBody>
      </p:sp>
      <p:sp>
        <p:nvSpPr>
          <p:cNvPr id="273" name="object 273"/>
          <p:cNvSpPr/>
          <p:nvPr/>
        </p:nvSpPr>
        <p:spPr>
          <a:xfrm>
            <a:off x="2124075" y="4329112"/>
            <a:ext cx="1162050" cy="0"/>
          </a:xfrm>
          <a:custGeom>
            <a:avLst/>
            <a:gdLst/>
            <a:ahLst/>
            <a:cxnLst/>
            <a:rect l="l" t="t" r="r" b="b"/>
            <a:pathLst>
              <a:path w="1162050">
                <a:moveTo>
                  <a:pt x="0" y="0"/>
                </a:moveTo>
                <a:lnTo>
                  <a:pt x="1162050" y="0"/>
                </a:lnTo>
              </a:path>
            </a:pathLst>
          </a:custGeom>
          <a:ln w="9525">
            <a:solidFill>
              <a:srgbClr val="FFFFFB"/>
            </a:solidFill>
          </a:ln>
        </p:spPr>
        <p:txBody>
          <a:bodyPr wrap="square" lIns="0" tIns="0" rIns="0" bIns="0" rtlCol="0"/>
          <a:lstStyle/>
          <a:p>
            <a:endParaRPr/>
          </a:p>
        </p:txBody>
      </p:sp>
      <p:sp>
        <p:nvSpPr>
          <p:cNvPr id="274" name="object 274"/>
          <p:cNvSpPr/>
          <p:nvPr/>
        </p:nvSpPr>
        <p:spPr>
          <a:xfrm>
            <a:off x="2124076" y="4338637"/>
            <a:ext cx="1152525" cy="0"/>
          </a:xfrm>
          <a:custGeom>
            <a:avLst/>
            <a:gdLst/>
            <a:ahLst/>
            <a:cxnLst/>
            <a:rect l="l" t="t" r="r" b="b"/>
            <a:pathLst>
              <a:path w="1152525">
                <a:moveTo>
                  <a:pt x="0" y="0"/>
                </a:moveTo>
                <a:lnTo>
                  <a:pt x="1152525" y="0"/>
                </a:lnTo>
              </a:path>
            </a:pathLst>
          </a:custGeom>
          <a:ln w="9525">
            <a:solidFill>
              <a:srgbClr val="FFFFFD"/>
            </a:solidFill>
          </a:ln>
        </p:spPr>
        <p:txBody>
          <a:bodyPr wrap="square" lIns="0" tIns="0" rIns="0" bIns="0" rtlCol="0"/>
          <a:lstStyle/>
          <a:p>
            <a:endParaRPr/>
          </a:p>
        </p:txBody>
      </p:sp>
      <p:sp>
        <p:nvSpPr>
          <p:cNvPr id="275" name="object 275"/>
          <p:cNvSpPr/>
          <p:nvPr/>
        </p:nvSpPr>
        <p:spPr>
          <a:xfrm>
            <a:off x="2124075" y="4348162"/>
            <a:ext cx="1143000" cy="0"/>
          </a:xfrm>
          <a:custGeom>
            <a:avLst/>
            <a:gdLst/>
            <a:ahLst/>
            <a:cxnLst/>
            <a:rect l="l" t="t" r="r" b="b"/>
            <a:pathLst>
              <a:path w="1143000">
                <a:moveTo>
                  <a:pt x="0" y="0"/>
                </a:moveTo>
                <a:lnTo>
                  <a:pt x="1143000" y="0"/>
                </a:lnTo>
              </a:path>
            </a:pathLst>
          </a:custGeom>
          <a:ln w="9525">
            <a:solidFill>
              <a:srgbClr val="FFFFFD"/>
            </a:solidFill>
          </a:ln>
        </p:spPr>
        <p:txBody>
          <a:bodyPr wrap="square" lIns="0" tIns="0" rIns="0" bIns="0" rtlCol="0"/>
          <a:lstStyle/>
          <a:p>
            <a:endParaRPr/>
          </a:p>
        </p:txBody>
      </p:sp>
      <p:sp>
        <p:nvSpPr>
          <p:cNvPr id="276" name="object 276"/>
          <p:cNvSpPr/>
          <p:nvPr/>
        </p:nvSpPr>
        <p:spPr>
          <a:xfrm>
            <a:off x="2124076" y="4357687"/>
            <a:ext cx="1133475" cy="0"/>
          </a:xfrm>
          <a:custGeom>
            <a:avLst/>
            <a:gdLst/>
            <a:ahLst/>
            <a:cxnLst/>
            <a:rect l="l" t="t" r="r" b="b"/>
            <a:pathLst>
              <a:path w="1133475">
                <a:moveTo>
                  <a:pt x="0" y="0"/>
                </a:moveTo>
                <a:lnTo>
                  <a:pt x="1133475" y="0"/>
                </a:lnTo>
              </a:path>
            </a:pathLst>
          </a:custGeom>
          <a:ln w="9525">
            <a:solidFill>
              <a:srgbClr val="FFFFFD"/>
            </a:solidFill>
          </a:ln>
        </p:spPr>
        <p:txBody>
          <a:bodyPr wrap="square" lIns="0" tIns="0" rIns="0" bIns="0" rtlCol="0"/>
          <a:lstStyle/>
          <a:p>
            <a:endParaRPr/>
          </a:p>
        </p:txBody>
      </p:sp>
      <p:sp>
        <p:nvSpPr>
          <p:cNvPr id="277" name="object 277"/>
          <p:cNvSpPr/>
          <p:nvPr/>
        </p:nvSpPr>
        <p:spPr>
          <a:xfrm>
            <a:off x="2124075" y="4367212"/>
            <a:ext cx="1123950" cy="0"/>
          </a:xfrm>
          <a:custGeom>
            <a:avLst/>
            <a:gdLst/>
            <a:ahLst/>
            <a:cxnLst/>
            <a:rect l="l" t="t" r="r" b="b"/>
            <a:pathLst>
              <a:path w="1123950">
                <a:moveTo>
                  <a:pt x="0" y="0"/>
                </a:moveTo>
                <a:lnTo>
                  <a:pt x="1123950" y="0"/>
                </a:lnTo>
              </a:path>
            </a:pathLst>
          </a:custGeom>
          <a:ln w="9525">
            <a:solidFill>
              <a:srgbClr val="FFFFFE"/>
            </a:solidFill>
          </a:ln>
        </p:spPr>
        <p:txBody>
          <a:bodyPr wrap="square" lIns="0" tIns="0" rIns="0" bIns="0" rtlCol="0"/>
          <a:lstStyle/>
          <a:p>
            <a:endParaRPr/>
          </a:p>
        </p:txBody>
      </p:sp>
      <p:sp>
        <p:nvSpPr>
          <p:cNvPr id="278" name="object 278"/>
          <p:cNvSpPr/>
          <p:nvPr/>
        </p:nvSpPr>
        <p:spPr>
          <a:xfrm>
            <a:off x="2124076" y="4376737"/>
            <a:ext cx="1114425" cy="0"/>
          </a:xfrm>
          <a:custGeom>
            <a:avLst/>
            <a:gdLst/>
            <a:ahLst/>
            <a:cxnLst/>
            <a:rect l="l" t="t" r="r" b="b"/>
            <a:pathLst>
              <a:path w="1114425">
                <a:moveTo>
                  <a:pt x="0" y="0"/>
                </a:moveTo>
                <a:lnTo>
                  <a:pt x="1114425" y="0"/>
                </a:lnTo>
              </a:path>
            </a:pathLst>
          </a:custGeom>
          <a:ln w="9525">
            <a:solidFill>
              <a:srgbClr val="FFFFFE"/>
            </a:solidFill>
          </a:ln>
        </p:spPr>
        <p:txBody>
          <a:bodyPr wrap="square" lIns="0" tIns="0" rIns="0" bIns="0" rtlCol="0"/>
          <a:lstStyle/>
          <a:p>
            <a:endParaRPr/>
          </a:p>
        </p:txBody>
      </p:sp>
      <p:sp>
        <p:nvSpPr>
          <p:cNvPr id="279" name="object 279"/>
          <p:cNvSpPr/>
          <p:nvPr/>
        </p:nvSpPr>
        <p:spPr>
          <a:xfrm>
            <a:off x="2124075" y="4386262"/>
            <a:ext cx="1104900" cy="0"/>
          </a:xfrm>
          <a:custGeom>
            <a:avLst/>
            <a:gdLst/>
            <a:ahLst/>
            <a:cxnLst/>
            <a:rect l="l" t="t" r="r" b="b"/>
            <a:pathLst>
              <a:path w="1104900">
                <a:moveTo>
                  <a:pt x="0" y="0"/>
                </a:moveTo>
                <a:lnTo>
                  <a:pt x="1104900" y="0"/>
                </a:lnTo>
              </a:path>
            </a:pathLst>
          </a:custGeom>
          <a:ln w="9525">
            <a:solidFill>
              <a:srgbClr val="FFFFFE"/>
            </a:solidFill>
          </a:ln>
        </p:spPr>
        <p:txBody>
          <a:bodyPr wrap="square" lIns="0" tIns="0" rIns="0" bIns="0" rtlCol="0"/>
          <a:lstStyle/>
          <a:p>
            <a:endParaRPr/>
          </a:p>
        </p:txBody>
      </p:sp>
      <p:sp>
        <p:nvSpPr>
          <p:cNvPr id="280" name="object 280"/>
          <p:cNvSpPr/>
          <p:nvPr/>
        </p:nvSpPr>
        <p:spPr>
          <a:xfrm>
            <a:off x="3209925" y="4248151"/>
            <a:ext cx="152400" cy="142875"/>
          </a:xfrm>
          <a:custGeom>
            <a:avLst/>
            <a:gdLst/>
            <a:ahLst/>
            <a:cxnLst/>
            <a:rect l="l" t="t" r="r" b="b"/>
            <a:pathLst>
              <a:path w="152400" h="142875">
                <a:moveTo>
                  <a:pt x="38100" y="9525"/>
                </a:moveTo>
                <a:lnTo>
                  <a:pt x="0" y="142875"/>
                </a:lnTo>
                <a:lnTo>
                  <a:pt x="128269" y="22621"/>
                </a:lnTo>
                <a:lnTo>
                  <a:pt x="77390" y="22621"/>
                </a:lnTo>
                <a:lnTo>
                  <a:pt x="51941" y="20091"/>
                </a:lnTo>
                <a:lnTo>
                  <a:pt x="38100" y="9525"/>
                </a:lnTo>
                <a:close/>
              </a:path>
              <a:path w="152400" h="142875">
                <a:moveTo>
                  <a:pt x="152400" y="0"/>
                </a:moveTo>
                <a:lnTo>
                  <a:pt x="111769" y="16222"/>
                </a:lnTo>
                <a:lnTo>
                  <a:pt x="77390" y="22621"/>
                </a:lnTo>
                <a:lnTo>
                  <a:pt x="128269" y="22621"/>
                </a:lnTo>
                <a:lnTo>
                  <a:pt x="152400" y="0"/>
                </a:lnTo>
                <a:close/>
              </a:path>
            </a:pathLst>
          </a:custGeom>
          <a:solidFill>
            <a:srgbClr val="CCCC00"/>
          </a:solidFill>
        </p:spPr>
        <p:txBody>
          <a:bodyPr wrap="square" lIns="0" tIns="0" rIns="0" bIns="0" rtlCol="0"/>
          <a:lstStyle/>
          <a:p>
            <a:endParaRPr/>
          </a:p>
        </p:txBody>
      </p:sp>
      <p:sp>
        <p:nvSpPr>
          <p:cNvPr id="281" name="object 281"/>
          <p:cNvSpPr/>
          <p:nvPr/>
        </p:nvSpPr>
        <p:spPr>
          <a:xfrm>
            <a:off x="2124075" y="3238501"/>
            <a:ext cx="1238250" cy="1152525"/>
          </a:xfrm>
          <a:custGeom>
            <a:avLst/>
            <a:gdLst/>
            <a:ahLst/>
            <a:cxnLst/>
            <a:rect l="l" t="t" r="r" b="b"/>
            <a:pathLst>
              <a:path w="1238250" h="1152525">
                <a:moveTo>
                  <a:pt x="0" y="0"/>
                </a:moveTo>
                <a:lnTo>
                  <a:pt x="0" y="1152525"/>
                </a:lnTo>
                <a:lnTo>
                  <a:pt x="1085850" y="1152525"/>
                </a:lnTo>
                <a:lnTo>
                  <a:pt x="1238250" y="1009650"/>
                </a:lnTo>
                <a:lnTo>
                  <a:pt x="1238250" y="0"/>
                </a:lnTo>
                <a:lnTo>
                  <a:pt x="0" y="0"/>
                </a:lnTo>
                <a:close/>
              </a:path>
            </a:pathLst>
          </a:custGeom>
          <a:ln w="9525">
            <a:solidFill>
              <a:srgbClr val="000000"/>
            </a:solidFill>
          </a:ln>
        </p:spPr>
        <p:txBody>
          <a:bodyPr wrap="square" lIns="0" tIns="0" rIns="0" bIns="0" rtlCol="0"/>
          <a:lstStyle/>
          <a:p>
            <a:endParaRPr/>
          </a:p>
        </p:txBody>
      </p:sp>
      <p:sp>
        <p:nvSpPr>
          <p:cNvPr id="282" name="object 282"/>
          <p:cNvSpPr/>
          <p:nvPr/>
        </p:nvSpPr>
        <p:spPr>
          <a:xfrm>
            <a:off x="3209925" y="4248151"/>
            <a:ext cx="152400" cy="142875"/>
          </a:xfrm>
          <a:custGeom>
            <a:avLst/>
            <a:gdLst/>
            <a:ahLst/>
            <a:cxnLst/>
            <a:rect l="l" t="t" r="r" b="b"/>
            <a:pathLst>
              <a:path w="152400" h="142875">
                <a:moveTo>
                  <a:pt x="0" y="142875"/>
                </a:moveTo>
                <a:lnTo>
                  <a:pt x="38100" y="9525"/>
                </a:lnTo>
                <a:lnTo>
                  <a:pt x="51941" y="20091"/>
                </a:lnTo>
                <a:lnTo>
                  <a:pt x="77390" y="22621"/>
                </a:lnTo>
                <a:lnTo>
                  <a:pt x="111769" y="16222"/>
                </a:lnTo>
                <a:lnTo>
                  <a:pt x="152400" y="0"/>
                </a:lnTo>
              </a:path>
            </a:pathLst>
          </a:custGeom>
          <a:ln w="9525">
            <a:solidFill>
              <a:srgbClr val="000000"/>
            </a:solidFill>
          </a:ln>
        </p:spPr>
        <p:txBody>
          <a:bodyPr wrap="square" lIns="0" tIns="0" rIns="0" bIns="0" rtlCol="0"/>
          <a:lstStyle/>
          <a:p>
            <a:endParaRPr/>
          </a:p>
        </p:txBody>
      </p:sp>
      <p:sp>
        <p:nvSpPr>
          <p:cNvPr id="283" name="object 283"/>
          <p:cNvSpPr txBox="1"/>
          <p:nvPr/>
        </p:nvSpPr>
        <p:spPr>
          <a:xfrm>
            <a:off x="2168526" y="3594101"/>
            <a:ext cx="1139825" cy="340995"/>
          </a:xfrm>
          <a:prstGeom prst="rect">
            <a:avLst/>
          </a:prstGeom>
        </p:spPr>
        <p:txBody>
          <a:bodyPr vert="horz" wrap="square" lIns="0" tIns="0" rIns="0" bIns="0" rtlCol="0">
            <a:spAutoFit/>
          </a:bodyPr>
          <a:lstStyle/>
          <a:p>
            <a:pPr marL="12700"/>
            <a:r>
              <a:rPr sz="2150" b="1" spc="40" dirty="0">
                <a:solidFill>
                  <a:srgbClr val="FF0000"/>
                </a:solidFill>
                <a:latin typeface="Microsoft YaHei"/>
                <a:cs typeface="Microsoft YaHei"/>
              </a:rPr>
              <a:t>原始訊息</a:t>
            </a:r>
            <a:endParaRPr sz="2150" dirty="0">
              <a:solidFill>
                <a:srgbClr val="FF0000"/>
              </a:solidFill>
              <a:latin typeface="Microsoft YaHei"/>
              <a:cs typeface="Microsoft YaHei"/>
            </a:endParaRPr>
          </a:p>
        </p:txBody>
      </p:sp>
      <p:sp>
        <p:nvSpPr>
          <p:cNvPr id="284" name="object 284"/>
          <p:cNvSpPr/>
          <p:nvPr/>
        </p:nvSpPr>
        <p:spPr>
          <a:xfrm>
            <a:off x="2162176" y="4543425"/>
            <a:ext cx="1247775" cy="647700"/>
          </a:xfrm>
          <a:custGeom>
            <a:avLst/>
            <a:gdLst/>
            <a:ahLst/>
            <a:cxnLst/>
            <a:rect l="l" t="t" r="r" b="b"/>
            <a:pathLst>
              <a:path w="1247775" h="647700">
                <a:moveTo>
                  <a:pt x="0" y="647700"/>
                </a:moveTo>
                <a:lnTo>
                  <a:pt x="1247775" y="647700"/>
                </a:lnTo>
                <a:lnTo>
                  <a:pt x="1247775" y="0"/>
                </a:lnTo>
                <a:lnTo>
                  <a:pt x="0" y="0"/>
                </a:lnTo>
                <a:lnTo>
                  <a:pt x="0" y="647700"/>
                </a:lnTo>
                <a:close/>
              </a:path>
            </a:pathLst>
          </a:custGeom>
          <a:solidFill>
            <a:srgbClr val="FFCC00"/>
          </a:solidFill>
        </p:spPr>
        <p:txBody>
          <a:bodyPr wrap="square" lIns="0" tIns="0" rIns="0" bIns="0" rtlCol="0"/>
          <a:lstStyle/>
          <a:p>
            <a:endParaRPr/>
          </a:p>
        </p:txBody>
      </p:sp>
      <p:sp>
        <p:nvSpPr>
          <p:cNvPr id="285" name="object 285"/>
          <p:cNvSpPr/>
          <p:nvPr/>
        </p:nvSpPr>
        <p:spPr>
          <a:xfrm>
            <a:off x="2162176" y="4543425"/>
            <a:ext cx="1247775" cy="647700"/>
          </a:xfrm>
          <a:custGeom>
            <a:avLst/>
            <a:gdLst/>
            <a:ahLst/>
            <a:cxnLst/>
            <a:rect l="l" t="t" r="r" b="b"/>
            <a:pathLst>
              <a:path w="1247775" h="647700">
                <a:moveTo>
                  <a:pt x="0" y="647700"/>
                </a:moveTo>
                <a:lnTo>
                  <a:pt x="1247775" y="647700"/>
                </a:lnTo>
                <a:lnTo>
                  <a:pt x="1247775" y="0"/>
                </a:lnTo>
                <a:lnTo>
                  <a:pt x="0" y="0"/>
                </a:lnTo>
                <a:lnTo>
                  <a:pt x="0" y="647700"/>
                </a:lnTo>
                <a:close/>
              </a:path>
            </a:pathLst>
          </a:custGeom>
          <a:ln w="9525">
            <a:solidFill>
              <a:srgbClr val="000000"/>
            </a:solidFill>
          </a:ln>
        </p:spPr>
        <p:txBody>
          <a:bodyPr wrap="square" lIns="0" tIns="0" rIns="0" bIns="0" rtlCol="0"/>
          <a:lstStyle/>
          <a:p>
            <a:endParaRPr/>
          </a:p>
        </p:txBody>
      </p:sp>
      <p:sp>
        <p:nvSpPr>
          <p:cNvPr id="286" name="object 286"/>
          <p:cNvSpPr/>
          <p:nvPr/>
        </p:nvSpPr>
        <p:spPr>
          <a:xfrm>
            <a:off x="2352676" y="4610101"/>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287" name="object 287"/>
          <p:cNvSpPr/>
          <p:nvPr/>
        </p:nvSpPr>
        <p:spPr>
          <a:xfrm>
            <a:off x="2352676" y="4610101"/>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288" name="object 288"/>
          <p:cNvSpPr/>
          <p:nvPr/>
        </p:nvSpPr>
        <p:spPr>
          <a:xfrm>
            <a:off x="2638426" y="4610101"/>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289" name="object 289"/>
          <p:cNvSpPr/>
          <p:nvPr/>
        </p:nvSpPr>
        <p:spPr>
          <a:xfrm>
            <a:off x="2638426" y="4610101"/>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290" name="object 290"/>
          <p:cNvSpPr/>
          <p:nvPr/>
        </p:nvSpPr>
        <p:spPr>
          <a:xfrm>
            <a:off x="2352676" y="490537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291" name="object 291"/>
          <p:cNvSpPr/>
          <p:nvPr/>
        </p:nvSpPr>
        <p:spPr>
          <a:xfrm>
            <a:off x="2352676" y="490537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292" name="object 292"/>
          <p:cNvSpPr/>
          <p:nvPr/>
        </p:nvSpPr>
        <p:spPr>
          <a:xfrm>
            <a:off x="3143251" y="4610101"/>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293" name="object 293"/>
          <p:cNvSpPr/>
          <p:nvPr/>
        </p:nvSpPr>
        <p:spPr>
          <a:xfrm>
            <a:off x="3143251" y="4610101"/>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294" name="object 294"/>
          <p:cNvSpPr/>
          <p:nvPr/>
        </p:nvSpPr>
        <p:spPr>
          <a:xfrm>
            <a:off x="2638426" y="490537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295" name="object 295"/>
          <p:cNvSpPr/>
          <p:nvPr/>
        </p:nvSpPr>
        <p:spPr>
          <a:xfrm>
            <a:off x="2638426" y="490537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296" name="object 296"/>
          <p:cNvSpPr/>
          <p:nvPr/>
        </p:nvSpPr>
        <p:spPr>
          <a:xfrm>
            <a:off x="2857501" y="4610101"/>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297" name="object 297"/>
          <p:cNvSpPr/>
          <p:nvPr/>
        </p:nvSpPr>
        <p:spPr>
          <a:xfrm>
            <a:off x="2857501" y="4610101"/>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298" name="object 298"/>
          <p:cNvSpPr/>
          <p:nvPr/>
        </p:nvSpPr>
        <p:spPr>
          <a:xfrm>
            <a:off x="2857501" y="4895850"/>
            <a:ext cx="142875" cy="152400"/>
          </a:xfrm>
          <a:custGeom>
            <a:avLst/>
            <a:gdLst/>
            <a:ahLst/>
            <a:cxnLst/>
            <a:rect l="l" t="t" r="r" b="b"/>
            <a:pathLst>
              <a:path w="142875" h="152400">
                <a:moveTo>
                  <a:pt x="76200" y="0"/>
                </a:move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lnTo>
                  <a:pt x="137814" y="48220"/>
                </a:lnTo>
                <a:lnTo>
                  <a:pt x="123825" y="23812"/>
                </a:lnTo>
                <a:lnTo>
                  <a:pt x="102691" y="6548"/>
                </a:lnTo>
                <a:lnTo>
                  <a:pt x="76200" y="0"/>
                </a:lnTo>
                <a:close/>
              </a:path>
            </a:pathLst>
          </a:custGeom>
          <a:solidFill>
            <a:srgbClr val="00CC99"/>
          </a:solidFill>
        </p:spPr>
        <p:txBody>
          <a:bodyPr wrap="square" lIns="0" tIns="0" rIns="0" bIns="0" rtlCol="0"/>
          <a:lstStyle/>
          <a:p>
            <a:endParaRPr/>
          </a:p>
        </p:txBody>
      </p:sp>
      <p:sp>
        <p:nvSpPr>
          <p:cNvPr id="299" name="object 299"/>
          <p:cNvSpPr/>
          <p:nvPr/>
        </p:nvSpPr>
        <p:spPr>
          <a:xfrm>
            <a:off x="2857501" y="4895850"/>
            <a:ext cx="142875" cy="152400"/>
          </a:xfrm>
          <a:custGeom>
            <a:avLst/>
            <a:gdLst/>
            <a:ahLst/>
            <a:cxnLst/>
            <a:rect l="l" t="t" r="r" b="b"/>
            <a:pathLst>
              <a:path w="142875" h="152400">
                <a:moveTo>
                  <a:pt x="142875" y="76200"/>
                </a:moveTo>
                <a:lnTo>
                  <a:pt x="137814" y="48220"/>
                </a:lnTo>
                <a:lnTo>
                  <a:pt x="123825" y="23812"/>
                </a:lnTo>
                <a:lnTo>
                  <a:pt x="102691" y="6548"/>
                </a:lnTo>
                <a:lnTo>
                  <a:pt x="76200" y="0"/>
                </a:ln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close/>
              </a:path>
            </a:pathLst>
          </a:custGeom>
          <a:ln w="9525">
            <a:solidFill>
              <a:srgbClr val="000000"/>
            </a:solidFill>
          </a:ln>
        </p:spPr>
        <p:txBody>
          <a:bodyPr wrap="square" lIns="0" tIns="0" rIns="0" bIns="0" rtlCol="0"/>
          <a:lstStyle/>
          <a:p>
            <a:endParaRPr/>
          </a:p>
        </p:txBody>
      </p:sp>
      <p:sp>
        <p:nvSpPr>
          <p:cNvPr id="300" name="object 300"/>
          <p:cNvSpPr/>
          <p:nvPr/>
        </p:nvSpPr>
        <p:spPr>
          <a:xfrm>
            <a:off x="3143251" y="4895850"/>
            <a:ext cx="142875" cy="152400"/>
          </a:xfrm>
          <a:custGeom>
            <a:avLst/>
            <a:gdLst/>
            <a:ahLst/>
            <a:cxnLst/>
            <a:rect l="l" t="t" r="r" b="b"/>
            <a:pathLst>
              <a:path w="142875" h="152400">
                <a:moveTo>
                  <a:pt x="76200" y="0"/>
                </a:move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lnTo>
                  <a:pt x="137814" y="48220"/>
                </a:lnTo>
                <a:lnTo>
                  <a:pt x="123825" y="23812"/>
                </a:lnTo>
                <a:lnTo>
                  <a:pt x="102691" y="6548"/>
                </a:lnTo>
                <a:lnTo>
                  <a:pt x="76200" y="0"/>
                </a:lnTo>
                <a:close/>
              </a:path>
            </a:pathLst>
          </a:custGeom>
          <a:solidFill>
            <a:srgbClr val="00CC99"/>
          </a:solidFill>
        </p:spPr>
        <p:txBody>
          <a:bodyPr wrap="square" lIns="0" tIns="0" rIns="0" bIns="0" rtlCol="0"/>
          <a:lstStyle/>
          <a:p>
            <a:endParaRPr/>
          </a:p>
        </p:txBody>
      </p:sp>
      <p:sp>
        <p:nvSpPr>
          <p:cNvPr id="301" name="object 301"/>
          <p:cNvSpPr/>
          <p:nvPr/>
        </p:nvSpPr>
        <p:spPr>
          <a:xfrm>
            <a:off x="3143251" y="4895850"/>
            <a:ext cx="142875" cy="152400"/>
          </a:xfrm>
          <a:custGeom>
            <a:avLst/>
            <a:gdLst/>
            <a:ahLst/>
            <a:cxnLst/>
            <a:rect l="l" t="t" r="r" b="b"/>
            <a:pathLst>
              <a:path w="142875" h="152400">
                <a:moveTo>
                  <a:pt x="142875" y="76200"/>
                </a:moveTo>
                <a:lnTo>
                  <a:pt x="137814" y="48220"/>
                </a:lnTo>
                <a:lnTo>
                  <a:pt x="123825" y="23812"/>
                </a:lnTo>
                <a:lnTo>
                  <a:pt x="102691" y="6548"/>
                </a:lnTo>
                <a:lnTo>
                  <a:pt x="76200" y="0"/>
                </a:ln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close/>
              </a:path>
            </a:pathLst>
          </a:custGeom>
          <a:ln w="9525">
            <a:solidFill>
              <a:srgbClr val="000000"/>
            </a:solidFill>
          </a:ln>
        </p:spPr>
        <p:txBody>
          <a:bodyPr wrap="square" lIns="0" tIns="0" rIns="0" bIns="0" rtlCol="0"/>
          <a:lstStyle/>
          <a:p>
            <a:endParaRPr/>
          </a:p>
        </p:txBody>
      </p:sp>
      <p:sp>
        <p:nvSpPr>
          <p:cNvPr id="302" name="object 302"/>
          <p:cNvSpPr txBox="1"/>
          <p:nvPr/>
        </p:nvSpPr>
        <p:spPr>
          <a:xfrm>
            <a:off x="2054225" y="5489576"/>
            <a:ext cx="1435100" cy="340995"/>
          </a:xfrm>
          <a:prstGeom prst="rect">
            <a:avLst/>
          </a:prstGeom>
        </p:spPr>
        <p:txBody>
          <a:bodyPr vert="horz" wrap="square" lIns="0" tIns="0" rIns="0" bIns="0" rtlCol="0">
            <a:spAutoFit/>
          </a:bodyPr>
          <a:lstStyle/>
          <a:p>
            <a:pPr marL="12700"/>
            <a:r>
              <a:rPr sz="2150" b="1" spc="70" dirty="0">
                <a:solidFill>
                  <a:srgbClr val="3333CC"/>
                </a:solidFill>
                <a:latin typeface="Microsoft YaHei"/>
                <a:cs typeface="Microsoft YaHei"/>
              </a:rPr>
              <a:t>簽署的訊息</a:t>
            </a:r>
            <a:endParaRPr sz="2150">
              <a:latin typeface="Microsoft YaHei"/>
              <a:cs typeface="Microsoft YaHei"/>
            </a:endParaRPr>
          </a:p>
        </p:txBody>
      </p:sp>
      <p:sp>
        <p:nvSpPr>
          <p:cNvPr id="303" name="object 303"/>
          <p:cNvSpPr/>
          <p:nvPr/>
        </p:nvSpPr>
        <p:spPr>
          <a:xfrm>
            <a:off x="5924550" y="3171825"/>
            <a:ext cx="1085850" cy="647700"/>
          </a:xfrm>
          <a:custGeom>
            <a:avLst/>
            <a:gdLst/>
            <a:ahLst/>
            <a:cxnLst/>
            <a:rect l="l" t="t" r="r" b="b"/>
            <a:pathLst>
              <a:path w="1085850" h="647700">
                <a:moveTo>
                  <a:pt x="0" y="647700"/>
                </a:moveTo>
                <a:lnTo>
                  <a:pt x="1085850" y="647700"/>
                </a:lnTo>
                <a:lnTo>
                  <a:pt x="1085850" y="0"/>
                </a:lnTo>
                <a:lnTo>
                  <a:pt x="0" y="0"/>
                </a:lnTo>
                <a:lnTo>
                  <a:pt x="0" y="647700"/>
                </a:lnTo>
                <a:close/>
              </a:path>
            </a:pathLst>
          </a:custGeom>
          <a:solidFill>
            <a:srgbClr val="FFCC00"/>
          </a:solidFill>
        </p:spPr>
        <p:txBody>
          <a:bodyPr wrap="square" lIns="0" tIns="0" rIns="0" bIns="0" rtlCol="0"/>
          <a:lstStyle/>
          <a:p>
            <a:endParaRPr/>
          </a:p>
        </p:txBody>
      </p:sp>
      <p:sp>
        <p:nvSpPr>
          <p:cNvPr id="304" name="object 304"/>
          <p:cNvSpPr/>
          <p:nvPr/>
        </p:nvSpPr>
        <p:spPr>
          <a:xfrm>
            <a:off x="5924550" y="3171825"/>
            <a:ext cx="1085850" cy="647700"/>
          </a:xfrm>
          <a:custGeom>
            <a:avLst/>
            <a:gdLst/>
            <a:ahLst/>
            <a:cxnLst/>
            <a:rect l="l" t="t" r="r" b="b"/>
            <a:pathLst>
              <a:path w="1085850" h="647700">
                <a:moveTo>
                  <a:pt x="0" y="647700"/>
                </a:moveTo>
                <a:lnTo>
                  <a:pt x="1085850" y="647700"/>
                </a:lnTo>
                <a:lnTo>
                  <a:pt x="1085850" y="0"/>
                </a:lnTo>
                <a:lnTo>
                  <a:pt x="0" y="0"/>
                </a:lnTo>
                <a:lnTo>
                  <a:pt x="0" y="647700"/>
                </a:lnTo>
                <a:close/>
              </a:path>
            </a:pathLst>
          </a:custGeom>
          <a:ln w="9525">
            <a:solidFill>
              <a:srgbClr val="000000"/>
            </a:solidFill>
          </a:ln>
        </p:spPr>
        <p:txBody>
          <a:bodyPr wrap="square" lIns="0" tIns="0" rIns="0" bIns="0" rtlCol="0"/>
          <a:lstStyle/>
          <a:p>
            <a:endParaRPr/>
          </a:p>
        </p:txBody>
      </p:sp>
      <p:sp>
        <p:nvSpPr>
          <p:cNvPr id="305" name="object 305"/>
          <p:cNvSpPr/>
          <p:nvPr/>
        </p:nvSpPr>
        <p:spPr>
          <a:xfrm>
            <a:off x="6000751" y="324802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306" name="object 306"/>
          <p:cNvSpPr/>
          <p:nvPr/>
        </p:nvSpPr>
        <p:spPr>
          <a:xfrm>
            <a:off x="6000751" y="324802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307" name="object 307"/>
          <p:cNvSpPr/>
          <p:nvPr/>
        </p:nvSpPr>
        <p:spPr>
          <a:xfrm>
            <a:off x="6210301" y="324802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308" name="object 308"/>
          <p:cNvSpPr/>
          <p:nvPr/>
        </p:nvSpPr>
        <p:spPr>
          <a:xfrm>
            <a:off x="6210301" y="324802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309" name="object 309"/>
          <p:cNvSpPr/>
          <p:nvPr/>
        </p:nvSpPr>
        <p:spPr>
          <a:xfrm>
            <a:off x="6000751" y="353377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310" name="object 310"/>
          <p:cNvSpPr/>
          <p:nvPr/>
        </p:nvSpPr>
        <p:spPr>
          <a:xfrm>
            <a:off x="6000751" y="353377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311" name="object 311"/>
          <p:cNvSpPr/>
          <p:nvPr/>
        </p:nvSpPr>
        <p:spPr>
          <a:xfrm>
            <a:off x="6791326" y="324802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312" name="object 312"/>
          <p:cNvSpPr/>
          <p:nvPr/>
        </p:nvSpPr>
        <p:spPr>
          <a:xfrm>
            <a:off x="6791326" y="324802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313" name="object 313"/>
          <p:cNvSpPr/>
          <p:nvPr/>
        </p:nvSpPr>
        <p:spPr>
          <a:xfrm>
            <a:off x="6210301" y="353377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314" name="object 314"/>
          <p:cNvSpPr/>
          <p:nvPr/>
        </p:nvSpPr>
        <p:spPr>
          <a:xfrm>
            <a:off x="6210301" y="353377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315" name="object 315"/>
          <p:cNvSpPr/>
          <p:nvPr/>
        </p:nvSpPr>
        <p:spPr>
          <a:xfrm>
            <a:off x="6505576" y="324802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316" name="object 316"/>
          <p:cNvSpPr/>
          <p:nvPr/>
        </p:nvSpPr>
        <p:spPr>
          <a:xfrm>
            <a:off x="6505576" y="324802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317" name="object 317"/>
          <p:cNvSpPr/>
          <p:nvPr/>
        </p:nvSpPr>
        <p:spPr>
          <a:xfrm>
            <a:off x="6505576" y="353377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318" name="object 318"/>
          <p:cNvSpPr/>
          <p:nvPr/>
        </p:nvSpPr>
        <p:spPr>
          <a:xfrm>
            <a:off x="6505576" y="353377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319" name="object 319"/>
          <p:cNvSpPr/>
          <p:nvPr/>
        </p:nvSpPr>
        <p:spPr>
          <a:xfrm>
            <a:off x="6791326" y="3533776"/>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320" name="object 320"/>
          <p:cNvSpPr/>
          <p:nvPr/>
        </p:nvSpPr>
        <p:spPr>
          <a:xfrm>
            <a:off x="6791326" y="3533776"/>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321" name="object 321"/>
          <p:cNvSpPr/>
          <p:nvPr/>
        </p:nvSpPr>
        <p:spPr>
          <a:xfrm>
            <a:off x="3362326" y="3438525"/>
            <a:ext cx="29845" cy="19050"/>
          </a:xfrm>
          <a:custGeom>
            <a:avLst/>
            <a:gdLst/>
            <a:ahLst/>
            <a:cxnLst/>
            <a:rect l="l" t="t" r="r" b="b"/>
            <a:pathLst>
              <a:path w="29844" h="19050">
                <a:moveTo>
                  <a:pt x="29633" y="0"/>
                </a:moveTo>
                <a:lnTo>
                  <a:pt x="14816" y="0"/>
                </a:lnTo>
                <a:lnTo>
                  <a:pt x="0" y="9525"/>
                </a:lnTo>
                <a:lnTo>
                  <a:pt x="0" y="19050"/>
                </a:lnTo>
                <a:lnTo>
                  <a:pt x="29633" y="0"/>
                </a:lnTo>
                <a:close/>
              </a:path>
            </a:pathLst>
          </a:custGeom>
          <a:solidFill>
            <a:srgbClr val="4A4ACD"/>
          </a:solidFill>
        </p:spPr>
        <p:txBody>
          <a:bodyPr wrap="square" lIns="0" tIns="0" rIns="0" bIns="0" rtlCol="0"/>
          <a:lstStyle/>
          <a:p>
            <a:endParaRPr/>
          </a:p>
        </p:txBody>
      </p:sp>
      <p:sp>
        <p:nvSpPr>
          <p:cNvPr id="322" name="object 322"/>
          <p:cNvSpPr/>
          <p:nvPr/>
        </p:nvSpPr>
        <p:spPr>
          <a:xfrm>
            <a:off x="3362325" y="3438526"/>
            <a:ext cx="44450" cy="28575"/>
          </a:xfrm>
          <a:custGeom>
            <a:avLst/>
            <a:gdLst/>
            <a:ahLst/>
            <a:cxnLst/>
            <a:rect l="l" t="t" r="r" b="b"/>
            <a:pathLst>
              <a:path w="44450" h="28575">
                <a:moveTo>
                  <a:pt x="44450" y="0"/>
                </a:moveTo>
                <a:lnTo>
                  <a:pt x="29633" y="0"/>
                </a:lnTo>
                <a:lnTo>
                  <a:pt x="0" y="19050"/>
                </a:lnTo>
                <a:lnTo>
                  <a:pt x="0" y="28575"/>
                </a:lnTo>
                <a:lnTo>
                  <a:pt x="44450" y="0"/>
                </a:lnTo>
                <a:close/>
              </a:path>
            </a:pathLst>
          </a:custGeom>
          <a:solidFill>
            <a:srgbClr val="4D4DCF"/>
          </a:solidFill>
        </p:spPr>
        <p:txBody>
          <a:bodyPr wrap="square" lIns="0" tIns="0" rIns="0" bIns="0" rtlCol="0"/>
          <a:lstStyle/>
          <a:p>
            <a:endParaRPr/>
          </a:p>
        </p:txBody>
      </p:sp>
      <p:sp>
        <p:nvSpPr>
          <p:cNvPr id="323" name="object 323"/>
          <p:cNvSpPr/>
          <p:nvPr/>
        </p:nvSpPr>
        <p:spPr>
          <a:xfrm>
            <a:off x="3362325" y="3438525"/>
            <a:ext cx="59690" cy="38100"/>
          </a:xfrm>
          <a:custGeom>
            <a:avLst/>
            <a:gdLst/>
            <a:ahLst/>
            <a:cxnLst/>
            <a:rect l="l" t="t" r="r" b="b"/>
            <a:pathLst>
              <a:path w="59689" h="38100">
                <a:moveTo>
                  <a:pt x="59266" y="0"/>
                </a:moveTo>
                <a:lnTo>
                  <a:pt x="44450" y="0"/>
                </a:lnTo>
                <a:lnTo>
                  <a:pt x="0" y="28575"/>
                </a:lnTo>
                <a:lnTo>
                  <a:pt x="0" y="38100"/>
                </a:lnTo>
                <a:lnTo>
                  <a:pt x="59266" y="0"/>
                </a:lnTo>
                <a:close/>
              </a:path>
            </a:pathLst>
          </a:custGeom>
          <a:solidFill>
            <a:srgbClr val="4F4FCF"/>
          </a:solidFill>
        </p:spPr>
        <p:txBody>
          <a:bodyPr wrap="square" lIns="0" tIns="0" rIns="0" bIns="0" rtlCol="0"/>
          <a:lstStyle/>
          <a:p>
            <a:endParaRPr/>
          </a:p>
        </p:txBody>
      </p:sp>
      <p:sp>
        <p:nvSpPr>
          <p:cNvPr id="324" name="object 324"/>
          <p:cNvSpPr/>
          <p:nvPr/>
        </p:nvSpPr>
        <p:spPr>
          <a:xfrm>
            <a:off x="3362326" y="3438526"/>
            <a:ext cx="74295" cy="47625"/>
          </a:xfrm>
          <a:custGeom>
            <a:avLst/>
            <a:gdLst/>
            <a:ahLst/>
            <a:cxnLst/>
            <a:rect l="l" t="t" r="r" b="b"/>
            <a:pathLst>
              <a:path w="74294" h="47625">
                <a:moveTo>
                  <a:pt x="74083" y="0"/>
                </a:moveTo>
                <a:lnTo>
                  <a:pt x="59266" y="0"/>
                </a:lnTo>
                <a:lnTo>
                  <a:pt x="0" y="38100"/>
                </a:lnTo>
                <a:lnTo>
                  <a:pt x="0" y="47625"/>
                </a:lnTo>
                <a:lnTo>
                  <a:pt x="74083" y="0"/>
                </a:lnTo>
                <a:close/>
              </a:path>
            </a:pathLst>
          </a:custGeom>
          <a:solidFill>
            <a:srgbClr val="5252CF"/>
          </a:solidFill>
        </p:spPr>
        <p:txBody>
          <a:bodyPr wrap="square" lIns="0" tIns="0" rIns="0" bIns="0" rtlCol="0"/>
          <a:lstStyle/>
          <a:p>
            <a:endParaRPr/>
          </a:p>
        </p:txBody>
      </p:sp>
      <p:sp>
        <p:nvSpPr>
          <p:cNvPr id="325" name="object 325"/>
          <p:cNvSpPr/>
          <p:nvPr/>
        </p:nvSpPr>
        <p:spPr>
          <a:xfrm>
            <a:off x="3362325" y="3438525"/>
            <a:ext cx="88900" cy="57150"/>
          </a:xfrm>
          <a:custGeom>
            <a:avLst/>
            <a:gdLst/>
            <a:ahLst/>
            <a:cxnLst/>
            <a:rect l="l" t="t" r="r" b="b"/>
            <a:pathLst>
              <a:path w="88900" h="57150">
                <a:moveTo>
                  <a:pt x="88900" y="0"/>
                </a:moveTo>
                <a:lnTo>
                  <a:pt x="74083" y="0"/>
                </a:lnTo>
                <a:lnTo>
                  <a:pt x="0" y="47625"/>
                </a:lnTo>
                <a:lnTo>
                  <a:pt x="0" y="57150"/>
                </a:lnTo>
                <a:lnTo>
                  <a:pt x="88900" y="0"/>
                </a:lnTo>
                <a:close/>
              </a:path>
            </a:pathLst>
          </a:custGeom>
          <a:solidFill>
            <a:srgbClr val="5353D0"/>
          </a:solidFill>
        </p:spPr>
        <p:txBody>
          <a:bodyPr wrap="square" lIns="0" tIns="0" rIns="0" bIns="0" rtlCol="0"/>
          <a:lstStyle/>
          <a:p>
            <a:endParaRPr/>
          </a:p>
        </p:txBody>
      </p:sp>
      <p:sp>
        <p:nvSpPr>
          <p:cNvPr id="326" name="object 326"/>
          <p:cNvSpPr/>
          <p:nvPr/>
        </p:nvSpPr>
        <p:spPr>
          <a:xfrm>
            <a:off x="3362326" y="3438526"/>
            <a:ext cx="104139" cy="66675"/>
          </a:xfrm>
          <a:custGeom>
            <a:avLst/>
            <a:gdLst/>
            <a:ahLst/>
            <a:cxnLst/>
            <a:rect l="l" t="t" r="r" b="b"/>
            <a:pathLst>
              <a:path w="104139" h="66675">
                <a:moveTo>
                  <a:pt x="103716" y="0"/>
                </a:moveTo>
                <a:lnTo>
                  <a:pt x="88900" y="0"/>
                </a:lnTo>
                <a:lnTo>
                  <a:pt x="0" y="57150"/>
                </a:lnTo>
                <a:lnTo>
                  <a:pt x="0" y="66675"/>
                </a:lnTo>
                <a:lnTo>
                  <a:pt x="103716" y="0"/>
                </a:lnTo>
                <a:close/>
              </a:path>
            </a:pathLst>
          </a:custGeom>
          <a:solidFill>
            <a:srgbClr val="5757D0"/>
          </a:solidFill>
        </p:spPr>
        <p:txBody>
          <a:bodyPr wrap="square" lIns="0" tIns="0" rIns="0" bIns="0" rtlCol="0"/>
          <a:lstStyle/>
          <a:p>
            <a:endParaRPr/>
          </a:p>
        </p:txBody>
      </p:sp>
      <p:sp>
        <p:nvSpPr>
          <p:cNvPr id="327" name="object 327"/>
          <p:cNvSpPr/>
          <p:nvPr/>
        </p:nvSpPr>
        <p:spPr>
          <a:xfrm>
            <a:off x="3362326" y="3438525"/>
            <a:ext cx="118745" cy="76200"/>
          </a:xfrm>
          <a:custGeom>
            <a:avLst/>
            <a:gdLst/>
            <a:ahLst/>
            <a:cxnLst/>
            <a:rect l="l" t="t" r="r" b="b"/>
            <a:pathLst>
              <a:path w="118744" h="76200">
                <a:moveTo>
                  <a:pt x="118533" y="0"/>
                </a:moveTo>
                <a:lnTo>
                  <a:pt x="103716" y="0"/>
                </a:lnTo>
                <a:lnTo>
                  <a:pt x="0" y="66675"/>
                </a:lnTo>
                <a:lnTo>
                  <a:pt x="0" y="76200"/>
                </a:lnTo>
                <a:lnTo>
                  <a:pt x="118533" y="0"/>
                </a:lnTo>
                <a:close/>
              </a:path>
            </a:pathLst>
          </a:custGeom>
          <a:solidFill>
            <a:srgbClr val="5858D0"/>
          </a:solidFill>
        </p:spPr>
        <p:txBody>
          <a:bodyPr wrap="square" lIns="0" tIns="0" rIns="0" bIns="0" rtlCol="0"/>
          <a:lstStyle/>
          <a:p>
            <a:endParaRPr/>
          </a:p>
        </p:txBody>
      </p:sp>
      <p:sp>
        <p:nvSpPr>
          <p:cNvPr id="328" name="object 328"/>
          <p:cNvSpPr/>
          <p:nvPr/>
        </p:nvSpPr>
        <p:spPr>
          <a:xfrm>
            <a:off x="3362325" y="3438526"/>
            <a:ext cx="133350" cy="85725"/>
          </a:xfrm>
          <a:custGeom>
            <a:avLst/>
            <a:gdLst/>
            <a:ahLst/>
            <a:cxnLst/>
            <a:rect l="l" t="t" r="r" b="b"/>
            <a:pathLst>
              <a:path w="133350" h="85725">
                <a:moveTo>
                  <a:pt x="133350" y="0"/>
                </a:moveTo>
                <a:lnTo>
                  <a:pt x="118533" y="0"/>
                </a:lnTo>
                <a:lnTo>
                  <a:pt x="0" y="76200"/>
                </a:lnTo>
                <a:lnTo>
                  <a:pt x="0" y="85725"/>
                </a:lnTo>
                <a:lnTo>
                  <a:pt x="133350" y="0"/>
                </a:lnTo>
                <a:close/>
              </a:path>
            </a:pathLst>
          </a:custGeom>
          <a:solidFill>
            <a:srgbClr val="5B5BD0"/>
          </a:solidFill>
        </p:spPr>
        <p:txBody>
          <a:bodyPr wrap="square" lIns="0" tIns="0" rIns="0" bIns="0" rtlCol="0"/>
          <a:lstStyle/>
          <a:p>
            <a:endParaRPr/>
          </a:p>
        </p:txBody>
      </p:sp>
      <p:sp>
        <p:nvSpPr>
          <p:cNvPr id="329" name="object 329"/>
          <p:cNvSpPr/>
          <p:nvPr/>
        </p:nvSpPr>
        <p:spPr>
          <a:xfrm>
            <a:off x="3362325" y="3438525"/>
            <a:ext cx="148590" cy="95250"/>
          </a:xfrm>
          <a:custGeom>
            <a:avLst/>
            <a:gdLst/>
            <a:ahLst/>
            <a:cxnLst/>
            <a:rect l="l" t="t" r="r" b="b"/>
            <a:pathLst>
              <a:path w="148589" h="95250">
                <a:moveTo>
                  <a:pt x="148166" y="0"/>
                </a:moveTo>
                <a:lnTo>
                  <a:pt x="133350" y="0"/>
                </a:lnTo>
                <a:lnTo>
                  <a:pt x="0" y="85725"/>
                </a:lnTo>
                <a:lnTo>
                  <a:pt x="0" y="95250"/>
                </a:lnTo>
                <a:lnTo>
                  <a:pt x="148166" y="0"/>
                </a:lnTo>
                <a:close/>
              </a:path>
            </a:pathLst>
          </a:custGeom>
          <a:solidFill>
            <a:srgbClr val="5E5ED0"/>
          </a:solidFill>
        </p:spPr>
        <p:txBody>
          <a:bodyPr wrap="square" lIns="0" tIns="0" rIns="0" bIns="0" rtlCol="0"/>
          <a:lstStyle/>
          <a:p>
            <a:endParaRPr/>
          </a:p>
        </p:txBody>
      </p:sp>
      <p:sp>
        <p:nvSpPr>
          <p:cNvPr id="330" name="object 330"/>
          <p:cNvSpPr/>
          <p:nvPr/>
        </p:nvSpPr>
        <p:spPr>
          <a:xfrm>
            <a:off x="3362326" y="3438526"/>
            <a:ext cx="163195" cy="104775"/>
          </a:xfrm>
          <a:custGeom>
            <a:avLst/>
            <a:gdLst/>
            <a:ahLst/>
            <a:cxnLst/>
            <a:rect l="l" t="t" r="r" b="b"/>
            <a:pathLst>
              <a:path w="163194" h="104775">
                <a:moveTo>
                  <a:pt x="162983" y="0"/>
                </a:moveTo>
                <a:lnTo>
                  <a:pt x="148166" y="0"/>
                </a:lnTo>
                <a:lnTo>
                  <a:pt x="0" y="95250"/>
                </a:lnTo>
                <a:lnTo>
                  <a:pt x="0" y="104775"/>
                </a:lnTo>
                <a:lnTo>
                  <a:pt x="162983" y="0"/>
                </a:lnTo>
                <a:close/>
              </a:path>
            </a:pathLst>
          </a:custGeom>
          <a:solidFill>
            <a:srgbClr val="6161D1"/>
          </a:solidFill>
        </p:spPr>
        <p:txBody>
          <a:bodyPr wrap="square" lIns="0" tIns="0" rIns="0" bIns="0" rtlCol="0"/>
          <a:lstStyle/>
          <a:p>
            <a:endParaRPr/>
          </a:p>
        </p:txBody>
      </p:sp>
      <p:sp>
        <p:nvSpPr>
          <p:cNvPr id="331" name="object 331"/>
          <p:cNvSpPr/>
          <p:nvPr/>
        </p:nvSpPr>
        <p:spPr>
          <a:xfrm>
            <a:off x="3362325" y="3438525"/>
            <a:ext cx="177800" cy="114300"/>
          </a:xfrm>
          <a:custGeom>
            <a:avLst/>
            <a:gdLst/>
            <a:ahLst/>
            <a:cxnLst/>
            <a:rect l="l" t="t" r="r" b="b"/>
            <a:pathLst>
              <a:path w="177800" h="114300">
                <a:moveTo>
                  <a:pt x="177800" y="0"/>
                </a:moveTo>
                <a:lnTo>
                  <a:pt x="162983" y="0"/>
                </a:lnTo>
                <a:lnTo>
                  <a:pt x="0" y="104775"/>
                </a:lnTo>
                <a:lnTo>
                  <a:pt x="0" y="114300"/>
                </a:lnTo>
                <a:lnTo>
                  <a:pt x="177800" y="0"/>
                </a:lnTo>
                <a:close/>
              </a:path>
            </a:pathLst>
          </a:custGeom>
          <a:solidFill>
            <a:srgbClr val="6464D1"/>
          </a:solidFill>
        </p:spPr>
        <p:txBody>
          <a:bodyPr wrap="square" lIns="0" tIns="0" rIns="0" bIns="0" rtlCol="0"/>
          <a:lstStyle/>
          <a:p>
            <a:endParaRPr/>
          </a:p>
        </p:txBody>
      </p:sp>
      <p:sp>
        <p:nvSpPr>
          <p:cNvPr id="332" name="object 332"/>
          <p:cNvSpPr/>
          <p:nvPr/>
        </p:nvSpPr>
        <p:spPr>
          <a:xfrm>
            <a:off x="3362325" y="3438526"/>
            <a:ext cx="193040" cy="123825"/>
          </a:xfrm>
          <a:custGeom>
            <a:avLst/>
            <a:gdLst/>
            <a:ahLst/>
            <a:cxnLst/>
            <a:rect l="l" t="t" r="r" b="b"/>
            <a:pathLst>
              <a:path w="193039" h="123825">
                <a:moveTo>
                  <a:pt x="192616" y="0"/>
                </a:moveTo>
                <a:lnTo>
                  <a:pt x="177800" y="0"/>
                </a:lnTo>
                <a:lnTo>
                  <a:pt x="0" y="114300"/>
                </a:lnTo>
                <a:lnTo>
                  <a:pt x="0" y="123825"/>
                </a:lnTo>
                <a:lnTo>
                  <a:pt x="192616" y="0"/>
                </a:lnTo>
                <a:close/>
              </a:path>
            </a:pathLst>
          </a:custGeom>
          <a:solidFill>
            <a:srgbClr val="6666D3"/>
          </a:solidFill>
        </p:spPr>
        <p:txBody>
          <a:bodyPr wrap="square" lIns="0" tIns="0" rIns="0" bIns="0" rtlCol="0"/>
          <a:lstStyle/>
          <a:p>
            <a:endParaRPr/>
          </a:p>
        </p:txBody>
      </p:sp>
      <p:sp>
        <p:nvSpPr>
          <p:cNvPr id="333" name="object 333"/>
          <p:cNvSpPr/>
          <p:nvPr/>
        </p:nvSpPr>
        <p:spPr>
          <a:xfrm>
            <a:off x="3362326" y="3438525"/>
            <a:ext cx="207645" cy="133350"/>
          </a:xfrm>
          <a:custGeom>
            <a:avLst/>
            <a:gdLst/>
            <a:ahLst/>
            <a:cxnLst/>
            <a:rect l="l" t="t" r="r" b="b"/>
            <a:pathLst>
              <a:path w="207644" h="133350">
                <a:moveTo>
                  <a:pt x="207433" y="0"/>
                </a:moveTo>
                <a:lnTo>
                  <a:pt x="192616" y="0"/>
                </a:lnTo>
                <a:lnTo>
                  <a:pt x="0" y="123825"/>
                </a:lnTo>
                <a:lnTo>
                  <a:pt x="0" y="133350"/>
                </a:lnTo>
                <a:lnTo>
                  <a:pt x="207433" y="0"/>
                </a:lnTo>
                <a:close/>
              </a:path>
            </a:pathLst>
          </a:custGeom>
          <a:solidFill>
            <a:srgbClr val="6969D3"/>
          </a:solidFill>
        </p:spPr>
        <p:txBody>
          <a:bodyPr wrap="square" lIns="0" tIns="0" rIns="0" bIns="0" rtlCol="0"/>
          <a:lstStyle/>
          <a:p>
            <a:endParaRPr/>
          </a:p>
        </p:txBody>
      </p:sp>
      <p:sp>
        <p:nvSpPr>
          <p:cNvPr id="334" name="object 334"/>
          <p:cNvSpPr/>
          <p:nvPr/>
        </p:nvSpPr>
        <p:spPr>
          <a:xfrm>
            <a:off x="3362325" y="3438526"/>
            <a:ext cx="222250" cy="142875"/>
          </a:xfrm>
          <a:custGeom>
            <a:avLst/>
            <a:gdLst/>
            <a:ahLst/>
            <a:cxnLst/>
            <a:rect l="l" t="t" r="r" b="b"/>
            <a:pathLst>
              <a:path w="222250" h="142875">
                <a:moveTo>
                  <a:pt x="222250" y="0"/>
                </a:moveTo>
                <a:lnTo>
                  <a:pt x="207433" y="0"/>
                </a:lnTo>
                <a:lnTo>
                  <a:pt x="0" y="133350"/>
                </a:lnTo>
                <a:lnTo>
                  <a:pt x="0" y="142875"/>
                </a:lnTo>
                <a:lnTo>
                  <a:pt x="222250" y="0"/>
                </a:lnTo>
                <a:close/>
              </a:path>
            </a:pathLst>
          </a:custGeom>
          <a:solidFill>
            <a:srgbClr val="6B6BD4"/>
          </a:solidFill>
        </p:spPr>
        <p:txBody>
          <a:bodyPr wrap="square" lIns="0" tIns="0" rIns="0" bIns="0" rtlCol="0"/>
          <a:lstStyle/>
          <a:p>
            <a:endParaRPr/>
          </a:p>
        </p:txBody>
      </p:sp>
      <p:sp>
        <p:nvSpPr>
          <p:cNvPr id="335" name="object 335"/>
          <p:cNvSpPr/>
          <p:nvPr/>
        </p:nvSpPr>
        <p:spPr>
          <a:xfrm>
            <a:off x="3362325" y="3438525"/>
            <a:ext cx="237490" cy="152400"/>
          </a:xfrm>
          <a:custGeom>
            <a:avLst/>
            <a:gdLst/>
            <a:ahLst/>
            <a:cxnLst/>
            <a:rect l="l" t="t" r="r" b="b"/>
            <a:pathLst>
              <a:path w="237489" h="152400">
                <a:moveTo>
                  <a:pt x="237066" y="0"/>
                </a:moveTo>
                <a:lnTo>
                  <a:pt x="222250" y="0"/>
                </a:lnTo>
                <a:lnTo>
                  <a:pt x="0" y="142875"/>
                </a:lnTo>
                <a:lnTo>
                  <a:pt x="0" y="152400"/>
                </a:lnTo>
                <a:lnTo>
                  <a:pt x="237066" y="0"/>
                </a:lnTo>
                <a:close/>
              </a:path>
            </a:pathLst>
          </a:custGeom>
          <a:solidFill>
            <a:srgbClr val="6E6ED4"/>
          </a:solidFill>
        </p:spPr>
        <p:txBody>
          <a:bodyPr wrap="square" lIns="0" tIns="0" rIns="0" bIns="0" rtlCol="0"/>
          <a:lstStyle/>
          <a:p>
            <a:endParaRPr/>
          </a:p>
        </p:txBody>
      </p:sp>
      <p:sp>
        <p:nvSpPr>
          <p:cNvPr id="336" name="object 336"/>
          <p:cNvSpPr/>
          <p:nvPr/>
        </p:nvSpPr>
        <p:spPr>
          <a:xfrm>
            <a:off x="3362326" y="3438526"/>
            <a:ext cx="252095" cy="161925"/>
          </a:xfrm>
          <a:custGeom>
            <a:avLst/>
            <a:gdLst/>
            <a:ahLst/>
            <a:cxnLst/>
            <a:rect l="l" t="t" r="r" b="b"/>
            <a:pathLst>
              <a:path w="252094" h="161925">
                <a:moveTo>
                  <a:pt x="251883" y="0"/>
                </a:moveTo>
                <a:lnTo>
                  <a:pt x="237066" y="0"/>
                </a:lnTo>
                <a:lnTo>
                  <a:pt x="0" y="152400"/>
                </a:lnTo>
                <a:lnTo>
                  <a:pt x="0" y="161925"/>
                </a:lnTo>
                <a:lnTo>
                  <a:pt x="251883" y="0"/>
                </a:lnTo>
                <a:close/>
              </a:path>
            </a:pathLst>
          </a:custGeom>
          <a:solidFill>
            <a:srgbClr val="7070D5"/>
          </a:solidFill>
        </p:spPr>
        <p:txBody>
          <a:bodyPr wrap="square" lIns="0" tIns="0" rIns="0" bIns="0" rtlCol="0"/>
          <a:lstStyle/>
          <a:p>
            <a:endParaRPr/>
          </a:p>
        </p:txBody>
      </p:sp>
      <p:sp>
        <p:nvSpPr>
          <p:cNvPr id="337" name="object 337"/>
          <p:cNvSpPr/>
          <p:nvPr/>
        </p:nvSpPr>
        <p:spPr>
          <a:xfrm>
            <a:off x="3362325" y="3438525"/>
            <a:ext cx="266700" cy="171450"/>
          </a:xfrm>
          <a:custGeom>
            <a:avLst/>
            <a:gdLst/>
            <a:ahLst/>
            <a:cxnLst/>
            <a:rect l="l" t="t" r="r" b="b"/>
            <a:pathLst>
              <a:path w="266700" h="171450">
                <a:moveTo>
                  <a:pt x="266700" y="0"/>
                </a:moveTo>
                <a:lnTo>
                  <a:pt x="251883" y="0"/>
                </a:lnTo>
                <a:lnTo>
                  <a:pt x="0" y="161925"/>
                </a:lnTo>
                <a:lnTo>
                  <a:pt x="0" y="171450"/>
                </a:lnTo>
                <a:lnTo>
                  <a:pt x="266700" y="0"/>
                </a:lnTo>
                <a:close/>
              </a:path>
            </a:pathLst>
          </a:custGeom>
          <a:solidFill>
            <a:srgbClr val="7373D5"/>
          </a:solidFill>
        </p:spPr>
        <p:txBody>
          <a:bodyPr wrap="square" lIns="0" tIns="0" rIns="0" bIns="0" rtlCol="0"/>
          <a:lstStyle/>
          <a:p>
            <a:endParaRPr/>
          </a:p>
        </p:txBody>
      </p:sp>
      <p:sp>
        <p:nvSpPr>
          <p:cNvPr id="338" name="object 338"/>
          <p:cNvSpPr/>
          <p:nvPr/>
        </p:nvSpPr>
        <p:spPr>
          <a:xfrm>
            <a:off x="3362325" y="3438526"/>
            <a:ext cx="281940" cy="180975"/>
          </a:xfrm>
          <a:custGeom>
            <a:avLst/>
            <a:gdLst/>
            <a:ahLst/>
            <a:cxnLst/>
            <a:rect l="l" t="t" r="r" b="b"/>
            <a:pathLst>
              <a:path w="281939" h="180975">
                <a:moveTo>
                  <a:pt x="281516" y="0"/>
                </a:moveTo>
                <a:lnTo>
                  <a:pt x="266700" y="0"/>
                </a:lnTo>
                <a:lnTo>
                  <a:pt x="0" y="171450"/>
                </a:lnTo>
                <a:lnTo>
                  <a:pt x="0" y="180975"/>
                </a:lnTo>
                <a:lnTo>
                  <a:pt x="281516" y="0"/>
                </a:lnTo>
                <a:close/>
              </a:path>
            </a:pathLst>
          </a:custGeom>
          <a:solidFill>
            <a:srgbClr val="7777D5"/>
          </a:solidFill>
        </p:spPr>
        <p:txBody>
          <a:bodyPr wrap="square" lIns="0" tIns="0" rIns="0" bIns="0" rtlCol="0"/>
          <a:lstStyle/>
          <a:p>
            <a:endParaRPr/>
          </a:p>
        </p:txBody>
      </p:sp>
      <p:sp>
        <p:nvSpPr>
          <p:cNvPr id="339" name="object 339"/>
          <p:cNvSpPr/>
          <p:nvPr/>
        </p:nvSpPr>
        <p:spPr>
          <a:xfrm>
            <a:off x="3362326" y="3438525"/>
            <a:ext cx="296545" cy="190500"/>
          </a:xfrm>
          <a:custGeom>
            <a:avLst/>
            <a:gdLst/>
            <a:ahLst/>
            <a:cxnLst/>
            <a:rect l="l" t="t" r="r" b="b"/>
            <a:pathLst>
              <a:path w="296544" h="190500">
                <a:moveTo>
                  <a:pt x="296333" y="0"/>
                </a:moveTo>
                <a:lnTo>
                  <a:pt x="281516" y="0"/>
                </a:lnTo>
                <a:lnTo>
                  <a:pt x="0" y="180975"/>
                </a:lnTo>
                <a:lnTo>
                  <a:pt x="0" y="190500"/>
                </a:lnTo>
                <a:lnTo>
                  <a:pt x="296333" y="0"/>
                </a:lnTo>
                <a:close/>
              </a:path>
            </a:pathLst>
          </a:custGeom>
          <a:solidFill>
            <a:srgbClr val="7979D6"/>
          </a:solidFill>
        </p:spPr>
        <p:txBody>
          <a:bodyPr wrap="square" lIns="0" tIns="0" rIns="0" bIns="0" rtlCol="0"/>
          <a:lstStyle/>
          <a:p>
            <a:endParaRPr/>
          </a:p>
        </p:txBody>
      </p:sp>
      <p:sp>
        <p:nvSpPr>
          <p:cNvPr id="340" name="object 340"/>
          <p:cNvSpPr/>
          <p:nvPr/>
        </p:nvSpPr>
        <p:spPr>
          <a:xfrm>
            <a:off x="3362325" y="3438526"/>
            <a:ext cx="311150" cy="200025"/>
          </a:xfrm>
          <a:custGeom>
            <a:avLst/>
            <a:gdLst/>
            <a:ahLst/>
            <a:cxnLst/>
            <a:rect l="l" t="t" r="r" b="b"/>
            <a:pathLst>
              <a:path w="311150" h="200025">
                <a:moveTo>
                  <a:pt x="311150" y="0"/>
                </a:moveTo>
                <a:lnTo>
                  <a:pt x="296333" y="0"/>
                </a:lnTo>
                <a:lnTo>
                  <a:pt x="0" y="190500"/>
                </a:lnTo>
                <a:lnTo>
                  <a:pt x="0" y="200025"/>
                </a:lnTo>
                <a:lnTo>
                  <a:pt x="311150" y="0"/>
                </a:lnTo>
                <a:close/>
              </a:path>
            </a:pathLst>
          </a:custGeom>
          <a:solidFill>
            <a:srgbClr val="7D7DD6"/>
          </a:solidFill>
        </p:spPr>
        <p:txBody>
          <a:bodyPr wrap="square" lIns="0" tIns="0" rIns="0" bIns="0" rtlCol="0"/>
          <a:lstStyle/>
          <a:p>
            <a:endParaRPr/>
          </a:p>
        </p:txBody>
      </p:sp>
      <p:sp>
        <p:nvSpPr>
          <p:cNvPr id="341" name="object 341"/>
          <p:cNvSpPr/>
          <p:nvPr/>
        </p:nvSpPr>
        <p:spPr>
          <a:xfrm>
            <a:off x="3362325" y="3438525"/>
            <a:ext cx="326390" cy="209550"/>
          </a:xfrm>
          <a:custGeom>
            <a:avLst/>
            <a:gdLst/>
            <a:ahLst/>
            <a:cxnLst/>
            <a:rect l="l" t="t" r="r" b="b"/>
            <a:pathLst>
              <a:path w="326389" h="209550">
                <a:moveTo>
                  <a:pt x="325966" y="0"/>
                </a:moveTo>
                <a:lnTo>
                  <a:pt x="311150" y="0"/>
                </a:lnTo>
                <a:lnTo>
                  <a:pt x="0" y="200025"/>
                </a:lnTo>
                <a:lnTo>
                  <a:pt x="0" y="209550"/>
                </a:lnTo>
                <a:lnTo>
                  <a:pt x="325966" y="0"/>
                </a:lnTo>
                <a:close/>
              </a:path>
            </a:pathLst>
          </a:custGeom>
          <a:solidFill>
            <a:srgbClr val="7E7ED8"/>
          </a:solidFill>
        </p:spPr>
        <p:txBody>
          <a:bodyPr wrap="square" lIns="0" tIns="0" rIns="0" bIns="0" rtlCol="0"/>
          <a:lstStyle/>
          <a:p>
            <a:endParaRPr/>
          </a:p>
        </p:txBody>
      </p:sp>
      <p:sp>
        <p:nvSpPr>
          <p:cNvPr id="342" name="object 342"/>
          <p:cNvSpPr/>
          <p:nvPr/>
        </p:nvSpPr>
        <p:spPr>
          <a:xfrm>
            <a:off x="3362326" y="3438526"/>
            <a:ext cx="340995" cy="219075"/>
          </a:xfrm>
          <a:custGeom>
            <a:avLst/>
            <a:gdLst/>
            <a:ahLst/>
            <a:cxnLst/>
            <a:rect l="l" t="t" r="r" b="b"/>
            <a:pathLst>
              <a:path w="340994" h="219075">
                <a:moveTo>
                  <a:pt x="340783" y="0"/>
                </a:moveTo>
                <a:lnTo>
                  <a:pt x="325966" y="0"/>
                </a:lnTo>
                <a:lnTo>
                  <a:pt x="0" y="209550"/>
                </a:lnTo>
                <a:lnTo>
                  <a:pt x="0" y="219075"/>
                </a:lnTo>
                <a:lnTo>
                  <a:pt x="340783" y="0"/>
                </a:lnTo>
                <a:close/>
              </a:path>
            </a:pathLst>
          </a:custGeom>
          <a:solidFill>
            <a:srgbClr val="8282D9"/>
          </a:solidFill>
        </p:spPr>
        <p:txBody>
          <a:bodyPr wrap="square" lIns="0" tIns="0" rIns="0" bIns="0" rtlCol="0"/>
          <a:lstStyle/>
          <a:p>
            <a:endParaRPr/>
          </a:p>
        </p:txBody>
      </p:sp>
      <p:sp>
        <p:nvSpPr>
          <p:cNvPr id="343" name="object 343"/>
          <p:cNvSpPr/>
          <p:nvPr/>
        </p:nvSpPr>
        <p:spPr>
          <a:xfrm>
            <a:off x="3362325" y="3438525"/>
            <a:ext cx="355600" cy="228600"/>
          </a:xfrm>
          <a:custGeom>
            <a:avLst/>
            <a:gdLst/>
            <a:ahLst/>
            <a:cxnLst/>
            <a:rect l="l" t="t" r="r" b="b"/>
            <a:pathLst>
              <a:path w="355600" h="228600">
                <a:moveTo>
                  <a:pt x="355600" y="0"/>
                </a:moveTo>
                <a:lnTo>
                  <a:pt x="340783" y="0"/>
                </a:lnTo>
                <a:lnTo>
                  <a:pt x="0" y="219075"/>
                </a:lnTo>
                <a:lnTo>
                  <a:pt x="0" y="228600"/>
                </a:lnTo>
                <a:lnTo>
                  <a:pt x="355600" y="0"/>
                </a:lnTo>
                <a:close/>
              </a:path>
            </a:pathLst>
          </a:custGeom>
          <a:solidFill>
            <a:srgbClr val="8585D9"/>
          </a:solidFill>
        </p:spPr>
        <p:txBody>
          <a:bodyPr wrap="square" lIns="0" tIns="0" rIns="0" bIns="0" rtlCol="0"/>
          <a:lstStyle/>
          <a:p>
            <a:endParaRPr/>
          </a:p>
        </p:txBody>
      </p:sp>
      <p:sp>
        <p:nvSpPr>
          <p:cNvPr id="344" name="object 344"/>
          <p:cNvSpPr/>
          <p:nvPr/>
        </p:nvSpPr>
        <p:spPr>
          <a:xfrm>
            <a:off x="3362325" y="3438526"/>
            <a:ext cx="370840" cy="238125"/>
          </a:xfrm>
          <a:custGeom>
            <a:avLst/>
            <a:gdLst/>
            <a:ahLst/>
            <a:cxnLst/>
            <a:rect l="l" t="t" r="r" b="b"/>
            <a:pathLst>
              <a:path w="370839" h="238125">
                <a:moveTo>
                  <a:pt x="370416" y="0"/>
                </a:moveTo>
                <a:lnTo>
                  <a:pt x="355600" y="0"/>
                </a:lnTo>
                <a:lnTo>
                  <a:pt x="0" y="228600"/>
                </a:lnTo>
                <a:lnTo>
                  <a:pt x="0" y="238125"/>
                </a:lnTo>
                <a:lnTo>
                  <a:pt x="370416" y="0"/>
                </a:lnTo>
                <a:close/>
              </a:path>
            </a:pathLst>
          </a:custGeom>
          <a:solidFill>
            <a:srgbClr val="8787D9"/>
          </a:solidFill>
        </p:spPr>
        <p:txBody>
          <a:bodyPr wrap="square" lIns="0" tIns="0" rIns="0" bIns="0" rtlCol="0"/>
          <a:lstStyle/>
          <a:p>
            <a:endParaRPr/>
          </a:p>
        </p:txBody>
      </p:sp>
      <p:sp>
        <p:nvSpPr>
          <p:cNvPr id="345" name="object 345"/>
          <p:cNvSpPr/>
          <p:nvPr/>
        </p:nvSpPr>
        <p:spPr>
          <a:xfrm>
            <a:off x="3362326" y="3438525"/>
            <a:ext cx="385445" cy="247650"/>
          </a:xfrm>
          <a:custGeom>
            <a:avLst/>
            <a:gdLst/>
            <a:ahLst/>
            <a:cxnLst/>
            <a:rect l="l" t="t" r="r" b="b"/>
            <a:pathLst>
              <a:path w="385444" h="247650">
                <a:moveTo>
                  <a:pt x="385233" y="0"/>
                </a:moveTo>
                <a:lnTo>
                  <a:pt x="370416" y="0"/>
                </a:lnTo>
                <a:lnTo>
                  <a:pt x="0" y="238125"/>
                </a:lnTo>
                <a:lnTo>
                  <a:pt x="0" y="247650"/>
                </a:lnTo>
                <a:lnTo>
                  <a:pt x="385233" y="0"/>
                </a:lnTo>
                <a:close/>
              </a:path>
            </a:pathLst>
          </a:custGeom>
          <a:solidFill>
            <a:srgbClr val="8B8BDA"/>
          </a:solidFill>
        </p:spPr>
        <p:txBody>
          <a:bodyPr wrap="square" lIns="0" tIns="0" rIns="0" bIns="0" rtlCol="0"/>
          <a:lstStyle/>
          <a:p>
            <a:endParaRPr/>
          </a:p>
        </p:txBody>
      </p:sp>
      <p:sp>
        <p:nvSpPr>
          <p:cNvPr id="346" name="object 346"/>
          <p:cNvSpPr/>
          <p:nvPr/>
        </p:nvSpPr>
        <p:spPr>
          <a:xfrm>
            <a:off x="3362325" y="3438526"/>
            <a:ext cx="400050" cy="257175"/>
          </a:xfrm>
          <a:custGeom>
            <a:avLst/>
            <a:gdLst/>
            <a:ahLst/>
            <a:cxnLst/>
            <a:rect l="l" t="t" r="r" b="b"/>
            <a:pathLst>
              <a:path w="400050" h="257175">
                <a:moveTo>
                  <a:pt x="400050" y="0"/>
                </a:moveTo>
                <a:lnTo>
                  <a:pt x="385233" y="0"/>
                </a:lnTo>
                <a:lnTo>
                  <a:pt x="0" y="247650"/>
                </a:lnTo>
                <a:lnTo>
                  <a:pt x="0" y="257175"/>
                </a:lnTo>
                <a:lnTo>
                  <a:pt x="400050" y="0"/>
                </a:lnTo>
                <a:close/>
              </a:path>
            </a:pathLst>
          </a:custGeom>
          <a:solidFill>
            <a:srgbClr val="8E8EDA"/>
          </a:solidFill>
        </p:spPr>
        <p:txBody>
          <a:bodyPr wrap="square" lIns="0" tIns="0" rIns="0" bIns="0" rtlCol="0"/>
          <a:lstStyle/>
          <a:p>
            <a:endParaRPr/>
          </a:p>
        </p:txBody>
      </p:sp>
      <p:sp>
        <p:nvSpPr>
          <p:cNvPr id="347" name="object 347"/>
          <p:cNvSpPr/>
          <p:nvPr/>
        </p:nvSpPr>
        <p:spPr>
          <a:xfrm>
            <a:off x="3362325" y="3324226"/>
            <a:ext cx="593090" cy="371475"/>
          </a:xfrm>
          <a:custGeom>
            <a:avLst/>
            <a:gdLst/>
            <a:ahLst/>
            <a:cxnLst/>
            <a:rect l="l" t="t" r="r" b="b"/>
            <a:pathLst>
              <a:path w="593089" h="371475">
                <a:moveTo>
                  <a:pt x="414866" y="114300"/>
                </a:moveTo>
                <a:lnTo>
                  <a:pt x="400050" y="114300"/>
                </a:lnTo>
                <a:lnTo>
                  <a:pt x="0" y="371475"/>
                </a:lnTo>
                <a:lnTo>
                  <a:pt x="14816" y="371475"/>
                </a:lnTo>
                <a:lnTo>
                  <a:pt x="414866" y="114300"/>
                </a:lnTo>
                <a:close/>
              </a:path>
              <a:path w="593089" h="371475">
                <a:moveTo>
                  <a:pt x="592666" y="0"/>
                </a:moveTo>
                <a:lnTo>
                  <a:pt x="590550" y="0"/>
                </a:lnTo>
                <a:lnTo>
                  <a:pt x="590550" y="1360"/>
                </a:lnTo>
                <a:lnTo>
                  <a:pt x="592666" y="0"/>
                </a:lnTo>
                <a:close/>
              </a:path>
            </a:pathLst>
          </a:custGeom>
          <a:solidFill>
            <a:srgbClr val="9191DB"/>
          </a:solidFill>
        </p:spPr>
        <p:txBody>
          <a:bodyPr wrap="square" lIns="0" tIns="0" rIns="0" bIns="0" rtlCol="0"/>
          <a:lstStyle/>
          <a:p>
            <a:endParaRPr/>
          </a:p>
        </p:txBody>
      </p:sp>
      <p:sp>
        <p:nvSpPr>
          <p:cNvPr id="348" name="object 348"/>
          <p:cNvSpPr/>
          <p:nvPr/>
        </p:nvSpPr>
        <p:spPr>
          <a:xfrm>
            <a:off x="3377142" y="3324226"/>
            <a:ext cx="588645" cy="371475"/>
          </a:xfrm>
          <a:custGeom>
            <a:avLst/>
            <a:gdLst/>
            <a:ahLst/>
            <a:cxnLst/>
            <a:rect l="l" t="t" r="r" b="b"/>
            <a:pathLst>
              <a:path w="588644" h="371475">
                <a:moveTo>
                  <a:pt x="414866" y="114300"/>
                </a:moveTo>
                <a:lnTo>
                  <a:pt x="400050" y="114300"/>
                </a:lnTo>
                <a:lnTo>
                  <a:pt x="0" y="371475"/>
                </a:lnTo>
                <a:lnTo>
                  <a:pt x="14816" y="371475"/>
                </a:lnTo>
                <a:lnTo>
                  <a:pt x="414866" y="114300"/>
                </a:lnTo>
                <a:close/>
              </a:path>
              <a:path w="588644" h="371475">
                <a:moveTo>
                  <a:pt x="585258" y="0"/>
                </a:moveTo>
                <a:lnTo>
                  <a:pt x="577850" y="0"/>
                </a:lnTo>
                <a:lnTo>
                  <a:pt x="575733" y="1360"/>
                </a:lnTo>
                <a:lnTo>
                  <a:pt x="575733" y="10885"/>
                </a:lnTo>
                <a:lnTo>
                  <a:pt x="588157" y="2898"/>
                </a:lnTo>
                <a:lnTo>
                  <a:pt x="585258" y="0"/>
                </a:lnTo>
                <a:close/>
              </a:path>
            </a:pathLst>
          </a:custGeom>
          <a:solidFill>
            <a:srgbClr val="9494DD"/>
          </a:solidFill>
        </p:spPr>
        <p:txBody>
          <a:bodyPr wrap="square" lIns="0" tIns="0" rIns="0" bIns="0" rtlCol="0"/>
          <a:lstStyle/>
          <a:p>
            <a:endParaRPr/>
          </a:p>
        </p:txBody>
      </p:sp>
      <p:sp>
        <p:nvSpPr>
          <p:cNvPr id="349" name="object 349"/>
          <p:cNvSpPr/>
          <p:nvPr/>
        </p:nvSpPr>
        <p:spPr>
          <a:xfrm>
            <a:off x="3391959" y="3327125"/>
            <a:ext cx="579755" cy="368935"/>
          </a:xfrm>
          <a:custGeom>
            <a:avLst/>
            <a:gdLst/>
            <a:ahLst/>
            <a:cxnLst/>
            <a:rect l="l" t="t" r="r" b="b"/>
            <a:pathLst>
              <a:path w="579755" h="368935">
                <a:moveTo>
                  <a:pt x="414866" y="111401"/>
                </a:moveTo>
                <a:lnTo>
                  <a:pt x="400050" y="111401"/>
                </a:lnTo>
                <a:lnTo>
                  <a:pt x="0" y="368576"/>
                </a:lnTo>
                <a:lnTo>
                  <a:pt x="14816" y="368576"/>
                </a:lnTo>
                <a:lnTo>
                  <a:pt x="414866" y="111401"/>
                </a:lnTo>
                <a:close/>
              </a:path>
              <a:path w="579755" h="368935">
                <a:moveTo>
                  <a:pt x="573340" y="0"/>
                </a:moveTo>
                <a:lnTo>
                  <a:pt x="560916" y="7986"/>
                </a:lnTo>
                <a:lnTo>
                  <a:pt x="560916" y="17511"/>
                </a:lnTo>
                <a:lnTo>
                  <a:pt x="579138" y="5797"/>
                </a:lnTo>
                <a:lnTo>
                  <a:pt x="573340" y="0"/>
                </a:lnTo>
                <a:close/>
              </a:path>
            </a:pathLst>
          </a:custGeom>
          <a:solidFill>
            <a:srgbClr val="9797DD"/>
          </a:solidFill>
        </p:spPr>
        <p:txBody>
          <a:bodyPr wrap="square" lIns="0" tIns="0" rIns="0" bIns="0" rtlCol="0"/>
          <a:lstStyle/>
          <a:p>
            <a:endParaRPr/>
          </a:p>
        </p:txBody>
      </p:sp>
      <p:sp>
        <p:nvSpPr>
          <p:cNvPr id="350" name="object 350"/>
          <p:cNvSpPr/>
          <p:nvPr/>
        </p:nvSpPr>
        <p:spPr>
          <a:xfrm>
            <a:off x="3406775" y="3332921"/>
            <a:ext cx="570230" cy="363220"/>
          </a:xfrm>
          <a:custGeom>
            <a:avLst/>
            <a:gdLst/>
            <a:ahLst/>
            <a:cxnLst/>
            <a:rect l="l" t="t" r="r" b="b"/>
            <a:pathLst>
              <a:path w="570230" h="363220">
                <a:moveTo>
                  <a:pt x="414866" y="105603"/>
                </a:moveTo>
                <a:lnTo>
                  <a:pt x="400050" y="105603"/>
                </a:lnTo>
                <a:lnTo>
                  <a:pt x="0" y="362778"/>
                </a:lnTo>
                <a:lnTo>
                  <a:pt x="14816" y="362778"/>
                </a:lnTo>
                <a:lnTo>
                  <a:pt x="414866" y="105603"/>
                </a:lnTo>
                <a:close/>
              </a:path>
              <a:path w="570230" h="363220">
                <a:moveTo>
                  <a:pt x="564321" y="0"/>
                </a:moveTo>
                <a:lnTo>
                  <a:pt x="546100" y="11713"/>
                </a:lnTo>
                <a:lnTo>
                  <a:pt x="546100" y="21238"/>
                </a:lnTo>
                <a:lnTo>
                  <a:pt x="570119" y="5797"/>
                </a:lnTo>
                <a:lnTo>
                  <a:pt x="564321" y="0"/>
                </a:lnTo>
                <a:close/>
              </a:path>
            </a:pathLst>
          </a:custGeom>
          <a:solidFill>
            <a:srgbClr val="9A9ADE"/>
          </a:solidFill>
        </p:spPr>
        <p:txBody>
          <a:bodyPr wrap="square" lIns="0" tIns="0" rIns="0" bIns="0" rtlCol="0"/>
          <a:lstStyle/>
          <a:p>
            <a:endParaRPr/>
          </a:p>
        </p:txBody>
      </p:sp>
      <p:sp>
        <p:nvSpPr>
          <p:cNvPr id="351" name="object 351"/>
          <p:cNvSpPr/>
          <p:nvPr/>
        </p:nvSpPr>
        <p:spPr>
          <a:xfrm>
            <a:off x="3421591" y="3338720"/>
            <a:ext cx="561340" cy="357505"/>
          </a:xfrm>
          <a:custGeom>
            <a:avLst/>
            <a:gdLst/>
            <a:ahLst/>
            <a:cxnLst/>
            <a:rect l="l" t="t" r="r" b="b"/>
            <a:pathLst>
              <a:path w="561339" h="357504">
                <a:moveTo>
                  <a:pt x="414866" y="99805"/>
                </a:moveTo>
                <a:lnTo>
                  <a:pt x="400050" y="99805"/>
                </a:lnTo>
                <a:lnTo>
                  <a:pt x="0" y="356980"/>
                </a:lnTo>
                <a:lnTo>
                  <a:pt x="14816" y="356980"/>
                </a:lnTo>
                <a:lnTo>
                  <a:pt x="414866" y="99805"/>
                </a:lnTo>
                <a:close/>
              </a:path>
              <a:path w="561339" h="357504">
                <a:moveTo>
                  <a:pt x="555302" y="0"/>
                </a:moveTo>
                <a:lnTo>
                  <a:pt x="531283" y="15441"/>
                </a:lnTo>
                <a:lnTo>
                  <a:pt x="531283" y="24966"/>
                </a:lnTo>
                <a:lnTo>
                  <a:pt x="561100" y="5797"/>
                </a:lnTo>
                <a:lnTo>
                  <a:pt x="555302" y="0"/>
                </a:lnTo>
                <a:close/>
              </a:path>
            </a:pathLst>
          </a:custGeom>
          <a:solidFill>
            <a:srgbClr val="9D9DDE"/>
          </a:solidFill>
        </p:spPr>
        <p:txBody>
          <a:bodyPr wrap="square" lIns="0" tIns="0" rIns="0" bIns="0" rtlCol="0"/>
          <a:lstStyle/>
          <a:p>
            <a:endParaRPr/>
          </a:p>
        </p:txBody>
      </p:sp>
      <p:sp>
        <p:nvSpPr>
          <p:cNvPr id="352" name="object 352"/>
          <p:cNvSpPr/>
          <p:nvPr/>
        </p:nvSpPr>
        <p:spPr>
          <a:xfrm>
            <a:off x="3436408" y="3344517"/>
            <a:ext cx="552450" cy="351790"/>
          </a:xfrm>
          <a:custGeom>
            <a:avLst/>
            <a:gdLst/>
            <a:ahLst/>
            <a:cxnLst/>
            <a:rect l="l" t="t" r="r" b="b"/>
            <a:pathLst>
              <a:path w="552450" h="351789">
                <a:moveTo>
                  <a:pt x="414866" y="94007"/>
                </a:moveTo>
                <a:lnTo>
                  <a:pt x="400049" y="94007"/>
                </a:lnTo>
                <a:lnTo>
                  <a:pt x="0" y="351182"/>
                </a:lnTo>
                <a:lnTo>
                  <a:pt x="14816" y="351182"/>
                </a:lnTo>
                <a:lnTo>
                  <a:pt x="414866" y="94007"/>
                </a:lnTo>
                <a:close/>
              </a:path>
              <a:path w="552450" h="351789">
                <a:moveTo>
                  <a:pt x="546284" y="0"/>
                </a:moveTo>
                <a:lnTo>
                  <a:pt x="516466" y="19168"/>
                </a:lnTo>
                <a:lnTo>
                  <a:pt x="516466" y="28693"/>
                </a:lnTo>
                <a:lnTo>
                  <a:pt x="552081" y="5797"/>
                </a:lnTo>
                <a:lnTo>
                  <a:pt x="546284" y="0"/>
                </a:lnTo>
                <a:close/>
              </a:path>
            </a:pathLst>
          </a:custGeom>
          <a:solidFill>
            <a:srgbClr val="9E9EDF"/>
          </a:solidFill>
        </p:spPr>
        <p:txBody>
          <a:bodyPr wrap="square" lIns="0" tIns="0" rIns="0" bIns="0" rtlCol="0"/>
          <a:lstStyle/>
          <a:p>
            <a:endParaRPr/>
          </a:p>
        </p:txBody>
      </p:sp>
      <p:sp>
        <p:nvSpPr>
          <p:cNvPr id="353" name="object 353"/>
          <p:cNvSpPr/>
          <p:nvPr/>
        </p:nvSpPr>
        <p:spPr>
          <a:xfrm>
            <a:off x="3451225" y="3350315"/>
            <a:ext cx="539750" cy="345440"/>
          </a:xfrm>
          <a:custGeom>
            <a:avLst/>
            <a:gdLst/>
            <a:ahLst/>
            <a:cxnLst/>
            <a:rect l="l" t="t" r="r" b="b"/>
            <a:pathLst>
              <a:path w="539750" h="345439">
                <a:moveTo>
                  <a:pt x="414866" y="88209"/>
                </a:moveTo>
                <a:lnTo>
                  <a:pt x="400050" y="88209"/>
                </a:lnTo>
                <a:lnTo>
                  <a:pt x="0" y="345384"/>
                </a:lnTo>
                <a:lnTo>
                  <a:pt x="14816" y="345384"/>
                </a:lnTo>
                <a:lnTo>
                  <a:pt x="414866" y="88209"/>
                </a:lnTo>
                <a:close/>
              </a:path>
              <a:path w="539750" h="345439">
                <a:moveTo>
                  <a:pt x="537265" y="0"/>
                </a:moveTo>
                <a:lnTo>
                  <a:pt x="501650" y="22895"/>
                </a:lnTo>
                <a:lnTo>
                  <a:pt x="501650" y="32420"/>
                </a:lnTo>
                <a:lnTo>
                  <a:pt x="539750" y="7927"/>
                </a:lnTo>
                <a:lnTo>
                  <a:pt x="539750" y="2484"/>
                </a:lnTo>
                <a:lnTo>
                  <a:pt x="537265" y="0"/>
                </a:lnTo>
                <a:close/>
              </a:path>
            </a:pathLst>
          </a:custGeom>
          <a:solidFill>
            <a:srgbClr val="A2A2E1"/>
          </a:solidFill>
        </p:spPr>
        <p:txBody>
          <a:bodyPr wrap="square" lIns="0" tIns="0" rIns="0" bIns="0" rtlCol="0"/>
          <a:lstStyle/>
          <a:p>
            <a:endParaRPr/>
          </a:p>
        </p:txBody>
      </p:sp>
      <p:sp>
        <p:nvSpPr>
          <p:cNvPr id="354" name="object 354"/>
          <p:cNvSpPr/>
          <p:nvPr/>
        </p:nvSpPr>
        <p:spPr>
          <a:xfrm>
            <a:off x="3466042" y="3358242"/>
            <a:ext cx="525145" cy="337820"/>
          </a:xfrm>
          <a:custGeom>
            <a:avLst/>
            <a:gdLst/>
            <a:ahLst/>
            <a:cxnLst/>
            <a:rect l="l" t="t" r="r" b="b"/>
            <a:pathLst>
              <a:path w="525144" h="337820">
                <a:moveTo>
                  <a:pt x="414866" y="80282"/>
                </a:moveTo>
                <a:lnTo>
                  <a:pt x="400050" y="80282"/>
                </a:lnTo>
                <a:lnTo>
                  <a:pt x="0" y="337457"/>
                </a:lnTo>
                <a:lnTo>
                  <a:pt x="14816" y="337457"/>
                </a:lnTo>
                <a:lnTo>
                  <a:pt x="414866" y="80282"/>
                </a:lnTo>
                <a:close/>
              </a:path>
              <a:path w="525144" h="337820">
                <a:moveTo>
                  <a:pt x="524933" y="0"/>
                </a:moveTo>
                <a:lnTo>
                  <a:pt x="486833" y="24492"/>
                </a:lnTo>
                <a:lnTo>
                  <a:pt x="486833" y="34017"/>
                </a:lnTo>
                <a:lnTo>
                  <a:pt x="524933" y="9525"/>
                </a:lnTo>
                <a:lnTo>
                  <a:pt x="524933" y="0"/>
                </a:lnTo>
                <a:close/>
              </a:path>
            </a:pathLst>
          </a:custGeom>
          <a:solidFill>
            <a:srgbClr val="A5A5E1"/>
          </a:solidFill>
        </p:spPr>
        <p:txBody>
          <a:bodyPr wrap="square" lIns="0" tIns="0" rIns="0" bIns="0" rtlCol="0"/>
          <a:lstStyle/>
          <a:p>
            <a:endParaRPr/>
          </a:p>
        </p:txBody>
      </p:sp>
      <p:sp>
        <p:nvSpPr>
          <p:cNvPr id="355" name="object 355"/>
          <p:cNvSpPr/>
          <p:nvPr/>
        </p:nvSpPr>
        <p:spPr>
          <a:xfrm>
            <a:off x="3480859" y="3367768"/>
            <a:ext cx="518795" cy="328295"/>
          </a:xfrm>
          <a:custGeom>
            <a:avLst/>
            <a:gdLst/>
            <a:ahLst/>
            <a:cxnLst/>
            <a:rect l="l" t="t" r="r" b="b"/>
            <a:pathLst>
              <a:path w="518794" h="328295">
                <a:moveTo>
                  <a:pt x="414866" y="70757"/>
                </a:moveTo>
                <a:lnTo>
                  <a:pt x="400050" y="70757"/>
                </a:lnTo>
                <a:lnTo>
                  <a:pt x="0" y="327932"/>
                </a:lnTo>
                <a:lnTo>
                  <a:pt x="14816" y="327932"/>
                </a:lnTo>
                <a:lnTo>
                  <a:pt x="414866" y="70757"/>
                </a:lnTo>
                <a:close/>
              </a:path>
              <a:path w="518794" h="328295">
                <a:moveTo>
                  <a:pt x="510116" y="0"/>
                </a:moveTo>
                <a:lnTo>
                  <a:pt x="472016" y="24492"/>
                </a:lnTo>
                <a:lnTo>
                  <a:pt x="472016" y="34017"/>
                </a:lnTo>
                <a:lnTo>
                  <a:pt x="518583" y="4082"/>
                </a:lnTo>
                <a:lnTo>
                  <a:pt x="510116" y="4082"/>
                </a:lnTo>
                <a:lnTo>
                  <a:pt x="510116" y="0"/>
                </a:lnTo>
                <a:close/>
              </a:path>
            </a:pathLst>
          </a:custGeom>
          <a:solidFill>
            <a:srgbClr val="A7A7E2"/>
          </a:solidFill>
        </p:spPr>
        <p:txBody>
          <a:bodyPr wrap="square" lIns="0" tIns="0" rIns="0" bIns="0" rtlCol="0"/>
          <a:lstStyle/>
          <a:p>
            <a:endParaRPr/>
          </a:p>
        </p:txBody>
      </p:sp>
      <p:sp>
        <p:nvSpPr>
          <p:cNvPr id="356" name="object 356"/>
          <p:cNvSpPr/>
          <p:nvPr/>
        </p:nvSpPr>
        <p:spPr>
          <a:xfrm>
            <a:off x="3495675" y="3371850"/>
            <a:ext cx="510540" cy="323850"/>
          </a:xfrm>
          <a:custGeom>
            <a:avLst/>
            <a:gdLst/>
            <a:ahLst/>
            <a:cxnLst/>
            <a:rect l="l" t="t" r="r" b="b"/>
            <a:pathLst>
              <a:path w="510539" h="323850">
                <a:moveTo>
                  <a:pt x="414866" y="66675"/>
                </a:moveTo>
                <a:lnTo>
                  <a:pt x="400050" y="66675"/>
                </a:lnTo>
                <a:lnTo>
                  <a:pt x="0" y="323850"/>
                </a:lnTo>
                <a:lnTo>
                  <a:pt x="14816" y="323850"/>
                </a:lnTo>
                <a:lnTo>
                  <a:pt x="414866" y="66675"/>
                </a:lnTo>
                <a:close/>
              </a:path>
              <a:path w="510539" h="323850">
                <a:moveTo>
                  <a:pt x="504825" y="0"/>
                </a:moveTo>
                <a:lnTo>
                  <a:pt x="503766" y="0"/>
                </a:lnTo>
                <a:lnTo>
                  <a:pt x="457200" y="29935"/>
                </a:lnTo>
                <a:lnTo>
                  <a:pt x="457200" y="39460"/>
                </a:lnTo>
                <a:lnTo>
                  <a:pt x="510208" y="5383"/>
                </a:lnTo>
                <a:lnTo>
                  <a:pt x="504825" y="0"/>
                </a:lnTo>
                <a:close/>
              </a:path>
            </a:pathLst>
          </a:custGeom>
          <a:solidFill>
            <a:srgbClr val="ABABE3"/>
          </a:solidFill>
        </p:spPr>
        <p:txBody>
          <a:bodyPr wrap="square" lIns="0" tIns="0" rIns="0" bIns="0" rtlCol="0"/>
          <a:lstStyle/>
          <a:p>
            <a:endParaRPr/>
          </a:p>
        </p:txBody>
      </p:sp>
      <p:sp>
        <p:nvSpPr>
          <p:cNvPr id="357" name="object 357"/>
          <p:cNvSpPr/>
          <p:nvPr/>
        </p:nvSpPr>
        <p:spPr>
          <a:xfrm>
            <a:off x="3510491" y="3377233"/>
            <a:ext cx="501650" cy="318770"/>
          </a:xfrm>
          <a:custGeom>
            <a:avLst/>
            <a:gdLst/>
            <a:ahLst/>
            <a:cxnLst/>
            <a:rect l="l" t="t" r="r" b="b"/>
            <a:pathLst>
              <a:path w="501650" h="318770">
                <a:moveTo>
                  <a:pt x="414866" y="61291"/>
                </a:moveTo>
                <a:lnTo>
                  <a:pt x="400050" y="61291"/>
                </a:lnTo>
                <a:lnTo>
                  <a:pt x="0" y="318466"/>
                </a:lnTo>
                <a:lnTo>
                  <a:pt x="14816" y="318466"/>
                </a:lnTo>
                <a:lnTo>
                  <a:pt x="414866" y="61291"/>
                </a:lnTo>
                <a:close/>
              </a:path>
              <a:path w="501650" h="318770">
                <a:moveTo>
                  <a:pt x="495392" y="0"/>
                </a:moveTo>
                <a:lnTo>
                  <a:pt x="442383" y="34077"/>
                </a:lnTo>
                <a:lnTo>
                  <a:pt x="442383" y="43602"/>
                </a:lnTo>
                <a:lnTo>
                  <a:pt x="501189" y="5797"/>
                </a:lnTo>
                <a:lnTo>
                  <a:pt x="495392" y="0"/>
                </a:lnTo>
                <a:close/>
              </a:path>
            </a:pathLst>
          </a:custGeom>
          <a:solidFill>
            <a:srgbClr val="AEAEE3"/>
          </a:solidFill>
        </p:spPr>
        <p:txBody>
          <a:bodyPr wrap="square" lIns="0" tIns="0" rIns="0" bIns="0" rtlCol="0"/>
          <a:lstStyle/>
          <a:p>
            <a:endParaRPr/>
          </a:p>
        </p:txBody>
      </p:sp>
      <p:sp>
        <p:nvSpPr>
          <p:cNvPr id="358" name="object 358"/>
          <p:cNvSpPr/>
          <p:nvPr/>
        </p:nvSpPr>
        <p:spPr>
          <a:xfrm>
            <a:off x="3525309" y="3383032"/>
            <a:ext cx="492759" cy="313055"/>
          </a:xfrm>
          <a:custGeom>
            <a:avLst/>
            <a:gdLst/>
            <a:ahLst/>
            <a:cxnLst/>
            <a:rect l="l" t="t" r="r" b="b"/>
            <a:pathLst>
              <a:path w="492760" h="313054">
                <a:moveTo>
                  <a:pt x="414866" y="55493"/>
                </a:moveTo>
                <a:lnTo>
                  <a:pt x="400050" y="55493"/>
                </a:lnTo>
                <a:lnTo>
                  <a:pt x="0" y="312668"/>
                </a:lnTo>
                <a:lnTo>
                  <a:pt x="14816" y="312668"/>
                </a:lnTo>
                <a:lnTo>
                  <a:pt x="414866" y="55493"/>
                </a:lnTo>
                <a:close/>
              </a:path>
              <a:path w="492760" h="313054">
                <a:moveTo>
                  <a:pt x="486373" y="0"/>
                </a:moveTo>
                <a:lnTo>
                  <a:pt x="427566" y="37804"/>
                </a:lnTo>
                <a:lnTo>
                  <a:pt x="427566" y="47329"/>
                </a:lnTo>
                <a:lnTo>
                  <a:pt x="492171" y="5797"/>
                </a:lnTo>
                <a:lnTo>
                  <a:pt x="486373" y="0"/>
                </a:lnTo>
                <a:close/>
              </a:path>
            </a:pathLst>
          </a:custGeom>
          <a:solidFill>
            <a:srgbClr val="B0B0E4"/>
          </a:solidFill>
        </p:spPr>
        <p:txBody>
          <a:bodyPr wrap="square" lIns="0" tIns="0" rIns="0" bIns="0" rtlCol="0"/>
          <a:lstStyle/>
          <a:p>
            <a:endParaRPr/>
          </a:p>
        </p:txBody>
      </p:sp>
      <p:sp>
        <p:nvSpPr>
          <p:cNvPr id="359" name="object 359"/>
          <p:cNvSpPr/>
          <p:nvPr/>
        </p:nvSpPr>
        <p:spPr>
          <a:xfrm>
            <a:off x="3540126" y="3388829"/>
            <a:ext cx="479425" cy="307340"/>
          </a:xfrm>
          <a:custGeom>
            <a:avLst/>
            <a:gdLst/>
            <a:ahLst/>
            <a:cxnLst/>
            <a:rect l="l" t="t" r="r" b="b"/>
            <a:pathLst>
              <a:path w="479425" h="307339">
                <a:moveTo>
                  <a:pt x="477354" y="0"/>
                </a:moveTo>
                <a:lnTo>
                  <a:pt x="412750" y="41531"/>
                </a:lnTo>
                <a:lnTo>
                  <a:pt x="412750" y="49695"/>
                </a:lnTo>
                <a:lnTo>
                  <a:pt x="400050" y="49695"/>
                </a:lnTo>
                <a:lnTo>
                  <a:pt x="0" y="306870"/>
                </a:lnTo>
                <a:lnTo>
                  <a:pt x="14816" y="306870"/>
                </a:lnTo>
                <a:lnTo>
                  <a:pt x="479425" y="8193"/>
                </a:lnTo>
                <a:lnTo>
                  <a:pt x="479425" y="2070"/>
                </a:lnTo>
                <a:lnTo>
                  <a:pt x="477354" y="0"/>
                </a:lnTo>
                <a:close/>
              </a:path>
            </a:pathLst>
          </a:custGeom>
          <a:solidFill>
            <a:srgbClr val="B3B3E4"/>
          </a:solidFill>
        </p:spPr>
        <p:txBody>
          <a:bodyPr wrap="square" lIns="0" tIns="0" rIns="0" bIns="0" rtlCol="0"/>
          <a:lstStyle/>
          <a:p>
            <a:endParaRPr/>
          </a:p>
        </p:txBody>
      </p:sp>
      <p:sp>
        <p:nvSpPr>
          <p:cNvPr id="360" name="object 360"/>
          <p:cNvSpPr/>
          <p:nvPr/>
        </p:nvSpPr>
        <p:spPr>
          <a:xfrm>
            <a:off x="3554941" y="3397024"/>
            <a:ext cx="464820" cy="299085"/>
          </a:xfrm>
          <a:custGeom>
            <a:avLst/>
            <a:gdLst/>
            <a:ahLst/>
            <a:cxnLst/>
            <a:rect l="l" t="t" r="r" b="b"/>
            <a:pathLst>
              <a:path w="464819" h="299085">
                <a:moveTo>
                  <a:pt x="464608" y="0"/>
                </a:moveTo>
                <a:lnTo>
                  <a:pt x="0" y="298676"/>
                </a:lnTo>
                <a:lnTo>
                  <a:pt x="14816" y="298676"/>
                </a:lnTo>
                <a:lnTo>
                  <a:pt x="464608" y="9524"/>
                </a:lnTo>
                <a:lnTo>
                  <a:pt x="464608" y="0"/>
                </a:lnTo>
                <a:close/>
              </a:path>
            </a:pathLst>
          </a:custGeom>
          <a:solidFill>
            <a:srgbClr val="B5B5E6"/>
          </a:solidFill>
        </p:spPr>
        <p:txBody>
          <a:bodyPr wrap="square" lIns="0" tIns="0" rIns="0" bIns="0" rtlCol="0"/>
          <a:lstStyle/>
          <a:p>
            <a:endParaRPr/>
          </a:p>
        </p:txBody>
      </p:sp>
      <p:sp>
        <p:nvSpPr>
          <p:cNvPr id="361" name="object 361"/>
          <p:cNvSpPr/>
          <p:nvPr/>
        </p:nvSpPr>
        <p:spPr>
          <a:xfrm>
            <a:off x="3569758" y="3406548"/>
            <a:ext cx="459740" cy="289560"/>
          </a:xfrm>
          <a:custGeom>
            <a:avLst/>
            <a:gdLst/>
            <a:ahLst/>
            <a:cxnLst/>
            <a:rect l="l" t="t" r="r" b="b"/>
            <a:pathLst>
              <a:path w="459739" h="289560">
                <a:moveTo>
                  <a:pt x="449791" y="0"/>
                </a:moveTo>
                <a:lnTo>
                  <a:pt x="0" y="289151"/>
                </a:lnTo>
                <a:lnTo>
                  <a:pt x="14816" y="289151"/>
                </a:lnTo>
                <a:lnTo>
                  <a:pt x="459316" y="3401"/>
                </a:lnTo>
                <a:lnTo>
                  <a:pt x="449791" y="3401"/>
                </a:lnTo>
                <a:lnTo>
                  <a:pt x="449791" y="0"/>
                </a:lnTo>
                <a:close/>
              </a:path>
            </a:pathLst>
          </a:custGeom>
          <a:solidFill>
            <a:srgbClr val="B9B9E7"/>
          </a:solidFill>
        </p:spPr>
        <p:txBody>
          <a:bodyPr wrap="square" lIns="0" tIns="0" rIns="0" bIns="0" rtlCol="0"/>
          <a:lstStyle/>
          <a:p>
            <a:endParaRPr/>
          </a:p>
        </p:txBody>
      </p:sp>
      <p:sp>
        <p:nvSpPr>
          <p:cNvPr id="362" name="object 362"/>
          <p:cNvSpPr/>
          <p:nvPr/>
        </p:nvSpPr>
        <p:spPr>
          <a:xfrm>
            <a:off x="3584575" y="3409950"/>
            <a:ext cx="450850" cy="285750"/>
          </a:xfrm>
          <a:custGeom>
            <a:avLst/>
            <a:gdLst/>
            <a:ahLst/>
            <a:cxnLst/>
            <a:rect l="l" t="t" r="r" b="b"/>
            <a:pathLst>
              <a:path w="450850" h="285750">
                <a:moveTo>
                  <a:pt x="444500" y="0"/>
                </a:moveTo>
                <a:lnTo>
                  <a:pt x="0" y="285750"/>
                </a:lnTo>
                <a:lnTo>
                  <a:pt x="14816" y="285750"/>
                </a:lnTo>
                <a:lnTo>
                  <a:pt x="450297" y="5797"/>
                </a:lnTo>
                <a:lnTo>
                  <a:pt x="444500" y="0"/>
                </a:lnTo>
                <a:close/>
              </a:path>
            </a:pathLst>
          </a:custGeom>
          <a:solidFill>
            <a:srgbClr val="BABAE7"/>
          </a:solidFill>
        </p:spPr>
        <p:txBody>
          <a:bodyPr wrap="square" lIns="0" tIns="0" rIns="0" bIns="0" rtlCol="0"/>
          <a:lstStyle/>
          <a:p>
            <a:endParaRPr/>
          </a:p>
        </p:txBody>
      </p:sp>
      <p:sp>
        <p:nvSpPr>
          <p:cNvPr id="363" name="object 363"/>
          <p:cNvSpPr/>
          <p:nvPr/>
        </p:nvSpPr>
        <p:spPr>
          <a:xfrm>
            <a:off x="3599392" y="3415748"/>
            <a:ext cx="441325" cy="280035"/>
          </a:xfrm>
          <a:custGeom>
            <a:avLst/>
            <a:gdLst/>
            <a:ahLst/>
            <a:cxnLst/>
            <a:rect l="l" t="t" r="r" b="b"/>
            <a:pathLst>
              <a:path w="441325" h="280035">
                <a:moveTo>
                  <a:pt x="435481" y="0"/>
                </a:moveTo>
                <a:lnTo>
                  <a:pt x="0" y="279952"/>
                </a:lnTo>
                <a:lnTo>
                  <a:pt x="14816" y="279952"/>
                </a:lnTo>
                <a:lnTo>
                  <a:pt x="441278" y="5797"/>
                </a:lnTo>
                <a:lnTo>
                  <a:pt x="435481" y="0"/>
                </a:lnTo>
                <a:close/>
              </a:path>
            </a:pathLst>
          </a:custGeom>
          <a:solidFill>
            <a:srgbClr val="BDBDE7"/>
          </a:solidFill>
        </p:spPr>
        <p:txBody>
          <a:bodyPr wrap="square" lIns="0" tIns="0" rIns="0" bIns="0" rtlCol="0"/>
          <a:lstStyle/>
          <a:p>
            <a:endParaRPr/>
          </a:p>
        </p:txBody>
      </p:sp>
      <p:sp>
        <p:nvSpPr>
          <p:cNvPr id="364" name="object 364"/>
          <p:cNvSpPr/>
          <p:nvPr/>
        </p:nvSpPr>
        <p:spPr>
          <a:xfrm>
            <a:off x="3614208" y="3421545"/>
            <a:ext cx="432434" cy="274320"/>
          </a:xfrm>
          <a:custGeom>
            <a:avLst/>
            <a:gdLst/>
            <a:ahLst/>
            <a:cxnLst/>
            <a:rect l="l" t="t" r="r" b="b"/>
            <a:pathLst>
              <a:path w="432435" h="274320">
                <a:moveTo>
                  <a:pt x="426462" y="0"/>
                </a:moveTo>
                <a:lnTo>
                  <a:pt x="0" y="274154"/>
                </a:lnTo>
                <a:lnTo>
                  <a:pt x="14816" y="274154"/>
                </a:lnTo>
                <a:lnTo>
                  <a:pt x="432260" y="5797"/>
                </a:lnTo>
                <a:lnTo>
                  <a:pt x="426462" y="0"/>
                </a:lnTo>
                <a:close/>
              </a:path>
            </a:pathLst>
          </a:custGeom>
          <a:solidFill>
            <a:srgbClr val="C1C1E8"/>
          </a:solidFill>
        </p:spPr>
        <p:txBody>
          <a:bodyPr wrap="square" lIns="0" tIns="0" rIns="0" bIns="0" rtlCol="0"/>
          <a:lstStyle/>
          <a:p>
            <a:endParaRPr/>
          </a:p>
        </p:txBody>
      </p:sp>
      <p:sp>
        <p:nvSpPr>
          <p:cNvPr id="365" name="object 365"/>
          <p:cNvSpPr/>
          <p:nvPr/>
        </p:nvSpPr>
        <p:spPr>
          <a:xfrm>
            <a:off x="3629026" y="3427344"/>
            <a:ext cx="423545" cy="268605"/>
          </a:xfrm>
          <a:custGeom>
            <a:avLst/>
            <a:gdLst/>
            <a:ahLst/>
            <a:cxnLst/>
            <a:rect l="l" t="t" r="r" b="b"/>
            <a:pathLst>
              <a:path w="423544" h="268604">
                <a:moveTo>
                  <a:pt x="417443" y="0"/>
                </a:moveTo>
                <a:lnTo>
                  <a:pt x="0" y="268356"/>
                </a:lnTo>
                <a:lnTo>
                  <a:pt x="14816" y="268356"/>
                </a:lnTo>
                <a:lnTo>
                  <a:pt x="423241" y="5797"/>
                </a:lnTo>
                <a:lnTo>
                  <a:pt x="417443" y="0"/>
                </a:lnTo>
                <a:close/>
              </a:path>
            </a:pathLst>
          </a:custGeom>
          <a:solidFill>
            <a:srgbClr val="C2C2E9"/>
          </a:solidFill>
        </p:spPr>
        <p:txBody>
          <a:bodyPr wrap="square" lIns="0" tIns="0" rIns="0" bIns="0" rtlCol="0"/>
          <a:lstStyle/>
          <a:p>
            <a:endParaRPr/>
          </a:p>
        </p:txBody>
      </p:sp>
      <p:sp>
        <p:nvSpPr>
          <p:cNvPr id="366" name="object 366"/>
          <p:cNvSpPr/>
          <p:nvPr/>
        </p:nvSpPr>
        <p:spPr>
          <a:xfrm>
            <a:off x="3643841" y="3433141"/>
            <a:ext cx="414020" cy="262890"/>
          </a:xfrm>
          <a:custGeom>
            <a:avLst/>
            <a:gdLst/>
            <a:ahLst/>
            <a:cxnLst/>
            <a:rect l="l" t="t" r="r" b="b"/>
            <a:pathLst>
              <a:path w="414019" h="262889">
                <a:moveTo>
                  <a:pt x="408424" y="0"/>
                </a:moveTo>
                <a:lnTo>
                  <a:pt x="0" y="262558"/>
                </a:lnTo>
                <a:lnTo>
                  <a:pt x="14816" y="262558"/>
                </a:lnTo>
                <a:lnTo>
                  <a:pt x="413808" y="6064"/>
                </a:lnTo>
                <a:lnTo>
                  <a:pt x="413808" y="5383"/>
                </a:lnTo>
                <a:lnTo>
                  <a:pt x="408424" y="0"/>
                </a:lnTo>
                <a:close/>
              </a:path>
            </a:pathLst>
          </a:custGeom>
          <a:solidFill>
            <a:srgbClr val="C6C6EB"/>
          </a:solidFill>
        </p:spPr>
        <p:txBody>
          <a:bodyPr wrap="square" lIns="0" tIns="0" rIns="0" bIns="0" rtlCol="0"/>
          <a:lstStyle/>
          <a:p>
            <a:endParaRPr/>
          </a:p>
        </p:txBody>
      </p:sp>
      <p:sp>
        <p:nvSpPr>
          <p:cNvPr id="367" name="object 367"/>
          <p:cNvSpPr/>
          <p:nvPr/>
        </p:nvSpPr>
        <p:spPr>
          <a:xfrm>
            <a:off x="3658659" y="3439205"/>
            <a:ext cx="399415" cy="256540"/>
          </a:xfrm>
          <a:custGeom>
            <a:avLst/>
            <a:gdLst/>
            <a:ahLst/>
            <a:cxnLst/>
            <a:rect l="l" t="t" r="r" b="b"/>
            <a:pathLst>
              <a:path w="399414" h="256539">
                <a:moveTo>
                  <a:pt x="398991" y="0"/>
                </a:moveTo>
                <a:lnTo>
                  <a:pt x="0" y="256494"/>
                </a:lnTo>
                <a:lnTo>
                  <a:pt x="14816" y="256494"/>
                </a:lnTo>
                <a:lnTo>
                  <a:pt x="398991" y="9525"/>
                </a:lnTo>
                <a:lnTo>
                  <a:pt x="398991" y="0"/>
                </a:lnTo>
                <a:close/>
              </a:path>
            </a:pathLst>
          </a:custGeom>
          <a:solidFill>
            <a:srgbClr val="C7C7EB"/>
          </a:solidFill>
        </p:spPr>
        <p:txBody>
          <a:bodyPr wrap="square" lIns="0" tIns="0" rIns="0" bIns="0" rtlCol="0"/>
          <a:lstStyle/>
          <a:p>
            <a:endParaRPr/>
          </a:p>
        </p:txBody>
      </p:sp>
      <p:sp>
        <p:nvSpPr>
          <p:cNvPr id="368" name="object 368"/>
          <p:cNvSpPr/>
          <p:nvPr/>
        </p:nvSpPr>
        <p:spPr>
          <a:xfrm>
            <a:off x="3673476" y="3448731"/>
            <a:ext cx="385445" cy="247015"/>
          </a:xfrm>
          <a:custGeom>
            <a:avLst/>
            <a:gdLst/>
            <a:ahLst/>
            <a:cxnLst/>
            <a:rect l="l" t="t" r="r" b="b"/>
            <a:pathLst>
              <a:path w="385444" h="247014">
                <a:moveTo>
                  <a:pt x="384175" y="0"/>
                </a:moveTo>
                <a:lnTo>
                  <a:pt x="0" y="246969"/>
                </a:lnTo>
                <a:lnTo>
                  <a:pt x="14816" y="246969"/>
                </a:lnTo>
                <a:lnTo>
                  <a:pt x="385233" y="8844"/>
                </a:lnTo>
                <a:lnTo>
                  <a:pt x="384175" y="8844"/>
                </a:lnTo>
                <a:lnTo>
                  <a:pt x="384175" y="0"/>
                </a:lnTo>
                <a:close/>
              </a:path>
            </a:pathLst>
          </a:custGeom>
          <a:solidFill>
            <a:srgbClr val="CACAEC"/>
          </a:solidFill>
        </p:spPr>
        <p:txBody>
          <a:bodyPr wrap="square" lIns="0" tIns="0" rIns="0" bIns="0" rtlCol="0"/>
          <a:lstStyle/>
          <a:p>
            <a:endParaRPr/>
          </a:p>
        </p:txBody>
      </p:sp>
      <p:sp>
        <p:nvSpPr>
          <p:cNvPr id="369" name="object 369"/>
          <p:cNvSpPr/>
          <p:nvPr/>
        </p:nvSpPr>
        <p:spPr>
          <a:xfrm>
            <a:off x="3688292" y="3457576"/>
            <a:ext cx="381635" cy="238125"/>
          </a:xfrm>
          <a:custGeom>
            <a:avLst/>
            <a:gdLst/>
            <a:ahLst/>
            <a:cxnLst/>
            <a:rect l="l" t="t" r="r" b="b"/>
            <a:pathLst>
              <a:path w="381635" h="238125">
                <a:moveTo>
                  <a:pt x="378883" y="0"/>
                </a:moveTo>
                <a:lnTo>
                  <a:pt x="370416" y="0"/>
                </a:lnTo>
                <a:lnTo>
                  <a:pt x="0" y="238125"/>
                </a:lnTo>
                <a:lnTo>
                  <a:pt x="14816" y="238125"/>
                </a:lnTo>
                <a:lnTo>
                  <a:pt x="381368" y="2484"/>
                </a:lnTo>
                <a:lnTo>
                  <a:pt x="378883" y="0"/>
                </a:lnTo>
                <a:close/>
              </a:path>
            </a:pathLst>
          </a:custGeom>
          <a:solidFill>
            <a:srgbClr val="CCCCEC"/>
          </a:solidFill>
        </p:spPr>
        <p:txBody>
          <a:bodyPr wrap="square" lIns="0" tIns="0" rIns="0" bIns="0" rtlCol="0"/>
          <a:lstStyle/>
          <a:p>
            <a:endParaRPr/>
          </a:p>
        </p:txBody>
      </p:sp>
      <p:sp>
        <p:nvSpPr>
          <p:cNvPr id="370" name="object 370"/>
          <p:cNvSpPr/>
          <p:nvPr/>
        </p:nvSpPr>
        <p:spPr>
          <a:xfrm>
            <a:off x="3703109" y="3460059"/>
            <a:ext cx="372745" cy="236220"/>
          </a:xfrm>
          <a:custGeom>
            <a:avLst/>
            <a:gdLst/>
            <a:ahLst/>
            <a:cxnLst/>
            <a:rect l="l" t="t" r="r" b="b"/>
            <a:pathLst>
              <a:path w="372744" h="236220">
                <a:moveTo>
                  <a:pt x="366551" y="0"/>
                </a:moveTo>
                <a:lnTo>
                  <a:pt x="0" y="235640"/>
                </a:lnTo>
                <a:lnTo>
                  <a:pt x="14816" y="235640"/>
                </a:lnTo>
                <a:lnTo>
                  <a:pt x="372349" y="5797"/>
                </a:lnTo>
                <a:lnTo>
                  <a:pt x="366551" y="0"/>
                </a:lnTo>
                <a:close/>
              </a:path>
            </a:pathLst>
          </a:custGeom>
          <a:solidFill>
            <a:srgbClr val="CDCDED"/>
          </a:solidFill>
        </p:spPr>
        <p:txBody>
          <a:bodyPr wrap="square" lIns="0" tIns="0" rIns="0" bIns="0" rtlCol="0"/>
          <a:lstStyle/>
          <a:p>
            <a:endParaRPr/>
          </a:p>
        </p:txBody>
      </p:sp>
      <p:sp>
        <p:nvSpPr>
          <p:cNvPr id="371" name="object 371"/>
          <p:cNvSpPr/>
          <p:nvPr/>
        </p:nvSpPr>
        <p:spPr>
          <a:xfrm>
            <a:off x="3717926" y="3465857"/>
            <a:ext cx="363855" cy="229870"/>
          </a:xfrm>
          <a:custGeom>
            <a:avLst/>
            <a:gdLst/>
            <a:ahLst/>
            <a:cxnLst/>
            <a:rect l="l" t="t" r="r" b="b"/>
            <a:pathLst>
              <a:path w="363855" h="229870">
                <a:moveTo>
                  <a:pt x="357532" y="0"/>
                </a:moveTo>
                <a:lnTo>
                  <a:pt x="0" y="229842"/>
                </a:lnTo>
                <a:lnTo>
                  <a:pt x="14816" y="229842"/>
                </a:lnTo>
                <a:lnTo>
                  <a:pt x="363330" y="5797"/>
                </a:lnTo>
                <a:lnTo>
                  <a:pt x="357532" y="0"/>
                </a:lnTo>
                <a:close/>
              </a:path>
            </a:pathLst>
          </a:custGeom>
          <a:solidFill>
            <a:srgbClr val="D0D0ED"/>
          </a:solidFill>
        </p:spPr>
        <p:txBody>
          <a:bodyPr wrap="square" lIns="0" tIns="0" rIns="0" bIns="0" rtlCol="0"/>
          <a:lstStyle/>
          <a:p>
            <a:endParaRPr/>
          </a:p>
        </p:txBody>
      </p:sp>
      <p:sp>
        <p:nvSpPr>
          <p:cNvPr id="372" name="object 372"/>
          <p:cNvSpPr/>
          <p:nvPr/>
        </p:nvSpPr>
        <p:spPr>
          <a:xfrm>
            <a:off x="3732742" y="3471655"/>
            <a:ext cx="353695" cy="224154"/>
          </a:xfrm>
          <a:custGeom>
            <a:avLst/>
            <a:gdLst/>
            <a:ahLst/>
            <a:cxnLst/>
            <a:rect l="l" t="t" r="r" b="b"/>
            <a:pathLst>
              <a:path w="353694" h="224154">
                <a:moveTo>
                  <a:pt x="348513" y="0"/>
                </a:moveTo>
                <a:lnTo>
                  <a:pt x="0" y="224044"/>
                </a:lnTo>
                <a:lnTo>
                  <a:pt x="14816" y="224044"/>
                </a:lnTo>
                <a:lnTo>
                  <a:pt x="353483" y="6330"/>
                </a:lnTo>
                <a:lnTo>
                  <a:pt x="353483" y="4969"/>
                </a:lnTo>
                <a:lnTo>
                  <a:pt x="348513" y="0"/>
                </a:lnTo>
                <a:close/>
              </a:path>
            </a:pathLst>
          </a:custGeom>
          <a:solidFill>
            <a:srgbClr val="D3D3EF"/>
          </a:solidFill>
        </p:spPr>
        <p:txBody>
          <a:bodyPr wrap="square" lIns="0" tIns="0" rIns="0" bIns="0" rtlCol="0"/>
          <a:lstStyle/>
          <a:p>
            <a:endParaRPr/>
          </a:p>
        </p:txBody>
      </p:sp>
      <p:sp>
        <p:nvSpPr>
          <p:cNvPr id="373" name="object 373"/>
          <p:cNvSpPr/>
          <p:nvPr/>
        </p:nvSpPr>
        <p:spPr>
          <a:xfrm>
            <a:off x="3747558" y="3477985"/>
            <a:ext cx="339090" cy="217804"/>
          </a:xfrm>
          <a:custGeom>
            <a:avLst/>
            <a:gdLst/>
            <a:ahLst/>
            <a:cxnLst/>
            <a:rect l="l" t="t" r="r" b="b"/>
            <a:pathLst>
              <a:path w="339089" h="217804">
                <a:moveTo>
                  <a:pt x="338666" y="0"/>
                </a:moveTo>
                <a:lnTo>
                  <a:pt x="0" y="217714"/>
                </a:lnTo>
                <a:lnTo>
                  <a:pt x="14816" y="217714"/>
                </a:lnTo>
                <a:lnTo>
                  <a:pt x="338666" y="9525"/>
                </a:lnTo>
                <a:lnTo>
                  <a:pt x="338666" y="0"/>
                </a:lnTo>
                <a:close/>
              </a:path>
            </a:pathLst>
          </a:custGeom>
          <a:solidFill>
            <a:srgbClr val="D5D5F0"/>
          </a:solidFill>
        </p:spPr>
        <p:txBody>
          <a:bodyPr wrap="square" lIns="0" tIns="0" rIns="0" bIns="0" rtlCol="0"/>
          <a:lstStyle/>
          <a:p>
            <a:endParaRPr/>
          </a:p>
        </p:txBody>
      </p:sp>
      <p:sp>
        <p:nvSpPr>
          <p:cNvPr id="374" name="object 374"/>
          <p:cNvSpPr/>
          <p:nvPr/>
        </p:nvSpPr>
        <p:spPr>
          <a:xfrm>
            <a:off x="3762375" y="3487511"/>
            <a:ext cx="326390" cy="208279"/>
          </a:xfrm>
          <a:custGeom>
            <a:avLst/>
            <a:gdLst/>
            <a:ahLst/>
            <a:cxnLst/>
            <a:rect l="l" t="t" r="r" b="b"/>
            <a:pathLst>
              <a:path w="326389" h="208279">
                <a:moveTo>
                  <a:pt x="323850" y="0"/>
                </a:moveTo>
                <a:lnTo>
                  <a:pt x="0" y="208189"/>
                </a:lnTo>
                <a:lnTo>
                  <a:pt x="14816" y="208189"/>
                </a:lnTo>
                <a:lnTo>
                  <a:pt x="325966" y="8164"/>
                </a:lnTo>
                <a:lnTo>
                  <a:pt x="323850" y="8164"/>
                </a:lnTo>
                <a:lnTo>
                  <a:pt x="323850" y="0"/>
                </a:lnTo>
                <a:close/>
              </a:path>
            </a:pathLst>
          </a:custGeom>
          <a:solidFill>
            <a:srgbClr val="D6D6F1"/>
          </a:solidFill>
        </p:spPr>
        <p:txBody>
          <a:bodyPr wrap="square" lIns="0" tIns="0" rIns="0" bIns="0" rtlCol="0"/>
          <a:lstStyle/>
          <a:p>
            <a:endParaRPr/>
          </a:p>
        </p:txBody>
      </p:sp>
      <p:sp>
        <p:nvSpPr>
          <p:cNvPr id="375" name="object 375"/>
          <p:cNvSpPr/>
          <p:nvPr/>
        </p:nvSpPr>
        <p:spPr>
          <a:xfrm>
            <a:off x="3777192" y="3495676"/>
            <a:ext cx="321945" cy="200025"/>
          </a:xfrm>
          <a:custGeom>
            <a:avLst/>
            <a:gdLst/>
            <a:ahLst/>
            <a:cxnLst/>
            <a:rect l="l" t="t" r="r" b="b"/>
            <a:pathLst>
              <a:path w="321944" h="200025">
                <a:moveTo>
                  <a:pt x="318558" y="0"/>
                </a:moveTo>
                <a:lnTo>
                  <a:pt x="311150" y="0"/>
                </a:lnTo>
                <a:lnTo>
                  <a:pt x="0" y="200025"/>
                </a:lnTo>
                <a:lnTo>
                  <a:pt x="14816" y="200025"/>
                </a:lnTo>
                <a:lnTo>
                  <a:pt x="321457" y="2898"/>
                </a:lnTo>
                <a:lnTo>
                  <a:pt x="318558" y="0"/>
                </a:lnTo>
                <a:close/>
              </a:path>
            </a:pathLst>
          </a:custGeom>
          <a:solidFill>
            <a:srgbClr val="D9D9F1"/>
          </a:solidFill>
        </p:spPr>
        <p:txBody>
          <a:bodyPr wrap="square" lIns="0" tIns="0" rIns="0" bIns="0" rtlCol="0"/>
          <a:lstStyle/>
          <a:p>
            <a:endParaRPr/>
          </a:p>
        </p:txBody>
      </p:sp>
      <p:sp>
        <p:nvSpPr>
          <p:cNvPr id="376" name="object 376"/>
          <p:cNvSpPr/>
          <p:nvPr/>
        </p:nvSpPr>
        <p:spPr>
          <a:xfrm>
            <a:off x="3792009" y="3498575"/>
            <a:ext cx="313055" cy="197485"/>
          </a:xfrm>
          <a:custGeom>
            <a:avLst/>
            <a:gdLst/>
            <a:ahLst/>
            <a:cxnLst/>
            <a:rect l="l" t="t" r="r" b="b"/>
            <a:pathLst>
              <a:path w="313055" h="197485">
                <a:moveTo>
                  <a:pt x="306640" y="0"/>
                </a:moveTo>
                <a:lnTo>
                  <a:pt x="0" y="197126"/>
                </a:lnTo>
                <a:lnTo>
                  <a:pt x="14816" y="197126"/>
                </a:lnTo>
                <a:lnTo>
                  <a:pt x="312438" y="5797"/>
                </a:lnTo>
                <a:lnTo>
                  <a:pt x="306640" y="0"/>
                </a:lnTo>
                <a:close/>
              </a:path>
            </a:pathLst>
          </a:custGeom>
          <a:solidFill>
            <a:srgbClr val="DADAF1"/>
          </a:solidFill>
        </p:spPr>
        <p:txBody>
          <a:bodyPr wrap="square" lIns="0" tIns="0" rIns="0" bIns="0" rtlCol="0"/>
          <a:lstStyle/>
          <a:p>
            <a:endParaRPr/>
          </a:p>
        </p:txBody>
      </p:sp>
      <p:sp>
        <p:nvSpPr>
          <p:cNvPr id="377" name="object 377"/>
          <p:cNvSpPr/>
          <p:nvPr/>
        </p:nvSpPr>
        <p:spPr>
          <a:xfrm>
            <a:off x="3806825" y="3504371"/>
            <a:ext cx="303530" cy="191770"/>
          </a:xfrm>
          <a:custGeom>
            <a:avLst/>
            <a:gdLst/>
            <a:ahLst/>
            <a:cxnLst/>
            <a:rect l="l" t="t" r="r" b="b"/>
            <a:pathLst>
              <a:path w="303530" h="191770">
                <a:moveTo>
                  <a:pt x="297621" y="0"/>
                </a:moveTo>
                <a:lnTo>
                  <a:pt x="0" y="191328"/>
                </a:lnTo>
                <a:lnTo>
                  <a:pt x="14816" y="191328"/>
                </a:lnTo>
                <a:lnTo>
                  <a:pt x="303419" y="5797"/>
                </a:lnTo>
                <a:lnTo>
                  <a:pt x="297621" y="0"/>
                </a:lnTo>
                <a:close/>
              </a:path>
            </a:pathLst>
          </a:custGeom>
          <a:solidFill>
            <a:srgbClr val="DDDDF1"/>
          </a:solidFill>
        </p:spPr>
        <p:txBody>
          <a:bodyPr wrap="square" lIns="0" tIns="0" rIns="0" bIns="0" rtlCol="0"/>
          <a:lstStyle/>
          <a:p>
            <a:endParaRPr/>
          </a:p>
        </p:txBody>
      </p:sp>
      <p:sp>
        <p:nvSpPr>
          <p:cNvPr id="378" name="object 378"/>
          <p:cNvSpPr/>
          <p:nvPr/>
        </p:nvSpPr>
        <p:spPr>
          <a:xfrm>
            <a:off x="3821641" y="3510170"/>
            <a:ext cx="294640" cy="186055"/>
          </a:xfrm>
          <a:custGeom>
            <a:avLst/>
            <a:gdLst/>
            <a:ahLst/>
            <a:cxnLst/>
            <a:rect l="l" t="t" r="r" b="b"/>
            <a:pathLst>
              <a:path w="294639" h="186054">
                <a:moveTo>
                  <a:pt x="288602" y="0"/>
                </a:moveTo>
                <a:lnTo>
                  <a:pt x="0" y="185530"/>
                </a:lnTo>
                <a:lnTo>
                  <a:pt x="14816" y="185530"/>
                </a:lnTo>
                <a:lnTo>
                  <a:pt x="294400" y="5797"/>
                </a:lnTo>
                <a:lnTo>
                  <a:pt x="288602" y="0"/>
                </a:lnTo>
                <a:close/>
              </a:path>
            </a:pathLst>
          </a:custGeom>
          <a:solidFill>
            <a:srgbClr val="DEDEF2"/>
          </a:solidFill>
        </p:spPr>
        <p:txBody>
          <a:bodyPr wrap="square" lIns="0" tIns="0" rIns="0" bIns="0" rtlCol="0"/>
          <a:lstStyle/>
          <a:p>
            <a:endParaRPr/>
          </a:p>
        </p:txBody>
      </p:sp>
      <p:sp>
        <p:nvSpPr>
          <p:cNvPr id="379" name="object 379"/>
          <p:cNvSpPr/>
          <p:nvPr/>
        </p:nvSpPr>
        <p:spPr>
          <a:xfrm>
            <a:off x="3836458" y="3515967"/>
            <a:ext cx="285750" cy="180340"/>
          </a:xfrm>
          <a:custGeom>
            <a:avLst/>
            <a:gdLst/>
            <a:ahLst/>
            <a:cxnLst/>
            <a:rect l="l" t="t" r="r" b="b"/>
            <a:pathLst>
              <a:path w="285750" h="180339">
                <a:moveTo>
                  <a:pt x="279584" y="0"/>
                </a:moveTo>
                <a:lnTo>
                  <a:pt x="0" y="179732"/>
                </a:lnTo>
                <a:lnTo>
                  <a:pt x="14816" y="179732"/>
                </a:lnTo>
                <a:lnTo>
                  <a:pt x="285381" y="5797"/>
                </a:lnTo>
                <a:lnTo>
                  <a:pt x="279584" y="0"/>
                </a:lnTo>
                <a:close/>
              </a:path>
            </a:pathLst>
          </a:custGeom>
          <a:solidFill>
            <a:srgbClr val="DFDFF2"/>
          </a:solidFill>
        </p:spPr>
        <p:txBody>
          <a:bodyPr wrap="square" lIns="0" tIns="0" rIns="0" bIns="0" rtlCol="0"/>
          <a:lstStyle/>
          <a:p>
            <a:endParaRPr/>
          </a:p>
        </p:txBody>
      </p:sp>
      <p:sp>
        <p:nvSpPr>
          <p:cNvPr id="380" name="object 380"/>
          <p:cNvSpPr/>
          <p:nvPr/>
        </p:nvSpPr>
        <p:spPr>
          <a:xfrm>
            <a:off x="3851275" y="3521765"/>
            <a:ext cx="273050" cy="173990"/>
          </a:xfrm>
          <a:custGeom>
            <a:avLst/>
            <a:gdLst/>
            <a:ahLst/>
            <a:cxnLst/>
            <a:rect l="l" t="t" r="r" b="b"/>
            <a:pathLst>
              <a:path w="273050" h="173989">
                <a:moveTo>
                  <a:pt x="270565" y="0"/>
                </a:moveTo>
                <a:lnTo>
                  <a:pt x="0" y="173934"/>
                </a:lnTo>
                <a:lnTo>
                  <a:pt x="14816" y="173934"/>
                </a:lnTo>
                <a:lnTo>
                  <a:pt x="273050" y="7927"/>
                </a:lnTo>
                <a:lnTo>
                  <a:pt x="273050" y="2484"/>
                </a:lnTo>
                <a:lnTo>
                  <a:pt x="270565" y="0"/>
                </a:lnTo>
                <a:close/>
              </a:path>
            </a:pathLst>
          </a:custGeom>
          <a:solidFill>
            <a:srgbClr val="E2E2F4"/>
          </a:solidFill>
        </p:spPr>
        <p:txBody>
          <a:bodyPr wrap="square" lIns="0" tIns="0" rIns="0" bIns="0" rtlCol="0"/>
          <a:lstStyle/>
          <a:p>
            <a:endParaRPr/>
          </a:p>
        </p:txBody>
      </p:sp>
      <p:sp>
        <p:nvSpPr>
          <p:cNvPr id="381" name="object 381"/>
          <p:cNvSpPr/>
          <p:nvPr/>
        </p:nvSpPr>
        <p:spPr>
          <a:xfrm>
            <a:off x="3866092" y="3529692"/>
            <a:ext cx="258445" cy="166370"/>
          </a:xfrm>
          <a:custGeom>
            <a:avLst/>
            <a:gdLst/>
            <a:ahLst/>
            <a:cxnLst/>
            <a:rect l="l" t="t" r="r" b="b"/>
            <a:pathLst>
              <a:path w="258444" h="166370">
                <a:moveTo>
                  <a:pt x="258233" y="0"/>
                </a:moveTo>
                <a:lnTo>
                  <a:pt x="0" y="166007"/>
                </a:lnTo>
                <a:lnTo>
                  <a:pt x="14816" y="166007"/>
                </a:lnTo>
                <a:lnTo>
                  <a:pt x="258233" y="9525"/>
                </a:lnTo>
                <a:lnTo>
                  <a:pt x="258233" y="0"/>
                </a:lnTo>
                <a:close/>
              </a:path>
            </a:pathLst>
          </a:custGeom>
          <a:solidFill>
            <a:srgbClr val="E3E3F5"/>
          </a:solidFill>
        </p:spPr>
        <p:txBody>
          <a:bodyPr wrap="square" lIns="0" tIns="0" rIns="0" bIns="0" rtlCol="0"/>
          <a:lstStyle/>
          <a:p>
            <a:endParaRPr/>
          </a:p>
        </p:txBody>
      </p:sp>
      <p:sp>
        <p:nvSpPr>
          <p:cNvPr id="382" name="object 382"/>
          <p:cNvSpPr/>
          <p:nvPr/>
        </p:nvSpPr>
        <p:spPr>
          <a:xfrm>
            <a:off x="3880909" y="3539218"/>
            <a:ext cx="252095" cy="156845"/>
          </a:xfrm>
          <a:custGeom>
            <a:avLst/>
            <a:gdLst/>
            <a:ahLst/>
            <a:cxnLst/>
            <a:rect l="l" t="t" r="r" b="b"/>
            <a:pathLst>
              <a:path w="252094" h="156845">
                <a:moveTo>
                  <a:pt x="243416" y="0"/>
                </a:moveTo>
                <a:lnTo>
                  <a:pt x="0" y="156482"/>
                </a:lnTo>
                <a:lnTo>
                  <a:pt x="14816" y="156482"/>
                </a:lnTo>
                <a:lnTo>
                  <a:pt x="251883" y="4082"/>
                </a:lnTo>
                <a:lnTo>
                  <a:pt x="243416" y="4082"/>
                </a:lnTo>
                <a:lnTo>
                  <a:pt x="243416" y="0"/>
                </a:lnTo>
                <a:close/>
              </a:path>
            </a:pathLst>
          </a:custGeom>
          <a:solidFill>
            <a:srgbClr val="E4E4F5"/>
          </a:solidFill>
        </p:spPr>
        <p:txBody>
          <a:bodyPr wrap="square" lIns="0" tIns="0" rIns="0" bIns="0" rtlCol="0"/>
          <a:lstStyle/>
          <a:p>
            <a:endParaRPr/>
          </a:p>
        </p:txBody>
      </p:sp>
      <p:sp>
        <p:nvSpPr>
          <p:cNvPr id="383" name="object 383"/>
          <p:cNvSpPr/>
          <p:nvPr/>
        </p:nvSpPr>
        <p:spPr>
          <a:xfrm>
            <a:off x="3895725" y="3543300"/>
            <a:ext cx="243840" cy="152400"/>
          </a:xfrm>
          <a:custGeom>
            <a:avLst/>
            <a:gdLst/>
            <a:ahLst/>
            <a:cxnLst/>
            <a:rect l="l" t="t" r="r" b="b"/>
            <a:pathLst>
              <a:path w="243839" h="152400">
                <a:moveTo>
                  <a:pt x="238125" y="0"/>
                </a:moveTo>
                <a:lnTo>
                  <a:pt x="237066" y="0"/>
                </a:lnTo>
                <a:lnTo>
                  <a:pt x="0" y="152400"/>
                </a:lnTo>
                <a:lnTo>
                  <a:pt x="14816" y="152400"/>
                </a:lnTo>
                <a:lnTo>
                  <a:pt x="243508" y="5383"/>
                </a:lnTo>
                <a:lnTo>
                  <a:pt x="238125" y="0"/>
                </a:lnTo>
                <a:close/>
              </a:path>
            </a:pathLst>
          </a:custGeom>
          <a:solidFill>
            <a:srgbClr val="E7E7F5"/>
          </a:solidFill>
        </p:spPr>
        <p:txBody>
          <a:bodyPr wrap="square" lIns="0" tIns="0" rIns="0" bIns="0" rtlCol="0"/>
          <a:lstStyle/>
          <a:p>
            <a:endParaRPr/>
          </a:p>
        </p:txBody>
      </p:sp>
      <p:sp>
        <p:nvSpPr>
          <p:cNvPr id="384" name="object 384"/>
          <p:cNvSpPr/>
          <p:nvPr/>
        </p:nvSpPr>
        <p:spPr>
          <a:xfrm>
            <a:off x="3910541" y="3548683"/>
            <a:ext cx="234950" cy="147320"/>
          </a:xfrm>
          <a:custGeom>
            <a:avLst/>
            <a:gdLst/>
            <a:ahLst/>
            <a:cxnLst/>
            <a:rect l="l" t="t" r="r" b="b"/>
            <a:pathLst>
              <a:path w="234950" h="147320">
                <a:moveTo>
                  <a:pt x="228692" y="0"/>
                </a:moveTo>
                <a:lnTo>
                  <a:pt x="0" y="147016"/>
                </a:lnTo>
                <a:lnTo>
                  <a:pt x="14816" y="147016"/>
                </a:lnTo>
                <a:lnTo>
                  <a:pt x="234489" y="5797"/>
                </a:lnTo>
                <a:lnTo>
                  <a:pt x="228692" y="0"/>
                </a:lnTo>
                <a:close/>
              </a:path>
            </a:pathLst>
          </a:custGeom>
          <a:solidFill>
            <a:srgbClr val="E7E7F5"/>
          </a:solidFill>
        </p:spPr>
        <p:txBody>
          <a:bodyPr wrap="square" lIns="0" tIns="0" rIns="0" bIns="0" rtlCol="0"/>
          <a:lstStyle/>
          <a:p>
            <a:endParaRPr/>
          </a:p>
        </p:txBody>
      </p:sp>
      <p:sp>
        <p:nvSpPr>
          <p:cNvPr id="385" name="object 385"/>
          <p:cNvSpPr/>
          <p:nvPr/>
        </p:nvSpPr>
        <p:spPr>
          <a:xfrm>
            <a:off x="3925358" y="3554482"/>
            <a:ext cx="226060" cy="141605"/>
          </a:xfrm>
          <a:custGeom>
            <a:avLst/>
            <a:gdLst/>
            <a:ahLst/>
            <a:cxnLst/>
            <a:rect l="l" t="t" r="r" b="b"/>
            <a:pathLst>
              <a:path w="226060" h="141604">
                <a:moveTo>
                  <a:pt x="219673" y="0"/>
                </a:moveTo>
                <a:lnTo>
                  <a:pt x="0" y="141218"/>
                </a:lnTo>
                <a:lnTo>
                  <a:pt x="14816" y="141218"/>
                </a:lnTo>
                <a:lnTo>
                  <a:pt x="225471" y="5797"/>
                </a:lnTo>
                <a:lnTo>
                  <a:pt x="219673" y="0"/>
                </a:lnTo>
                <a:close/>
              </a:path>
            </a:pathLst>
          </a:custGeom>
          <a:solidFill>
            <a:srgbClr val="E9E9F6"/>
          </a:solidFill>
        </p:spPr>
        <p:txBody>
          <a:bodyPr wrap="square" lIns="0" tIns="0" rIns="0" bIns="0" rtlCol="0"/>
          <a:lstStyle/>
          <a:p>
            <a:endParaRPr/>
          </a:p>
        </p:txBody>
      </p:sp>
      <p:sp>
        <p:nvSpPr>
          <p:cNvPr id="386" name="object 386"/>
          <p:cNvSpPr/>
          <p:nvPr/>
        </p:nvSpPr>
        <p:spPr>
          <a:xfrm>
            <a:off x="3940176" y="3560279"/>
            <a:ext cx="212725" cy="137160"/>
          </a:xfrm>
          <a:custGeom>
            <a:avLst/>
            <a:gdLst/>
            <a:ahLst/>
            <a:cxnLst/>
            <a:rect l="l" t="t" r="r" b="b"/>
            <a:pathLst>
              <a:path w="212725" h="137160">
                <a:moveTo>
                  <a:pt x="210654" y="0"/>
                </a:moveTo>
                <a:lnTo>
                  <a:pt x="0" y="135420"/>
                </a:lnTo>
                <a:lnTo>
                  <a:pt x="12700" y="135420"/>
                </a:lnTo>
                <a:lnTo>
                  <a:pt x="12700" y="136781"/>
                </a:lnTo>
                <a:lnTo>
                  <a:pt x="210127" y="9863"/>
                </a:lnTo>
                <a:lnTo>
                  <a:pt x="212725" y="2070"/>
                </a:lnTo>
                <a:lnTo>
                  <a:pt x="210654" y="0"/>
                </a:lnTo>
                <a:close/>
              </a:path>
            </a:pathLst>
          </a:custGeom>
          <a:solidFill>
            <a:srgbClr val="EBEBF6"/>
          </a:solidFill>
        </p:spPr>
        <p:txBody>
          <a:bodyPr wrap="square" lIns="0" tIns="0" rIns="0" bIns="0" rtlCol="0"/>
          <a:lstStyle/>
          <a:p>
            <a:endParaRPr/>
          </a:p>
        </p:txBody>
      </p:sp>
      <p:sp>
        <p:nvSpPr>
          <p:cNvPr id="387" name="object 387"/>
          <p:cNvSpPr/>
          <p:nvPr/>
        </p:nvSpPr>
        <p:spPr>
          <a:xfrm>
            <a:off x="3952876" y="3570144"/>
            <a:ext cx="197485" cy="136525"/>
          </a:xfrm>
          <a:custGeom>
            <a:avLst/>
            <a:gdLst/>
            <a:ahLst/>
            <a:cxnLst/>
            <a:rect l="l" t="t" r="r" b="b"/>
            <a:pathLst>
              <a:path w="197485" h="136525">
                <a:moveTo>
                  <a:pt x="197427" y="0"/>
                </a:moveTo>
                <a:lnTo>
                  <a:pt x="0" y="126917"/>
                </a:lnTo>
                <a:lnTo>
                  <a:pt x="0" y="136442"/>
                </a:lnTo>
                <a:lnTo>
                  <a:pt x="193386" y="12122"/>
                </a:lnTo>
                <a:lnTo>
                  <a:pt x="197427" y="0"/>
                </a:lnTo>
                <a:close/>
              </a:path>
            </a:pathLst>
          </a:custGeom>
          <a:solidFill>
            <a:srgbClr val="ECECF7"/>
          </a:solidFill>
        </p:spPr>
        <p:txBody>
          <a:bodyPr wrap="square" lIns="0" tIns="0" rIns="0" bIns="0" rtlCol="0"/>
          <a:lstStyle/>
          <a:p>
            <a:endParaRPr/>
          </a:p>
        </p:txBody>
      </p:sp>
      <p:sp>
        <p:nvSpPr>
          <p:cNvPr id="388" name="object 388"/>
          <p:cNvSpPr/>
          <p:nvPr/>
        </p:nvSpPr>
        <p:spPr>
          <a:xfrm>
            <a:off x="3952876" y="3582266"/>
            <a:ext cx="193675" cy="133985"/>
          </a:xfrm>
          <a:custGeom>
            <a:avLst/>
            <a:gdLst/>
            <a:ahLst/>
            <a:cxnLst/>
            <a:rect l="l" t="t" r="r" b="b"/>
            <a:pathLst>
              <a:path w="193675" h="133985">
                <a:moveTo>
                  <a:pt x="193386" y="0"/>
                </a:moveTo>
                <a:lnTo>
                  <a:pt x="0" y="124319"/>
                </a:lnTo>
                <a:lnTo>
                  <a:pt x="0" y="133844"/>
                </a:lnTo>
                <a:lnTo>
                  <a:pt x="182880" y="16279"/>
                </a:lnTo>
                <a:lnTo>
                  <a:pt x="190500" y="8659"/>
                </a:lnTo>
                <a:lnTo>
                  <a:pt x="193386" y="0"/>
                </a:lnTo>
                <a:close/>
              </a:path>
            </a:pathLst>
          </a:custGeom>
          <a:solidFill>
            <a:srgbClr val="ECECF7"/>
          </a:solidFill>
        </p:spPr>
        <p:txBody>
          <a:bodyPr wrap="square" lIns="0" tIns="0" rIns="0" bIns="0" rtlCol="0"/>
          <a:lstStyle/>
          <a:p>
            <a:endParaRPr/>
          </a:p>
        </p:txBody>
      </p:sp>
      <p:sp>
        <p:nvSpPr>
          <p:cNvPr id="389" name="object 389"/>
          <p:cNvSpPr/>
          <p:nvPr/>
        </p:nvSpPr>
        <p:spPr>
          <a:xfrm>
            <a:off x="3952875" y="3598546"/>
            <a:ext cx="182880" cy="127635"/>
          </a:xfrm>
          <a:custGeom>
            <a:avLst/>
            <a:gdLst/>
            <a:ahLst/>
            <a:cxnLst/>
            <a:rect l="l" t="t" r="r" b="b"/>
            <a:pathLst>
              <a:path w="182880" h="127635">
                <a:moveTo>
                  <a:pt x="182880" y="0"/>
                </a:moveTo>
                <a:lnTo>
                  <a:pt x="0" y="117565"/>
                </a:lnTo>
                <a:lnTo>
                  <a:pt x="0" y="127090"/>
                </a:lnTo>
                <a:lnTo>
                  <a:pt x="160421" y="23962"/>
                </a:lnTo>
                <a:lnTo>
                  <a:pt x="161925" y="20954"/>
                </a:lnTo>
                <a:lnTo>
                  <a:pt x="182880" y="0"/>
                </a:lnTo>
                <a:close/>
              </a:path>
            </a:pathLst>
          </a:custGeom>
          <a:solidFill>
            <a:srgbClr val="EDEDF9"/>
          </a:solidFill>
        </p:spPr>
        <p:txBody>
          <a:bodyPr wrap="square" lIns="0" tIns="0" rIns="0" bIns="0" rtlCol="0"/>
          <a:lstStyle/>
          <a:p>
            <a:endParaRPr/>
          </a:p>
        </p:txBody>
      </p:sp>
      <p:sp>
        <p:nvSpPr>
          <p:cNvPr id="390" name="object 390"/>
          <p:cNvSpPr/>
          <p:nvPr/>
        </p:nvSpPr>
        <p:spPr>
          <a:xfrm>
            <a:off x="3952876" y="3622507"/>
            <a:ext cx="160655" cy="113030"/>
          </a:xfrm>
          <a:custGeom>
            <a:avLst/>
            <a:gdLst/>
            <a:ahLst/>
            <a:cxnLst/>
            <a:rect l="l" t="t" r="r" b="b"/>
            <a:pathLst>
              <a:path w="160655" h="113029">
                <a:moveTo>
                  <a:pt x="160421" y="0"/>
                </a:moveTo>
                <a:lnTo>
                  <a:pt x="0" y="103127"/>
                </a:lnTo>
                <a:lnTo>
                  <a:pt x="0" y="112652"/>
                </a:lnTo>
                <a:lnTo>
                  <a:pt x="153402" y="14036"/>
                </a:lnTo>
                <a:lnTo>
                  <a:pt x="160421" y="0"/>
                </a:lnTo>
                <a:close/>
              </a:path>
            </a:pathLst>
          </a:custGeom>
          <a:solidFill>
            <a:srgbClr val="EFEFF9"/>
          </a:solidFill>
        </p:spPr>
        <p:txBody>
          <a:bodyPr wrap="square" lIns="0" tIns="0" rIns="0" bIns="0" rtlCol="0"/>
          <a:lstStyle/>
          <a:p>
            <a:endParaRPr/>
          </a:p>
        </p:txBody>
      </p:sp>
      <p:sp>
        <p:nvSpPr>
          <p:cNvPr id="391" name="object 391"/>
          <p:cNvSpPr/>
          <p:nvPr/>
        </p:nvSpPr>
        <p:spPr>
          <a:xfrm>
            <a:off x="3952875" y="3636545"/>
            <a:ext cx="153670" cy="108585"/>
          </a:xfrm>
          <a:custGeom>
            <a:avLst/>
            <a:gdLst/>
            <a:ahLst/>
            <a:cxnLst/>
            <a:rect l="l" t="t" r="r" b="b"/>
            <a:pathLst>
              <a:path w="153669" h="108585">
                <a:moveTo>
                  <a:pt x="153402" y="0"/>
                </a:moveTo>
                <a:lnTo>
                  <a:pt x="0" y="98615"/>
                </a:lnTo>
                <a:lnTo>
                  <a:pt x="0" y="108140"/>
                </a:lnTo>
                <a:lnTo>
                  <a:pt x="129539" y="24865"/>
                </a:lnTo>
                <a:lnTo>
                  <a:pt x="152400" y="2005"/>
                </a:lnTo>
                <a:lnTo>
                  <a:pt x="153402" y="0"/>
                </a:lnTo>
                <a:close/>
              </a:path>
            </a:pathLst>
          </a:custGeom>
          <a:solidFill>
            <a:srgbClr val="F1F1F9"/>
          </a:solidFill>
        </p:spPr>
        <p:txBody>
          <a:bodyPr wrap="square" lIns="0" tIns="0" rIns="0" bIns="0" rtlCol="0"/>
          <a:lstStyle/>
          <a:p>
            <a:endParaRPr/>
          </a:p>
        </p:txBody>
      </p:sp>
      <p:sp>
        <p:nvSpPr>
          <p:cNvPr id="392" name="object 392"/>
          <p:cNvSpPr/>
          <p:nvPr/>
        </p:nvSpPr>
        <p:spPr>
          <a:xfrm>
            <a:off x="3952876" y="3661410"/>
            <a:ext cx="129539" cy="93345"/>
          </a:xfrm>
          <a:custGeom>
            <a:avLst/>
            <a:gdLst/>
            <a:ahLst/>
            <a:cxnLst/>
            <a:rect l="l" t="t" r="r" b="b"/>
            <a:pathLst>
              <a:path w="129539" h="93345">
                <a:moveTo>
                  <a:pt x="129539" y="0"/>
                </a:moveTo>
                <a:lnTo>
                  <a:pt x="0" y="83275"/>
                </a:lnTo>
                <a:lnTo>
                  <a:pt x="0" y="92800"/>
                </a:lnTo>
                <a:lnTo>
                  <a:pt x="118310" y="16743"/>
                </a:lnTo>
                <a:lnTo>
                  <a:pt x="123825" y="5714"/>
                </a:lnTo>
                <a:lnTo>
                  <a:pt x="129539" y="0"/>
                </a:lnTo>
                <a:close/>
              </a:path>
            </a:pathLst>
          </a:custGeom>
          <a:solidFill>
            <a:srgbClr val="F1F1FA"/>
          </a:solidFill>
        </p:spPr>
        <p:txBody>
          <a:bodyPr wrap="square" lIns="0" tIns="0" rIns="0" bIns="0" rtlCol="0"/>
          <a:lstStyle/>
          <a:p>
            <a:endParaRPr/>
          </a:p>
        </p:txBody>
      </p:sp>
      <p:sp>
        <p:nvSpPr>
          <p:cNvPr id="393" name="object 393"/>
          <p:cNvSpPr/>
          <p:nvPr/>
        </p:nvSpPr>
        <p:spPr>
          <a:xfrm>
            <a:off x="3952876" y="3678154"/>
            <a:ext cx="118745" cy="85725"/>
          </a:xfrm>
          <a:custGeom>
            <a:avLst/>
            <a:gdLst/>
            <a:ahLst/>
            <a:cxnLst/>
            <a:rect l="l" t="t" r="r" b="b"/>
            <a:pathLst>
              <a:path w="118744" h="85725">
                <a:moveTo>
                  <a:pt x="118310" y="0"/>
                </a:moveTo>
                <a:lnTo>
                  <a:pt x="0" y="76056"/>
                </a:lnTo>
                <a:lnTo>
                  <a:pt x="0" y="85581"/>
                </a:lnTo>
                <a:lnTo>
                  <a:pt x="102869" y="19451"/>
                </a:lnTo>
                <a:lnTo>
                  <a:pt x="114300" y="8021"/>
                </a:lnTo>
                <a:lnTo>
                  <a:pt x="118310" y="0"/>
                </a:lnTo>
                <a:close/>
              </a:path>
            </a:pathLst>
          </a:custGeom>
          <a:solidFill>
            <a:srgbClr val="F2F2FA"/>
          </a:solidFill>
        </p:spPr>
        <p:txBody>
          <a:bodyPr wrap="square" lIns="0" tIns="0" rIns="0" bIns="0" rtlCol="0"/>
          <a:lstStyle/>
          <a:p>
            <a:endParaRPr/>
          </a:p>
        </p:txBody>
      </p:sp>
      <p:sp>
        <p:nvSpPr>
          <p:cNvPr id="394" name="object 394"/>
          <p:cNvSpPr/>
          <p:nvPr/>
        </p:nvSpPr>
        <p:spPr>
          <a:xfrm>
            <a:off x="3952875" y="3697604"/>
            <a:ext cx="102870" cy="76200"/>
          </a:xfrm>
          <a:custGeom>
            <a:avLst/>
            <a:gdLst/>
            <a:ahLst/>
            <a:cxnLst/>
            <a:rect l="l" t="t" r="r" b="b"/>
            <a:pathLst>
              <a:path w="102869" h="76200">
                <a:moveTo>
                  <a:pt x="102869" y="0"/>
                </a:moveTo>
                <a:lnTo>
                  <a:pt x="0" y="66130"/>
                </a:lnTo>
                <a:lnTo>
                  <a:pt x="0" y="75655"/>
                </a:lnTo>
                <a:lnTo>
                  <a:pt x="83218" y="22158"/>
                </a:lnTo>
                <a:lnTo>
                  <a:pt x="85725" y="17145"/>
                </a:lnTo>
                <a:lnTo>
                  <a:pt x="102869" y="0"/>
                </a:lnTo>
                <a:close/>
              </a:path>
            </a:pathLst>
          </a:custGeom>
          <a:solidFill>
            <a:srgbClr val="F4F4FA"/>
          </a:solidFill>
        </p:spPr>
        <p:txBody>
          <a:bodyPr wrap="square" lIns="0" tIns="0" rIns="0" bIns="0" rtlCol="0"/>
          <a:lstStyle/>
          <a:p>
            <a:endParaRPr/>
          </a:p>
        </p:txBody>
      </p:sp>
      <p:sp>
        <p:nvSpPr>
          <p:cNvPr id="395" name="object 395"/>
          <p:cNvSpPr/>
          <p:nvPr/>
        </p:nvSpPr>
        <p:spPr>
          <a:xfrm>
            <a:off x="3952875" y="3719763"/>
            <a:ext cx="83820" cy="63500"/>
          </a:xfrm>
          <a:custGeom>
            <a:avLst/>
            <a:gdLst/>
            <a:ahLst/>
            <a:cxnLst/>
            <a:rect l="l" t="t" r="r" b="b"/>
            <a:pathLst>
              <a:path w="83819" h="63500">
                <a:moveTo>
                  <a:pt x="83218" y="0"/>
                </a:moveTo>
                <a:lnTo>
                  <a:pt x="0" y="53497"/>
                </a:lnTo>
                <a:lnTo>
                  <a:pt x="0" y="63022"/>
                </a:lnTo>
                <a:lnTo>
                  <a:pt x="76200" y="14036"/>
                </a:lnTo>
                <a:lnTo>
                  <a:pt x="83218" y="0"/>
                </a:lnTo>
                <a:close/>
              </a:path>
            </a:pathLst>
          </a:custGeom>
          <a:solidFill>
            <a:srgbClr val="F4F4FA"/>
          </a:solidFill>
        </p:spPr>
        <p:txBody>
          <a:bodyPr wrap="square" lIns="0" tIns="0" rIns="0" bIns="0" rtlCol="0"/>
          <a:lstStyle/>
          <a:p>
            <a:endParaRPr/>
          </a:p>
        </p:txBody>
      </p:sp>
      <p:sp>
        <p:nvSpPr>
          <p:cNvPr id="396" name="object 396"/>
          <p:cNvSpPr/>
          <p:nvPr/>
        </p:nvSpPr>
        <p:spPr>
          <a:xfrm>
            <a:off x="3952875" y="3733801"/>
            <a:ext cx="76200" cy="59055"/>
          </a:xfrm>
          <a:custGeom>
            <a:avLst/>
            <a:gdLst/>
            <a:ahLst/>
            <a:cxnLst/>
            <a:rect l="l" t="t" r="r" b="b"/>
            <a:pathLst>
              <a:path w="76200" h="59054">
                <a:moveTo>
                  <a:pt x="76200" y="0"/>
                </a:moveTo>
                <a:lnTo>
                  <a:pt x="0" y="48985"/>
                </a:lnTo>
                <a:lnTo>
                  <a:pt x="0" y="58510"/>
                </a:lnTo>
                <a:lnTo>
                  <a:pt x="49530" y="26669"/>
                </a:lnTo>
                <a:lnTo>
                  <a:pt x="76200" y="0"/>
                </a:lnTo>
                <a:close/>
              </a:path>
            </a:pathLst>
          </a:custGeom>
          <a:solidFill>
            <a:srgbClr val="F5F5FA"/>
          </a:solidFill>
        </p:spPr>
        <p:txBody>
          <a:bodyPr wrap="square" lIns="0" tIns="0" rIns="0" bIns="0" rtlCol="0"/>
          <a:lstStyle/>
          <a:p>
            <a:endParaRPr/>
          </a:p>
        </p:txBody>
      </p:sp>
      <p:sp>
        <p:nvSpPr>
          <p:cNvPr id="397" name="object 397"/>
          <p:cNvSpPr/>
          <p:nvPr/>
        </p:nvSpPr>
        <p:spPr>
          <a:xfrm>
            <a:off x="3952875" y="3760470"/>
            <a:ext cx="49530" cy="41910"/>
          </a:xfrm>
          <a:custGeom>
            <a:avLst/>
            <a:gdLst/>
            <a:ahLst/>
            <a:cxnLst/>
            <a:rect l="l" t="t" r="r" b="b"/>
            <a:pathLst>
              <a:path w="49530" h="41910">
                <a:moveTo>
                  <a:pt x="49530" y="0"/>
                </a:moveTo>
                <a:lnTo>
                  <a:pt x="0" y="31840"/>
                </a:lnTo>
                <a:lnTo>
                  <a:pt x="0" y="41365"/>
                </a:lnTo>
                <a:lnTo>
                  <a:pt x="41107" y="14939"/>
                </a:lnTo>
                <a:lnTo>
                  <a:pt x="47625" y="1904"/>
                </a:lnTo>
                <a:lnTo>
                  <a:pt x="49530" y="0"/>
                </a:lnTo>
                <a:close/>
              </a:path>
            </a:pathLst>
          </a:custGeom>
          <a:solidFill>
            <a:srgbClr val="F5F5FA"/>
          </a:solidFill>
        </p:spPr>
        <p:txBody>
          <a:bodyPr wrap="square" lIns="0" tIns="0" rIns="0" bIns="0" rtlCol="0"/>
          <a:lstStyle/>
          <a:p>
            <a:endParaRPr/>
          </a:p>
        </p:txBody>
      </p:sp>
      <p:sp>
        <p:nvSpPr>
          <p:cNvPr id="398" name="object 398"/>
          <p:cNvSpPr/>
          <p:nvPr/>
        </p:nvSpPr>
        <p:spPr>
          <a:xfrm>
            <a:off x="3952876" y="3775410"/>
            <a:ext cx="41275" cy="36195"/>
          </a:xfrm>
          <a:custGeom>
            <a:avLst/>
            <a:gdLst/>
            <a:ahLst/>
            <a:cxnLst/>
            <a:rect l="l" t="t" r="r" b="b"/>
            <a:pathLst>
              <a:path w="41275" h="36195">
                <a:moveTo>
                  <a:pt x="41107" y="0"/>
                </a:moveTo>
                <a:lnTo>
                  <a:pt x="0" y="26426"/>
                </a:lnTo>
                <a:lnTo>
                  <a:pt x="0" y="35951"/>
                </a:lnTo>
                <a:lnTo>
                  <a:pt x="22860" y="21255"/>
                </a:lnTo>
                <a:lnTo>
                  <a:pt x="38100" y="6015"/>
                </a:lnTo>
                <a:lnTo>
                  <a:pt x="41107" y="0"/>
                </a:lnTo>
                <a:close/>
              </a:path>
            </a:pathLst>
          </a:custGeom>
          <a:solidFill>
            <a:srgbClr val="F6F6FB"/>
          </a:solidFill>
        </p:spPr>
        <p:txBody>
          <a:bodyPr wrap="square" lIns="0" tIns="0" rIns="0" bIns="0" rtlCol="0"/>
          <a:lstStyle/>
          <a:p>
            <a:endParaRPr/>
          </a:p>
        </p:txBody>
      </p:sp>
      <p:sp>
        <p:nvSpPr>
          <p:cNvPr id="399" name="object 399"/>
          <p:cNvSpPr/>
          <p:nvPr/>
        </p:nvSpPr>
        <p:spPr>
          <a:xfrm>
            <a:off x="3952875" y="3796665"/>
            <a:ext cx="22860" cy="22860"/>
          </a:xfrm>
          <a:custGeom>
            <a:avLst/>
            <a:gdLst/>
            <a:ahLst/>
            <a:cxnLst/>
            <a:rect l="l" t="t" r="r" b="b"/>
            <a:pathLst>
              <a:path w="22860" h="22860">
                <a:moveTo>
                  <a:pt x="22860" y="0"/>
                </a:moveTo>
                <a:lnTo>
                  <a:pt x="0" y="14695"/>
                </a:lnTo>
                <a:lnTo>
                  <a:pt x="0" y="22860"/>
                </a:lnTo>
                <a:lnTo>
                  <a:pt x="22860" y="0"/>
                </a:lnTo>
                <a:close/>
              </a:path>
            </a:pathLst>
          </a:custGeom>
          <a:solidFill>
            <a:srgbClr val="F7F7FB"/>
          </a:solidFill>
        </p:spPr>
        <p:txBody>
          <a:bodyPr wrap="square" lIns="0" tIns="0" rIns="0" bIns="0" rtlCol="0"/>
          <a:lstStyle/>
          <a:p>
            <a:endParaRPr/>
          </a:p>
        </p:txBody>
      </p:sp>
      <p:sp>
        <p:nvSpPr>
          <p:cNvPr id="400" name="object 400"/>
          <p:cNvSpPr/>
          <p:nvPr/>
        </p:nvSpPr>
        <p:spPr>
          <a:xfrm>
            <a:off x="3362326" y="3314701"/>
            <a:ext cx="790575" cy="504825"/>
          </a:xfrm>
          <a:custGeom>
            <a:avLst/>
            <a:gdLst/>
            <a:ahLst/>
            <a:cxnLst/>
            <a:rect l="l" t="t" r="r" b="b"/>
            <a:pathLst>
              <a:path w="790575" h="504825">
                <a:moveTo>
                  <a:pt x="590550" y="0"/>
                </a:moveTo>
                <a:lnTo>
                  <a:pt x="590550" y="123825"/>
                </a:lnTo>
                <a:lnTo>
                  <a:pt x="0" y="123825"/>
                </a:lnTo>
                <a:lnTo>
                  <a:pt x="0" y="381000"/>
                </a:lnTo>
                <a:lnTo>
                  <a:pt x="590550" y="381000"/>
                </a:lnTo>
                <a:lnTo>
                  <a:pt x="590550" y="504825"/>
                </a:lnTo>
                <a:lnTo>
                  <a:pt x="790575" y="257175"/>
                </a:lnTo>
                <a:lnTo>
                  <a:pt x="590550" y="0"/>
                </a:lnTo>
                <a:close/>
              </a:path>
            </a:pathLst>
          </a:custGeom>
          <a:ln w="9525">
            <a:solidFill>
              <a:srgbClr val="000000"/>
            </a:solidFill>
          </a:ln>
        </p:spPr>
        <p:txBody>
          <a:bodyPr wrap="square" lIns="0" tIns="0" rIns="0" bIns="0" rtlCol="0"/>
          <a:lstStyle/>
          <a:p>
            <a:endParaRPr/>
          </a:p>
        </p:txBody>
      </p:sp>
      <p:sp>
        <p:nvSpPr>
          <p:cNvPr id="401" name="object 401"/>
          <p:cNvSpPr/>
          <p:nvPr/>
        </p:nvSpPr>
        <p:spPr>
          <a:xfrm>
            <a:off x="3724275" y="4505326"/>
            <a:ext cx="2152650" cy="581025"/>
          </a:xfrm>
          <a:custGeom>
            <a:avLst/>
            <a:gdLst/>
            <a:ahLst/>
            <a:cxnLst/>
            <a:rect l="l" t="t" r="r" b="b"/>
            <a:pathLst>
              <a:path w="2152650" h="581025">
                <a:moveTo>
                  <a:pt x="1619250" y="0"/>
                </a:moveTo>
                <a:lnTo>
                  <a:pt x="1619250" y="152400"/>
                </a:lnTo>
                <a:lnTo>
                  <a:pt x="0" y="152400"/>
                </a:lnTo>
                <a:lnTo>
                  <a:pt x="0" y="438150"/>
                </a:lnTo>
                <a:lnTo>
                  <a:pt x="1619250" y="438150"/>
                </a:lnTo>
                <a:lnTo>
                  <a:pt x="1619250" y="581025"/>
                </a:lnTo>
                <a:lnTo>
                  <a:pt x="2152650" y="295275"/>
                </a:lnTo>
                <a:lnTo>
                  <a:pt x="1619250" y="0"/>
                </a:lnTo>
                <a:close/>
              </a:path>
            </a:pathLst>
          </a:custGeom>
          <a:solidFill>
            <a:srgbClr val="3333CC"/>
          </a:solidFill>
        </p:spPr>
        <p:txBody>
          <a:bodyPr wrap="square" lIns="0" tIns="0" rIns="0" bIns="0" rtlCol="0"/>
          <a:lstStyle/>
          <a:p>
            <a:endParaRPr/>
          </a:p>
        </p:txBody>
      </p:sp>
      <p:sp>
        <p:nvSpPr>
          <p:cNvPr id="402" name="object 402"/>
          <p:cNvSpPr/>
          <p:nvPr/>
        </p:nvSpPr>
        <p:spPr>
          <a:xfrm>
            <a:off x="3724275" y="4505326"/>
            <a:ext cx="2152650" cy="581025"/>
          </a:xfrm>
          <a:custGeom>
            <a:avLst/>
            <a:gdLst/>
            <a:ahLst/>
            <a:cxnLst/>
            <a:rect l="l" t="t" r="r" b="b"/>
            <a:pathLst>
              <a:path w="2152650" h="581025">
                <a:moveTo>
                  <a:pt x="1619250" y="0"/>
                </a:moveTo>
                <a:lnTo>
                  <a:pt x="1619250" y="152400"/>
                </a:lnTo>
                <a:lnTo>
                  <a:pt x="0" y="152400"/>
                </a:lnTo>
                <a:lnTo>
                  <a:pt x="0" y="438150"/>
                </a:lnTo>
                <a:lnTo>
                  <a:pt x="1619250" y="438150"/>
                </a:lnTo>
                <a:lnTo>
                  <a:pt x="1619250" y="581025"/>
                </a:lnTo>
                <a:lnTo>
                  <a:pt x="2152650" y="295275"/>
                </a:lnTo>
                <a:lnTo>
                  <a:pt x="1619250" y="0"/>
                </a:lnTo>
                <a:close/>
              </a:path>
            </a:pathLst>
          </a:custGeom>
          <a:ln w="9525">
            <a:solidFill>
              <a:srgbClr val="000000"/>
            </a:solidFill>
          </a:ln>
        </p:spPr>
        <p:txBody>
          <a:bodyPr wrap="square" lIns="0" tIns="0" rIns="0" bIns="0" rtlCol="0"/>
          <a:lstStyle/>
          <a:p>
            <a:endParaRPr/>
          </a:p>
        </p:txBody>
      </p:sp>
      <p:sp>
        <p:nvSpPr>
          <p:cNvPr id="403" name="object 403"/>
          <p:cNvSpPr/>
          <p:nvPr/>
        </p:nvSpPr>
        <p:spPr>
          <a:xfrm>
            <a:off x="3871913" y="4329113"/>
            <a:ext cx="528637" cy="966787"/>
          </a:xfrm>
          <a:prstGeom prst="rect">
            <a:avLst/>
          </a:prstGeom>
          <a:blipFill>
            <a:blip r:embed="rId2" cstate="print"/>
            <a:stretch>
              <a:fillRect/>
            </a:stretch>
          </a:blipFill>
        </p:spPr>
        <p:txBody>
          <a:bodyPr wrap="square" lIns="0" tIns="0" rIns="0" bIns="0" rtlCol="0"/>
          <a:lstStyle/>
          <a:p>
            <a:endParaRPr/>
          </a:p>
        </p:txBody>
      </p:sp>
      <p:sp>
        <p:nvSpPr>
          <p:cNvPr id="404" name="object 404"/>
          <p:cNvSpPr txBox="1"/>
          <p:nvPr/>
        </p:nvSpPr>
        <p:spPr>
          <a:xfrm>
            <a:off x="4302126" y="5179205"/>
            <a:ext cx="1139825" cy="680085"/>
          </a:xfrm>
          <a:prstGeom prst="rect">
            <a:avLst/>
          </a:prstGeom>
        </p:spPr>
        <p:txBody>
          <a:bodyPr vert="horz" wrap="square" lIns="0" tIns="0" rIns="0" bIns="0" rtlCol="0">
            <a:spAutoFit/>
          </a:bodyPr>
          <a:lstStyle/>
          <a:p>
            <a:pPr marL="12700" marR="5080" indent="142875">
              <a:lnSpc>
                <a:spcPct val="101699"/>
              </a:lnSpc>
            </a:pPr>
            <a:r>
              <a:rPr sz="2150" b="1" spc="50" dirty="0">
                <a:solidFill>
                  <a:srgbClr val="CC3300"/>
                </a:solidFill>
                <a:latin typeface="Microsoft YaHei"/>
                <a:cs typeface="Microsoft YaHei"/>
              </a:rPr>
              <a:t>傳送者  </a:t>
            </a:r>
            <a:r>
              <a:rPr sz="2150" b="1" spc="40" dirty="0">
                <a:solidFill>
                  <a:srgbClr val="CC3300"/>
                </a:solidFill>
                <a:latin typeface="Microsoft YaHei"/>
                <a:cs typeface="Microsoft YaHei"/>
              </a:rPr>
              <a:t>公開金鑰</a:t>
            </a:r>
            <a:endParaRPr sz="2150">
              <a:latin typeface="Microsoft YaHei"/>
              <a:cs typeface="Microsoft YaHei"/>
            </a:endParaRPr>
          </a:p>
        </p:txBody>
      </p:sp>
      <p:sp>
        <p:nvSpPr>
          <p:cNvPr id="405" name="object 405"/>
          <p:cNvSpPr/>
          <p:nvPr/>
        </p:nvSpPr>
        <p:spPr>
          <a:xfrm>
            <a:off x="4219575" y="3248025"/>
            <a:ext cx="1657350" cy="571500"/>
          </a:xfrm>
          <a:custGeom>
            <a:avLst/>
            <a:gdLst/>
            <a:ahLst/>
            <a:cxnLst/>
            <a:rect l="l" t="t" r="r" b="b"/>
            <a:pathLst>
              <a:path w="1657350" h="571500">
                <a:moveTo>
                  <a:pt x="1247775" y="0"/>
                </a:moveTo>
                <a:lnTo>
                  <a:pt x="1247775" y="142875"/>
                </a:lnTo>
                <a:lnTo>
                  <a:pt x="0" y="142875"/>
                </a:lnTo>
                <a:lnTo>
                  <a:pt x="0" y="428625"/>
                </a:lnTo>
                <a:lnTo>
                  <a:pt x="1247775" y="428625"/>
                </a:lnTo>
                <a:lnTo>
                  <a:pt x="1247775" y="571500"/>
                </a:lnTo>
                <a:lnTo>
                  <a:pt x="1657350" y="285750"/>
                </a:lnTo>
                <a:lnTo>
                  <a:pt x="1247775" y="0"/>
                </a:lnTo>
                <a:close/>
              </a:path>
            </a:pathLst>
          </a:custGeom>
          <a:solidFill>
            <a:srgbClr val="3333CC"/>
          </a:solidFill>
        </p:spPr>
        <p:txBody>
          <a:bodyPr wrap="square" lIns="0" tIns="0" rIns="0" bIns="0" rtlCol="0"/>
          <a:lstStyle/>
          <a:p>
            <a:endParaRPr/>
          </a:p>
        </p:txBody>
      </p:sp>
      <p:sp>
        <p:nvSpPr>
          <p:cNvPr id="406" name="object 406"/>
          <p:cNvSpPr/>
          <p:nvPr/>
        </p:nvSpPr>
        <p:spPr>
          <a:xfrm>
            <a:off x="4219575" y="3248025"/>
            <a:ext cx="1657350" cy="571500"/>
          </a:xfrm>
          <a:custGeom>
            <a:avLst/>
            <a:gdLst/>
            <a:ahLst/>
            <a:cxnLst/>
            <a:rect l="l" t="t" r="r" b="b"/>
            <a:pathLst>
              <a:path w="1657350" h="571500">
                <a:moveTo>
                  <a:pt x="1247775" y="0"/>
                </a:moveTo>
                <a:lnTo>
                  <a:pt x="1247775" y="142875"/>
                </a:lnTo>
                <a:lnTo>
                  <a:pt x="0" y="142875"/>
                </a:lnTo>
                <a:lnTo>
                  <a:pt x="0" y="428625"/>
                </a:lnTo>
                <a:lnTo>
                  <a:pt x="1247775" y="428625"/>
                </a:lnTo>
                <a:lnTo>
                  <a:pt x="1247775" y="571500"/>
                </a:lnTo>
                <a:lnTo>
                  <a:pt x="1657350" y="285750"/>
                </a:lnTo>
                <a:lnTo>
                  <a:pt x="1247775" y="0"/>
                </a:lnTo>
                <a:close/>
              </a:path>
            </a:pathLst>
          </a:custGeom>
          <a:ln w="9525">
            <a:solidFill>
              <a:srgbClr val="000000"/>
            </a:solidFill>
          </a:ln>
        </p:spPr>
        <p:txBody>
          <a:bodyPr wrap="square" lIns="0" tIns="0" rIns="0" bIns="0" rtlCol="0"/>
          <a:lstStyle/>
          <a:p>
            <a:endParaRPr/>
          </a:p>
        </p:txBody>
      </p:sp>
      <p:sp>
        <p:nvSpPr>
          <p:cNvPr id="407" name="object 407"/>
          <p:cNvSpPr txBox="1"/>
          <p:nvPr/>
        </p:nvSpPr>
        <p:spPr>
          <a:xfrm>
            <a:off x="4581525" y="3171825"/>
            <a:ext cx="647700" cy="661720"/>
          </a:xfrm>
          <a:prstGeom prst="rect">
            <a:avLst/>
          </a:prstGeom>
          <a:solidFill>
            <a:srgbClr val="339966"/>
          </a:solidFill>
          <a:ln w="9525">
            <a:solidFill>
              <a:srgbClr val="000000"/>
            </a:solidFill>
          </a:ln>
        </p:spPr>
        <p:txBody>
          <a:bodyPr vert="horz" wrap="square" lIns="0" tIns="45720" rIns="0" bIns="0" rtlCol="0">
            <a:spAutoFit/>
          </a:bodyPr>
          <a:lstStyle/>
          <a:p>
            <a:pPr marL="52069" marR="25400">
              <a:spcBef>
                <a:spcPts val="360"/>
              </a:spcBef>
            </a:pPr>
            <a:r>
              <a:rPr sz="2000" b="1" spc="15" dirty="0">
                <a:solidFill>
                  <a:srgbClr val="FF0000"/>
                </a:solidFill>
                <a:latin typeface="Arial"/>
                <a:cs typeface="Arial"/>
              </a:rPr>
              <a:t>MD5  </a:t>
            </a:r>
            <a:r>
              <a:rPr sz="2000" b="1" spc="40" dirty="0">
                <a:solidFill>
                  <a:srgbClr val="FF0000"/>
                </a:solidFill>
                <a:latin typeface="Arial"/>
                <a:cs typeface="Arial"/>
              </a:rPr>
              <a:t>SHA</a:t>
            </a:r>
            <a:endParaRPr sz="2000">
              <a:latin typeface="Arial"/>
              <a:cs typeface="Arial"/>
            </a:endParaRPr>
          </a:p>
        </p:txBody>
      </p:sp>
      <p:sp>
        <p:nvSpPr>
          <p:cNvPr id="408" name="object 408"/>
          <p:cNvSpPr txBox="1"/>
          <p:nvPr/>
        </p:nvSpPr>
        <p:spPr>
          <a:xfrm>
            <a:off x="4454525" y="3883805"/>
            <a:ext cx="863600" cy="1073785"/>
          </a:xfrm>
          <a:prstGeom prst="rect">
            <a:avLst/>
          </a:prstGeom>
        </p:spPr>
        <p:txBody>
          <a:bodyPr vert="horz" wrap="square" lIns="0" tIns="0" rIns="0" bIns="0" rtlCol="0">
            <a:spAutoFit/>
          </a:bodyPr>
          <a:lstStyle/>
          <a:p>
            <a:pPr marL="12700" marR="5080" indent="142875">
              <a:lnSpc>
                <a:spcPct val="101699"/>
              </a:lnSpc>
            </a:pPr>
            <a:r>
              <a:rPr sz="2150" b="1" spc="100" dirty="0">
                <a:solidFill>
                  <a:srgbClr val="CC3300"/>
                </a:solidFill>
                <a:latin typeface="Microsoft YaHei"/>
                <a:cs typeface="Microsoft YaHei"/>
              </a:rPr>
              <a:t>雜湊  </a:t>
            </a:r>
            <a:r>
              <a:rPr sz="2150" b="1" spc="50" dirty="0">
                <a:solidFill>
                  <a:srgbClr val="CC3300"/>
                </a:solidFill>
                <a:latin typeface="Microsoft YaHei"/>
                <a:cs typeface="Microsoft YaHei"/>
              </a:rPr>
              <a:t>演算法</a:t>
            </a:r>
            <a:endParaRPr sz="2150">
              <a:latin typeface="Microsoft YaHei"/>
              <a:cs typeface="Microsoft YaHei"/>
            </a:endParaRPr>
          </a:p>
          <a:p>
            <a:pPr marL="50800">
              <a:spcBef>
                <a:spcPts val="720"/>
              </a:spcBef>
            </a:pPr>
            <a:r>
              <a:rPr sz="2000" b="1" spc="15" dirty="0">
                <a:solidFill>
                  <a:srgbClr val="FF0000"/>
                </a:solidFill>
                <a:latin typeface="Arial"/>
                <a:cs typeface="Arial"/>
              </a:rPr>
              <a:t>RSA</a:t>
            </a:r>
            <a:endParaRPr sz="2000">
              <a:latin typeface="Arial"/>
              <a:cs typeface="Arial"/>
            </a:endParaRPr>
          </a:p>
        </p:txBody>
      </p:sp>
      <p:sp>
        <p:nvSpPr>
          <p:cNvPr id="409" name="object 409"/>
          <p:cNvSpPr/>
          <p:nvPr/>
        </p:nvSpPr>
        <p:spPr>
          <a:xfrm>
            <a:off x="5924550" y="4543425"/>
            <a:ext cx="1085850" cy="647700"/>
          </a:xfrm>
          <a:custGeom>
            <a:avLst/>
            <a:gdLst/>
            <a:ahLst/>
            <a:cxnLst/>
            <a:rect l="l" t="t" r="r" b="b"/>
            <a:pathLst>
              <a:path w="1085850" h="647700">
                <a:moveTo>
                  <a:pt x="0" y="647700"/>
                </a:moveTo>
                <a:lnTo>
                  <a:pt x="1085850" y="647700"/>
                </a:lnTo>
                <a:lnTo>
                  <a:pt x="1085850" y="0"/>
                </a:lnTo>
                <a:lnTo>
                  <a:pt x="0" y="0"/>
                </a:lnTo>
                <a:lnTo>
                  <a:pt x="0" y="647700"/>
                </a:lnTo>
                <a:close/>
              </a:path>
            </a:pathLst>
          </a:custGeom>
          <a:solidFill>
            <a:srgbClr val="FFCC00"/>
          </a:solidFill>
        </p:spPr>
        <p:txBody>
          <a:bodyPr wrap="square" lIns="0" tIns="0" rIns="0" bIns="0" rtlCol="0"/>
          <a:lstStyle/>
          <a:p>
            <a:endParaRPr/>
          </a:p>
        </p:txBody>
      </p:sp>
      <p:sp>
        <p:nvSpPr>
          <p:cNvPr id="410" name="object 410"/>
          <p:cNvSpPr/>
          <p:nvPr/>
        </p:nvSpPr>
        <p:spPr>
          <a:xfrm>
            <a:off x="5924550" y="4543425"/>
            <a:ext cx="1085850" cy="647700"/>
          </a:xfrm>
          <a:custGeom>
            <a:avLst/>
            <a:gdLst/>
            <a:ahLst/>
            <a:cxnLst/>
            <a:rect l="l" t="t" r="r" b="b"/>
            <a:pathLst>
              <a:path w="1085850" h="647700">
                <a:moveTo>
                  <a:pt x="0" y="647700"/>
                </a:moveTo>
                <a:lnTo>
                  <a:pt x="1085850" y="647700"/>
                </a:lnTo>
                <a:lnTo>
                  <a:pt x="1085850" y="0"/>
                </a:lnTo>
                <a:lnTo>
                  <a:pt x="0" y="0"/>
                </a:lnTo>
                <a:lnTo>
                  <a:pt x="0" y="647700"/>
                </a:lnTo>
                <a:close/>
              </a:path>
            </a:pathLst>
          </a:custGeom>
          <a:ln w="9525">
            <a:solidFill>
              <a:srgbClr val="000000"/>
            </a:solidFill>
          </a:ln>
        </p:spPr>
        <p:txBody>
          <a:bodyPr wrap="square" lIns="0" tIns="0" rIns="0" bIns="0" rtlCol="0"/>
          <a:lstStyle/>
          <a:p>
            <a:endParaRPr/>
          </a:p>
        </p:txBody>
      </p:sp>
      <p:sp>
        <p:nvSpPr>
          <p:cNvPr id="411" name="object 411"/>
          <p:cNvSpPr/>
          <p:nvPr/>
        </p:nvSpPr>
        <p:spPr>
          <a:xfrm>
            <a:off x="6000751" y="4610101"/>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412" name="object 412"/>
          <p:cNvSpPr/>
          <p:nvPr/>
        </p:nvSpPr>
        <p:spPr>
          <a:xfrm>
            <a:off x="6000751" y="4610101"/>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413" name="object 413"/>
          <p:cNvSpPr/>
          <p:nvPr/>
        </p:nvSpPr>
        <p:spPr>
          <a:xfrm>
            <a:off x="6210301" y="4610101"/>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414" name="object 414"/>
          <p:cNvSpPr/>
          <p:nvPr/>
        </p:nvSpPr>
        <p:spPr>
          <a:xfrm>
            <a:off x="6210301" y="4610101"/>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415" name="object 415"/>
          <p:cNvSpPr/>
          <p:nvPr/>
        </p:nvSpPr>
        <p:spPr>
          <a:xfrm>
            <a:off x="6000751" y="4895850"/>
            <a:ext cx="142875" cy="152400"/>
          </a:xfrm>
          <a:custGeom>
            <a:avLst/>
            <a:gdLst/>
            <a:ahLst/>
            <a:cxnLst/>
            <a:rect l="l" t="t" r="r" b="b"/>
            <a:pathLst>
              <a:path w="142875" h="152400">
                <a:moveTo>
                  <a:pt x="76200" y="0"/>
                </a:move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lnTo>
                  <a:pt x="137814" y="48220"/>
                </a:lnTo>
                <a:lnTo>
                  <a:pt x="123825" y="23812"/>
                </a:lnTo>
                <a:lnTo>
                  <a:pt x="102691" y="6548"/>
                </a:lnTo>
                <a:lnTo>
                  <a:pt x="76200" y="0"/>
                </a:lnTo>
                <a:close/>
              </a:path>
            </a:pathLst>
          </a:custGeom>
          <a:solidFill>
            <a:srgbClr val="00CC99"/>
          </a:solidFill>
        </p:spPr>
        <p:txBody>
          <a:bodyPr wrap="square" lIns="0" tIns="0" rIns="0" bIns="0" rtlCol="0"/>
          <a:lstStyle/>
          <a:p>
            <a:endParaRPr/>
          </a:p>
        </p:txBody>
      </p:sp>
      <p:sp>
        <p:nvSpPr>
          <p:cNvPr id="416" name="object 416"/>
          <p:cNvSpPr/>
          <p:nvPr/>
        </p:nvSpPr>
        <p:spPr>
          <a:xfrm>
            <a:off x="6000751" y="4895850"/>
            <a:ext cx="142875" cy="152400"/>
          </a:xfrm>
          <a:custGeom>
            <a:avLst/>
            <a:gdLst/>
            <a:ahLst/>
            <a:cxnLst/>
            <a:rect l="l" t="t" r="r" b="b"/>
            <a:pathLst>
              <a:path w="142875" h="152400">
                <a:moveTo>
                  <a:pt x="142875" y="76200"/>
                </a:moveTo>
                <a:lnTo>
                  <a:pt x="137814" y="48220"/>
                </a:lnTo>
                <a:lnTo>
                  <a:pt x="123825" y="23812"/>
                </a:lnTo>
                <a:lnTo>
                  <a:pt x="102691" y="6548"/>
                </a:lnTo>
                <a:lnTo>
                  <a:pt x="76200" y="0"/>
                </a:ln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close/>
              </a:path>
            </a:pathLst>
          </a:custGeom>
          <a:ln w="9525">
            <a:solidFill>
              <a:srgbClr val="000000"/>
            </a:solidFill>
          </a:ln>
        </p:spPr>
        <p:txBody>
          <a:bodyPr wrap="square" lIns="0" tIns="0" rIns="0" bIns="0" rtlCol="0"/>
          <a:lstStyle/>
          <a:p>
            <a:endParaRPr/>
          </a:p>
        </p:txBody>
      </p:sp>
      <p:sp>
        <p:nvSpPr>
          <p:cNvPr id="417" name="object 417"/>
          <p:cNvSpPr/>
          <p:nvPr/>
        </p:nvSpPr>
        <p:spPr>
          <a:xfrm>
            <a:off x="6791326" y="4610101"/>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418" name="object 418"/>
          <p:cNvSpPr/>
          <p:nvPr/>
        </p:nvSpPr>
        <p:spPr>
          <a:xfrm>
            <a:off x="6791326" y="4610101"/>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419" name="object 419"/>
          <p:cNvSpPr/>
          <p:nvPr/>
        </p:nvSpPr>
        <p:spPr>
          <a:xfrm>
            <a:off x="6210301" y="4895850"/>
            <a:ext cx="142875" cy="152400"/>
          </a:xfrm>
          <a:custGeom>
            <a:avLst/>
            <a:gdLst/>
            <a:ahLst/>
            <a:cxnLst/>
            <a:rect l="l" t="t" r="r" b="b"/>
            <a:pathLst>
              <a:path w="142875" h="152400">
                <a:moveTo>
                  <a:pt x="76200" y="0"/>
                </a:move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lnTo>
                  <a:pt x="137814" y="48220"/>
                </a:lnTo>
                <a:lnTo>
                  <a:pt x="123825" y="23812"/>
                </a:lnTo>
                <a:lnTo>
                  <a:pt x="102691" y="6548"/>
                </a:lnTo>
                <a:lnTo>
                  <a:pt x="76200" y="0"/>
                </a:lnTo>
                <a:close/>
              </a:path>
            </a:pathLst>
          </a:custGeom>
          <a:solidFill>
            <a:srgbClr val="00CC99"/>
          </a:solidFill>
        </p:spPr>
        <p:txBody>
          <a:bodyPr wrap="square" lIns="0" tIns="0" rIns="0" bIns="0" rtlCol="0"/>
          <a:lstStyle/>
          <a:p>
            <a:endParaRPr/>
          </a:p>
        </p:txBody>
      </p:sp>
      <p:sp>
        <p:nvSpPr>
          <p:cNvPr id="420" name="object 420"/>
          <p:cNvSpPr/>
          <p:nvPr/>
        </p:nvSpPr>
        <p:spPr>
          <a:xfrm>
            <a:off x="6210301" y="4895850"/>
            <a:ext cx="142875" cy="152400"/>
          </a:xfrm>
          <a:custGeom>
            <a:avLst/>
            <a:gdLst/>
            <a:ahLst/>
            <a:cxnLst/>
            <a:rect l="l" t="t" r="r" b="b"/>
            <a:pathLst>
              <a:path w="142875" h="152400">
                <a:moveTo>
                  <a:pt x="142875" y="76200"/>
                </a:moveTo>
                <a:lnTo>
                  <a:pt x="137814" y="48220"/>
                </a:lnTo>
                <a:lnTo>
                  <a:pt x="123825" y="23812"/>
                </a:lnTo>
                <a:lnTo>
                  <a:pt x="102691" y="6548"/>
                </a:lnTo>
                <a:lnTo>
                  <a:pt x="76200" y="0"/>
                </a:ln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close/>
              </a:path>
            </a:pathLst>
          </a:custGeom>
          <a:ln w="9525">
            <a:solidFill>
              <a:srgbClr val="000000"/>
            </a:solidFill>
          </a:ln>
        </p:spPr>
        <p:txBody>
          <a:bodyPr wrap="square" lIns="0" tIns="0" rIns="0" bIns="0" rtlCol="0"/>
          <a:lstStyle/>
          <a:p>
            <a:endParaRPr/>
          </a:p>
        </p:txBody>
      </p:sp>
      <p:sp>
        <p:nvSpPr>
          <p:cNvPr id="421" name="object 421"/>
          <p:cNvSpPr/>
          <p:nvPr/>
        </p:nvSpPr>
        <p:spPr>
          <a:xfrm>
            <a:off x="6505576" y="4610101"/>
            <a:ext cx="142875" cy="142875"/>
          </a:xfrm>
          <a:custGeom>
            <a:avLst/>
            <a:gdLst/>
            <a:ahLst/>
            <a:cxnLst/>
            <a:rect l="l" t="t" r="r" b="b"/>
            <a:pathLst>
              <a:path w="142875" h="142875">
                <a:moveTo>
                  <a:pt x="76200" y="0"/>
                </a:move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lnTo>
                  <a:pt x="137814" y="44201"/>
                </a:lnTo>
                <a:lnTo>
                  <a:pt x="123825" y="20240"/>
                </a:lnTo>
                <a:lnTo>
                  <a:pt x="102691" y="5208"/>
                </a:lnTo>
                <a:lnTo>
                  <a:pt x="76200" y="0"/>
                </a:lnTo>
                <a:close/>
              </a:path>
            </a:pathLst>
          </a:custGeom>
          <a:solidFill>
            <a:srgbClr val="00CC99"/>
          </a:solidFill>
        </p:spPr>
        <p:txBody>
          <a:bodyPr wrap="square" lIns="0" tIns="0" rIns="0" bIns="0" rtlCol="0"/>
          <a:lstStyle/>
          <a:p>
            <a:endParaRPr/>
          </a:p>
        </p:txBody>
      </p:sp>
      <p:sp>
        <p:nvSpPr>
          <p:cNvPr id="422" name="object 422"/>
          <p:cNvSpPr/>
          <p:nvPr/>
        </p:nvSpPr>
        <p:spPr>
          <a:xfrm>
            <a:off x="6505576" y="4610101"/>
            <a:ext cx="142875" cy="142875"/>
          </a:xfrm>
          <a:custGeom>
            <a:avLst/>
            <a:gdLst/>
            <a:ahLst/>
            <a:cxnLst/>
            <a:rect l="l" t="t" r="r" b="b"/>
            <a:pathLst>
              <a:path w="142875" h="142875">
                <a:moveTo>
                  <a:pt x="142875" y="76200"/>
                </a:moveTo>
                <a:lnTo>
                  <a:pt x="137814" y="44201"/>
                </a:lnTo>
                <a:lnTo>
                  <a:pt x="123825" y="20240"/>
                </a:lnTo>
                <a:lnTo>
                  <a:pt x="102691" y="5208"/>
                </a:lnTo>
                <a:lnTo>
                  <a:pt x="76200" y="0"/>
                </a:lnTo>
                <a:lnTo>
                  <a:pt x="44201" y="5208"/>
                </a:lnTo>
                <a:lnTo>
                  <a:pt x="20240" y="20240"/>
                </a:lnTo>
                <a:lnTo>
                  <a:pt x="5208" y="44201"/>
                </a:lnTo>
                <a:lnTo>
                  <a:pt x="0" y="76200"/>
                </a:lnTo>
                <a:lnTo>
                  <a:pt x="5208" y="102691"/>
                </a:lnTo>
                <a:lnTo>
                  <a:pt x="20240" y="123825"/>
                </a:lnTo>
                <a:lnTo>
                  <a:pt x="44201" y="137814"/>
                </a:lnTo>
                <a:lnTo>
                  <a:pt x="76200" y="142875"/>
                </a:lnTo>
                <a:lnTo>
                  <a:pt x="102691" y="137814"/>
                </a:lnTo>
                <a:lnTo>
                  <a:pt x="123825" y="123825"/>
                </a:lnTo>
                <a:lnTo>
                  <a:pt x="137814" y="102691"/>
                </a:lnTo>
                <a:lnTo>
                  <a:pt x="142875" y="76200"/>
                </a:lnTo>
                <a:close/>
              </a:path>
            </a:pathLst>
          </a:custGeom>
          <a:ln w="9525">
            <a:solidFill>
              <a:srgbClr val="000000"/>
            </a:solidFill>
          </a:ln>
        </p:spPr>
        <p:txBody>
          <a:bodyPr wrap="square" lIns="0" tIns="0" rIns="0" bIns="0" rtlCol="0"/>
          <a:lstStyle/>
          <a:p>
            <a:endParaRPr/>
          </a:p>
        </p:txBody>
      </p:sp>
      <p:sp>
        <p:nvSpPr>
          <p:cNvPr id="423" name="object 423"/>
          <p:cNvSpPr/>
          <p:nvPr/>
        </p:nvSpPr>
        <p:spPr>
          <a:xfrm>
            <a:off x="6505576" y="4895850"/>
            <a:ext cx="142875" cy="152400"/>
          </a:xfrm>
          <a:custGeom>
            <a:avLst/>
            <a:gdLst/>
            <a:ahLst/>
            <a:cxnLst/>
            <a:rect l="l" t="t" r="r" b="b"/>
            <a:pathLst>
              <a:path w="142875" h="152400">
                <a:moveTo>
                  <a:pt x="76200" y="0"/>
                </a:move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lnTo>
                  <a:pt x="137814" y="48220"/>
                </a:lnTo>
                <a:lnTo>
                  <a:pt x="123825" y="23812"/>
                </a:lnTo>
                <a:lnTo>
                  <a:pt x="102691" y="6548"/>
                </a:lnTo>
                <a:lnTo>
                  <a:pt x="76200" y="0"/>
                </a:lnTo>
                <a:close/>
              </a:path>
            </a:pathLst>
          </a:custGeom>
          <a:solidFill>
            <a:srgbClr val="00CC99"/>
          </a:solidFill>
        </p:spPr>
        <p:txBody>
          <a:bodyPr wrap="square" lIns="0" tIns="0" rIns="0" bIns="0" rtlCol="0"/>
          <a:lstStyle/>
          <a:p>
            <a:endParaRPr/>
          </a:p>
        </p:txBody>
      </p:sp>
      <p:sp>
        <p:nvSpPr>
          <p:cNvPr id="424" name="object 424"/>
          <p:cNvSpPr/>
          <p:nvPr/>
        </p:nvSpPr>
        <p:spPr>
          <a:xfrm>
            <a:off x="6505576" y="4895850"/>
            <a:ext cx="142875" cy="152400"/>
          </a:xfrm>
          <a:custGeom>
            <a:avLst/>
            <a:gdLst/>
            <a:ahLst/>
            <a:cxnLst/>
            <a:rect l="l" t="t" r="r" b="b"/>
            <a:pathLst>
              <a:path w="142875" h="152400">
                <a:moveTo>
                  <a:pt x="142875" y="76200"/>
                </a:moveTo>
                <a:lnTo>
                  <a:pt x="137814" y="48220"/>
                </a:lnTo>
                <a:lnTo>
                  <a:pt x="123825" y="23812"/>
                </a:lnTo>
                <a:lnTo>
                  <a:pt x="102691" y="6548"/>
                </a:lnTo>
                <a:lnTo>
                  <a:pt x="76200" y="0"/>
                </a:ln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close/>
              </a:path>
            </a:pathLst>
          </a:custGeom>
          <a:ln w="9525">
            <a:solidFill>
              <a:srgbClr val="000000"/>
            </a:solidFill>
          </a:ln>
        </p:spPr>
        <p:txBody>
          <a:bodyPr wrap="square" lIns="0" tIns="0" rIns="0" bIns="0" rtlCol="0"/>
          <a:lstStyle/>
          <a:p>
            <a:endParaRPr/>
          </a:p>
        </p:txBody>
      </p:sp>
      <p:sp>
        <p:nvSpPr>
          <p:cNvPr id="425" name="object 425"/>
          <p:cNvSpPr/>
          <p:nvPr/>
        </p:nvSpPr>
        <p:spPr>
          <a:xfrm>
            <a:off x="6791326" y="4895850"/>
            <a:ext cx="142875" cy="152400"/>
          </a:xfrm>
          <a:custGeom>
            <a:avLst/>
            <a:gdLst/>
            <a:ahLst/>
            <a:cxnLst/>
            <a:rect l="l" t="t" r="r" b="b"/>
            <a:pathLst>
              <a:path w="142875" h="152400">
                <a:moveTo>
                  <a:pt x="76200" y="0"/>
                </a:move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lnTo>
                  <a:pt x="137814" y="48220"/>
                </a:lnTo>
                <a:lnTo>
                  <a:pt x="123825" y="23812"/>
                </a:lnTo>
                <a:lnTo>
                  <a:pt x="102691" y="6548"/>
                </a:lnTo>
                <a:lnTo>
                  <a:pt x="76200" y="0"/>
                </a:lnTo>
                <a:close/>
              </a:path>
            </a:pathLst>
          </a:custGeom>
          <a:solidFill>
            <a:srgbClr val="00CC99"/>
          </a:solidFill>
        </p:spPr>
        <p:txBody>
          <a:bodyPr wrap="square" lIns="0" tIns="0" rIns="0" bIns="0" rtlCol="0"/>
          <a:lstStyle/>
          <a:p>
            <a:endParaRPr/>
          </a:p>
        </p:txBody>
      </p:sp>
      <p:sp>
        <p:nvSpPr>
          <p:cNvPr id="426" name="object 426"/>
          <p:cNvSpPr/>
          <p:nvPr/>
        </p:nvSpPr>
        <p:spPr>
          <a:xfrm>
            <a:off x="6791326" y="4895850"/>
            <a:ext cx="142875" cy="152400"/>
          </a:xfrm>
          <a:custGeom>
            <a:avLst/>
            <a:gdLst/>
            <a:ahLst/>
            <a:cxnLst/>
            <a:rect l="l" t="t" r="r" b="b"/>
            <a:pathLst>
              <a:path w="142875" h="152400">
                <a:moveTo>
                  <a:pt x="142875" y="76200"/>
                </a:moveTo>
                <a:lnTo>
                  <a:pt x="137814" y="48220"/>
                </a:lnTo>
                <a:lnTo>
                  <a:pt x="123825" y="23812"/>
                </a:lnTo>
                <a:lnTo>
                  <a:pt x="102691" y="6548"/>
                </a:lnTo>
                <a:lnTo>
                  <a:pt x="76200" y="0"/>
                </a:lnTo>
                <a:lnTo>
                  <a:pt x="44201" y="6548"/>
                </a:lnTo>
                <a:lnTo>
                  <a:pt x="20240" y="23812"/>
                </a:lnTo>
                <a:lnTo>
                  <a:pt x="5208" y="48220"/>
                </a:lnTo>
                <a:lnTo>
                  <a:pt x="0" y="76200"/>
                </a:lnTo>
                <a:lnTo>
                  <a:pt x="5208" y="104179"/>
                </a:lnTo>
                <a:lnTo>
                  <a:pt x="20240" y="128587"/>
                </a:lnTo>
                <a:lnTo>
                  <a:pt x="44201" y="145851"/>
                </a:lnTo>
                <a:lnTo>
                  <a:pt x="76200" y="152400"/>
                </a:lnTo>
                <a:lnTo>
                  <a:pt x="102691" y="145851"/>
                </a:lnTo>
                <a:lnTo>
                  <a:pt x="123825" y="128587"/>
                </a:lnTo>
                <a:lnTo>
                  <a:pt x="137814" y="104179"/>
                </a:lnTo>
                <a:lnTo>
                  <a:pt x="142875" y="76200"/>
                </a:lnTo>
                <a:close/>
              </a:path>
            </a:pathLst>
          </a:custGeom>
          <a:ln w="9525">
            <a:solidFill>
              <a:srgbClr val="000000"/>
            </a:solidFill>
          </a:ln>
        </p:spPr>
        <p:txBody>
          <a:bodyPr wrap="square" lIns="0" tIns="0" rIns="0" bIns="0" rtlCol="0"/>
          <a:lstStyle/>
          <a:p>
            <a:endParaRPr/>
          </a:p>
        </p:txBody>
      </p:sp>
      <p:sp>
        <p:nvSpPr>
          <p:cNvPr id="427" name="object 427"/>
          <p:cNvSpPr/>
          <p:nvPr/>
        </p:nvSpPr>
        <p:spPr>
          <a:xfrm>
            <a:off x="7058026" y="3257551"/>
            <a:ext cx="962025" cy="619125"/>
          </a:xfrm>
          <a:custGeom>
            <a:avLst/>
            <a:gdLst/>
            <a:ahLst/>
            <a:cxnLst/>
            <a:rect l="l" t="t" r="r" b="b"/>
            <a:pathLst>
              <a:path w="962025" h="619125">
                <a:moveTo>
                  <a:pt x="836641" y="238125"/>
                </a:moveTo>
                <a:lnTo>
                  <a:pt x="419100" y="238125"/>
                </a:lnTo>
                <a:lnTo>
                  <a:pt x="458241" y="246757"/>
                </a:lnTo>
                <a:lnTo>
                  <a:pt x="489346" y="271462"/>
                </a:lnTo>
                <a:lnTo>
                  <a:pt x="511522" y="310455"/>
                </a:lnTo>
                <a:lnTo>
                  <a:pt x="523875" y="361950"/>
                </a:lnTo>
                <a:lnTo>
                  <a:pt x="523875" y="419100"/>
                </a:lnTo>
                <a:lnTo>
                  <a:pt x="428625" y="419100"/>
                </a:lnTo>
                <a:lnTo>
                  <a:pt x="704850" y="619125"/>
                </a:lnTo>
                <a:lnTo>
                  <a:pt x="962025" y="390525"/>
                </a:lnTo>
                <a:lnTo>
                  <a:pt x="866775" y="390525"/>
                </a:lnTo>
                <a:lnTo>
                  <a:pt x="857250" y="333375"/>
                </a:lnTo>
                <a:lnTo>
                  <a:pt x="851739" y="288273"/>
                </a:lnTo>
                <a:lnTo>
                  <a:pt x="839882" y="245460"/>
                </a:lnTo>
                <a:lnTo>
                  <a:pt x="836641" y="238125"/>
                </a:lnTo>
                <a:close/>
              </a:path>
              <a:path w="962025" h="619125">
                <a:moveTo>
                  <a:pt x="409575" y="0"/>
                </a:moveTo>
                <a:lnTo>
                  <a:pt x="0" y="28575"/>
                </a:lnTo>
                <a:lnTo>
                  <a:pt x="9525" y="266700"/>
                </a:lnTo>
                <a:lnTo>
                  <a:pt x="419100" y="238125"/>
                </a:lnTo>
                <a:lnTo>
                  <a:pt x="836641" y="238125"/>
                </a:lnTo>
                <a:lnTo>
                  <a:pt x="798790" y="167743"/>
                </a:lnTo>
                <a:lnTo>
                  <a:pt x="770389" y="133358"/>
                </a:lnTo>
                <a:lnTo>
                  <a:pt x="737305" y="102303"/>
                </a:lnTo>
                <a:lnTo>
                  <a:pt x="699955" y="74838"/>
                </a:lnTo>
                <a:lnTo>
                  <a:pt x="658755" y="51223"/>
                </a:lnTo>
                <a:lnTo>
                  <a:pt x="614121" y="31718"/>
                </a:lnTo>
                <a:lnTo>
                  <a:pt x="566470" y="16583"/>
                </a:lnTo>
                <a:lnTo>
                  <a:pt x="516218" y="6078"/>
                </a:lnTo>
                <a:lnTo>
                  <a:pt x="463781" y="463"/>
                </a:lnTo>
                <a:lnTo>
                  <a:pt x="409575" y="0"/>
                </a:lnTo>
                <a:close/>
              </a:path>
            </a:pathLst>
          </a:custGeom>
          <a:solidFill>
            <a:srgbClr val="00CC99"/>
          </a:solidFill>
        </p:spPr>
        <p:txBody>
          <a:bodyPr wrap="square" lIns="0" tIns="0" rIns="0" bIns="0" rtlCol="0"/>
          <a:lstStyle/>
          <a:p>
            <a:endParaRPr/>
          </a:p>
        </p:txBody>
      </p:sp>
      <p:sp>
        <p:nvSpPr>
          <p:cNvPr id="428" name="object 428"/>
          <p:cNvSpPr/>
          <p:nvPr/>
        </p:nvSpPr>
        <p:spPr>
          <a:xfrm>
            <a:off x="7058026" y="3257551"/>
            <a:ext cx="962025" cy="619125"/>
          </a:xfrm>
          <a:custGeom>
            <a:avLst/>
            <a:gdLst/>
            <a:ahLst/>
            <a:cxnLst/>
            <a:rect l="l" t="t" r="r" b="b"/>
            <a:pathLst>
              <a:path w="962025" h="619125">
                <a:moveTo>
                  <a:pt x="704850" y="619125"/>
                </a:moveTo>
                <a:lnTo>
                  <a:pt x="962025" y="390525"/>
                </a:lnTo>
                <a:lnTo>
                  <a:pt x="866775" y="390525"/>
                </a:lnTo>
                <a:lnTo>
                  <a:pt x="857250" y="333375"/>
                </a:lnTo>
                <a:lnTo>
                  <a:pt x="851739" y="288273"/>
                </a:lnTo>
                <a:lnTo>
                  <a:pt x="839882" y="245460"/>
                </a:lnTo>
                <a:lnTo>
                  <a:pt x="822093" y="205197"/>
                </a:lnTo>
                <a:lnTo>
                  <a:pt x="798790" y="167743"/>
                </a:lnTo>
                <a:lnTo>
                  <a:pt x="770389" y="133358"/>
                </a:lnTo>
                <a:lnTo>
                  <a:pt x="737305" y="102303"/>
                </a:lnTo>
                <a:lnTo>
                  <a:pt x="699955" y="74838"/>
                </a:lnTo>
                <a:lnTo>
                  <a:pt x="658755" y="51223"/>
                </a:lnTo>
                <a:lnTo>
                  <a:pt x="614121" y="31718"/>
                </a:lnTo>
                <a:lnTo>
                  <a:pt x="566470" y="16583"/>
                </a:lnTo>
                <a:lnTo>
                  <a:pt x="516218" y="6078"/>
                </a:lnTo>
                <a:lnTo>
                  <a:pt x="463781" y="463"/>
                </a:lnTo>
                <a:lnTo>
                  <a:pt x="409575" y="0"/>
                </a:lnTo>
                <a:lnTo>
                  <a:pt x="0" y="28575"/>
                </a:lnTo>
                <a:lnTo>
                  <a:pt x="9525" y="266700"/>
                </a:lnTo>
                <a:lnTo>
                  <a:pt x="419100" y="238125"/>
                </a:lnTo>
                <a:lnTo>
                  <a:pt x="458241" y="246757"/>
                </a:lnTo>
                <a:lnTo>
                  <a:pt x="489346" y="271462"/>
                </a:lnTo>
                <a:lnTo>
                  <a:pt x="511522" y="310455"/>
                </a:lnTo>
                <a:lnTo>
                  <a:pt x="523875" y="361950"/>
                </a:lnTo>
                <a:lnTo>
                  <a:pt x="523875" y="419100"/>
                </a:lnTo>
                <a:lnTo>
                  <a:pt x="428625" y="419100"/>
                </a:lnTo>
                <a:lnTo>
                  <a:pt x="704850" y="619125"/>
                </a:lnTo>
                <a:close/>
              </a:path>
            </a:pathLst>
          </a:custGeom>
          <a:ln w="9525">
            <a:solidFill>
              <a:srgbClr val="000000"/>
            </a:solidFill>
          </a:ln>
        </p:spPr>
        <p:txBody>
          <a:bodyPr wrap="square" lIns="0" tIns="0" rIns="0" bIns="0" rtlCol="0"/>
          <a:lstStyle/>
          <a:p>
            <a:endParaRPr/>
          </a:p>
        </p:txBody>
      </p:sp>
      <p:sp>
        <p:nvSpPr>
          <p:cNvPr id="429" name="object 429"/>
          <p:cNvSpPr/>
          <p:nvPr/>
        </p:nvSpPr>
        <p:spPr>
          <a:xfrm>
            <a:off x="7191375" y="4572000"/>
            <a:ext cx="895350" cy="704850"/>
          </a:xfrm>
          <a:custGeom>
            <a:avLst/>
            <a:gdLst/>
            <a:ahLst/>
            <a:cxnLst/>
            <a:rect l="l" t="t" r="r" b="b"/>
            <a:pathLst>
              <a:path w="895350" h="704850">
                <a:moveTo>
                  <a:pt x="9525" y="495300"/>
                </a:moveTo>
                <a:lnTo>
                  <a:pt x="0" y="685800"/>
                </a:lnTo>
                <a:lnTo>
                  <a:pt x="381000" y="704850"/>
                </a:lnTo>
                <a:lnTo>
                  <a:pt x="424558" y="703891"/>
                </a:lnTo>
                <a:lnTo>
                  <a:pt x="467050" y="696846"/>
                </a:lnTo>
                <a:lnTo>
                  <a:pt x="508085" y="684052"/>
                </a:lnTo>
                <a:lnTo>
                  <a:pt x="547273" y="665848"/>
                </a:lnTo>
                <a:lnTo>
                  <a:pt x="584224" y="642571"/>
                </a:lnTo>
                <a:lnTo>
                  <a:pt x="618548" y="614559"/>
                </a:lnTo>
                <a:lnTo>
                  <a:pt x="649854" y="582152"/>
                </a:lnTo>
                <a:lnTo>
                  <a:pt x="677753" y="545686"/>
                </a:lnTo>
                <a:lnTo>
                  <a:pt x="696547" y="514350"/>
                </a:lnTo>
                <a:lnTo>
                  <a:pt x="390525" y="514350"/>
                </a:lnTo>
                <a:lnTo>
                  <a:pt x="9525" y="495300"/>
                </a:lnTo>
                <a:close/>
              </a:path>
              <a:path w="895350" h="704850">
                <a:moveTo>
                  <a:pt x="657225" y="0"/>
                </a:moveTo>
                <a:lnTo>
                  <a:pt x="409575" y="228600"/>
                </a:lnTo>
                <a:lnTo>
                  <a:pt x="542925" y="238125"/>
                </a:lnTo>
                <a:lnTo>
                  <a:pt x="533400" y="295275"/>
                </a:lnTo>
                <a:lnTo>
                  <a:pt x="524801" y="355159"/>
                </a:lnTo>
                <a:lnTo>
                  <a:pt x="509058" y="409222"/>
                </a:lnTo>
                <a:lnTo>
                  <a:pt x="486965" y="454818"/>
                </a:lnTo>
                <a:lnTo>
                  <a:pt x="459316" y="489302"/>
                </a:lnTo>
                <a:lnTo>
                  <a:pt x="426905" y="510028"/>
                </a:lnTo>
                <a:lnTo>
                  <a:pt x="390525" y="514350"/>
                </a:lnTo>
                <a:lnTo>
                  <a:pt x="696547" y="514350"/>
                </a:lnTo>
                <a:lnTo>
                  <a:pt x="721766" y="461934"/>
                </a:lnTo>
                <a:lnTo>
                  <a:pt x="737101" y="415323"/>
                </a:lnTo>
                <a:lnTo>
                  <a:pt x="747467" y="366007"/>
                </a:lnTo>
                <a:lnTo>
                  <a:pt x="752475" y="314325"/>
                </a:lnTo>
                <a:lnTo>
                  <a:pt x="762000" y="247650"/>
                </a:lnTo>
                <a:lnTo>
                  <a:pt x="886530" y="247650"/>
                </a:lnTo>
                <a:lnTo>
                  <a:pt x="657225" y="0"/>
                </a:lnTo>
                <a:close/>
              </a:path>
              <a:path w="895350" h="704850">
                <a:moveTo>
                  <a:pt x="886530" y="247650"/>
                </a:moveTo>
                <a:lnTo>
                  <a:pt x="762000" y="247650"/>
                </a:lnTo>
                <a:lnTo>
                  <a:pt x="895350" y="257175"/>
                </a:lnTo>
                <a:lnTo>
                  <a:pt x="886530" y="247650"/>
                </a:lnTo>
                <a:close/>
              </a:path>
            </a:pathLst>
          </a:custGeom>
          <a:solidFill>
            <a:srgbClr val="00CC99"/>
          </a:solidFill>
        </p:spPr>
        <p:txBody>
          <a:bodyPr wrap="square" lIns="0" tIns="0" rIns="0" bIns="0" rtlCol="0"/>
          <a:lstStyle/>
          <a:p>
            <a:endParaRPr/>
          </a:p>
        </p:txBody>
      </p:sp>
      <p:sp>
        <p:nvSpPr>
          <p:cNvPr id="430" name="object 430"/>
          <p:cNvSpPr/>
          <p:nvPr/>
        </p:nvSpPr>
        <p:spPr>
          <a:xfrm>
            <a:off x="7191375" y="4572000"/>
            <a:ext cx="895350" cy="704850"/>
          </a:xfrm>
          <a:custGeom>
            <a:avLst/>
            <a:gdLst/>
            <a:ahLst/>
            <a:cxnLst/>
            <a:rect l="l" t="t" r="r" b="b"/>
            <a:pathLst>
              <a:path w="895350" h="704850">
                <a:moveTo>
                  <a:pt x="657225" y="0"/>
                </a:moveTo>
                <a:lnTo>
                  <a:pt x="895350" y="257175"/>
                </a:lnTo>
                <a:lnTo>
                  <a:pt x="762000" y="247650"/>
                </a:lnTo>
                <a:lnTo>
                  <a:pt x="752475" y="314325"/>
                </a:lnTo>
                <a:lnTo>
                  <a:pt x="747467" y="366007"/>
                </a:lnTo>
                <a:lnTo>
                  <a:pt x="737101" y="415323"/>
                </a:lnTo>
                <a:lnTo>
                  <a:pt x="721766" y="461934"/>
                </a:lnTo>
                <a:lnTo>
                  <a:pt x="701854" y="505501"/>
                </a:lnTo>
                <a:lnTo>
                  <a:pt x="677753" y="545686"/>
                </a:lnTo>
                <a:lnTo>
                  <a:pt x="649854" y="582152"/>
                </a:lnTo>
                <a:lnTo>
                  <a:pt x="618548" y="614559"/>
                </a:lnTo>
                <a:lnTo>
                  <a:pt x="584224" y="642571"/>
                </a:lnTo>
                <a:lnTo>
                  <a:pt x="547273" y="665848"/>
                </a:lnTo>
                <a:lnTo>
                  <a:pt x="508085" y="684052"/>
                </a:lnTo>
                <a:lnTo>
                  <a:pt x="467050" y="696846"/>
                </a:lnTo>
                <a:lnTo>
                  <a:pt x="424558" y="703891"/>
                </a:lnTo>
                <a:lnTo>
                  <a:pt x="381000" y="704850"/>
                </a:lnTo>
                <a:lnTo>
                  <a:pt x="0" y="685800"/>
                </a:lnTo>
                <a:lnTo>
                  <a:pt x="9525" y="495300"/>
                </a:lnTo>
                <a:lnTo>
                  <a:pt x="390525" y="514350"/>
                </a:lnTo>
                <a:lnTo>
                  <a:pt x="426905" y="510028"/>
                </a:lnTo>
                <a:lnTo>
                  <a:pt x="459316" y="489302"/>
                </a:lnTo>
                <a:lnTo>
                  <a:pt x="486965" y="454818"/>
                </a:lnTo>
                <a:lnTo>
                  <a:pt x="509058" y="409222"/>
                </a:lnTo>
                <a:lnTo>
                  <a:pt x="524801" y="355159"/>
                </a:lnTo>
                <a:lnTo>
                  <a:pt x="533400" y="295275"/>
                </a:lnTo>
                <a:lnTo>
                  <a:pt x="542925" y="238125"/>
                </a:lnTo>
                <a:lnTo>
                  <a:pt x="409575" y="228600"/>
                </a:lnTo>
                <a:lnTo>
                  <a:pt x="657225" y="0"/>
                </a:lnTo>
                <a:close/>
              </a:path>
            </a:pathLst>
          </a:custGeom>
          <a:ln w="9525">
            <a:solidFill>
              <a:srgbClr val="000000"/>
            </a:solidFill>
          </a:ln>
        </p:spPr>
        <p:txBody>
          <a:bodyPr wrap="square" lIns="0" tIns="0" rIns="0" bIns="0" rtlCol="0"/>
          <a:lstStyle/>
          <a:p>
            <a:endParaRPr/>
          </a:p>
        </p:txBody>
      </p:sp>
      <p:sp>
        <p:nvSpPr>
          <p:cNvPr id="431" name="object 431"/>
          <p:cNvSpPr txBox="1"/>
          <p:nvPr/>
        </p:nvSpPr>
        <p:spPr>
          <a:xfrm>
            <a:off x="7273926" y="3883805"/>
            <a:ext cx="1139825" cy="680085"/>
          </a:xfrm>
          <a:prstGeom prst="rect">
            <a:avLst/>
          </a:prstGeom>
        </p:spPr>
        <p:txBody>
          <a:bodyPr vert="horz" wrap="square" lIns="0" tIns="0" rIns="0" bIns="0" rtlCol="0">
            <a:spAutoFit/>
          </a:bodyPr>
          <a:lstStyle/>
          <a:p>
            <a:pPr marL="146050" marR="5080" indent="-133350">
              <a:lnSpc>
                <a:spcPct val="101699"/>
              </a:lnSpc>
            </a:pPr>
            <a:r>
              <a:rPr sz="2150" b="1" spc="25" dirty="0">
                <a:solidFill>
                  <a:srgbClr val="CC3300"/>
                </a:solidFill>
                <a:latin typeface="Microsoft YaHei"/>
                <a:cs typeface="Microsoft YaHei"/>
              </a:rPr>
              <a:t>比較二個  </a:t>
            </a:r>
            <a:r>
              <a:rPr sz="2150" b="1" spc="50" dirty="0">
                <a:solidFill>
                  <a:srgbClr val="CC3300"/>
                </a:solidFill>
                <a:latin typeface="Microsoft YaHei"/>
                <a:cs typeface="Microsoft YaHei"/>
              </a:rPr>
              <a:t>雜湊值</a:t>
            </a:r>
            <a:endParaRPr sz="2150">
              <a:latin typeface="Microsoft YaHei"/>
              <a:cs typeface="Microsoft YaHei"/>
            </a:endParaRPr>
          </a:p>
        </p:txBody>
      </p:sp>
      <p:sp>
        <p:nvSpPr>
          <p:cNvPr id="432" name="object 432"/>
          <p:cNvSpPr/>
          <p:nvPr/>
        </p:nvSpPr>
        <p:spPr>
          <a:xfrm>
            <a:off x="8448675" y="3743326"/>
            <a:ext cx="266700" cy="1285875"/>
          </a:xfrm>
          <a:custGeom>
            <a:avLst/>
            <a:gdLst/>
            <a:ahLst/>
            <a:cxnLst/>
            <a:rect l="l" t="t" r="r" b="b"/>
            <a:pathLst>
              <a:path w="266700" h="1285875">
                <a:moveTo>
                  <a:pt x="266700" y="0"/>
                </a:moveTo>
                <a:lnTo>
                  <a:pt x="217735" y="9822"/>
                </a:lnTo>
                <a:lnTo>
                  <a:pt x="175021" y="35718"/>
                </a:lnTo>
                <a:lnTo>
                  <a:pt x="144809" y="72330"/>
                </a:lnTo>
                <a:lnTo>
                  <a:pt x="133350" y="114300"/>
                </a:lnTo>
                <a:lnTo>
                  <a:pt x="133350" y="542925"/>
                </a:lnTo>
                <a:lnTo>
                  <a:pt x="123229" y="583406"/>
                </a:lnTo>
                <a:lnTo>
                  <a:pt x="95250" y="616743"/>
                </a:lnTo>
                <a:lnTo>
                  <a:pt x="52982" y="639365"/>
                </a:lnTo>
                <a:lnTo>
                  <a:pt x="0" y="647700"/>
                </a:lnTo>
                <a:lnTo>
                  <a:pt x="52982" y="656034"/>
                </a:lnTo>
                <a:lnTo>
                  <a:pt x="95250" y="678656"/>
                </a:lnTo>
                <a:lnTo>
                  <a:pt x="123229" y="711993"/>
                </a:lnTo>
                <a:lnTo>
                  <a:pt x="133350" y="752475"/>
                </a:lnTo>
                <a:lnTo>
                  <a:pt x="133350" y="1181100"/>
                </a:lnTo>
                <a:lnTo>
                  <a:pt x="144809" y="1221581"/>
                </a:lnTo>
                <a:lnTo>
                  <a:pt x="175021" y="1254918"/>
                </a:lnTo>
                <a:lnTo>
                  <a:pt x="217735" y="1277540"/>
                </a:lnTo>
                <a:lnTo>
                  <a:pt x="266700" y="1285875"/>
                </a:lnTo>
              </a:path>
            </a:pathLst>
          </a:custGeom>
          <a:ln w="9525">
            <a:solidFill>
              <a:srgbClr val="000000"/>
            </a:solidFill>
          </a:ln>
        </p:spPr>
        <p:txBody>
          <a:bodyPr wrap="square" lIns="0" tIns="0" rIns="0" bIns="0" rtlCol="0"/>
          <a:lstStyle/>
          <a:p>
            <a:endParaRPr/>
          </a:p>
        </p:txBody>
      </p:sp>
      <p:sp>
        <p:nvSpPr>
          <p:cNvPr id="433" name="object 433"/>
          <p:cNvSpPr/>
          <p:nvPr/>
        </p:nvSpPr>
        <p:spPr>
          <a:xfrm>
            <a:off x="10096500" y="3676650"/>
            <a:ext cx="152400" cy="1352550"/>
          </a:xfrm>
          <a:custGeom>
            <a:avLst/>
            <a:gdLst/>
            <a:ahLst/>
            <a:cxnLst/>
            <a:rect l="l" t="t" r="r" b="b"/>
            <a:pathLst>
              <a:path w="152400" h="1352550">
                <a:moveTo>
                  <a:pt x="0" y="0"/>
                </a:moveTo>
                <a:lnTo>
                  <a:pt x="31998" y="8483"/>
                </a:lnTo>
                <a:lnTo>
                  <a:pt x="55959" y="32146"/>
                </a:lnTo>
                <a:lnTo>
                  <a:pt x="70991" y="68312"/>
                </a:lnTo>
                <a:lnTo>
                  <a:pt x="76200" y="114300"/>
                </a:lnTo>
                <a:lnTo>
                  <a:pt x="76200" y="561975"/>
                </a:lnTo>
                <a:lnTo>
                  <a:pt x="81408" y="607962"/>
                </a:lnTo>
                <a:lnTo>
                  <a:pt x="96440" y="644128"/>
                </a:lnTo>
                <a:lnTo>
                  <a:pt x="120401" y="667791"/>
                </a:lnTo>
                <a:lnTo>
                  <a:pt x="152400" y="676275"/>
                </a:lnTo>
                <a:lnTo>
                  <a:pt x="120401" y="686097"/>
                </a:lnTo>
                <a:lnTo>
                  <a:pt x="96440" y="711993"/>
                </a:lnTo>
                <a:lnTo>
                  <a:pt x="81408" y="748605"/>
                </a:lnTo>
                <a:lnTo>
                  <a:pt x="76200" y="790575"/>
                </a:lnTo>
                <a:lnTo>
                  <a:pt x="76200" y="1247775"/>
                </a:lnTo>
                <a:lnTo>
                  <a:pt x="70991" y="1288256"/>
                </a:lnTo>
                <a:lnTo>
                  <a:pt x="55959" y="1321593"/>
                </a:lnTo>
                <a:lnTo>
                  <a:pt x="31998" y="1344215"/>
                </a:lnTo>
                <a:lnTo>
                  <a:pt x="0" y="1352550"/>
                </a:lnTo>
              </a:path>
            </a:pathLst>
          </a:custGeom>
          <a:ln w="9525">
            <a:solidFill>
              <a:srgbClr val="000000"/>
            </a:solidFill>
          </a:ln>
        </p:spPr>
        <p:txBody>
          <a:bodyPr wrap="square" lIns="0" tIns="0" rIns="0" bIns="0" rtlCol="0"/>
          <a:lstStyle/>
          <a:p>
            <a:endParaRPr/>
          </a:p>
        </p:txBody>
      </p:sp>
      <p:sp>
        <p:nvSpPr>
          <p:cNvPr id="434" name="object 434"/>
          <p:cNvSpPr txBox="1"/>
          <p:nvPr/>
        </p:nvSpPr>
        <p:spPr>
          <a:xfrm>
            <a:off x="8664575" y="3788555"/>
            <a:ext cx="1435100" cy="1346835"/>
          </a:xfrm>
          <a:prstGeom prst="rect">
            <a:avLst/>
          </a:prstGeom>
        </p:spPr>
        <p:txBody>
          <a:bodyPr vert="horz" wrap="square" lIns="0" tIns="0" rIns="0" bIns="0" rtlCol="0">
            <a:spAutoFit/>
          </a:bodyPr>
          <a:lstStyle/>
          <a:p>
            <a:pPr marL="12700" marR="5080" algn="ctr">
              <a:lnSpc>
                <a:spcPct val="101699"/>
              </a:lnSpc>
            </a:pPr>
            <a:r>
              <a:rPr sz="2150" b="1" spc="60" dirty="0">
                <a:solidFill>
                  <a:srgbClr val="FF0000"/>
                </a:solidFill>
                <a:latin typeface="Microsoft YaHei"/>
                <a:cs typeface="Microsoft YaHei"/>
              </a:rPr>
              <a:t>若二者相同  證實了完整  性、不可否  </a:t>
            </a:r>
            <a:r>
              <a:rPr sz="2150" b="1" spc="100" dirty="0">
                <a:solidFill>
                  <a:srgbClr val="FF0000"/>
                </a:solidFill>
                <a:latin typeface="Microsoft YaHei"/>
                <a:cs typeface="Microsoft YaHei"/>
              </a:rPr>
              <a:t>認性</a:t>
            </a:r>
            <a:endParaRPr sz="2150">
              <a:latin typeface="Microsoft YaHei"/>
              <a:cs typeface="Microsoft YaHei"/>
            </a:endParaRPr>
          </a:p>
        </p:txBody>
      </p:sp>
      <p:sp>
        <p:nvSpPr>
          <p:cNvPr id="435" name="object 435"/>
          <p:cNvSpPr txBox="1"/>
          <p:nvPr/>
        </p:nvSpPr>
        <p:spPr>
          <a:xfrm>
            <a:off x="5988051" y="3813176"/>
            <a:ext cx="1139825" cy="340995"/>
          </a:xfrm>
          <a:prstGeom prst="rect">
            <a:avLst/>
          </a:prstGeom>
        </p:spPr>
        <p:txBody>
          <a:bodyPr vert="horz" wrap="square" lIns="0" tIns="0" rIns="0" bIns="0" rtlCol="0">
            <a:spAutoFit/>
          </a:bodyPr>
          <a:lstStyle/>
          <a:p>
            <a:pPr marL="12700"/>
            <a:r>
              <a:rPr sz="2150" b="1" spc="40" dirty="0">
                <a:solidFill>
                  <a:srgbClr val="CC3300"/>
                </a:solidFill>
                <a:latin typeface="Microsoft YaHei"/>
                <a:cs typeface="Microsoft YaHei"/>
              </a:rPr>
              <a:t>雜湊值一</a:t>
            </a:r>
            <a:endParaRPr sz="2150">
              <a:latin typeface="Microsoft YaHei"/>
              <a:cs typeface="Microsoft YaHei"/>
            </a:endParaRPr>
          </a:p>
        </p:txBody>
      </p:sp>
      <p:sp>
        <p:nvSpPr>
          <p:cNvPr id="436" name="object 436"/>
          <p:cNvSpPr txBox="1"/>
          <p:nvPr/>
        </p:nvSpPr>
        <p:spPr>
          <a:xfrm>
            <a:off x="6007101" y="5251451"/>
            <a:ext cx="1139825" cy="340995"/>
          </a:xfrm>
          <a:prstGeom prst="rect">
            <a:avLst/>
          </a:prstGeom>
        </p:spPr>
        <p:txBody>
          <a:bodyPr vert="horz" wrap="square" lIns="0" tIns="0" rIns="0" bIns="0" rtlCol="0">
            <a:spAutoFit/>
          </a:bodyPr>
          <a:lstStyle/>
          <a:p>
            <a:pPr marL="12700"/>
            <a:r>
              <a:rPr sz="2150" b="1" spc="40" dirty="0">
                <a:solidFill>
                  <a:srgbClr val="CC3300"/>
                </a:solidFill>
                <a:latin typeface="Microsoft YaHei"/>
                <a:cs typeface="Microsoft YaHei"/>
              </a:rPr>
              <a:t>雜湊值二</a:t>
            </a:r>
            <a:endParaRPr sz="2150">
              <a:latin typeface="Microsoft YaHei"/>
              <a:cs typeface="Microsoft YaHei"/>
            </a:endParaRPr>
          </a:p>
        </p:txBody>
      </p:sp>
    </p:spTree>
    <p:extLst>
      <p:ext uri="{BB962C8B-B14F-4D97-AF65-F5344CB8AC3E}">
        <p14:creationId xmlns:p14="http://schemas.microsoft.com/office/powerpoint/2010/main" val="8169773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704742"/>
            <a:ext cx="10515600" cy="646331"/>
          </a:xfrm>
          <a:prstGeom prst="rect">
            <a:avLst/>
          </a:prstGeom>
        </p:spPr>
        <p:txBody>
          <a:bodyPr vert="horz" wrap="square" lIns="0" tIns="0" rIns="0" bIns="0" rtlCol="0" anchor="ctr">
            <a:spAutoFit/>
          </a:bodyPr>
          <a:lstStyle/>
          <a:p>
            <a:pPr marL="241300">
              <a:lnSpc>
                <a:spcPct val="100000"/>
              </a:lnSpc>
            </a:pPr>
            <a:r>
              <a:rPr sz="4200" dirty="0">
                <a:latin typeface="Microsoft YaHei"/>
                <a:cs typeface="Microsoft YaHei"/>
              </a:rPr>
              <a:t>憑證管理中心</a:t>
            </a:r>
            <a:r>
              <a:rPr sz="3200" dirty="0"/>
              <a:t>(Certification</a:t>
            </a:r>
            <a:r>
              <a:rPr sz="3200" spc="-40" dirty="0"/>
              <a:t> </a:t>
            </a:r>
            <a:r>
              <a:rPr sz="3200" spc="-5" dirty="0"/>
              <a:t>Authority)</a:t>
            </a:r>
            <a:endParaRPr sz="3200">
              <a:latin typeface="Microsoft YaHei"/>
              <a:cs typeface="Microsoft YaHei"/>
            </a:endParaRPr>
          </a:p>
        </p:txBody>
      </p:sp>
      <p:sp>
        <p:nvSpPr>
          <p:cNvPr id="3" name="object 3"/>
          <p:cNvSpPr txBox="1"/>
          <p:nvPr/>
        </p:nvSpPr>
        <p:spPr>
          <a:xfrm>
            <a:off x="2092326" y="1314311"/>
            <a:ext cx="7502525" cy="4845301"/>
          </a:xfrm>
          <a:prstGeom prst="rect">
            <a:avLst/>
          </a:prstGeom>
        </p:spPr>
        <p:txBody>
          <a:bodyPr vert="horz" wrap="square" lIns="0" tIns="9525" rIns="0" bIns="0" rtlCol="0">
            <a:spAutoFit/>
          </a:bodyPr>
          <a:lstStyle/>
          <a:p>
            <a:pPr marL="355600" marR="14604" indent="-342900">
              <a:lnSpc>
                <a:spcPts val="3000"/>
              </a:lnSpc>
              <a:spcBef>
                <a:spcPts val="75"/>
              </a:spcBef>
              <a:tabLst>
                <a:tab pos="354965" algn="l"/>
              </a:tabLst>
            </a:pPr>
            <a:r>
              <a:rPr sz="2750" spc="5" dirty="0">
                <a:latin typeface="Arial"/>
                <a:cs typeface="Arial"/>
              </a:rPr>
              <a:t>•	</a:t>
            </a:r>
            <a:r>
              <a:rPr sz="2750" spc="50" dirty="0">
                <a:latin typeface="DFKai-SB"/>
                <a:cs typeface="DFKai-SB"/>
              </a:rPr>
              <a:t>為了使公開金鑰密碼系統得以順利運作，</a:t>
            </a:r>
            <a:r>
              <a:rPr sz="2750" spc="90" dirty="0">
                <a:latin typeface="DFKai-SB"/>
                <a:cs typeface="DFKai-SB"/>
              </a:rPr>
              <a:t>必需  </a:t>
            </a:r>
            <a:r>
              <a:rPr sz="2750" spc="55" dirty="0">
                <a:latin typeface="DFKai-SB"/>
                <a:cs typeface="DFKai-SB"/>
              </a:rPr>
              <a:t>設法緊密結合並證明某一把公開金鑰確實為某</a:t>
            </a:r>
            <a:endParaRPr sz="2750" dirty="0">
              <a:latin typeface="DFKai-SB"/>
              <a:cs typeface="DFKai-SB"/>
            </a:endParaRPr>
          </a:p>
          <a:p>
            <a:pPr marL="355600" marR="14604" algn="just">
              <a:lnSpc>
                <a:spcPts val="3000"/>
              </a:lnSpc>
              <a:spcBef>
                <a:spcPts val="75"/>
              </a:spcBef>
            </a:pPr>
            <a:r>
              <a:rPr sz="2750" spc="50" dirty="0">
                <a:latin typeface="DFKai-SB"/>
                <a:cs typeface="DFKai-SB"/>
              </a:rPr>
              <a:t>人或某單位所擁有，讓他人無法假冒、偽造。  解決方法是模仿印鑑證明的方式，</a:t>
            </a:r>
            <a:r>
              <a:rPr sz="2750" spc="60" dirty="0">
                <a:latin typeface="DFKai-SB"/>
                <a:cs typeface="DFKai-SB"/>
              </a:rPr>
              <a:t>由可信賴的  </a:t>
            </a:r>
            <a:r>
              <a:rPr sz="2750" spc="35" dirty="0">
                <a:latin typeface="DFKai-SB"/>
                <a:cs typeface="DFKai-SB"/>
              </a:rPr>
              <a:t>第三者或機構</a:t>
            </a:r>
            <a:r>
              <a:rPr sz="2750" spc="35" dirty="0">
                <a:latin typeface="Arial"/>
                <a:cs typeface="Arial"/>
              </a:rPr>
              <a:t>(Trusted </a:t>
            </a:r>
            <a:r>
              <a:rPr sz="2750" spc="15" dirty="0">
                <a:latin typeface="Arial"/>
                <a:cs typeface="Arial"/>
              </a:rPr>
              <a:t>Third</a:t>
            </a:r>
            <a:r>
              <a:rPr sz="2750" spc="-135" dirty="0">
                <a:latin typeface="Arial"/>
                <a:cs typeface="Arial"/>
              </a:rPr>
              <a:t> </a:t>
            </a:r>
            <a:r>
              <a:rPr sz="2750" spc="45" dirty="0">
                <a:latin typeface="Arial"/>
                <a:cs typeface="Arial"/>
              </a:rPr>
              <a:t>Parity)</a:t>
            </a:r>
            <a:r>
              <a:rPr sz="2750" spc="45" dirty="0">
                <a:latin typeface="DFKai-SB"/>
                <a:cs typeface="DFKai-SB"/>
              </a:rPr>
              <a:t>來當作公</a:t>
            </a:r>
            <a:endParaRPr sz="2750" dirty="0">
              <a:latin typeface="DFKai-SB"/>
              <a:cs typeface="DFKai-SB"/>
            </a:endParaRPr>
          </a:p>
          <a:p>
            <a:pPr marL="355600" marR="14604" algn="just">
              <a:lnSpc>
                <a:spcPts val="3000"/>
              </a:lnSpc>
              <a:spcBef>
                <a:spcPts val="75"/>
              </a:spcBef>
            </a:pPr>
            <a:r>
              <a:rPr sz="2750" spc="50" dirty="0">
                <a:latin typeface="DFKai-SB"/>
                <a:cs typeface="DFKai-SB"/>
              </a:rPr>
              <a:t>鑰授權單位，以簽發公鑰電子憑證的方式來證  </a:t>
            </a:r>
            <a:r>
              <a:rPr sz="2750" spc="45" dirty="0">
                <a:latin typeface="DFKai-SB"/>
                <a:cs typeface="DFKai-SB"/>
              </a:rPr>
              <a:t>明公鑰的效力。</a:t>
            </a:r>
            <a:endParaRPr sz="2750" dirty="0">
              <a:latin typeface="DFKai-SB"/>
              <a:cs typeface="DFKai-SB"/>
            </a:endParaRPr>
          </a:p>
          <a:p>
            <a:pPr marL="355600" marR="234315" indent="-342900">
              <a:lnSpc>
                <a:spcPts val="3080"/>
              </a:lnSpc>
              <a:spcBef>
                <a:spcPts val="610"/>
              </a:spcBef>
              <a:tabLst>
                <a:tab pos="354965" algn="l"/>
              </a:tabLst>
            </a:pPr>
            <a:r>
              <a:rPr sz="2750" spc="5" dirty="0">
                <a:latin typeface="Arial"/>
                <a:cs typeface="Arial"/>
              </a:rPr>
              <a:t>•	</a:t>
            </a:r>
            <a:r>
              <a:rPr sz="2750" spc="45" dirty="0">
                <a:latin typeface="Arial"/>
                <a:cs typeface="Arial"/>
              </a:rPr>
              <a:t>CA</a:t>
            </a:r>
            <a:r>
              <a:rPr sz="2750" spc="45" dirty="0">
                <a:latin typeface="DFKai-SB"/>
                <a:cs typeface="DFKai-SB"/>
              </a:rPr>
              <a:t>就是一個用來提供發行、撤銷管理憑證的  </a:t>
            </a:r>
            <a:r>
              <a:rPr sz="2750" spc="70" dirty="0">
                <a:latin typeface="DFKai-SB"/>
                <a:cs typeface="DFKai-SB"/>
              </a:rPr>
              <a:t>服務單位。</a:t>
            </a:r>
            <a:endParaRPr sz="2750" dirty="0">
              <a:latin typeface="DFKai-SB"/>
              <a:cs typeface="DFKai-SB"/>
            </a:endParaRPr>
          </a:p>
          <a:p>
            <a:pPr marL="355600" marR="5080" indent="-342900">
              <a:lnSpc>
                <a:spcPct val="92000"/>
              </a:lnSpc>
              <a:spcBef>
                <a:spcPts val="570"/>
              </a:spcBef>
              <a:buFont typeface="Arial"/>
              <a:buChar char="•"/>
              <a:tabLst>
                <a:tab pos="354965" algn="l"/>
                <a:tab pos="355600" algn="l"/>
              </a:tabLst>
            </a:pPr>
            <a:r>
              <a:rPr sz="2750" spc="35" dirty="0">
                <a:latin typeface="DFKai-SB"/>
                <a:cs typeface="DFKai-SB"/>
              </a:rPr>
              <a:t>可由政府、商業機構</a:t>
            </a:r>
            <a:r>
              <a:rPr sz="2750" spc="35" dirty="0">
                <a:latin typeface="Arial"/>
                <a:cs typeface="Arial"/>
              </a:rPr>
              <a:t>(</a:t>
            </a:r>
            <a:r>
              <a:rPr sz="2750" spc="35" dirty="0">
                <a:latin typeface="DFKai-SB"/>
                <a:cs typeface="DFKai-SB"/>
              </a:rPr>
              <a:t>如</a:t>
            </a:r>
            <a:r>
              <a:rPr sz="2750" spc="35" dirty="0">
                <a:latin typeface="Arial"/>
                <a:cs typeface="Arial"/>
              </a:rPr>
              <a:t>verisign</a:t>
            </a:r>
            <a:r>
              <a:rPr sz="2750" spc="35" dirty="0">
                <a:latin typeface="DFKai-SB"/>
                <a:cs typeface="DFKai-SB"/>
              </a:rPr>
              <a:t>、</a:t>
            </a:r>
            <a:r>
              <a:rPr sz="2750" spc="35" dirty="0">
                <a:latin typeface="Arial"/>
                <a:cs typeface="Arial"/>
              </a:rPr>
              <a:t>Thawte  Consulting)</a:t>
            </a:r>
            <a:r>
              <a:rPr sz="2750" spc="35" dirty="0">
                <a:latin typeface="DFKai-SB"/>
                <a:cs typeface="DFKai-SB"/>
              </a:rPr>
              <a:t>或組織內自行架設以提供各項憑證  </a:t>
            </a:r>
            <a:r>
              <a:rPr sz="2750" spc="50" dirty="0">
                <a:latin typeface="DFKai-SB"/>
                <a:cs typeface="DFKai-SB"/>
              </a:rPr>
              <a:t>相關的服務。</a:t>
            </a:r>
            <a:endParaRPr sz="2750" dirty="0">
              <a:latin typeface="DFKai-SB"/>
              <a:cs typeface="DFKai-SB"/>
            </a:endParaRPr>
          </a:p>
        </p:txBody>
      </p:sp>
    </p:spTree>
    <p:extLst>
      <p:ext uri="{BB962C8B-B14F-4D97-AF65-F5344CB8AC3E}">
        <p14:creationId xmlns:p14="http://schemas.microsoft.com/office/powerpoint/2010/main" val="42643336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908175">
              <a:lnSpc>
                <a:spcPct val="100000"/>
              </a:lnSpc>
            </a:pPr>
            <a:r>
              <a:rPr spc="25" dirty="0">
                <a:latin typeface="Microsoft YaHei"/>
                <a:cs typeface="Microsoft YaHei"/>
              </a:rPr>
              <a:t>憑證</a:t>
            </a:r>
            <a:r>
              <a:rPr spc="-210" dirty="0">
                <a:latin typeface="Microsoft YaHei"/>
                <a:cs typeface="Microsoft YaHei"/>
              </a:rPr>
              <a:t> </a:t>
            </a:r>
            <a:r>
              <a:rPr spc="-5" dirty="0"/>
              <a:t>(Certificates)</a:t>
            </a:r>
          </a:p>
        </p:txBody>
      </p:sp>
      <p:sp>
        <p:nvSpPr>
          <p:cNvPr id="3" name="object 3"/>
          <p:cNvSpPr txBox="1"/>
          <p:nvPr/>
        </p:nvSpPr>
        <p:spPr>
          <a:xfrm>
            <a:off x="2035176" y="1392048"/>
            <a:ext cx="4714875" cy="5160645"/>
          </a:xfrm>
          <a:prstGeom prst="rect">
            <a:avLst/>
          </a:prstGeom>
        </p:spPr>
        <p:txBody>
          <a:bodyPr vert="horz" wrap="square" lIns="0" tIns="0" rIns="0" bIns="0" rtlCol="0">
            <a:spAutoFit/>
          </a:bodyPr>
          <a:lstStyle/>
          <a:p>
            <a:pPr marL="355600" marR="121920" indent="-342900">
              <a:lnSpc>
                <a:spcPts val="3829"/>
              </a:lnSpc>
              <a:tabLst>
                <a:tab pos="354965" algn="l"/>
              </a:tabLst>
            </a:pPr>
            <a:r>
              <a:rPr sz="3200" spc="5" dirty="0">
                <a:latin typeface="Arial"/>
                <a:cs typeface="Arial"/>
              </a:rPr>
              <a:t>•	</a:t>
            </a:r>
            <a:r>
              <a:rPr sz="3200" spc="5" dirty="0">
                <a:latin typeface="DFKai-SB"/>
                <a:cs typeface="DFKai-SB"/>
              </a:rPr>
              <a:t>數位憑證是一份經由</a:t>
            </a:r>
            <a:r>
              <a:rPr sz="3200" spc="-20" dirty="0">
                <a:latin typeface="Arial"/>
                <a:cs typeface="Arial"/>
              </a:rPr>
              <a:t>CA  </a:t>
            </a:r>
            <a:r>
              <a:rPr sz="3200" spc="-5" dirty="0">
                <a:latin typeface="DFKai-SB"/>
                <a:cs typeface="DFKai-SB"/>
              </a:rPr>
              <a:t>簽章的電子文件。</a:t>
            </a:r>
            <a:endParaRPr sz="3200" dirty="0">
              <a:latin typeface="DFKai-SB"/>
              <a:cs typeface="DFKai-SB"/>
            </a:endParaRPr>
          </a:p>
          <a:p>
            <a:pPr marL="355600" marR="5080" indent="-342900">
              <a:lnSpc>
                <a:spcPts val="3829"/>
              </a:lnSpc>
              <a:spcBef>
                <a:spcPts val="820"/>
              </a:spcBef>
              <a:tabLst>
                <a:tab pos="354965" algn="l"/>
              </a:tabLst>
            </a:pPr>
            <a:r>
              <a:rPr sz="3200" spc="5" dirty="0">
                <a:latin typeface="Arial"/>
                <a:cs typeface="Arial"/>
              </a:rPr>
              <a:t>•	</a:t>
            </a:r>
            <a:r>
              <a:rPr sz="3200" spc="10" dirty="0">
                <a:latin typeface="DFKai-SB"/>
                <a:cs typeface="DFKai-SB"/>
              </a:rPr>
              <a:t>用來證明公開金鑰和特  定的個人或單位</a:t>
            </a:r>
            <a:r>
              <a:rPr sz="3200" spc="-95" dirty="0">
                <a:latin typeface="Arial"/>
                <a:cs typeface="Arial"/>
              </a:rPr>
              <a:t>(</a:t>
            </a:r>
            <a:r>
              <a:rPr sz="3200" spc="25" dirty="0">
                <a:latin typeface="DFKai-SB"/>
                <a:cs typeface="DFKai-SB"/>
              </a:rPr>
              <a:t>擁有者</a:t>
            </a:r>
            <a:r>
              <a:rPr sz="3200" spc="5" dirty="0">
                <a:latin typeface="Arial"/>
                <a:cs typeface="Arial"/>
              </a:rPr>
              <a:t>)  </a:t>
            </a:r>
            <a:r>
              <a:rPr sz="3200" spc="10" dirty="0">
                <a:latin typeface="DFKai-SB"/>
                <a:cs typeface="DFKai-SB"/>
              </a:rPr>
              <a:t>的連繫關係。</a:t>
            </a:r>
            <a:endParaRPr sz="3200" dirty="0">
              <a:latin typeface="DFKai-SB"/>
              <a:cs typeface="DFKai-SB"/>
            </a:endParaRPr>
          </a:p>
          <a:p>
            <a:pPr marL="12700">
              <a:spcBef>
                <a:spcPts val="610"/>
              </a:spcBef>
              <a:tabLst>
                <a:tab pos="354965" algn="l"/>
              </a:tabLst>
            </a:pPr>
            <a:r>
              <a:rPr sz="3200" spc="5" dirty="0">
                <a:latin typeface="Arial"/>
                <a:cs typeface="Arial"/>
              </a:rPr>
              <a:t>•	</a:t>
            </a:r>
            <a:r>
              <a:rPr sz="3200" spc="10" dirty="0">
                <a:latin typeface="DFKai-SB"/>
                <a:cs typeface="DFKai-SB"/>
              </a:rPr>
              <a:t>標準：</a:t>
            </a:r>
            <a:r>
              <a:rPr sz="3200" spc="10" dirty="0">
                <a:latin typeface="Arial"/>
                <a:cs typeface="Arial"/>
              </a:rPr>
              <a:t>ITU-T</a:t>
            </a:r>
            <a:r>
              <a:rPr sz="3200" spc="-150" dirty="0">
                <a:latin typeface="Arial"/>
                <a:cs typeface="Arial"/>
              </a:rPr>
              <a:t> </a:t>
            </a:r>
            <a:r>
              <a:rPr sz="3200" spc="-5" dirty="0">
                <a:latin typeface="Arial"/>
                <a:cs typeface="Arial"/>
              </a:rPr>
              <a:t>X.509</a:t>
            </a:r>
            <a:r>
              <a:rPr sz="3200" spc="-5" dirty="0">
                <a:latin typeface="DFKai-SB"/>
                <a:cs typeface="DFKai-SB"/>
              </a:rPr>
              <a:t>格式</a:t>
            </a:r>
            <a:endParaRPr sz="3200" dirty="0">
              <a:latin typeface="DFKai-SB"/>
              <a:cs typeface="DFKai-SB"/>
            </a:endParaRPr>
          </a:p>
          <a:p>
            <a:pPr marL="355600" marR="140970" indent="-342900">
              <a:lnSpc>
                <a:spcPts val="3829"/>
              </a:lnSpc>
              <a:spcBef>
                <a:spcPts val="944"/>
              </a:spcBef>
              <a:tabLst>
                <a:tab pos="354965" algn="l"/>
              </a:tabLst>
            </a:pPr>
            <a:r>
              <a:rPr sz="3200" spc="5" dirty="0">
                <a:latin typeface="Arial"/>
                <a:cs typeface="Arial"/>
              </a:rPr>
              <a:t>•	</a:t>
            </a:r>
            <a:r>
              <a:rPr sz="3200" spc="10" dirty="0">
                <a:latin typeface="DFKai-SB"/>
                <a:cs typeface="DFKai-SB"/>
              </a:rPr>
              <a:t>憑證內容包括使用者名  稱、公開金鑰、發證者  </a:t>
            </a:r>
            <a:r>
              <a:rPr sz="3200" spc="5" dirty="0">
                <a:latin typeface="Arial"/>
                <a:cs typeface="Arial"/>
              </a:rPr>
              <a:t>(issuer</a:t>
            </a:r>
            <a:r>
              <a:rPr sz="3200" spc="-75" dirty="0">
                <a:latin typeface="Arial"/>
                <a:cs typeface="Arial"/>
              </a:rPr>
              <a:t>)</a:t>
            </a:r>
            <a:r>
              <a:rPr sz="3200" spc="5" dirty="0">
                <a:latin typeface="DFKai-SB"/>
                <a:cs typeface="DFKai-SB"/>
              </a:rPr>
              <a:t>、生效和到期日  </a:t>
            </a:r>
            <a:r>
              <a:rPr sz="3200" spc="-5" dirty="0">
                <a:latin typeface="DFKai-SB"/>
                <a:cs typeface="DFKai-SB"/>
              </a:rPr>
              <a:t>期、擁有者</a:t>
            </a:r>
            <a:r>
              <a:rPr sz="3200" spc="-5" dirty="0">
                <a:latin typeface="Arial"/>
                <a:cs typeface="Arial"/>
              </a:rPr>
              <a:t>….</a:t>
            </a:r>
            <a:r>
              <a:rPr sz="3200" spc="-5" dirty="0">
                <a:latin typeface="DFKai-SB"/>
                <a:cs typeface="DFKai-SB"/>
              </a:rPr>
              <a:t>等資訊。</a:t>
            </a:r>
            <a:endParaRPr sz="3200" dirty="0">
              <a:latin typeface="DFKai-SB"/>
              <a:cs typeface="DFKai-SB"/>
            </a:endParaRPr>
          </a:p>
        </p:txBody>
      </p:sp>
      <p:sp>
        <p:nvSpPr>
          <p:cNvPr id="4" name="object 4"/>
          <p:cNvSpPr/>
          <p:nvPr/>
        </p:nvSpPr>
        <p:spPr>
          <a:xfrm>
            <a:off x="7000875" y="1428750"/>
            <a:ext cx="3200400" cy="4476750"/>
          </a:xfrm>
          <a:custGeom>
            <a:avLst/>
            <a:gdLst/>
            <a:ahLst/>
            <a:cxnLst/>
            <a:rect l="l" t="t" r="r" b="b"/>
            <a:pathLst>
              <a:path w="3200400" h="4476750">
                <a:moveTo>
                  <a:pt x="3000375" y="0"/>
                </a:moveTo>
                <a:lnTo>
                  <a:pt x="600075" y="0"/>
                </a:lnTo>
                <a:lnTo>
                  <a:pt x="556004" y="5581"/>
                </a:lnTo>
                <a:lnTo>
                  <a:pt x="514599" y="21327"/>
                </a:lnTo>
                <a:lnTo>
                  <a:pt x="477360" y="45736"/>
                </a:lnTo>
                <a:lnTo>
                  <a:pt x="445786" y="77310"/>
                </a:lnTo>
                <a:lnTo>
                  <a:pt x="421377" y="114549"/>
                </a:lnTo>
                <a:lnTo>
                  <a:pt x="405631" y="155954"/>
                </a:lnTo>
                <a:lnTo>
                  <a:pt x="400050" y="200025"/>
                </a:lnTo>
                <a:lnTo>
                  <a:pt x="400050" y="4076700"/>
                </a:lnTo>
                <a:lnTo>
                  <a:pt x="200025" y="4076700"/>
                </a:lnTo>
                <a:lnTo>
                  <a:pt x="155954" y="4081781"/>
                </a:lnTo>
                <a:lnTo>
                  <a:pt x="114549" y="4096360"/>
                </a:lnTo>
                <a:lnTo>
                  <a:pt x="77310" y="4119437"/>
                </a:lnTo>
                <a:lnTo>
                  <a:pt x="45736" y="4150011"/>
                </a:lnTo>
                <a:lnTo>
                  <a:pt x="21327" y="4187084"/>
                </a:lnTo>
                <a:lnTo>
                  <a:pt x="5581" y="4229655"/>
                </a:lnTo>
                <a:lnTo>
                  <a:pt x="0" y="4276725"/>
                </a:lnTo>
                <a:lnTo>
                  <a:pt x="5581" y="4320795"/>
                </a:lnTo>
                <a:lnTo>
                  <a:pt x="21327" y="4362200"/>
                </a:lnTo>
                <a:lnTo>
                  <a:pt x="45736" y="4399439"/>
                </a:lnTo>
                <a:lnTo>
                  <a:pt x="77310" y="4431013"/>
                </a:lnTo>
                <a:lnTo>
                  <a:pt x="114549" y="4455422"/>
                </a:lnTo>
                <a:lnTo>
                  <a:pt x="155954" y="4471168"/>
                </a:lnTo>
                <a:lnTo>
                  <a:pt x="200025" y="4476750"/>
                </a:lnTo>
                <a:lnTo>
                  <a:pt x="2600325" y="4476750"/>
                </a:lnTo>
                <a:lnTo>
                  <a:pt x="2647394" y="4471168"/>
                </a:lnTo>
                <a:lnTo>
                  <a:pt x="2689965" y="4455422"/>
                </a:lnTo>
                <a:lnTo>
                  <a:pt x="2727038" y="4431013"/>
                </a:lnTo>
                <a:lnTo>
                  <a:pt x="2757612" y="4399439"/>
                </a:lnTo>
                <a:lnTo>
                  <a:pt x="2780689" y="4362200"/>
                </a:lnTo>
                <a:lnTo>
                  <a:pt x="2795268" y="4320795"/>
                </a:lnTo>
                <a:lnTo>
                  <a:pt x="2800350" y="4276725"/>
                </a:lnTo>
                <a:lnTo>
                  <a:pt x="2800350" y="400050"/>
                </a:lnTo>
                <a:lnTo>
                  <a:pt x="3000375" y="400050"/>
                </a:lnTo>
                <a:lnTo>
                  <a:pt x="3047444" y="394968"/>
                </a:lnTo>
                <a:lnTo>
                  <a:pt x="3090015" y="380389"/>
                </a:lnTo>
                <a:lnTo>
                  <a:pt x="3127088" y="357312"/>
                </a:lnTo>
                <a:lnTo>
                  <a:pt x="3157662" y="326738"/>
                </a:lnTo>
                <a:lnTo>
                  <a:pt x="3180739" y="289665"/>
                </a:lnTo>
                <a:lnTo>
                  <a:pt x="3195318" y="247094"/>
                </a:lnTo>
                <a:lnTo>
                  <a:pt x="3200400" y="200025"/>
                </a:lnTo>
                <a:lnTo>
                  <a:pt x="3195318" y="155954"/>
                </a:lnTo>
                <a:lnTo>
                  <a:pt x="3180739" y="114549"/>
                </a:lnTo>
                <a:lnTo>
                  <a:pt x="3157662" y="77310"/>
                </a:lnTo>
                <a:lnTo>
                  <a:pt x="3127088" y="45736"/>
                </a:lnTo>
                <a:lnTo>
                  <a:pt x="3090015" y="21327"/>
                </a:lnTo>
                <a:lnTo>
                  <a:pt x="3047444" y="5581"/>
                </a:lnTo>
                <a:lnTo>
                  <a:pt x="3000375" y="0"/>
                </a:lnTo>
                <a:close/>
              </a:path>
            </a:pathLst>
          </a:custGeom>
          <a:solidFill>
            <a:srgbClr val="E8E8FF"/>
          </a:solidFill>
        </p:spPr>
        <p:txBody>
          <a:bodyPr wrap="square" lIns="0" tIns="0" rIns="0" bIns="0" rtlCol="0"/>
          <a:lstStyle/>
          <a:p>
            <a:endParaRPr/>
          </a:p>
        </p:txBody>
      </p:sp>
      <p:sp>
        <p:nvSpPr>
          <p:cNvPr id="5" name="object 5"/>
          <p:cNvSpPr/>
          <p:nvPr/>
        </p:nvSpPr>
        <p:spPr>
          <a:xfrm>
            <a:off x="7505701" y="1628776"/>
            <a:ext cx="295275" cy="200025"/>
          </a:xfrm>
          <a:custGeom>
            <a:avLst/>
            <a:gdLst/>
            <a:ahLst/>
            <a:cxnLst/>
            <a:rect l="l" t="t" r="r" b="b"/>
            <a:pathLst>
              <a:path w="295275" h="200025">
                <a:moveTo>
                  <a:pt x="295275" y="0"/>
                </a:moveTo>
                <a:lnTo>
                  <a:pt x="95250" y="0"/>
                </a:lnTo>
                <a:lnTo>
                  <a:pt x="56257" y="8334"/>
                </a:lnTo>
                <a:lnTo>
                  <a:pt x="26193" y="30956"/>
                </a:lnTo>
                <a:lnTo>
                  <a:pt x="6846" y="64293"/>
                </a:lnTo>
                <a:lnTo>
                  <a:pt x="0" y="104775"/>
                </a:lnTo>
                <a:lnTo>
                  <a:pt x="6846" y="143767"/>
                </a:lnTo>
                <a:lnTo>
                  <a:pt x="26193" y="173831"/>
                </a:lnTo>
                <a:lnTo>
                  <a:pt x="56257" y="193178"/>
                </a:lnTo>
                <a:lnTo>
                  <a:pt x="95250" y="200025"/>
                </a:lnTo>
                <a:lnTo>
                  <a:pt x="142319" y="194943"/>
                </a:lnTo>
                <a:lnTo>
                  <a:pt x="184890" y="180364"/>
                </a:lnTo>
                <a:lnTo>
                  <a:pt x="221963" y="157287"/>
                </a:lnTo>
                <a:lnTo>
                  <a:pt x="252537" y="126713"/>
                </a:lnTo>
                <a:lnTo>
                  <a:pt x="275614" y="89640"/>
                </a:lnTo>
                <a:lnTo>
                  <a:pt x="290193" y="47069"/>
                </a:lnTo>
                <a:lnTo>
                  <a:pt x="295275" y="0"/>
                </a:lnTo>
                <a:close/>
              </a:path>
            </a:pathLst>
          </a:custGeom>
          <a:solidFill>
            <a:srgbClr val="BCBCCC"/>
          </a:solidFill>
        </p:spPr>
        <p:txBody>
          <a:bodyPr wrap="square" lIns="0" tIns="0" rIns="0" bIns="0" rtlCol="0"/>
          <a:lstStyle/>
          <a:p>
            <a:endParaRPr/>
          </a:p>
        </p:txBody>
      </p:sp>
      <p:sp>
        <p:nvSpPr>
          <p:cNvPr id="6" name="object 6"/>
          <p:cNvSpPr/>
          <p:nvPr/>
        </p:nvSpPr>
        <p:spPr>
          <a:xfrm>
            <a:off x="7000875" y="5505450"/>
            <a:ext cx="400050" cy="400050"/>
          </a:xfrm>
          <a:custGeom>
            <a:avLst/>
            <a:gdLst/>
            <a:ahLst/>
            <a:cxnLst/>
            <a:rect l="l" t="t" r="r" b="b"/>
            <a:pathLst>
              <a:path w="400050" h="400050">
                <a:moveTo>
                  <a:pt x="200025" y="0"/>
                </a:moveTo>
                <a:lnTo>
                  <a:pt x="155954" y="5081"/>
                </a:lnTo>
                <a:lnTo>
                  <a:pt x="114549" y="19660"/>
                </a:lnTo>
                <a:lnTo>
                  <a:pt x="77310" y="42737"/>
                </a:lnTo>
                <a:lnTo>
                  <a:pt x="45736" y="73311"/>
                </a:lnTo>
                <a:lnTo>
                  <a:pt x="21327" y="110384"/>
                </a:lnTo>
                <a:lnTo>
                  <a:pt x="5581" y="152955"/>
                </a:lnTo>
                <a:lnTo>
                  <a:pt x="0" y="200025"/>
                </a:lnTo>
                <a:lnTo>
                  <a:pt x="5581" y="244095"/>
                </a:lnTo>
                <a:lnTo>
                  <a:pt x="21327" y="285500"/>
                </a:lnTo>
                <a:lnTo>
                  <a:pt x="45736" y="322739"/>
                </a:lnTo>
                <a:lnTo>
                  <a:pt x="77310" y="354313"/>
                </a:lnTo>
                <a:lnTo>
                  <a:pt x="114549" y="378722"/>
                </a:lnTo>
                <a:lnTo>
                  <a:pt x="155954" y="394468"/>
                </a:lnTo>
                <a:lnTo>
                  <a:pt x="200025" y="400050"/>
                </a:lnTo>
                <a:lnTo>
                  <a:pt x="247094" y="394468"/>
                </a:lnTo>
                <a:lnTo>
                  <a:pt x="289665" y="378722"/>
                </a:lnTo>
                <a:lnTo>
                  <a:pt x="326738" y="354313"/>
                </a:lnTo>
                <a:lnTo>
                  <a:pt x="357312" y="322739"/>
                </a:lnTo>
                <a:lnTo>
                  <a:pt x="380389" y="285500"/>
                </a:lnTo>
                <a:lnTo>
                  <a:pt x="394968" y="244095"/>
                </a:lnTo>
                <a:lnTo>
                  <a:pt x="400050" y="200025"/>
                </a:lnTo>
                <a:lnTo>
                  <a:pt x="200025" y="200025"/>
                </a:lnTo>
                <a:lnTo>
                  <a:pt x="240506" y="191690"/>
                </a:lnTo>
                <a:lnTo>
                  <a:pt x="273843" y="169068"/>
                </a:lnTo>
                <a:lnTo>
                  <a:pt x="296465" y="135731"/>
                </a:lnTo>
                <a:lnTo>
                  <a:pt x="304800" y="95250"/>
                </a:lnTo>
                <a:lnTo>
                  <a:pt x="296465" y="56257"/>
                </a:lnTo>
                <a:lnTo>
                  <a:pt x="273843" y="26193"/>
                </a:lnTo>
                <a:lnTo>
                  <a:pt x="240506" y="6846"/>
                </a:lnTo>
                <a:lnTo>
                  <a:pt x="200025" y="0"/>
                </a:lnTo>
                <a:close/>
              </a:path>
            </a:pathLst>
          </a:custGeom>
          <a:solidFill>
            <a:srgbClr val="BCBCCC"/>
          </a:solidFill>
        </p:spPr>
        <p:txBody>
          <a:bodyPr wrap="square" lIns="0" tIns="0" rIns="0" bIns="0" rtlCol="0"/>
          <a:lstStyle/>
          <a:p>
            <a:endParaRPr/>
          </a:p>
        </p:txBody>
      </p:sp>
      <p:sp>
        <p:nvSpPr>
          <p:cNvPr id="7" name="object 7"/>
          <p:cNvSpPr/>
          <p:nvPr/>
        </p:nvSpPr>
        <p:spPr>
          <a:xfrm>
            <a:off x="7000875" y="1428750"/>
            <a:ext cx="3200400" cy="4476750"/>
          </a:xfrm>
          <a:custGeom>
            <a:avLst/>
            <a:gdLst/>
            <a:ahLst/>
            <a:cxnLst/>
            <a:rect l="l" t="t" r="r" b="b"/>
            <a:pathLst>
              <a:path w="3200400" h="4476750">
                <a:moveTo>
                  <a:pt x="600075" y="0"/>
                </a:moveTo>
                <a:lnTo>
                  <a:pt x="556004" y="5581"/>
                </a:lnTo>
                <a:lnTo>
                  <a:pt x="514599" y="21327"/>
                </a:lnTo>
                <a:lnTo>
                  <a:pt x="477360" y="45736"/>
                </a:lnTo>
                <a:lnTo>
                  <a:pt x="445786" y="77310"/>
                </a:lnTo>
                <a:lnTo>
                  <a:pt x="421377" y="114549"/>
                </a:lnTo>
                <a:lnTo>
                  <a:pt x="405631" y="155954"/>
                </a:lnTo>
                <a:lnTo>
                  <a:pt x="400050" y="200025"/>
                </a:lnTo>
                <a:lnTo>
                  <a:pt x="400050" y="4076700"/>
                </a:lnTo>
                <a:lnTo>
                  <a:pt x="200025" y="4076700"/>
                </a:lnTo>
                <a:lnTo>
                  <a:pt x="155954" y="4081781"/>
                </a:lnTo>
                <a:lnTo>
                  <a:pt x="114549" y="4096360"/>
                </a:lnTo>
                <a:lnTo>
                  <a:pt x="77310" y="4119437"/>
                </a:lnTo>
                <a:lnTo>
                  <a:pt x="45736" y="4150011"/>
                </a:lnTo>
                <a:lnTo>
                  <a:pt x="21327" y="4187084"/>
                </a:lnTo>
                <a:lnTo>
                  <a:pt x="5581" y="4229655"/>
                </a:lnTo>
                <a:lnTo>
                  <a:pt x="0" y="4276725"/>
                </a:lnTo>
                <a:lnTo>
                  <a:pt x="5581" y="4320795"/>
                </a:lnTo>
                <a:lnTo>
                  <a:pt x="21327" y="4362200"/>
                </a:lnTo>
                <a:lnTo>
                  <a:pt x="45736" y="4399439"/>
                </a:lnTo>
                <a:lnTo>
                  <a:pt x="77310" y="4431013"/>
                </a:lnTo>
                <a:lnTo>
                  <a:pt x="114549" y="4455422"/>
                </a:lnTo>
                <a:lnTo>
                  <a:pt x="155954" y="4471168"/>
                </a:lnTo>
                <a:lnTo>
                  <a:pt x="200025" y="4476750"/>
                </a:lnTo>
                <a:lnTo>
                  <a:pt x="2600325" y="4476750"/>
                </a:lnTo>
                <a:lnTo>
                  <a:pt x="2647394" y="4471168"/>
                </a:lnTo>
                <a:lnTo>
                  <a:pt x="2689965" y="4455422"/>
                </a:lnTo>
                <a:lnTo>
                  <a:pt x="2727038" y="4431013"/>
                </a:lnTo>
                <a:lnTo>
                  <a:pt x="2757612" y="4399439"/>
                </a:lnTo>
                <a:lnTo>
                  <a:pt x="2780689" y="4362200"/>
                </a:lnTo>
                <a:lnTo>
                  <a:pt x="2795268" y="4320795"/>
                </a:lnTo>
                <a:lnTo>
                  <a:pt x="2800350" y="4276725"/>
                </a:lnTo>
                <a:lnTo>
                  <a:pt x="2800350" y="400050"/>
                </a:lnTo>
                <a:lnTo>
                  <a:pt x="3000375" y="400050"/>
                </a:lnTo>
                <a:lnTo>
                  <a:pt x="3047444" y="394968"/>
                </a:lnTo>
                <a:lnTo>
                  <a:pt x="3090015" y="380389"/>
                </a:lnTo>
                <a:lnTo>
                  <a:pt x="3127088" y="357312"/>
                </a:lnTo>
                <a:lnTo>
                  <a:pt x="3157662" y="326738"/>
                </a:lnTo>
                <a:lnTo>
                  <a:pt x="3180739" y="289665"/>
                </a:lnTo>
                <a:lnTo>
                  <a:pt x="3195318" y="247094"/>
                </a:lnTo>
                <a:lnTo>
                  <a:pt x="3200400" y="200025"/>
                </a:lnTo>
                <a:lnTo>
                  <a:pt x="3195318" y="155954"/>
                </a:lnTo>
                <a:lnTo>
                  <a:pt x="3180739" y="114549"/>
                </a:lnTo>
                <a:lnTo>
                  <a:pt x="3157662" y="77310"/>
                </a:lnTo>
                <a:lnTo>
                  <a:pt x="3127088" y="45736"/>
                </a:lnTo>
                <a:lnTo>
                  <a:pt x="3090015" y="21327"/>
                </a:lnTo>
                <a:lnTo>
                  <a:pt x="3047444" y="5581"/>
                </a:lnTo>
                <a:lnTo>
                  <a:pt x="3000375" y="0"/>
                </a:lnTo>
                <a:lnTo>
                  <a:pt x="600075" y="0"/>
                </a:lnTo>
                <a:close/>
              </a:path>
            </a:pathLst>
          </a:custGeom>
          <a:ln w="28575">
            <a:solidFill>
              <a:srgbClr val="800000"/>
            </a:solidFill>
          </a:ln>
        </p:spPr>
        <p:txBody>
          <a:bodyPr wrap="square" lIns="0" tIns="0" rIns="0" bIns="0" rtlCol="0"/>
          <a:lstStyle/>
          <a:p>
            <a:endParaRPr/>
          </a:p>
        </p:txBody>
      </p:sp>
      <p:sp>
        <p:nvSpPr>
          <p:cNvPr id="8" name="object 8"/>
          <p:cNvSpPr/>
          <p:nvPr/>
        </p:nvSpPr>
        <p:spPr>
          <a:xfrm>
            <a:off x="7505701" y="1428750"/>
            <a:ext cx="295275" cy="400050"/>
          </a:xfrm>
          <a:custGeom>
            <a:avLst/>
            <a:gdLst/>
            <a:ahLst/>
            <a:cxnLst/>
            <a:rect l="l" t="t" r="r" b="b"/>
            <a:pathLst>
              <a:path w="295275" h="400050">
                <a:moveTo>
                  <a:pt x="95250" y="0"/>
                </a:moveTo>
                <a:lnTo>
                  <a:pt x="142319" y="5581"/>
                </a:lnTo>
                <a:lnTo>
                  <a:pt x="184890" y="21327"/>
                </a:lnTo>
                <a:lnTo>
                  <a:pt x="221963" y="45736"/>
                </a:lnTo>
                <a:lnTo>
                  <a:pt x="252537" y="77310"/>
                </a:lnTo>
                <a:lnTo>
                  <a:pt x="275614" y="114549"/>
                </a:lnTo>
                <a:lnTo>
                  <a:pt x="290193" y="155954"/>
                </a:lnTo>
                <a:lnTo>
                  <a:pt x="295275" y="200025"/>
                </a:lnTo>
                <a:lnTo>
                  <a:pt x="290193" y="247094"/>
                </a:lnTo>
                <a:lnTo>
                  <a:pt x="275614" y="289665"/>
                </a:lnTo>
                <a:lnTo>
                  <a:pt x="252537" y="326738"/>
                </a:lnTo>
                <a:lnTo>
                  <a:pt x="221963" y="357312"/>
                </a:lnTo>
                <a:lnTo>
                  <a:pt x="184890" y="380389"/>
                </a:lnTo>
                <a:lnTo>
                  <a:pt x="142319" y="394968"/>
                </a:lnTo>
                <a:lnTo>
                  <a:pt x="95250" y="400050"/>
                </a:lnTo>
                <a:lnTo>
                  <a:pt x="56257" y="393203"/>
                </a:lnTo>
                <a:lnTo>
                  <a:pt x="26193" y="373856"/>
                </a:lnTo>
                <a:lnTo>
                  <a:pt x="6846" y="343792"/>
                </a:lnTo>
                <a:lnTo>
                  <a:pt x="0" y="304800"/>
                </a:lnTo>
                <a:lnTo>
                  <a:pt x="6846" y="264318"/>
                </a:lnTo>
                <a:lnTo>
                  <a:pt x="26193" y="230981"/>
                </a:lnTo>
                <a:lnTo>
                  <a:pt x="56257" y="208359"/>
                </a:lnTo>
                <a:lnTo>
                  <a:pt x="95250" y="200025"/>
                </a:lnTo>
                <a:lnTo>
                  <a:pt x="295275" y="200025"/>
                </a:lnTo>
              </a:path>
            </a:pathLst>
          </a:custGeom>
          <a:ln w="28575">
            <a:solidFill>
              <a:srgbClr val="800000"/>
            </a:solidFill>
          </a:ln>
        </p:spPr>
        <p:txBody>
          <a:bodyPr wrap="square" lIns="0" tIns="0" rIns="0" bIns="0" rtlCol="0"/>
          <a:lstStyle/>
          <a:p>
            <a:endParaRPr/>
          </a:p>
        </p:txBody>
      </p:sp>
      <p:sp>
        <p:nvSpPr>
          <p:cNvPr id="9" name="object 9"/>
          <p:cNvSpPr/>
          <p:nvPr/>
        </p:nvSpPr>
        <p:spPr>
          <a:xfrm>
            <a:off x="7600951" y="1828800"/>
            <a:ext cx="2200275" cy="0"/>
          </a:xfrm>
          <a:custGeom>
            <a:avLst/>
            <a:gdLst/>
            <a:ahLst/>
            <a:cxnLst/>
            <a:rect l="l" t="t" r="r" b="b"/>
            <a:pathLst>
              <a:path w="2200275">
                <a:moveTo>
                  <a:pt x="0" y="0"/>
                </a:moveTo>
                <a:lnTo>
                  <a:pt x="2200275" y="0"/>
                </a:lnTo>
              </a:path>
            </a:pathLst>
          </a:custGeom>
          <a:ln w="28575">
            <a:solidFill>
              <a:srgbClr val="800000"/>
            </a:solidFill>
          </a:ln>
        </p:spPr>
        <p:txBody>
          <a:bodyPr wrap="square" lIns="0" tIns="0" rIns="0" bIns="0" rtlCol="0"/>
          <a:lstStyle/>
          <a:p>
            <a:endParaRPr/>
          </a:p>
        </p:txBody>
      </p:sp>
      <p:sp>
        <p:nvSpPr>
          <p:cNvPr id="10" name="object 10"/>
          <p:cNvSpPr/>
          <p:nvPr/>
        </p:nvSpPr>
        <p:spPr>
          <a:xfrm>
            <a:off x="7200901" y="5505450"/>
            <a:ext cx="200025" cy="400050"/>
          </a:xfrm>
          <a:custGeom>
            <a:avLst/>
            <a:gdLst/>
            <a:ahLst/>
            <a:cxnLst/>
            <a:rect l="l" t="t" r="r" b="b"/>
            <a:pathLst>
              <a:path w="200025" h="400050">
                <a:moveTo>
                  <a:pt x="0" y="400050"/>
                </a:moveTo>
                <a:lnTo>
                  <a:pt x="47069" y="394468"/>
                </a:lnTo>
                <a:lnTo>
                  <a:pt x="89640" y="378722"/>
                </a:lnTo>
                <a:lnTo>
                  <a:pt x="126713" y="354313"/>
                </a:lnTo>
                <a:lnTo>
                  <a:pt x="157287" y="322739"/>
                </a:lnTo>
                <a:lnTo>
                  <a:pt x="180364" y="285500"/>
                </a:lnTo>
                <a:lnTo>
                  <a:pt x="194943" y="244095"/>
                </a:lnTo>
                <a:lnTo>
                  <a:pt x="200025" y="200025"/>
                </a:lnTo>
                <a:lnTo>
                  <a:pt x="200025" y="0"/>
                </a:lnTo>
              </a:path>
            </a:pathLst>
          </a:custGeom>
          <a:ln w="28575">
            <a:solidFill>
              <a:srgbClr val="800000"/>
            </a:solidFill>
          </a:ln>
        </p:spPr>
        <p:txBody>
          <a:bodyPr wrap="square" lIns="0" tIns="0" rIns="0" bIns="0" rtlCol="0"/>
          <a:lstStyle/>
          <a:p>
            <a:endParaRPr/>
          </a:p>
        </p:txBody>
      </p:sp>
      <p:sp>
        <p:nvSpPr>
          <p:cNvPr id="11" name="object 11"/>
          <p:cNvSpPr/>
          <p:nvPr/>
        </p:nvSpPr>
        <p:spPr>
          <a:xfrm>
            <a:off x="7200901" y="5505451"/>
            <a:ext cx="200025" cy="200025"/>
          </a:xfrm>
          <a:custGeom>
            <a:avLst/>
            <a:gdLst/>
            <a:ahLst/>
            <a:cxnLst/>
            <a:rect l="l" t="t" r="r" b="b"/>
            <a:pathLst>
              <a:path w="200025" h="200025">
                <a:moveTo>
                  <a:pt x="0" y="0"/>
                </a:moveTo>
                <a:lnTo>
                  <a:pt x="40481" y="6846"/>
                </a:lnTo>
                <a:lnTo>
                  <a:pt x="73818" y="26193"/>
                </a:lnTo>
                <a:lnTo>
                  <a:pt x="96440" y="56257"/>
                </a:lnTo>
                <a:lnTo>
                  <a:pt x="104775" y="95250"/>
                </a:lnTo>
                <a:lnTo>
                  <a:pt x="96440" y="135731"/>
                </a:lnTo>
                <a:lnTo>
                  <a:pt x="73818" y="169068"/>
                </a:lnTo>
                <a:lnTo>
                  <a:pt x="40481" y="191690"/>
                </a:lnTo>
                <a:lnTo>
                  <a:pt x="0" y="200025"/>
                </a:lnTo>
                <a:lnTo>
                  <a:pt x="200025" y="200025"/>
                </a:lnTo>
              </a:path>
            </a:pathLst>
          </a:custGeom>
          <a:ln w="28575">
            <a:solidFill>
              <a:srgbClr val="800000"/>
            </a:solidFill>
          </a:ln>
        </p:spPr>
        <p:txBody>
          <a:bodyPr wrap="square" lIns="0" tIns="0" rIns="0" bIns="0" rtlCol="0"/>
          <a:lstStyle/>
          <a:p>
            <a:endParaRPr/>
          </a:p>
        </p:txBody>
      </p:sp>
      <p:sp>
        <p:nvSpPr>
          <p:cNvPr id="12" name="object 12"/>
          <p:cNvSpPr txBox="1"/>
          <p:nvPr/>
        </p:nvSpPr>
        <p:spPr>
          <a:xfrm>
            <a:off x="7531100" y="2289673"/>
            <a:ext cx="2139950" cy="2997615"/>
          </a:xfrm>
          <a:prstGeom prst="rect">
            <a:avLst/>
          </a:prstGeom>
        </p:spPr>
        <p:txBody>
          <a:bodyPr vert="horz" wrap="square" lIns="0" tIns="0" rIns="0" bIns="0" rtlCol="0">
            <a:spAutoFit/>
          </a:bodyPr>
          <a:lstStyle/>
          <a:p>
            <a:pPr marL="41275" marR="23495" indent="485775">
              <a:lnSpc>
                <a:spcPct val="101600"/>
              </a:lnSpc>
            </a:pPr>
            <a:r>
              <a:rPr sz="2400" b="1" spc="-5" dirty="0">
                <a:solidFill>
                  <a:srgbClr val="FF0000"/>
                </a:solidFill>
                <a:latin typeface="Arial"/>
                <a:cs typeface="Arial"/>
              </a:rPr>
              <a:t>version  Serial</a:t>
            </a:r>
            <a:r>
              <a:rPr sz="2400" b="1" spc="-65" dirty="0">
                <a:solidFill>
                  <a:srgbClr val="FF0000"/>
                </a:solidFill>
                <a:latin typeface="Arial"/>
                <a:cs typeface="Arial"/>
              </a:rPr>
              <a:t> </a:t>
            </a:r>
            <a:r>
              <a:rPr sz="2400" b="1" spc="-10" dirty="0">
                <a:solidFill>
                  <a:srgbClr val="FF0000"/>
                </a:solidFill>
                <a:latin typeface="Arial"/>
                <a:cs typeface="Arial"/>
              </a:rPr>
              <a:t>Number</a:t>
            </a:r>
            <a:endParaRPr sz="2400" dirty="0">
              <a:latin typeface="Arial"/>
              <a:cs typeface="Arial"/>
            </a:endParaRPr>
          </a:p>
          <a:p>
            <a:pPr marL="298450" marR="261620" indent="-10160" algn="ctr">
              <a:lnSpc>
                <a:spcPts val="2850"/>
              </a:lnSpc>
              <a:spcBef>
                <a:spcPts val="90"/>
              </a:spcBef>
            </a:pPr>
            <a:r>
              <a:rPr sz="2400" b="1" spc="-5" dirty="0">
                <a:solidFill>
                  <a:srgbClr val="FF0000"/>
                </a:solidFill>
                <a:latin typeface="Arial"/>
                <a:cs typeface="Arial"/>
              </a:rPr>
              <a:t>Subject  </a:t>
            </a:r>
            <a:r>
              <a:rPr sz="2400" b="1" spc="-10" dirty="0">
                <a:solidFill>
                  <a:srgbClr val="FF0000"/>
                </a:solidFill>
                <a:latin typeface="Arial"/>
                <a:cs typeface="Arial"/>
              </a:rPr>
              <a:t>Issuer</a:t>
            </a:r>
            <a:endParaRPr sz="2400" dirty="0">
              <a:latin typeface="Arial"/>
              <a:cs typeface="Arial"/>
            </a:endParaRPr>
          </a:p>
          <a:p>
            <a:pPr marL="12700" marR="5080" indent="28575" algn="ctr">
              <a:lnSpc>
                <a:spcPts val="2850"/>
              </a:lnSpc>
              <a:spcBef>
                <a:spcPts val="75"/>
              </a:spcBef>
            </a:pPr>
            <a:r>
              <a:rPr sz="2400" b="1" spc="5" dirty="0">
                <a:solidFill>
                  <a:srgbClr val="FF0000"/>
                </a:solidFill>
                <a:latin typeface="Arial"/>
                <a:cs typeface="Arial"/>
              </a:rPr>
              <a:t>Public Key  </a:t>
            </a:r>
            <a:r>
              <a:rPr sz="2400" b="1" spc="-5" dirty="0">
                <a:solidFill>
                  <a:srgbClr val="FF0000"/>
                </a:solidFill>
                <a:latin typeface="Arial"/>
                <a:cs typeface="Arial"/>
              </a:rPr>
              <a:t>Validity</a:t>
            </a:r>
            <a:r>
              <a:rPr sz="2400" b="1" spc="-60" dirty="0">
                <a:solidFill>
                  <a:srgbClr val="FF0000"/>
                </a:solidFill>
                <a:latin typeface="Arial"/>
                <a:cs typeface="Arial"/>
              </a:rPr>
              <a:t> </a:t>
            </a:r>
            <a:r>
              <a:rPr sz="2400" b="1" spc="-10" dirty="0">
                <a:solidFill>
                  <a:srgbClr val="FF0000"/>
                </a:solidFill>
                <a:latin typeface="Arial"/>
                <a:cs typeface="Arial"/>
              </a:rPr>
              <a:t>Period  </a:t>
            </a:r>
            <a:r>
              <a:rPr sz="2400" b="1" spc="-15" dirty="0">
                <a:solidFill>
                  <a:srgbClr val="FF0000"/>
                </a:solidFill>
                <a:latin typeface="Arial"/>
                <a:cs typeface="Arial"/>
              </a:rPr>
              <a:t>Extensions</a:t>
            </a:r>
            <a:endParaRPr sz="2400" dirty="0">
              <a:latin typeface="Arial"/>
              <a:cs typeface="Arial"/>
            </a:endParaRPr>
          </a:p>
          <a:p>
            <a:pPr marL="8890" algn="ctr">
              <a:lnSpc>
                <a:spcPts val="2835"/>
              </a:lnSpc>
            </a:pPr>
            <a:r>
              <a:rPr sz="2400" b="1" spc="-5" dirty="0">
                <a:solidFill>
                  <a:srgbClr val="FF0000"/>
                </a:solidFill>
                <a:latin typeface="Arial"/>
                <a:cs typeface="Arial"/>
              </a:rPr>
              <a:t>CA</a:t>
            </a:r>
            <a:r>
              <a:rPr sz="2400" b="1" spc="-45" dirty="0">
                <a:solidFill>
                  <a:srgbClr val="FF0000"/>
                </a:solidFill>
                <a:latin typeface="Arial"/>
                <a:cs typeface="Arial"/>
              </a:rPr>
              <a:t> </a:t>
            </a:r>
            <a:r>
              <a:rPr sz="2400" b="1" spc="-5" dirty="0">
                <a:solidFill>
                  <a:srgbClr val="FF0000"/>
                </a:solidFill>
                <a:latin typeface="Arial"/>
                <a:cs typeface="Arial"/>
              </a:rPr>
              <a:t>Signature</a:t>
            </a:r>
            <a:endParaRPr sz="2400" dirty="0">
              <a:latin typeface="Arial"/>
              <a:cs typeface="Arial"/>
            </a:endParaRPr>
          </a:p>
        </p:txBody>
      </p:sp>
    </p:spTree>
    <p:extLst>
      <p:ext uri="{BB962C8B-B14F-4D97-AF65-F5344CB8AC3E}">
        <p14:creationId xmlns:p14="http://schemas.microsoft.com/office/powerpoint/2010/main" val="23970711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4381" y="427939"/>
            <a:ext cx="10515600" cy="677108"/>
          </a:xfrm>
          <a:prstGeom prst="rect">
            <a:avLst/>
          </a:prstGeom>
        </p:spPr>
        <p:txBody>
          <a:bodyPr vert="horz" wrap="square" lIns="0" tIns="0" rIns="0" bIns="0" rtlCol="0" anchor="ctr">
            <a:spAutoFit/>
          </a:bodyPr>
          <a:lstStyle/>
          <a:p>
            <a:pPr marL="1727200">
              <a:lnSpc>
                <a:spcPct val="100000"/>
              </a:lnSpc>
            </a:pPr>
            <a:r>
              <a:rPr spc="5" dirty="0">
                <a:latin typeface="Microsoft YaHei"/>
                <a:cs typeface="Microsoft YaHei"/>
              </a:rPr>
              <a:t>數位憑證的編碼內容</a:t>
            </a:r>
          </a:p>
        </p:txBody>
      </p:sp>
      <p:sp>
        <p:nvSpPr>
          <p:cNvPr id="3" name="object 3"/>
          <p:cNvSpPr txBox="1"/>
          <p:nvPr/>
        </p:nvSpPr>
        <p:spPr>
          <a:xfrm>
            <a:off x="2073275" y="1212736"/>
            <a:ext cx="7264400" cy="857885"/>
          </a:xfrm>
          <a:prstGeom prst="rect">
            <a:avLst/>
          </a:prstGeom>
        </p:spPr>
        <p:txBody>
          <a:bodyPr vert="horz" wrap="square" lIns="0" tIns="0" rIns="0" bIns="0" rtlCol="0">
            <a:spAutoFit/>
          </a:bodyPr>
          <a:lstStyle/>
          <a:p>
            <a:pPr marL="355600" marR="5080" indent="-342900">
              <a:lnSpc>
                <a:spcPct val="102299"/>
              </a:lnSpc>
              <a:tabLst>
                <a:tab pos="354965" algn="l"/>
              </a:tabLst>
            </a:pPr>
            <a:r>
              <a:rPr sz="2750" spc="5" dirty="0">
                <a:latin typeface="Arial"/>
                <a:cs typeface="Arial"/>
              </a:rPr>
              <a:t>•	</a:t>
            </a:r>
            <a:r>
              <a:rPr sz="2750" spc="45" dirty="0">
                <a:latin typeface="DFKai-SB"/>
                <a:cs typeface="DFKai-SB"/>
              </a:rPr>
              <a:t>數位憑證通常</a:t>
            </a:r>
            <a:r>
              <a:rPr sz="2750" spc="120" dirty="0">
                <a:latin typeface="DFKai-SB"/>
                <a:cs typeface="DFKai-SB"/>
              </a:rPr>
              <a:t>以</a:t>
            </a:r>
            <a:r>
              <a:rPr sz="2750" dirty="0">
                <a:latin typeface="Arial"/>
                <a:cs typeface="Arial"/>
              </a:rPr>
              <a:t>Base64</a:t>
            </a:r>
            <a:r>
              <a:rPr sz="2750" spc="50" dirty="0">
                <a:latin typeface="DFKai-SB"/>
                <a:cs typeface="DFKai-SB"/>
              </a:rPr>
              <a:t>編碼，產生出如下所  </a:t>
            </a:r>
            <a:r>
              <a:rPr sz="2750" spc="45" dirty="0">
                <a:latin typeface="DFKai-SB"/>
                <a:cs typeface="DFKai-SB"/>
              </a:rPr>
              <a:t>列的</a:t>
            </a:r>
            <a:r>
              <a:rPr sz="2750" spc="45" dirty="0">
                <a:latin typeface="Arial"/>
                <a:cs typeface="Arial"/>
              </a:rPr>
              <a:t>ASCII</a:t>
            </a:r>
            <a:r>
              <a:rPr sz="2750" spc="45" dirty="0">
                <a:latin typeface="DFKai-SB"/>
                <a:cs typeface="DFKai-SB"/>
              </a:rPr>
              <a:t>內容文件：</a:t>
            </a:r>
            <a:endParaRPr sz="2750" dirty="0">
              <a:latin typeface="DFKai-SB"/>
              <a:cs typeface="DFKai-SB"/>
            </a:endParaRPr>
          </a:p>
        </p:txBody>
      </p:sp>
      <p:sp>
        <p:nvSpPr>
          <p:cNvPr id="4" name="object 4"/>
          <p:cNvSpPr/>
          <p:nvPr/>
        </p:nvSpPr>
        <p:spPr>
          <a:xfrm>
            <a:off x="2066925" y="2286000"/>
            <a:ext cx="7715250" cy="0"/>
          </a:xfrm>
          <a:custGeom>
            <a:avLst/>
            <a:gdLst/>
            <a:ahLst/>
            <a:cxnLst/>
            <a:rect l="l" t="t" r="r" b="b"/>
            <a:pathLst>
              <a:path w="7715250">
                <a:moveTo>
                  <a:pt x="0" y="0"/>
                </a:moveTo>
                <a:lnTo>
                  <a:pt x="7715250" y="0"/>
                </a:lnTo>
              </a:path>
            </a:pathLst>
          </a:custGeom>
          <a:ln w="19050">
            <a:solidFill>
              <a:srgbClr val="006600"/>
            </a:solidFill>
          </a:ln>
        </p:spPr>
        <p:txBody>
          <a:bodyPr wrap="square" lIns="0" tIns="0" rIns="0" bIns="0" rtlCol="0"/>
          <a:lstStyle/>
          <a:p>
            <a:endParaRPr/>
          </a:p>
        </p:txBody>
      </p:sp>
      <p:sp>
        <p:nvSpPr>
          <p:cNvPr id="5" name="object 5"/>
          <p:cNvSpPr txBox="1"/>
          <p:nvPr/>
        </p:nvSpPr>
        <p:spPr>
          <a:xfrm>
            <a:off x="2054226" y="2344511"/>
            <a:ext cx="7769225" cy="3970318"/>
          </a:xfrm>
          <a:prstGeom prst="rect">
            <a:avLst/>
          </a:prstGeom>
        </p:spPr>
        <p:txBody>
          <a:bodyPr vert="horz" wrap="square" lIns="0" tIns="0" rIns="0" bIns="0" rtlCol="0">
            <a:spAutoFit/>
          </a:bodyPr>
          <a:lstStyle/>
          <a:p>
            <a:pPr marL="12700" marR="14604">
              <a:lnSpc>
                <a:spcPct val="104800"/>
              </a:lnSpc>
            </a:pPr>
            <a:r>
              <a:rPr sz="1550" spc="15" dirty="0">
                <a:solidFill>
                  <a:srgbClr val="806000"/>
                </a:solidFill>
                <a:latin typeface="Arial"/>
                <a:cs typeface="Arial"/>
              </a:rPr>
              <a:t>-----BEGIN CERTIFICATE-----  </a:t>
            </a:r>
            <a:r>
              <a:rPr sz="1550" spc="25" dirty="0">
                <a:solidFill>
                  <a:srgbClr val="806000"/>
                </a:solidFill>
                <a:latin typeface="Arial"/>
                <a:cs typeface="Arial"/>
              </a:rPr>
              <a:t>MIICWDCCAgICAQAwDQYJKoZIhvcNAQEEBQAwgbYxCzAJBgNVBAYTAlpBMRUw  EwYDVQQIEwxXZXN0ZXJuIENhcGUxEjAQBgNVBAcTCUNhcGUgVG93bjEdMBsGA</a:t>
            </a:r>
            <a:endParaRPr sz="1550">
              <a:latin typeface="Arial"/>
              <a:cs typeface="Arial"/>
            </a:endParaRPr>
          </a:p>
          <a:p>
            <a:pPr marL="12700" marR="5080">
              <a:lnSpc>
                <a:spcPts val="1950"/>
              </a:lnSpc>
              <a:spcBef>
                <a:spcPts val="5"/>
              </a:spcBef>
            </a:pPr>
            <a:r>
              <a:rPr sz="1550" spc="25" dirty="0">
                <a:solidFill>
                  <a:srgbClr val="806000"/>
                </a:solidFill>
                <a:latin typeface="Arial"/>
                <a:cs typeface="Arial"/>
              </a:rPr>
              <a:t>1UEChMUVGhhd3RlIENvbnN1bHRpbmcgY2MxHzAdBgNVBAsTFkNlcnRpZmljYXRp  </a:t>
            </a:r>
            <a:r>
              <a:rPr sz="1550" spc="20" dirty="0">
                <a:solidFill>
                  <a:srgbClr val="806000"/>
                </a:solidFill>
                <a:latin typeface="Arial"/>
                <a:cs typeface="Arial"/>
              </a:rPr>
              <a:t>b24gU2VydmljZXMxFzAVBgNVBAMTDnd3dy50aGF3dGUuY29tMSMwIQYJKoZIhvc</a:t>
            </a:r>
            <a:endParaRPr sz="1550">
              <a:latin typeface="Arial"/>
              <a:cs typeface="Arial"/>
            </a:endParaRPr>
          </a:p>
          <a:p>
            <a:pPr marL="12700" marR="5080">
              <a:lnSpc>
                <a:spcPts val="1880"/>
              </a:lnSpc>
              <a:spcBef>
                <a:spcPts val="55"/>
              </a:spcBef>
            </a:pPr>
            <a:r>
              <a:rPr sz="1550" spc="25" dirty="0">
                <a:solidFill>
                  <a:srgbClr val="806000"/>
                </a:solidFill>
                <a:latin typeface="Arial"/>
                <a:cs typeface="Arial"/>
              </a:rPr>
              <a:t>NAQkBFhR3ZWJtYXN0ZXJAdGhhd3RlLmNvbTAeFw05NjExMTQxNzE1MjVaFw05Nj  </a:t>
            </a:r>
            <a:r>
              <a:rPr sz="1550" spc="30" dirty="0">
                <a:solidFill>
                  <a:srgbClr val="806000"/>
                </a:solidFill>
                <a:latin typeface="Arial"/>
                <a:cs typeface="Arial"/>
              </a:rPr>
              <a:t>EyMTQxNzE1MjVaMIG2MQswCQYDVQQGEwJaQTEVMBMGA1UECBMMV2VzdGV</a:t>
            </a:r>
            <a:endParaRPr sz="1550">
              <a:latin typeface="Arial"/>
              <a:cs typeface="Arial"/>
            </a:endParaRPr>
          </a:p>
          <a:p>
            <a:pPr marL="12700">
              <a:spcBef>
                <a:spcPts val="25"/>
              </a:spcBef>
            </a:pPr>
            <a:r>
              <a:rPr sz="1550" spc="15" dirty="0">
                <a:solidFill>
                  <a:srgbClr val="806000"/>
                </a:solidFill>
                <a:latin typeface="Arial"/>
                <a:cs typeface="Arial"/>
              </a:rPr>
              <a:t>ybiBDYXBlMRIwEAYD</a:t>
            </a:r>
            <a:endParaRPr sz="1550">
              <a:latin typeface="Arial"/>
              <a:cs typeface="Arial"/>
            </a:endParaRPr>
          </a:p>
          <a:p>
            <a:pPr marL="12700" marR="52069">
              <a:lnSpc>
                <a:spcPct val="100800"/>
              </a:lnSpc>
              <a:spcBef>
                <a:spcPts val="75"/>
              </a:spcBef>
            </a:pPr>
            <a:r>
              <a:rPr sz="1550" spc="25" dirty="0">
                <a:solidFill>
                  <a:srgbClr val="806000"/>
                </a:solidFill>
                <a:latin typeface="Arial"/>
                <a:cs typeface="Arial"/>
              </a:rPr>
              <a:t>VQQHEwlDYXBlIFRvd24xHTAbBgNVBAoTFFRoYXd0ZSBDb25zdWx0aW5nIGNjMR  8wHQYDVQQLExZDZXJ0aWZpY2F0aW9uIFNlcnZpY2VzMRcwFQYDVQQDEw53d3</a:t>
            </a:r>
            <a:endParaRPr sz="1550">
              <a:latin typeface="Arial"/>
              <a:cs typeface="Arial"/>
            </a:endParaRPr>
          </a:p>
          <a:p>
            <a:pPr marL="12700" marR="23495" algn="just">
              <a:lnSpc>
                <a:spcPct val="103499"/>
              </a:lnSpc>
              <a:spcBef>
                <a:spcPts val="25"/>
              </a:spcBef>
            </a:pPr>
            <a:r>
              <a:rPr sz="1550" spc="25" dirty="0">
                <a:solidFill>
                  <a:srgbClr val="806000"/>
                </a:solidFill>
                <a:latin typeface="Arial"/>
                <a:cs typeface="Arial"/>
              </a:rPr>
              <a:t>cudGhhd3RlLmNvbTEjMCEGCSqGSIb3DQEJARYUd2VibWFzdGVyQHRoYXd0ZS5j  </a:t>
            </a:r>
            <a:r>
              <a:rPr sz="1550" spc="20" dirty="0">
                <a:solidFill>
                  <a:srgbClr val="806000"/>
                </a:solidFill>
                <a:latin typeface="Arial"/>
                <a:cs typeface="Arial"/>
              </a:rPr>
              <a:t>b20wXDANBgkqhkiG9w0BAQEFAANLADBIAkEAmpIl7aR3aSPUUwUrHzpVMrsm3gp  I2PzIwMh39l1h/RszI0/0qC2WRMlfwm5FapohoyjTJ6ZyGUUenICllKyKZwIDAQABMA0  </a:t>
            </a:r>
            <a:r>
              <a:rPr sz="1550" spc="25" dirty="0">
                <a:solidFill>
                  <a:srgbClr val="806000"/>
                </a:solidFill>
                <a:latin typeface="Arial"/>
                <a:cs typeface="Arial"/>
              </a:rPr>
              <a:t>GCSqGSIb3DQEBBAUAA0EAfI57WLkOKEyQqyCDYZ6reCukVDmAe7nZSbOyKv6K</a:t>
            </a:r>
            <a:endParaRPr sz="1550">
              <a:latin typeface="Arial"/>
              <a:cs typeface="Arial"/>
            </a:endParaRPr>
          </a:p>
          <a:p>
            <a:pPr marL="12700">
              <a:spcBef>
                <a:spcPts val="90"/>
              </a:spcBef>
            </a:pPr>
            <a:r>
              <a:rPr sz="1550" spc="20" dirty="0">
                <a:solidFill>
                  <a:srgbClr val="806000"/>
                </a:solidFill>
                <a:latin typeface="Arial"/>
                <a:cs typeface="Arial"/>
              </a:rPr>
              <a:t>UvTCiQ5ce5L4y3c/ViKdlou5BcQYAbxA7rwO/vz4m51w4w==</a:t>
            </a:r>
            <a:endParaRPr sz="1550">
              <a:latin typeface="Arial"/>
              <a:cs typeface="Arial"/>
            </a:endParaRPr>
          </a:p>
          <a:p>
            <a:pPr marL="12700">
              <a:spcBef>
                <a:spcPts val="15"/>
              </a:spcBef>
            </a:pPr>
            <a:r>
              <a:rPr sz="1550" spc="10" dirty="0">
                <a:solidFill>
                  <a:srgbClr val="806000"/>
                </a:solidFill>
                <a:latin typeface="Arial"/>
                <a:cs typeface="Arial"/>
              </a:rPr>
              <a:t>-----END</a:t>
            </a:r>
            <a:r>
              <a:rPr sz="1550" spc="-50" dirty="0">
                <a:solidFill>
                  <a:srgbClr val="806000"/>
                </a:solidFill>
                <a:latin typeface="Arial"/>
                <a:cs typeface="Arial"/>
              </a:rPr>
              <a:t> </a:t>
            </a:r>
            <a:r>
              <a:rPr sz="1550" spc="25" dirty="0">
                <a:solidFill>
                  <a:srgbClr val="806000"/>
                </a:solidFill>
                <a:latin typeface="Arial"/>
                <a:cs typeface="Arial"/>
              </a:rPr>
              <a:t>CERTIFICATE-----</a:t>
            </a:r>
            <a:endParaRPr sz="1550">
              <a:latin typeface="Arial"/>
              <a:cs typeface="Arial"/>
            </a:endParaRPr>
          </a:p>
        </p:txBody>
      </p:sp>
      <p:sp>
        <p:nvSpPr>
          <p:cNvPr id="6" name="object 6"/>
          <p:cNvSpPr/>
          <p:nvPr/>
        </p:nvSpPr>
        <p:spPr>
          <a:xfrm>
            <a:off x="2047875" y="6372225"/>
            <a:ext cx="7715250" cy="0"/>
          </a:xfrm>
          <a:custGeom>
            <a:avLst/>
            <a:gdLst/>
            <a:ahLst/>
            <a:cxnLst/>
            <a:rect l="l" t="t" r="r" b="b"/>
            <a:pathLst>
              <a:path w="7715250">
                <a:moveTo>
                  <a:pt x="0" y="0"/>
                </a:moveTo>
                <a:lnTo>
                  <a:pt x="7715250" y="0"/>
                </a:lnTo>
              </a:path>
            </a:pathLst>
          </a:custGeom>
          <a:ln w="19050">
            <a:solidFill>
              <a:srgbClr val="006600"/>
            </a:solidFill>
          </a:ln>
        </p:spPr>
        <p:txBody>
          <a:bodyPr wrap="square" lIns="0" tIns="0" rIns="0" bIns="0" rtlCol="0"/>
          <a:lstStyle/>
          <a:p>
            <a:endParaRPr/>
          </a:p>
        </p:txBody>
      </p:sp>
    </p:spTree>
    <p:extLst>
      <p:ext uri="{BB962C8B-B14F-4D97-AF65-F5344CB8AC3E}">
        <p14:creationId xmlns:p14="http://schemas.microsoft.com/office/powerpoint/2010/main" val="876883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295027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85650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2700">
              <a:lnSpc>
                <a:spcPct val="100000"/>
              </a:lnSpc>
            </a:pPr>
            <a:r>
              <a:rPr spc="5" dirty="0">
                <a:latin typeface="Microsoft YaHei"/>
                <a:cs typeface="Microsoft YaHei"/>
              </a:rPr>
              <a:t>為什麼需要密碼學</a:t>
            </a:r>
            <a:r>
              <a:rPr sz="3200" spc="5" dirty="0"/>
              <a:t>(Why</a:t>
            </a:r>
            <a:r>
              <a:rPr sz="3200" dirty="0"/>
              <a:t> </a:t>
            </a:r>
            <a:r>
              <a:rPr sz="3200" spc="-10" dirty="0"/>
              <a:t>Cryptography)</a:t>
            </a:r>
            <a:endParaRPr sz="3200">
              <a:latin typeface="Microsoft YaHei"/>
              <a:cs typeface="Microsoft YaHei"/>
            </a:endParaRPr>
          </a:p>
        </p:txBody>
      </p:sp>
      <p:sp>
        <p:nvSpPr>
          <p:cNvPr id="3" name="object 3"/>
          <p:cNvSpPr txBox="1"/>
          <p:nvPr/>
        </p:nvSpPr>
        <p:spPr>
          <a:xfrm>
            <a:off x="2292351" y="1412875"/>
            <a:ext cx="7121525" cy="2423740"/>
          </a:xfrm>
          <a:prstGeom prst="rect">
            <a:avLst/>
          </a:prstGeom>
        </p:spPr>
        <p:txBody>
          <a:bodyPr vert="horz" wrap="square" lIns="0" tIns="0" rIns="0" bIns="0" rtlCol="0">
            <a:spAutoFit/>
          </a:bodyPr>
          <a:lstStyle/>
          <a:p>
            <a:pPr marL="355600" indent="-342900">
              <a:buFont typeface="Arial"/>
              <a:buChar char="•"/>
              <a:tabLst>
                <a:tab pos="354965" algn="l"/>
                <a:tab pos="355600" algn="l"/>
              </a:tabLst>
            </a:pPr>
            <a:r>
              <a:rPr sz="2750" spc="55" dirty="0">
                <a:latin typeface="DFKai-SB"/>
                <a:cs typeface="DFKai-SB"/>
              </a:rPr>
              <a:t>確保資訊的私密性</a:t>
            </a:r>
            <a:r>
              <a:rPr sz="2750" spc="-690" dirty="0">
                <a:latin typeface="DFKai-SB"/>
                <a:cs typeface="DFKai-SB"/>
              </a:rPr>
              <a:t> </a:t>
            </a:r>
            <a:r>
              <a:rPr sz="2750" spc="10" dirty="0">
                <a:latin typeface="Arial"/>
                <a:cs typeface="Arial"/>
              </a:rPr>
              <a:t>(Confidentiality)</a:t>
            </a:r>
            <a:endParaRPr sz="2750" dirty="0">
              <a:latin typeface="Arial"/>
              <a:cs typeface="Arial"/>
            </a:endParaRPr>
          </a:p>
          <a:p>
            <a:pPr marL="355600" indent="-342900">
              <a:spcBef>
                <a:spcPts val="750"/>
              </a:spcBef>
              <a:buFont typeface="Arial"/>
              <a:buChar char="•"/>
              <a:tabLst>
                <a:tab pos="354965" algn="l"/>
                <a:tab pos="355600" algn="l"/>
              </a:tabLst>
            </a:pPr>
            <a:r>
              <a:rPr sz="2750" spc="45" dirty="0">
                <a:latin typeface="DFKai-SB"/>
                <a:cs typeface="DFKai-SB"/>
              </a:rPr>
              <a:t>提供驗證識別</a:t>
            </a:r>
            <a:r>
              <a:rPr sz="2750" spc="-610" dirty="0">
                <a:latin typeface="DFKai-SB"/>
                <a:cs typeface="DFKai-SB"/>
              </a:rPr>
              <a:t> </a:t>
            </a:r>
            <a:r>
              <a:rPr sz="2750" spc="15" dirty="0">
                <a:latin typeface="Arial"/>
                <a:cs typeface="Arial"/>
              </a:rPr>
              <a:t>(Authentication)</a:t>
            </a:r>
            <a:endParaRPr sz="2750" dirty="0">
              <a:latin typeface="Arial"/>
              <a:cs typeface="Arial"/>
            </a:endParaRPr>
          </a:p>
          <a:p>
            <a:pPr marL="12700">
              <a:spcBef>
                <a:spcPts val="750"/>
              </a:spcBef>
              <a:tabLst>
                <a:tab pos="354965" algn="l"/>
              </a:tabLst>
            </a:pPr>
            <a:r>
              <a:rPr sz="2750" spc="5" dirty="0">
                <a:latin typeface="Arial"/>
                <a:cs typeface="Arial"/>
              </a:rPr>
              <a:t>•	</a:t>
            </a:r>
            <a:r>
              <a:rPr sz="2750" spc="45" dirty="0">
                <a:latin typeface="DFKai-SB"/>
                <a:cs typeface="DFKai-SB"/>
              </a:rPr>
              <a:t>偵測資料是否被不當的竄改</a:t>
            </a:r>
            <a:r>
              <a:rPr sz="2750" spc="-540" dirty="0">
                <a:latin typeface="DFKai-SB"/>
                <a:cs typeface="DFKai-SB"/>
              </a:rPr>
              <a:t> </a:t>
            </a:r>
            <a:r>
              <a:rPr sz="2750" dirty="0">
                <a:latin typeface="Arial"/>
                <a:cs typeface="Arial"/>
              </a:rPr>
              <a:t>(Integrity)</a:t>
            </a:r>
          </a:p>
          <a:p>
            <a:pPr marL="12700">
              <a:spcBef>
                <a:spcPts val="675"/>
              </a:spcBef>
              <a:tabLst>
                <a:tab pos="354965" algn="l"/>
              </a:tabLst>
            </a:pPr>
            <a:r>
              <a:rPr sz="2750" spc="5" dirty="0">
                <a:latin typeface="Arial"/>
                <a:cs typeface="Arial"/>
              </a:rPr>
              <a:t>•	</a:t>
            </a:r>
            <a:r>
              <a:rPr sz="2750" spc="45" dirty="0">
                <a:latin typeface="DFKai-SB"/>
                <a:cs typeface="DFKai-SB"/>
              </a:rPr>
              <a:t>提供資訊傳送來源、接收目的或交易的證明</a:t>
            </a:r>
            <a:endParaRPr sz="2750" dirty="0">
              <a:latin typeface="DFKai-SB"/>
              <a:cs typeface="DFKai-SB"/>
            </a:endParaRPr>
          </a:p>
          <a:p>
            <a:pPr marL="355600">
              <a:spcBef>
                <a:spcPts val="75"/>
              </a:spcBef>
            </a:pPr>
            <a:r>
              <a:rPr sz="2750" spc="20" dirty="0">
                <a:latin typeface="Arial"/>
                <a:cs typeface="Arial"/>
              </a:rPr>
              <a:t>(Non-repudiation </a:t>
            </a:r>
            <a:r>
              <a:rPr sz="2750" spc="5" dirty="0">
                <a:latin typeface="Arial"/>
                <a:cs typeface="Arial"/>
              </a:rPr>
              <a:t>)</a:t>
            </a:r>
            <a:endParaRPr sz="2750" dirty="0">
              <a:latin typeface="Arial"/>
              <a:cs typeface="Arial"/>
            </a:endParaRPr>
          </a:p>
        </p:txBody>
      </p:sp>
    </p:spTree>
    <p:extLst>
      <p:ext uri="{BB962C8B-B14F-4D97-AF65-F5344CB8AC3E}">
        <p14:creationId xmlns:p14="http://schemas.microsoft.com/office/powerpoint/2010/main" val="30334188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7225" y="174625"/>
            <a:ext cx="5626100" cy="670560"/>
          </a:xfrm>
          <a:prstGeom prst="rect">
            <a:avLst/>
          </a:prstGeom>
        </p:spPr>
        <p:txBody>
          <a:bodyPr vert="horz" wrap="square" lIns="0" tIns="0" rIns="0" bIns="0" rtlCol="0" anchor="ctr">
            <a:spAutoFit/>
          </a:bodyPr>
          <a:lstStyle/>
          <a:p>
            <a:pPr marL="12700">
              <a:lnSpc>
                <a:spcPct val="100000"/>
              </a:lnSpc>
            </a:pPr>
            <a:r>
              <a:rPr spc="10" dirty="0">
                <a:solidFill>
                  <a:schemeClr val="tx1"/>
                </a:solidFill>
                <a:latin typeface="Microsoft YaHei"/>
                <a:cs typeface="Microsoft YaHei"/>
              </a:rPr>
              <a:t>憑證管理中心發行憑證</a:t>
            </a:r>
          </a:p>
        </p:txBody>
      </p:sp>
      <p:sp>
        <p:nvSpPr>
          <p:cNvPr id="3" name="object 3"/>
          <p:cNvSpPr txBox="1"/>
          <p:nvPr/>
        </p:nvSpPr>
        <p:spPr>
          <a:xfrm>
            <a:off x="3883026" y="2936875"/>
            <a:ext cx="1539875" cy="800100"/>
          </a:xfrm>
          <a:prstGeom prst="rect">
            <a:avLst/>
          </a:prstGeom>
        </p:spPr>
        <p:txBody>
          <a:bodyPr vert="horz" wrap="square" lIns="0" tIns="0" rIns="0" bIns="0" rtlCol="0">
            <a:spAutoFit/>
          </a:bodyPr>
          <a:lstStyle/>
          <a:p>
            <a:pPr algn="ctr">
              <a:lnSpc>
                <a:spcPct val="100000"/>
              </a:lnSpc>
            </a:pPr>
            <a:r>
              <a:rPr sz="2000" b="1" spc="-15" dirty="0">
                <a:solidFill>
                  <a:srgbClr val="3333CC"/>
                </a:solidFill>
                <a:latin typeface="Microsoft YaHei"/>
                <a:cs typeface="Microsoft YaHei"/>
              </a:rPr>
              <a:t>憑證管理中心</a:t>
            </a:r>
            <a:endParaRPr sz="2000">
              <a:latin typeface="Microsoft YaHei"/>
              <a:cs typeface="Microsoft YaHei"/>
            </a:endParaRPr>
          </a:p>
          <a:p>
            <a:pPr marL="241300" marR="233679" algn="ctr">
              <a:lnSpc>
                <a:spcPct val="100800"/>
              </a:lnSpc>
              <a:spcBef>
                <a:spcPts val="60"/>
              </a:spcBef>
            </a:pPr>
            <a:r>
              <a:rPr sz="1550" b="1" spc="15" dirty="0">
                <a:solidFill>
                  <a:srgbClr val="3333CC"/>
                </a:solidFill>
                <a:latin typeface="Arial"/>
                <a:cs typeface="Arial"/>
              </a:rPr>
              <a:t>(Certificate  </a:t>
            </a:r>
            <a:r>
              <a:rPr sz="1550" b="1" spc="5" dirty="0">
                <a:solidFill>
                  <a:srgbClr val="3333CC"/>
                </a:solidFill>
                <a:latin typeface="Arial"/>
                <a:cs typeface="Arial"/>
              </a:rPr>
              <a:t>Authority)</a:t>
            </a:r>
            <a:endParaRPr sz="1550">
              <a:latin typeface="Arial"/>
              <a:cs typeface="Arial"/>
            </a:endParaRPr>
          </a:p>
        </p:txBody>
      </p:sp>
      <p:sp>
        <p:nvSpPr>
          <p:cNvPr id="4" name="object 4"/>
          <p:cNvSpPr/>
          <p:nvPr/>
        </p:nvSpPr>
        <p:spPr>
          <a:xfrm>
            <a:off x="1905001" y="2109788"/>
            <a:ext cx="3971925" cy="168592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68476" y="3765550"/>
            <a:ext cx="1273175" cy="800100"/>
          </a:xfrm>
          <a:prstGeom prst="rect">
            <a:avLst/>
          </a:prstGeom>
        </p:spPr>
        <p:txBody>
          <a:bodyPr vert="horz" wrap="square" lIns="0" tIns="0" rIns="0" bIns="0" rtlCol="0">
            <a:spAutoFit/>
          </a:bodyPr>
          <a:lstStyle/>
          <a:p>
            <a:pPr marL="28575" algn="ctr"/>
            <a:r>
              <a:rPr sz="2000" b="1" spc="25" dirty="0">
                <a:solidFill>
                  <a:srgbClr val="3333CC"/>
                </a:solidFill>
                <a:latin typeface="Microsoft YaHei"/>
                <a:cs typeface="Microsoft YaHei"/>
              </a:rPr>
              <a:t>註冊中心</a:t>
            </a:r>
            <a:endParaRPr sz="2000">
              <a:latin typeface="Microsoft YaHei"/>
              <a:cs typeface="Microsoft YaHei"/>
            </a:endParaRPr>
          </a:p>
          <a:p>
            <a:pPr algn="ctr">
              <a:lnSpc>
                <a:spcPct val="100000"/>
              </a:lnSpc>
            </a:pPr>
            <a:r>
              <a:rPr sz="1550" b="1" spc="15" dirty="0">
                <a:solidFill>
                  <a:srgbClr val="3333CC"/>
                </a:solidFill>
                <a:latin typeface="Arial"/>
                <a:cs typeface="Arial"/>
              </a:rPr>
              <a:t>(Registration</a:t>
            </a:r>
            <a:endParaRPr sz="1550">
              <a:latin typeface="Arial"/>
              <a:cs typeface="Arial"/>
            </a:endParaRPr>
          </a:p>
          <a:p>
            <a:pPr marR="1270" algn="ctr">
              <a:spcBef>
                <a:spcPts val="90"/>
              </a:spcBef>
            </a:pPr>
            <a:r>
              <a:rPr sz="1550" b="1" spc="5" dirty="0">
                <a:solidFill>
                  <a:srgbClr val="3333CC"/>
                </a:solidFill>
                <a:latin typeface="Arial"/>
                <a:cs typeface="Arial"/>
              </a:rPr>
              <a:t>Authority)</a:t>
            </a:r>
            <a:endParaRPr sz="1550">
              <a:latin typeface="Arial"/>
              <a:cs typeface="Arial"/>
            </a:endParaRPr>
          </a:p>
        </p:txBody>
      </p:sp>
      <p:sp>
        <p:nvSpPr>
          <p:cNvPr id="6" name="object 6"/>
          <p:cNvSpPr/>
          <p:nvPr/>
        </p:nvSpPr>
        <p:spPr>
          <a:xfrm>
            <a:off x="3143250" y="3467100"/>
            <a:ext cx="3295650" cy="2062162"/>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454526" y="5480051"/>
            <a:ext cx="777875" cy="318135"/>
          </a:xfrm>
          <a:prstGeom prst="rect">
            <a:avLst/>
          </a:prstGeom>
        </p:spPr>
        <p:txBody>
          <a:bodyPr vert="horz" wrap="square" lIns="0" tIns="0" rIns="0" bIns="0" rtlCol="0">
            <a:spAutoFit/>
          </a:bodyPr>
          <a:lstStyle/>
          <a:p>
            <a:pPr marL="12700"/>
            <a:r>
              <a:rPr sz="2000" b="1" spc="-25" dirty="0">
                <a:solidFill>
                  <a:srgbClr val="3333CC"/>
                </a:solidFill>
                <a:latin typeface="Microsoft YaHei"/>
                <a:cs typeface="Microsoft YaHei"/>
              </a:rPr>
              <a:t>申請者</a:t>
            </a:r>
            <a:endParaRPr sz="2000">
              <a:latin typeface="Microsoft YaHei"/>
              <a:cs typeface="Microsoft YaHei"/>
            </a:endParaRPr>
          </a:p>
        </p:txBody>
      </p:sp>
      <p:sp>
        <p:nvSpPr>
          <p:cNvPr id="8" name="object 8"/>
          <p:cNvSpPr txBox="1"/>
          <p:nvPr/>
        </p:nvSpPr>
        <p:spPr>
          <a:xfrm>
            <a:off x="4121151" y="4410076"/>
            <a:ext cx="153035" cy="285115"/>
          </a:xfrm>
          <a:prstGeom prst="rect">
            <a:avLst/>
          </a:prstGeom>
        </p:spPr>
        <p:txBody>
          <a:bodyPr vert="horz" wrap="square" lIns="0" tIns="0" rIns="0" bIns="0" rtlCol="0">
            <a:spAutoFit/>
          </a:bodyPr>
          <a:lstStyle/>
          <a:p>
            <a:pPr marL="12700"/>
            <a:r>
              <a:rPr b="1" spc="-5" dirty="0">
                <a:latin typeface="Arial"/>
                <a:cs typeface="Arial"/>
              </a:rPr>
              <a:t>1</a:t>
            </a:r>
            <a:endParaRPr>
              <a:latin typeface="Arial"/>
              <a:cs typeface="Arial"/>
            </a:endParaRPr>
          </a:p>
        </p:txBody>
      </p:sp>
      <p:sp>
        <p:nvSpPr>
          <p:cNvPr id="9" name="object 9"/>
          <p:cNvSpPr txBox="1"/>
          <p:nvPr/>
        </p:nvSpPr>
        <p:spPr>
          <a:xfrm>
            <a:off x="2473326" y="2638426"/>
            <a:ext cx="153035" cy="285115"/>
          </a:xfrm>
          <a:prstGeom prst="rect">
            <a:avLst/>
          </a:prstGeom>
        </p:spPr>
        <p:txBody>
          <a:bodyPr vert="horz" wrap="square" lIns="0" tIns="0" rIns="0" bIns="0" rtlCol="0">
            <a:spAutoFit/>
          </a:bodyPr>
          <a:lstStyle/>
          <a:p>
            <a:pPr marL="12700"/>
            <a:r>
              <a:rPr b="1" spc="-5" dirty="0">
                <a:latin typeface="Arial"/>
                <a:cs typeface="Arial"/>
              </a:rPr>
              <a:t>2</a:t>
            </a:r>
            <a:endParaRPr>
              <a:latin typeface="Arial"/>
              <a:cs typeface="Arial"/>
            </a:endParaRPr>
          </a:p>
        </p:txBody>
      </p:sp>
      <p:sp>
        <p:nvSpPr>
          <p:cNvPr id="10" name="object 10"/>
          <p:cNvSpPr/>
          <p:nvPr/>
        </p:nvSpPr>
        <p:spPr>
          <a:xfrm>
            <a:off x="5114926" y="1809750"/>
            <a:ext cx="180975" cy="190500"/>
          </a:xfrm>
          <a:custGeom>
            <a:avLst/>
            <a:gdLst/>
            <a:ahLst/>
            <a:cxnLst/>
            <a:rect l="l" t="t" r="r" b="b"/>
            <a:pathLst>
              <a:path w="180975" h="190500">
                <a:moveTo>
                  <a:pt x="180975" y="95250"/>
                </a:moveTo>
                <a:lnTo>
                  <a:pt x="174277" y="60275"/>
                </a:lnTo>
                <a:lnTo>
                  <a:pt x="155971" y="29765"/>
                </a:lnTo>
                <a:lnTo>
                  <a:pt x="128736" y="8185"/>
                </a:lnTo>
                <a:lnTo>
                  <a:pt x="95250" y="0"/>
                </a:lnTo>
                <a:lnTo>
                  <a:pt x="56257" y="8185"/>
                </a:lnTo>
                <a:lnTo>
                  <a:pt x="26193" y="29765"/>
                </a:lnTo>
                <a:lnTo>
                  <a:pt x="6846" y="60275"/>
                </a:lnTo>
                <a:lnTo>
                  <a:pt x="0" y="95250"/>
                </a:lnTo>
                <a:lnTo>
                  <a:pt x="6846" y="134242"/>
                </a:lnTo>
                <a:lnTo>
                  <a:pt x="26193" y="164306"/>
                </a:lnTo>
                <a:lnTo>
                  <a:pt x="56257" y="183653"/>
                </a:lnTo>
                <a:lnTo>
                  <a:pt x="95250" y="190500"/>
                </a:lnTo>
                <a:lnTo>
                  <a:pt x="128736" y="183653"/>
                </a:lnTo>
                <a:lnTo>
                  <a:pt x="155971" y="164306"/>
                </a:lnTo>
                <a:lnTo>
                  <a:pt x="174277" y="134242"/>
                </a:lnTo>
                <a:lnTo>
                  <a:pt x="180975" y="9525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5130801" y="1752601"/>
            <a:ext cx="153035" cy="285115"/>
          </a:xfrm>
          <a:prstGeom prst="rect">
            <a:avLst/>
          </a:prstGeom>
        </p:spPr>
        <p:txBody>
          <a:bodyPr vert="horz" wrap="square" lIns="0" tIns="0" rIns="0" bIns="0" rtlCol="0">
            <a:spAutoFit/>
          </a:bodyPr>
          <a:lstStyle/>
          <a:p>
            <a:pPr marL="12700"/>
            <a:r>
              <a:rPr b="1" spc="-5" dirty="0">
                <a:latin typeface="Arial"/>
                <a:cs typeface="Arial"/>
              </a:rPr>
              <a:t>3</a:t>
            </a:r>
            <a:endParaRPr>
              <a:latin typeface="Arial"/>
              <a:cs typeface="Arial"/>
            </a:endParaRPr>
          </a:p>
        </p:txBody>
      </p:sp>
      <p:sp>
        <p:nvSpPr>
          <p:cNvPr id="12" name="object 12"/>
          <p:cNvSpPr txBox="1"/>
          <p:nvPr/>
        </p:nvSpPr>
        <p:spPr>
          <a:xfrm>
            <a:off x="5578476" y="3533776"/>
            <a:ext cx="153035" cy="285115"/>
          </a:xfrm>
          <a:prstGeom prst="rect">
            <a:avLst/>
          </a:prstGeom>
        </p:spPr>
        <p:txBody>
          <a:bodyPr vert="horz" wrap="square" lIns="0" tIns="0" rIns="0" bIns="0" rtlCol="0">
            <a:spAutoFit/>
          </a:bodyPr>
          <a:lstStyle/>
          <a:p>
            <a:pPr marL="12700"/>
            <a:r>
              <a:rPr b="1" spc="-5" dirty="0">
                <a:latin typeface="Arial"/>
                <a:cs typeface="Arial"/>
              </a:rPr>
              <a:t>4</a:t>
            </a:r>
            <a:endParaRPr>
              <a:latin typeface="Arial"/>
              <a:cs typeface="Arial"/>
            </a:endParaRPr>
          </a:p>
        </p:txBody>
      </p:sp>
      <p:sp>
        <p:nvSpPr>
          <p:cNvPr id="13" name="object 13"/>
          <p:cNvSpPr/>
          <p:nvPr/>
        </p:nvSpPr>
        <p:spPr>
          <a:xfrm>
            <a:off x="7162801" y="1428750"/>
            <a:ext cx="180975" cy="190500"/>
          </a:xfrm>
          <a:custGeom>
            <a:avLst/>
            <a:gdLst/>
            <a:ahLst/>
            <a:cxnLst/>
            <a:rect l="l" t="t" r="r" b="b"/>
            <a:pathLst>
              <a:path w="180975" h="190500">
                <a:moveTo>
                  <a:pt x="180975" y="95250"/>
                </a:moveTo>
                <a:lnTo>
                  <a:pt x="174277" y="60275"/>
                </a:lnTo>
                <a:lnTo>
                  <a:pt x="155971" y="29765"/>
                </a:lnTo>
                <a:lnTo>
                  <a:pt x="128736" y="8185"/>
                </a:lnTo>
                <a:lnTo>
                  <a:pt x="95250" y="0"/>
                </a:lnTo>
                <a:lnTo>
                  <a:pt x="56257" y="8185"/>
                </a:lnTo>
                <a:lnTo>
                  <a:pt x="26193" y="29765"/>
                </a:lnTo>
                <a:lnTo>
                  <a:pt x="6846" y="60275"/>
                </a:lnTo>
                <a:lnTo>
                  <a:pt x="0" y="95250"/>
                </a:lnTo>
                <a:lnTo>
                  <a:pt x="6846" y="134242"/>
                </a:lnTo>
                <a:lnTo>
                  <a:pt x="26193" y="164306"/>
                </a:lnTo>
                <a:lnTo>
                  <a:pt x="56257" y="183653"/>
                </a:lnTo>
                <a:lnTo>
                  <a:pt x="95250" y="190500"/>
                </a:lnTo>
                <a:lnTo>
                  <a:pt x="128736" y="183653"/>
                </a:lnTo>
                <a:lnTo>
                  <a:pt x="155971" y="164306"/>
                </a:lnTo>
                <a:lnTo>
                  <a:pt x="174277" y="134242"/>
                </a:lnTo>
                <a:lnTo>
                  <a:pt x="180975" y="95250"/>
                </a:lnTo>
                <a:close/>
              </a:path>
            </a:pathLst>
          </a:custGeom>
          <a:ln w="9525">
            <a:solidFill>
              <a:srgbClr val="000000"/>
            </a:solidFill>
          </a:ln>
        </p:spPr>
        <p:txBody>
          <a:bodyPr wrap="square" lIns="0" tIns="0" rIns="0" bIns="0" rtlCol="0"/>
          <a:lstStyle/>
          <a:p>
            <a:endParaRPr/>
          </a:p>
        </p:txBody>
      </p:sp>
      <p:sp>
        <p:nvSpPr>
          <p:cNvPr id="14" name="object 14"/>
          <p:cNvSpPr/>
          <p:nvPr/>
        </p:nvSpPr>
        <p:spPr>
          <a:xfrm>
            <a:off x="7162801" y="2476500"/>
            <a:ext cx="180975" cy="190500"/>
          </a:xfrm>
          <a:custGeom>
            <a:avLst/>
            <a:gdLst/>
            <a:ahLst/>
            <a:cxnLst/>
            <a:rect l="l" t="t" r="r" b="b"/>
            <a:pathLst>
              <a:path w="180975" h="190500">
                <a:moveTo>
                  <a:pt x="180975" y="95250"/>
                </a:moveTo>
                <a:lnTo>
                  <a:pt x="174277" y="60275"/>
                </a:lnTo>
                <a:lnTo>
                  <a:pt x="155971" y="29765"/>
                </a:lnTo>
                <a:lnTo>
                  <a:pt x="128736" y="8185"/>
                </a:lnTo>
                <a:lnTo>
                  <a:pt x="95250" y="0"/>
                </a:lnTo>
                <a:lnTo>
                  <a:pt x="56257" y="8185"/>
                </a:lnTo>
                <a:lnTo>
                  <a:pt x="26193" y="29765"/>
                </a:lnTo>
                <a:lnTo>
                  <a:pt x="6846" y="60275"/>
                </a:lnTo>
                <a:lnTo>
                  <a:pt x="0" y="95250"/>
                </a:lnTo>
                <a:lnTo>
                  <a:pt x="6846" y="134242"/>
                </a:lnTo>
                <a:lnTo>
                  <a:pt x="26193" y="164306"/>
                </a:lnTo>
                <a:lnTo>
                  <a:pt x="56257" y="183653"/>
                </a:lnTo>
                <a:lnTo>
                  <a:pt x="95250" y="190500"/>
                </a:lnTo>
                <a:lnTo>
                  <a:pt x="128736" y="183653"/>
                </a:lnTo>
                <a:lnTo>
                  <a:pt x="155971" y="164306"/>
                </a:lnTo>
                <a:lnTo>
                  <a:pt x="174277" y="134242"/>
                </a:lnTo>
                <a:lnTo>
                  <a:pt x="180975" y="95250"/>
                </a:lnTo>
                <a:close/>
              </a:path>
            </a:pathLst>
          </a:custGeom>
          <a:ln w="9525">
            <a:solidFill>
              <a:srgbClr val="000000"/>
            </a:solidFill>
          </a:ln>
        </p:spPr>
        <p:txBody>
          <a:bodyPr wrap="square" lIns="0" tIns="0" rIns="0" bIns="0" rtlCol="0"/>
          <a:lstStyle/>
          <a:p>
            <a:endParaRPr/>
          </a:p>
        </p:txBody>
      </p:sp>
      <p:sp>
        <p:nvSpPr>
          <p:cNvPr id="15" name="object 15"/>
          <p:cNvSpPr/>
          <p:nvPr/>
        </p:nvSpPr>
        <p:spPr>
          <a:xfrm>
            <a:off x="7162801" y="4257675"/>
            <a:ext cx="180975" cy="190500"/>
          </a:xfrm>
          <a:custGeom>
            <a:avLst/>
            <a:gdLst/>
            <a:ahLst/>
            <a:cxnLst/>
            <a:rect l="l" t="t" r="r" b="b"/>
            <a:pathLst>
              <a:path w="180975" h="190500">
                <a:moveTo>
                  <a:pt x="180975" y="95250"/>
                </a:moveTo>
                <a:lnTo>
                  <a:pt x="174277" y="60275"/>
                </a:lnTo>
                <a:lnTo>
                  <a:pt x="155971" y="29765"/>
                </a:lnTo>
                <a:lnTo>
                  <a:pt x="128736" y="8185"/>
                </a:lnTo>
                <a:lnTo>
                  <a:pt x="95250" y="0"/>
                </a:lnTo>
                <a:lnTo>
                  <a:pt x="56257" y="8185"/>
                </a:lnTo>
                <a:lnTo>
                  <a:pt x="26193" y="29765"/>
                </a:lnTo>
                <a:lnTo>
                  <a:pt x="6846" y="60275"/>
                </a:lnTo>
                <a:lnTo>
                  <a:pt x="0" y="95250"/>
                </a:lnTo>
                <a:lnTo>
                  <a:pt x="6846" y="134242"/>
                </a:lnTo>
                <a:lnTo>
                  <a:pt x="26193" y="164306"/>
                </a:lnTo>
                <a:lnTo>
                  <a:pt x="56257" y="183653"/>
                </a:lnTo>
                <a:lnTo>
                  <a:pt x="95250" y="190500"/>
                </a:lnTo>
                <a:lnTo>
                  <a:pt x="128736" y="183653"/>
                </a:lnTo>
                <a:lnTo>
                  <a:pt x="155971" y="164306"/>
                </a:lnTo>
                <a:lnTo>
                  <a:pt x="174277" y="134242"/>
                </a:lnTo>
                <a:lnTo>
                  <a:pt x="180975" y="95250"/>
                </a:lnTo>
                <a:close/>
              </a:path>
            </a:pathLst>
          </a:custGeom>
          <a:ln w="9525">
            <a:solidFill>
              <a:srgbClr val="000000"/>
            </a:solidFill>
          </a:ln>
        </p:spPr>
        <p:txBody>
          <a:bodyPr wrap="square" lIns="0" tIns="0" rIns="0" bIns="0" rtlCol="0"/>
          <a:lstStyle/>
          <a:p>
            <a:endParaRPr/>
          </a:p>
        </p:txBody>
      </p:sp>
      <p:sp>
        <p:nvSpPr>
          <p:cNvPr id="16" name="object 16"/>
          <p:cNvSpPr/>
          <p:nvPr/>
        </p:nvSpPr>
        <p:spPr>
          <a:xfrm>
            <a:off x="7162801" y="5133976"/>
            <a:ext cx="180975" cy="200025"/>
          </a:xfrm>
          <a:custGeom>
            <a:avLst/>
            <a:gdLst/>
            <a:ahLst/>
            <a:cxnLst/>
            <a:rect l="l" t="t" r="r" b="b"/>
            <a:pathLst>
              <a:path w="180975" h="200025">
                <a:moveTo>
                  <a:pt x="180975" y="104775"/>
                </a:moveTo>
                <a:lnTo>
                  <a:pt x="174277" y="64293"/>
                </a:lnTo>
                <a:lnTo>
                  <a:pt x="155971" y="30956"/>
                </a:lnTo>
                <a:lnTo>
                  <a:pt x="128736" y="8334"/>
                </a:lnTo>
                <a:lnTo>
                  <a:pt x="95250" y="0"/>
                </a:lnTo>
                <a:lnTo>
                  <a:pt x="56257" y="8334"/>
                </a:lnTo>
                <a:lnTo>
                  <a:pt x="26193" y="30956"/>
                </a:lnTo>
                <a:lnTo>
                  <a:pt x="6846" y="64293"/>
                </a:lnTo>
                <a:lnTo>
                  <a:pt x="0" y="104775"/>
                </a:lnTo>
                <a:lnTo>
                  <a:pt x="6846" y="139749"/>
                </a:lnTo>
                <a:lnTo>
                  <a:pt x="26193" y="170259"/>
                </a:lnTo>
                <a:lnTo>
                  <a:pt x="56257" y="191839"/>
                </a:lnTo>
                <a:lnTo>
                  <a:pt x="95250" y="200025"/>
                </a:lnTo>
                <a:lnTo>
                  <a:pt x="128736" y="191839"/>
                </a:lnTo>
                <a:lnTo>
                  <a:pt x="155971" y="170259"/>
                </a:lnTo>
                <a:lnTo>
                  <a:pt x="174277" y="139749"/>
                </a:lnTo>
                <a:lnTo>
                  <a:pt x="180975" y="104775"/>
                </a:lnTo>
                <a:close/>
              </a:path>
            </a:pathLst>
          </a:custGeom>
          <a:ln w="9525">
            <a:solidFill>
              <a:srgbClr val="000000"/>
            </a:solidFill>
          </a:ln>
        </p:spPr>
        <p:txBody>
          <a:bodyPr wrap="square" lIns="0" tIns="0" rIns="0" bIns="0" rtlCol="0"/>
          <a:lstStyle/>
          <a:p>
            <a:endParaRPr/>
          </a:p>
        </p:txBody>
      </p:sp>
      <p:sp>
        <p:nvSpPr>
          <p:cNvPr id="17" name="object 17"/>
          <p:cNvSpPr txBox="1"/>
          <p:nvPr/>
        </p:nvSpPr>
        <p:spPr>
          <a:xfrm>
            <a:off x="7178675" y="1346200"/>
            <a:ext cx="2540000" cy="615553"/>
          </a:xfrm>
          <a:prstGeom prst="rect">
            <a:avLst/>
          </a:prstGeom>
        </p:spPr>
        <p:txBody>
          <a:bodyPr vert="horz" wrap="square" lIns="0" tIns="0" rIns="0" bIns="0" rtlCol="0">
            <a:spAutoFit/>
          </a:bodyPr>
          <a:lstStyle/>
          <a:p>
            <a:pPr marL="12700"/>
            <a:r>
              <a:rPr b="1" spc="-5" dirty="0">
                <a:latin typeface="Arial"/>
                <a:cs typeface="Arial"/>
              </a:rPr>
              <a:t>1</a:t>
            </a:r>
            <a:r>
              <a:rPr b="1" spc="125" dirty="0">
                <a:latin typeface="Arial"/>
                <a:cs typeface="Arial"/>
              </a:rPr>
              <a:t> </a:t>
            </a:r>
            <a:r>
              <a:rPr sz="3000" spc="7" baseline="1388" dirty="0" smtClean="0">
                <a:latin typeface="標楷體" panose="03000509000000000000" pitchFamily="65" charset="-120"/>
                <a:ea typeface="標楷體" panose="03000509000000000000" pitchFamily="65" charset="-120"/>
                <a:cs typeface="DFKai-SB"/>
              </a:rPr>
              <a:t>由</a:t>
            </a:r>
            <a:r>
              <a:rPr lang="zh-TW" altLang="en-US" sz="3000" spc="7" baseline="1388" dirty="0">
                <a:latin typeface="標楷體" panose="03000509000000000000" pitchFamily="65" charset="-120"/>
                <a:ea typeface="標楷體" panose="03000509000000000000" pitchFamily="65" charset="-120"/>
                <a:cs typeface="DFKai-SB"/>
              </a:rPr>
              <a:t>申</a:t>
            </a:r>
            <a:r>
              <a:rPr sz="3000" spc="7" baseline="1388" dirty="0" err="1" smtClean="0">
                <a:latin typeface="標楷體" panose="03000509000000000000" pitchFamily="65" charset="-120"/>
                <a:ea typeface="標楷體" panose="03000509000000000000" pitchFamily="65" charset="-120"/>
                <a:cs typeface="DFKai-SB"/>
              </a:rPr>
              <a:t>請者向註冊中心提</a:t>
            </a:r>
            <a:endParaRPr sz="3000" baseline="1388" dirty="0">
              <a:latin typeface="標楷體" panose="03000509000000000000" pitchFamily="65" charset="-120"/>
              <a:ea typeface="標楷體" panose="03000509000000000000" pitchFamily="65" charset="-120"/>
              <a:cs typeface="DFKai-SB"/>
            </a:endParaRPr>
          </a:p>
        </p:txBody>
      </p:sp>
      <p:sp>
        <p:nvSpPr>
          <p:cNvPr id="18" name="object 18"/>
          <p:cNvSpPr txBox="1"/>
          <p:nvPr/>
        </p:nvSpPr>
        <p:spPr>
          <a:xfrm>
            <a:off x="7397751" y="1641476"/>
            <a:ext cx="2054225" cy="318135"/>
          </a:xfrm>
          <a:prstGeom prst="rect">
            <a:avLst/>
          </a:prstGeom>
        </p:spPr>
        <p:txBody>
          <a:bodyPr vert="horz" wrap="square" lIns="0" tIns="0" rIns="0" bIns="0" rtlCol="0">
            <a:spAutoFit/>
          </a:bodyPr>
          <a:lstStyle/>
          <a:p>
            <a:pPr marL="12700"/>
            <a:r>
              <a:rPr sz="2000" spc="-5" dirty="0">
                <a:latin typeface="DFKai-SB"/>
                <a:cs typeface="DFKai-SB"/>
              </a:rPr>
              <a:t>供身份及申請證明</a:t>
            </a:r>
            <a:endParaRPr sz="2000" dirty="0">
              <a:latin typeface="DFKai-SB"/>
              <a:cs typeface="DFKai-SB"/>
            </a:endParaRPr>
          </a:p>
        </p:txBody>
      </p:sp>
      <p:sp>
        <p:nvSpPr>
          <p:cNvPr id="19" name="object 19"/>
          <p:cNvSpPr txBox="1"/>
          <p:nvPr/>
        </p:nvSpPr>
        <p:spPr>
          <a:xfrm>
            <a:off x="7178675" y="2374901"/>
            <a:ext cx="2654300" cy="1537335"/>
          </a:xfrm>
          <a:prstGeom prst="rect">
            <a:avLst/>
          </a:prstGeom>
        </p:spPr>
        <p:txBody>
          <a:bodyPr vert="horz" wrap="square" lIns="0" tIns="0" rIns="0" bIns="0" rtlCol="0">
            <a:spAutoFit/>
          </a:bodyPr>
          <a:lstStyle/>
          <a:p>
            <a:pPr marL="231775" marR="5080" indent="-219075"/>
            <a:r>
              <a:rPr sz="2700" b="1" spc="-7" baseline="-7716" dirty="0">
                <a:latin typeface="Arial"/>
                <a:cs typeface="Arial"/>
              </a:rPr>
              <a:t>2 </a:t>
            </a:r>
            <a:r>
              <a:rPr sz="2000" spc="5" dirty="0">
                <a:latin typeface="DFKai-SB"/>
                <a:cs typeface="DFKai-SB"/>
              </a:rPr>
              <a:t>註冊中心驗證憑證請  求人之身分，並授權  CA</a:t>
            </a:r>
            <a:r>
              <a:rPr sz="2000" spc="-114" dirty="0">
                <a:latin typeface="DFKai-SB"/>
                <a:cs typeface="DFKai-SB"/>
              </a:rPr>
              <a:t> </a:t>
            </a:r>
            <a:r>
              <a:rPr sz="2000" spc="-5" dirty="0">
                <a:latin typeface="DFKai-SB"/>
                <a:cs typeface="DFKai-SB"/>
              </a:rPr>
              <a:t>來簽發憑證，同時  </a:t>
            </a:r>
            <a:r>
              <a:rPr sz="2000" spc="5" dirty="0">
                <a:latin typeface="DFKai-SB"/>
                <a:cs typeface="DFKai-SB"/>
              </a:rPr>
              <a:t>也將憑證請求安全地  </a:t>
            </a:r>
            <a:r>
              <a:rPr sz="2000" spc="25" dirty="0">
                <a:latin typeface="DFKai-SB"/>
                <a:cs typeface="DFKai-SB"/>
              </a:rPr>
              <a:t>傳給</a:t>
            </a:r>
            <a:r>
              <a:rPr sz="2000" spc="-120" dirty="0">
                <a:latin typeface="DFKai-SB"/>
                <a:cs typeface="DFKai-SB"/>
              </a:rPr>
              <a:t> </a:t>
            </a:r>
            <a:r>
              <a:rPr sz="2000" spc="-30" dirty="0">
                <a:latin typeface="DFKai-SB"/>
                <a:cs typeface="DFKai-SB"/>
              </a:rPr>
              <a:t>CA</a:t>
            </a:r>
            <a:endParaRPr sz="2000" dirty="0">
              <a:latin typeface="DFKai-SB"/>
              <a:cs typeface="DFKai-SB"/>
            </a:endParaRPr>
          </a:p>
        </p:txBody>
      </p:sp>
      <p:sp>
        <p:nvSpPr>
          <p:cNvPr id="20" name="object 20"/>
          <p:cNvSpPr txBox="1"/>
          <p:nvPr/>
        </p:nvSpPr>
        <p:spPr>
          <a:xfrm>
            <a:off x="7178675" y="4165601"/>
            <a:ext cx="2540000" cy="622935"/>
          </a:xfrm>
          <a:prstGeom prst="rect">
            <a:avLst/>
          </a:prstGeom>
        </p:spPr>
        <p:txBody>
          <a:bodyPr vert="horz" wrap="square" lIns="0" tIns="0" rIns="0" bIns="0" rtlCol="0">
            <a:spAutoFit/>
          </a:bodyPr>
          <a:lstStyle/>
          <a:p>
            <a:pPr marL="231775" marR="5080" indent="-219075"/>
            <a:r>
              <a:rPr sz="2700" b="1" spc="-7" baseline="-4629" dirty="0">
                <a:latin typeface="Arial"/>
                <a:cs typeface="Arial"/>
              </a:rPr>
              <a:t>3 </a:t>
            </a:r>
            <a:r>
              <a:rPr sz="2000" spc="5" dirty="0">
                <a:latin typeface="DFKai-SB"/>
                <a:cs typeface="DFKai-SB"/>
              </a:rPr>
              <a:t>憑證管理中心產生並  </a:t>
            </a:r>
            <a:r>
              <a:rPr sz="2000" spc="10" dirty="0">
                <a:latin typeface="DFKai-SB"/>
                <a:cs typeface="DFKai-SB"/>
              </a:rPr>
              <a:t>簽署申請人憑證</a:t>
            </a:r>
            <a:endParaRPr sz="2000" dirty="0">
              <a:latin typeface="DFKai-SB"/>
              <a:cs typeface="DFKai-SB"/>
            </a:endParaRPr>
          </a:p>
        </p:txBody>
      </p:sp>
      <p:sp>
        <p:nvSpPr>
          <p:cNvPr id="21" name="object 21"/>
          <p:cNvSpPr txBox="1"/>
          <p:nvPr/>
        </p:nvSpPr>
        <p:spPr>
          <a:xfrm>
            <a:off x="7178675" y="5022851"/>
            <a:ext cx="2540000" cy="1232535"/>
          </a:xfrm>
          <a:prstGeom prst="rect">
            <a:avLst/>
          </a:prstGeom>
        </p:spPr>
        <p:txBody>
          <a:bodyPr vert="horz" wrap="square" lIns="0" tIns="0" rIns="0" bIns="0" rtlCol="0">
            <a:spAutoFit/>
          </a:bodyPr>
          <a:lstStyle/>
          <a:p>
            <a:pPr marL="231775" marR="5080" indent="-219075" algn="just"/>
            <a:r>
              <a:rPr sz="2700" b="1" spc="-7" baseline="-9259" dirty="0">
                <a:latin typeface="Arial"/>
                <a:cs typeface="Arial"/>
              </a:rPr>
              <a:t>4 </a:t>
            </a:r>
            <a:r>
              <a:rPr sz="2000" spc="5" dirty="0">
                <a:latin typeface="DFKai-SB"/>
                <a:cs typeface="DFKai-SB"/>
              </a:rPr>
              <a:t>憑證管理中心安全的  </a:t>
            </a:r>
            <a:r>
              <a:rPr sz="2000" dirty="0">
                <a:latin typeface="DFKai-SB"/>
                <a:cs typeface="DFKai-SB"/>
              </a:rPr>
              <a:t>將憑證傳送給申請人  並將它儲存於資料庫  </a:t>
            </a:r>
            <a:r>
              <a:rPr sz="2000" spc="25" dirty="0">
                <a:latin typeface="DFKai-SB"/>
                <a:cs typeface="DFKai-SB"/>
              </a:rPr>
              <a:t>中</a:t>
            </a:r>
            <a:endParaRPr sz="2000" dirty="0">
              <a:latin typeface="DFKai-SB"/>
              <a:cs typeface="DFKai-SB"/>
            </a:endParaRPr>
          </a:p>
        </p:txBody>
      </p:sp>
      <p:sp>
        <p:nvSpPr>
          <p:cNvPr id="22" name="object 22"/>
          <p:cNvSpPr txBox="1"/>
          <p:nvPr/>
        </p:nvSpPr>
        <p:spPr>
          <a:xfrm>
            <a:off x="5902325" y="4594225"/>
            <a:ext cx="1092200" cy="247650"/>
          </a:xfrm>
          <a:prstGeom prst="rect">
            <a:avLst/>
          </a:prstGeom>
        </p:spPr>
        <p:txBody>
          <a:bodyPr vert="horz" wrap="square" lIns="0" tIns="0" rIns="0" bIns="0" rtlCol="0">
            <a:spAutoFit/>
          </a:bodyPr>
          <a:lstStyle/>
          <a:p>
            <a:pPr marL="12700"/>
            <a:r>
              <a:rPr sz="1550" b="1" spc="25" dirty="0">
                <a:solidFill>
                  <a:srgbClr val="3333CC"/>
                </a:solidFill>
                <a:latin typeface="Arial"/>
                <a:cs typeface="Arial"/>
              </a:rPr>
              <a:t>Repository</a:t>
            </a:r>
            <a:endParaRPr sz="1550">
              <a:latin typeface="Arial"/>
              <a:cs typeface="Arial"/>
            </a:endParaRPr>
          </a:p>
        </p:txBody>
      </p:sp>
    </p:spTree>
    <p:extLst>
      <p:ext uri="{BB962C8B-B14F-4D97-AF65-F5344CB8AC3E}">
        <p14:creationId xmlns:p14="http://schemas.microsoft.com/office/powerpoint/2010/main" val="8367455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755650">
              <a:lnSpc>
                <a:spcPct val="100000"/>
              </a:lnSpc>
            </a:pPr>
            <a:r>
              <a:rPr spc="10" dirty="0">
                <a:latin typeface="Microsoft YaHei"/>
                <a:cs typeface="Microsoft YaHei"/>
              </a:rPr>
              <a:t>雜湊函數</a:t>
            </a:r>
            <a:r>
              <a:rPr sz="3600" spc="10" dirty="0"/>
              <a:t>(Hash </a:t>
            </a:r>
            <a:r>
              <a:rPr sz="3600" spc="-20" dirty="0"/>
              <a:t>Function)</a:t>
            </a:r>
            <a:r>
              <a:rPr sz="3600" spc="-145" dirty="0"/>
              <a:t> </a:t>
            </a:r>
            <a:r>
              <a:rPr spc="20" dirty="0"/>
              <a:t>(1/2)</a:t>
            </a:r>
            <a:endParaRPr sz="3600">
              <a:latin typeface="Microsoft YaHei"/>
              <a:cs typeface="Microsoft YaHei"/>
            </a:endParaRPr>
          </a:p>
        </p:txBody>
      </p:sp>
      <p:sp>
        <p:nvSpPr>
          <p:cNvPr id="3" name="object 3"/>
          <p:cNvSpPr txBox="1"/>
          <p:nvPr/>
        </p:nvSpPr>
        <p:spPr>
          <a:xfrm>
            <a:off x="2216150" y="1406589"/>
            <a:ext cx="7493000" cy="3982085"/>
          </a:xfrm>
          <a:prstGeom prst="rect">
            <a:avLst/>
          </a:prstGeom>
        </p:spPr>
        <p:txBody>
          <a:bodyPr vert="horz" wrap="square" lIns="0" tIns="0" rIns="0" bIns="0" rtlCol="0">
            <a:spAutoFit/>
          </a:bodyPr>
          <a:lstStyle/>
          <a:p>
            <a:pPr marL="355600" marR="5080" indent="-342900">
              <a:lnSpc>
                <a:spcPct val="101499"/>
              </a:lnSpc>
              <a:tabLst>
                <a:tab pos="354965" algn="l"/>
              </a:tabLst>
            </a:pPr>
            <a:r>
              <a:rPr sz="2750" spc="5" dirty="0">
                <a:latin typeface="Arial"/>
                <a:cs typeface="Arial"/>
              </a:rPr>
              <a:t>•	</a:t>
            </a:r>
            <a:r>
              <a:rPr sz="2750" spc="50" dirty="0">
                <a:latin typeface="DFKai-SB"/>
                <a:cs typeface="DFKai-SB"/>
              </a:rPr>
              <a:t>雜湊函數將任何長度的訊息輸入後加以濃縮，  </a:t>
            </a:r>
            <a:r>
              <a:rPr sz="2750" spc="45" dirty="0">
                <a:latin typeface="DFKai-SB"/>
                <a:cs typeface="DFKai-SB"/>
              </a:rPr>
              <a:t>轉換而成為一個長度較短且固定的輸出，此  </a:t>
            </a:r>
            <a:r>
              <a:rPr sz="2750" spc="55" dirty="0">
                <a:latin typeface="DFKai-SB"/>
                <a:cs typeface="DFKai-SB"/>
              </a:rPr>
              <a:t>輸出訊息為雜湊值 </a:t>
            </a:r>
            <a:r>
              <a:rPr sz="2750" spc="10" dirty="0">
                <a:latin typeface="Arial"/>
                <a:cs typeface="Arial"/>
              </a:rPr>
              <a:t>(Hash </a:t>
            </a:r>
            <a:r>
              <a:rPr sz="2750" spc="45" dirty="0">
                <a:latin typeface="Arial"/>
                <a:cs typeface="Arial"/>
              </a:rPr>
              <a:t>Value)</a:t>
            </a:r>
            <a:r>
              <a:rPr sz="2750" spc="45" dirty="0">
                <a:latin typeface="DFKai-SB"/>
                <a:cs typeface="DFKai-SB"/>
              </a:rPr>
              <a:t>或訊息摘  </a:t>
            </a:r>
            <a:r>
              <a:rPr sz="2750" spc="25" dirty="0">
                <a:latin typeface="DFKai-SB"/>
                <a:cs typeface="DFKai-SB"/>
              </a:rPr>
              <a:t>要</a:t>
            </a:r>
            <a:r>
              <a:rPr sz="2750" spc="25" dirty="0">
                <a:latin typeface="Arial"/>
                <a:cs typeface="Arial"/>
              </a:rPr>
              <a:t>(Message</a:t>
            </a:r>
            <a:r>
              <a:rPr sz="2750" spc="-75" dirty="0">
                <a:latin typeface="Arial"/>
                <a:cs typeface="Arial"/>
              </a:rPr>
              <a:t> </a:t>
            </a:r>
            <a:r>
              <a:rPr sz="2750" spc="15" dirty="0">
                <a:latin typeface="Arial"/>
                <a:cs typeface="Arial"/>
              </a:rPr>
              <a:t>Digest)</a:t>
            </a:r>
            <a:r>
              <a:rPr sz="2750" spc="15" dirty="0">
                <a:latin typeface="DFKai-SB"/>
                <a:cs typeface="DFKai-SB"/>
              </a:rPr>
              <a:t>。</a:t>
            </a:r>
            <a:endParaRPr sz="2750" dirty="0">
              <a:latin typeface="DFKai-SB"/>
              <a:cs typeface="DFKai-SB"/>
            </a:endParaRPr>
          </a:p>
          <a:p>
            <a:pPr marL="12700">
              <a:spcBef>
                <a:spcPts val="750"/>
              </a:spcBef>
              <a:tabLst>
                <a:tab pos="354965" algn="l"/>
              </a:tabLst>
            </a:pPr>
            <a:r>
              <a:rPr sz="2750" spc="5" dirty="0">
                <a:latin typeface="Arial"/>
                <a:cs typeface="Arial"/>
              </a:rPr>
              <a:t>•	</a:t>
            </a:r>
            <a:r>
              <a:rPr sz="2750" spc="50" dirty="0">
                <a:latin typeface="DFKai-SB"/>
                <a:cs typeface="DFKai-SB"/>
              </a:rPr>
              <a:t>應用：</a:t>
            </a:r>
            <a:endParaRPr sz="2750" dirty="0">
              <a:latin typeface="DFKai-SB"/>
              <a:cs typeface="DFKai-SB"/>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確保資料傳送的完整性</a:t>
            </a:r>
          </a:p>
          <a:p>
            <a:pPr marL="469900">
              <a:spcBef>
                <a:spcPts val="570"/>
              </a:spcBef>
            </a:pPr>
            <a:r>
              <a:rPr sz="2400" spc="-5" dirty="0">
                <a:latin typeface="Arial"/>
                <a:cs typeface="Arial"/>
              </a:rPr>
              <a:t>–</a:t>
            </a:r>
            <a:r>
              <a:rPr sz="2400" spc="145" dirty="0">
                <a:latin typeface="Arial"/>
                <a:cs typeface="Arial"/>
              </a:rPr>
              <a:t> </a:t>
            </a:r>
            <a:r>
              <a:rPr sz="2400" dirty="0">
                <a:latin typeface="DFKai-SB"/>
                <a:cs typeface="DFKai-SB"/>
              </a:rPr>
              <a:t>數位簽署</a:t>
            </a:r>
          </a:p>
          <a:p>
            <a:pPr marL="469900">
              <a:spcBef>
                <a:spcPts val="570"/>
              </a:spcBef>
            </a:pPr>
            <a:r>
              <a:rPr sz="2400" spc="-5" dirty="0">
                <a:latin typeface="Arial"/>
                <a:cs typeface="Arial"/>
              </a:rPr>
              <a:t>–</a:t>
            </a:r>
            <a:r>
              <a:rPr sz="2400" spc="145" dirty="0">
                <a:latin typeface="Arial"/>
                <a:cs typeface="Arial"/>
              </a:rPr>
              <a:t> </a:t>
            </a:r>
            <a:r>
              <a:rPr sz="2400" dirty="0">
                <a:latin typeface="DFKai-SB"/>
                <a:cs typeface="DFKai-SB"/>
              </a:rPr>
              <a:t>密碼儲存</a:t>
            </a:r>
          </a:p>
          <a:p>
            <a:pPr marL="469900">
              <a:spcBef>
                <a:spcPts val="570"/>
              </a:spcBef>
            </a:pPr>
            <a:r>
              <a:rPr sz="2400" spc="-5" dirty="0">
                <a:latin typeface="Arial"/>
                <a:cs typeface="Arial"/>
              </a:rPr>
              <a:t>–</a:t>
            </a:r>
            <a:r>
              <a:rPr sz="2400" spc="145" dirty="0">
                <a:latin typeface="Arial"/>
                <a:cs typeface="Arial"/>
              </a:rPr>
              <a:t> </a:t>
            </a:r>
            <a:r>
              <a:rPr sz="2400" dirty="0">
                <a:latin typeface="DFKai-SB"/>
                <a:cs typeface="DFKai-SB"/>
              </a:rPr>
              <a:t>訊息確認</a:t>
            </a:r>
          </a:p>
        </p:txBody>
      </p:sp>
    </p:spTree>
    <p:extLst>
      <p:ext uri="{BB962C8B-B14F-4D97-AF65-F5344CB8AC3E}">
        <p14:creationId xmlns:p14="http://schemas.microsoft.com/office/powerpoint/2010/main" val="26907299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746125">
              <a:lnSpc>
                <a:spcPct val="100000"/>
              </a:lnSpc>
            </a:pPr>
            <a:r>
              <a:rPr spc="10" dirty="0">
                <a:latin typeface="Microsoft YaHei"/>
                <a:cs typeface="Microsoft YaHei"/>
              </a:rPr>
              <a:t>雜湊函數</a:t>
            </a:r>
            <a:r>
              <a:rPr sz="3600" spc="10" dirty="0"/>
              <a:t>(Hash </a:t>
            </a:r>
            <a:r>
              <a:rPr sz="3600" spc="-20" dirty="0"/>
              <a:t>Function)</a:t>
            </a:r>
            <a:r>
              <a:rPr sz="3600" spc="85" dirty="0"/>
              <a:t> </a:t>
            </a:r>
            <a:r>
              <a:rPr spc="20" dirty="0"/>
              <a:t>(2/2)</a:t>
            </a:r>
            <a:endParaRPr sz="3600">
              <a:latin typeface="Microsoft YaHei"/>
              <a:cs typeface="Microsoft YaHei"/>
            </a:endParaRPr>
          </a:p>
        </p:txBody>
      </p:sp>
      <p:sp>
        <p:nvSpPr>
          <p:cNvPr id="3" name="object 3"/>
          <p:cNvSpPr txBox="1"/>
          <p:nvPr/>
        </p:nvSpPr>
        <p:spPr>
          <a:xfrm>
            <a:off x="2216151" y="1412875"/>
            <a:ext cx="7026275" cy="3931846"/>
          </a:xfrm>
          <a:prstGeom prst="rect">
            <a:avLst/>
          </a:prstGeom>
        </p:spPr>
        <p:txBody>
          <a:bodyPr vert="horz" wrap="square" lIns="0" tIns="0" rIns="0" bIns="0" rtlCol="0">
            <a:spAutoFit/>
          </a:bodyPr>
          <a:lstStyle/>
          <a:p>
            <a:pPr marL="12700">
              <a:tabLst>
                <a:tab pos="354965" algn="l"/>
              </a:tabLst>
            </a:pPr>
            <a:r>
              <a:rPr sz="2750" spc="5" dirty="0">
                <a:latin typeface="Arial"/>
                <a:cs typeface="Arial"/>
              </a:rPr>
              <a:t>•	</a:t>
            </a:r>
            <a:r>
              <a:rPr sz="2750" spc="50" dirty="0">
                <a:latin typeface="DFKai-SB"/>
                <a:cs typeface="DFKai-SB"/>
              </a:rPr>
              <a:t>雜湊函數特性</a:t>
            </a:r>
            <a:endParaRPr sz="2750" dirty="0">
              <a:latin typeface="DFKai-SB"/>
              <a:cs typeface="DFKai-SB"/>
            </a:endParaRPr>
          </a:p>
          <a:p>
            <a:pPr marL="755650" marR="5080" indent="-285750">
              <a:lnSpc>
                <a:spcPts val="2780"/>
              </a:lnSpc>
              <a:spcBef>
                <a:spcPts val="825"/>
              </a:spcBef>
              <a:buFont typeface="Arial"/>
              <a:buChar char="–"/>
              <a:tabLst>
                <a:tab pos="755650" algn="l"/>
              </a:tabLst>
            </a:pPr>
            <a:r>
              <a:rPr sz="2400" dirty="0">
                <a:latin typeface="DFKai-SB"/>
                <a:cs typeface="DFKai-SB"/>
              </a:rPr>
              <a:t>單向的映射函數</a:t>
            </a:r>
            <a:r>
              <a:rPr sz="2400" spc="-595" dirty="0">
                <a:latin typeface="DFKai-SB"/>
                <a:cs typeface="DFKai-SB"/>
              </a:rPr>
              <a:t> </a:t>
            </a:r>
            <a:r>
              <a:rPr sz="2400" spc="-5" dirty="0">
                <a:latin typeface="Arial"/>
                <a:cs typeface="Arial"/>
              </a:rPr>
              <a:t>(One way transformation)</a:t>
            </a:r>
            <a:r>
              <a:rPr sz="2400" spc="-5" dirty="0">
                <a:latin typeface="DFKai-SB"/>
                <a:cs typeface="DFKai-SB"/>
              </a:rPr>
              <a:t>，無  </a:t>
            </a:r>
            <a:r>
              <a:rPr sz="2400" dirty="0">
                <a:latin typeface="DFKai-SB"/>
                <a:cs typeface="DFKai-SB"/>
              </a:rPr>
              <a:t>法由輸出反推其原輸入值（不可反逆）</a:t>
            </a:r>
          </a:p>
          <a:p>
            <a:pPr marL="755650" indent="-285750">
              <a:spcBef>
                <a:spcPts val="565"/>
              </a:spcBef>
              <a:buFont typeface="Arial"/>
              <a:buChar char="–"/>
              <a:tabLst>
                <a:tab pos="755650" algn="l"/>
              </a:tabLst>
            </a:pPr>
            <a:r>
              <a:rPr sz="2400" dirty="0">
                <a:latin typeface="DFKai-SB"/>
                <a:cs typeface="DFKai-SB"/>
              </a:rPr>
              <a:t>抗碰撞性</a:t>
            </a:r>
            <a:r>
              <a:rPr sz="2400" spc="-555" dirty="0">
                <a:latin typeface="DFKai-SB"/>
                <a:cs typeface="DFKai-SB"/>
              </a:rPr>
              <a:t> </a:t>
            </a:r>
            <a:r>
              <a:rPr sz="2400" spc="-10" dirty="0">
                <a:latin typeface="Arial"/>
                <a:cs typeface="Arial"/>
              </a:rPr>
              <a:t>(collision </a:t>
            </a:r>
            <a:r>
              <a:rPr sz="2400" spc="-15" dirty="0">
                <a:latin typeface="Arial"/>
                <a:cs typeface="Arial"/>
              </a:rPr>
              <a:t>resistance)</a:t>
            </a:r>
            <a:endParaRPr sz="2400" dirty="0">
              <a:latin typeface="Arial"/>
              <a:cs typeface="Arial"/>
            </a:endParaRPr>
          </a:p>
          <a:p>
            <a:pPr marL="927100">
              <a:spcBef>
                <a:spcPts val="520"/>
              </a:spcBef>
              <a:tabLst>
                <a:tab pos="1155065" algn="l"/>
              </a:tabLst>
            </a:pPr>
            <a:r>
              <a:rPr sz="2000" spc="5" dirty="0">
                <a:latin typeface="Arial"/>
                <a:cs typeface="Arial"/>
              </a:rPr>
              <a:t>•	</a:t>
            </a:r>
            <a:r>
              <a:rPr sz="2000" spc="5" dirty="0">
                <a:latin typeface="DFKai-SB"/>
                <a:cs typeface="DFKai-SB"/>
              </a:rPr>
              <a:t>雜湊值需隨明文改變而變動</a:t>
            </a:r>
            <a:endParaRPr sz="2000" dirty="0">
              <a:latin typeface="DFKai-SB"/>
              <a:cs typeface="DFKai-SB"/>
            </a:endParaRPr>
          </a:p>
          <a:p>
            <a:pPr marL="927100">
              <a:spcBef>
                <a:spcPts val="450"/>
              </a:spcBef>
              <a:tabLst>
                <a:tab pos="1155065" algn="l"/>
              </a:tabLst>
            </a:pPr>
            <a:r>
              <a:rPr sz="2000" spc="5" dirty="0">
                <a:latin typeface="Arial"/>
                <a:cs typeface="Arial"/>
              </a:rPr>
              <a:t>•	</a:t>
            </a:r>
            <a:r>
              <a:rPr sz="2000" spc="5" dirty="0">
                <a:latin typeface="DFKai-SB"/>
                <a:cs typeface="DFKai-SB"/>
              </a:rPr>
              <a:t>很難找出二個不同的文件具有相同的雜湊值</a:t>
            </a:r>
            <a:endParaRPr sz="2000" dirty="0">
              <a:latin typeface="DFKai-SB"/>
              <a:cs typeface="DFKai-SB"/>
            </a:endParaRPr>
          </a:p>
          <a:p>
            <a:pPr marL="1155700" lvl="1" indent="-228600">
              <a:spcBef>
                <a:spcPts val="450"/>
              </a:spcBef>
              <a:buFont typeface="Arial"/>
              <a:buChar char="•"/>
              <a:tabLst>
                <a:tab pos="1155065" algn="l"/>
                <a:tab pos="1155700" algn="l"/>
              </a:tabLst>
            </a:pPr>
            <a:r>
              <a:rPr sz="2000" dirty="0">
                <a:latin typeface="DFKai-SB"/>
                <a:cs typeface="DFKai-SB"/>
              </a:rPr>
              <a:t>常被稱為「數位指紋」</a:t>
            </a:r>
            <a:r>
              <a:rPr sz="2000" dirty="0">
                <a:latin typeface="Arial"/>
                <a:cs typeface="Arial"/>
              </a:rPr>
              <a:t>(Digital</a:t>
            </a:r>
            <a:r>
              <a:rPr sz="2000" spc="-75" dirty="0">
                <a:latin typeface="Arial"/>
                <a:cs typeface="Arial"/>
              </a:rPr>
              <a:t> </a:t>
            </a:r>
            <a:r>
              <a:rPr sz="2000" spc="-5" dirty="0">
                <a:latin typeface="Arial"/>
                <a:cs typeface="Arial"/>
              </a:rPr>
              <a:t>Fingerprint)</a:t>
            </a:r>
            <a:endParaRPr sz="2000" dirty="0">
              <a:latin typeface="Arial"/>
              <a:cs typeface="Arial"/>
            </a:endParaRPr>
          </a:p>
          <a:p>
            <a:pPr marL="755650" indent="-285750">
              <a:spcBef>
                <a:spcPts val="575"/>
              </a:spcBef>
              <a:buFont typeface="Arial"/>
              <a:buChar char="–"/>
              <a:tabLst>
                <a:tab pos="755650" algn="l"/>
              </a:tabLst>
            </a:pPr>
            <a:r>
              <a:rPr sz="2400" dirty="0">
                <a:latin typeface="DFKai-SB"/>
                <a:cs typeface="DFKai-SB"/>
              </a:rPr>
              <a:t>擴張性</a:t>
            </a:r>
            <a:r>
              <a:rPr sz="2400" spc="-575" dirty="0">
                <a:latin typeface="DFKai-SB"/>
                <a:cs typeface="DFKai-SB"/>
              </a:rPr>
              <a:t> </a:t>
            </a:r>
            <a:r>
              <a:rPr sz="2400" spc="-5" dirty="0">
                <a:latin typeface="Arial"/>
                <a:cs typeface="Arial"/>
              </a:rPr>
              <a:t>(Diffusion)</a:t>
            </a:r>
            <a:endParaRPr sz="2400" dirty="0">
              <a:latin typeface="Arial"/>
              <a:cs typeface="Arial"/>
            </a:endParaRPr>
          </a:p>
          <a:p>
            <a:pPr marL="1155700" marR="24130" indent="-228600">
              <a:spcBef>
                <a:spcPts val="520"/>
              </a:spcBef>
              <a:tabLst>
                <a:tab pos="1155065" algn="l"/>
              </a:tabLst>
            </a:pPr>
            <a:r>
              <a:rPr sz="2000" spc="5" dirty="0">
                <a:latin typeface="Arial"/>
                <a:cs typeface="Arial"/>
              </a:rPr>
              <a:t>•	</a:t>
            </a:r>
            <a:r>
              <a:rPr sz="2000" spc="-10" dirty="0">
                <a:latin typeface="DFKai-SB"/>
                <a:cs typeface="DFKai-SB"/>
              </a:rPr>
              <a:t>指明文中的任何一個小地方的變更都將會擴散影響到  </a:t>
            </a:r>
            <a:r>
              <a:rPr sz="2000" spc="10" dirty="0">
                <a:latin typeface="DFKai-SB"/>
                <a:cs typeface="DFKai-SB"/>
              </a:rPr>
              <a:t>密文的各部份</a:t>
            </a:r>
            <a:endParaRPr sz="2000" dirty="0">
              <a:latin typeface="DFKai-SB"/>
              <a:cs typeface="DFKai-SB"/>
            </a:endParaRPr>
          </a:p>
        </p:txBody>
      </p:sp>
    </p:spTree>
    <p:extLst>
      <p:ext uri="{BB962C8B-B14F-4D97-AF65-F5344CB8AC3E}">
        <p14:creationId xmlns:p14="http://schemas.microsoft.com/office/powerpoint/2010/main" val="24953965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2351" y="347295"/>
            <a:ext cx="10515600" cy="646331"/>
          </a:xfrm>
          <a:prstGeom prst="rect">
            <a:avLst/>
          </a:prstGeom>
        </p:spPr>
        <p:txBody>
          <a:bodyPr vert="horz" wrap="square" lIns="0" tIns="38100" rIns="0" bIns="0" rtlCol="0" anchor="ctr">
            <a:spAutoFit/>
          </a:bodyPr>
          <a:lstStyle/>
          <a:p>
            <a:pPr marL="146050">
              <a:lnSpc>
                <a:spcPct val="100000"/>
              </a:lnSpc>
            </a:pPr>
            <a:r>
              <a:rPr sz="3950" spc="30" dirty="0">
                <a:latin typeface="Microsoft YaHei"/>
                <a:cs typeface="Microsoft YaHei"/>
              </a:rPr>
              <a:t>常見的雜湊演算法</a:t>
            </a:r>
            <a:r>
              <a:rPr sz="3600" spc="30" dirty="0"/>
              <a:t>(Hash</a:t>
            </a:r>
            <a:r>
              <a:rPr sz="3600" spc="-25" dirty="0"/>
              <a:t> </a:t>
            </a:r>
            <a:r>
              <a:rPr sz="3600" spc="-15" dirty="0"/>
              <a:t>Algorithms)</a:t>
            </a:r>
            <a:endParaRPr sz="3600" dirty="0">
              <a:latin typeface="Microsoft YaHei"/>
              <a:cs typeface="Microsoft YaHei"/>
            </a:endParaRPr>
          </a:p>
        </p:txBody>
      </p:sp>
      <p:sp>
        <p:nvSpPr>
          <p:cNvPr id="3" name="object 3"/>
          <p:cNvSpPr txBox="1"/>
          <p:nvPr/>
        </p:nvSpPr>
        <p:spPr>
          <a:xfrm>
            <a:off x="2292351" y="1412876"/>
            <a:ext cx="5093335" cy="1474763"/>
          </a:xfrm>
          <a:prstGeom prst="rect">
            <a:avLst/>
          </a:prstGeom>
        </p:spPr>
        <p:txBody>
          <a:bodyPr vert="horz" wrap="square" lIns="0" tIns="0" rIns="0" bIns="0" rtlCol="0">
            <a:spAutoFit/>
          </a:bodyPr>
          <a:lstStyle/>
          <a:p>
            <a:pPr marL="355600" indent="-342900">
              <a:buChar char="•"/>
              <a:tabLst>
                <a:tab pos="354965" algn="l"/>
                <a:tab pos="355600" algn="l"/>
              </a:tabLst>
            </a:pPr>
            <a:r>
              <a:rPr sz="2750" spc="45" dirty="0">
                <a:latin typeface="Arial"/>
                <a:cs typeface="Arial"/>
              </a:rPr>
              <a:t>MD2</a:t>
            </a:r>
            <a:r>
              <a:rPr sz="2750" spc="45" dirty="0">
                <a:latin typeface="DFKai-SB"/>
                <a:cs typeface="DFKai-SB"/>
              </a:rPr>
              <a:t>、</a:t>
            </a:r>
            <a:r>
              <a:rPr sz="2750" spc="45" dirty="0">
                <a:latin typeface="Arial"/>
                <a:cs typeface="Arial"/>
              </a:rPr>
              <a:t>MD4</a:t>
            </a:r>
            <a:r>
              <a:rPr sz="2750" spc="45" dirty="0">
                <a:latin typeface="DFKai-SB"/>
                <a:cs typeface="DFKai-SB"/>
              </a:rPr>
              <a:t>、</a:t>
            </a:r>
            <a:r>
              <a:rPr sz="2750" spc="45" dirty="0">
                <a:latin typeface="Arial"/>
                <a:cs typeface="Arial"/>
              </a:rPr>
              <a:t>MD5</a:t>
            </a:r>
            <a:endParaRPr sz="2750" dirty="0">
              <a:latin typeface="Arial"/>
              <a:cs typeface="Arial"/>
            </a:endParaRPr>
          </a:p>
          <a:p>
            <a:pPr marL="355600" indent="-342900">
              <a:spcBef>
                <a:spcPts val="750"/>
              </a:spcBef>
              <a:buChar char="•"/>
              <a:tabLst>
                <a:tab pos="354965" algn="l"/>
                <a:tab pos="355600" algn="l"/>
              </a:tabLst>
            </a:pPr>
            <a:r>
              <a:rPr sz="2750" spc="25" dirty="0">
                <a:latin typeface="Arial"/>
                <a:cs typeface="Arial"/>
              </a:rPr>
              <a:t>Secure Hash </a:t>
            </a:r>
            <a:r>
              <a:rPr sz="2750" spc="20" dirty="0">
                <a:latin typeface="Arial"/>
                <a:cs typeface="Arial"/>
              </a:rPr>
              <a:t>Algorithm</a:t>
            </a:r>
            <a:r>
              <a:rPr sz="2750" spc="-85" dirty="0">
                <a:latin typeface="Arial"/>
                <a:cs typeface="Arial"/>
              </a:rPr>
              <a:t> </a:t>
            </a:r>
            <a:r>
              <a:rPr sz="2750" spc="25" dirty="0">
                <a:latin typeface="Arial"/>
                <a:cs typeface="Arial"/>
              </a:rPr>
              <a:t>(SHA)</a:t>
            </a:r>
            <a:endParaRPr sz="2750" dirty="0">
              <a:latin typeface="Arial"/>
              <a:cs typeface="Arial"/>
            </a:endParaRPr>
          </a:p>
          <a:p>
            <a:pPr marL="355600" indent="-342900">
              <a:spcBef>
                <a:spcPts val="750"/>
              </a:spcBef>
              <a:buChar char="•"/>
              <a:tabLst>
                <a:tab pos="354965" algn="l"/>
                <a:tab pos="355600" algn="l"/>
              </a:tabLst>
            </a:pPr>
            <a:r>
              <a:rPr sz="2750" spc="25" dirty="0">
                <a:latin typeface="Arial"/>
                <a:cs typeface="Arial"/>
              </a:rPr>
              <a:t>RIPEMD-160</a:t>
            </a:r>
            <a:endParaRPr sz="2750" dirty="0">
              <a:latin typeface="Arial"/>
              <a:cs typeface="Arial"/>
            </a:endParaRPr>
          </a:p>
        </p:txBody>
      </p:sp>
    </p:spTree>
    <p:extLst>
      <p:ext uri="{BB962C8B-B14F-4D97-AF65-F5344CB8AC3E}">
        <p14:creationId xmlns:p14="http://schemas.microsoft.com/office/powerpoint/2010/main" val="36106144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99933"/>
            <a:ext cx="10515600" cy="655949"/>
          </a:xfrm>
          <a:prstGeom prst="rect">
            <a:avLst/>
          </a:prstGeom>
        </p:spPr>
        <p:txBody>
          <a:bodyPr vert="horz" wrap="square" lIns="0" tIns="47625" rIns="0" bIns="0" rtlCol="0" anchor="ctr">
            <a:spAutoFit/>
          </a:bodyPr>
          <a:lstStyle/>
          <a:p>
            <a:pPr marL="1346200">
              <a:lnSpc>
                <a:spcPct val="100000"/>
              </a:lnSpc>
            </a:pPr>
            <a:r>
              <a:rPr sz="3950" spc="10" dirty="0"/>
              <a:t>Message </a:t>
            </a:r>
            <a:r>
              <a:rPr sz="3950" spc="5" dirty="0"/>
              <a:t>Digest </a:t>
            </a:r>
            <a:r>
              <a:rPr sz="3950" spc="10" dirty="0"/>
              <a:t>5</a:t>
            </a:r>
            <a:r>
              <a:rPr sz="3950" spc="150" dirty="0"/>
              <a:t> </a:t>
            </a:r>
            <a:r>
              <a:rPr sz="3950" spc="5" dirty="0"/>
              <a:t>(MD5)</a:t>
            </a:r>
            <a:endParaRPr sz="3950"/>
          </a:p>
        </p:txBody>
      </p:sp>
      <p:sp>
        <p:nvSpPr>
          <p:cNvPr id="3" name="object 3"/>
          <p:cNvSpPr txBox="1"/>
          <p:nvPr/>
        </p:nvSpPr>
        <p:spPr>
          <a:xfrm>
            <a:off x="2101850" y="1403235"/>
            <a:ext cx="7759700" cy="3261360"/>
          </a:xfrm>
          <a:prstGeom prst="rect">
            <a:avLst/>
          </a:prstGeom>
        </p:spPr>
        <p:txBody>
          <a:bodyPr vert="horz" wrap="square" lIns="0" tIns="0" rIns="0" bIns="0" rtlCol="0">
            <a:spAutoFit/>
          </a:bodyPr>
          <a:lstStyle/>
          <a:p>
            <a:pPr marL="355600" marR="205740" indent="-342900">
              <a:lnSpc>
                <a:spcPct val="102299"/>
              </a:lnSpc>
              <a:tabLst>
                <a:tab pos="354965" algn="l"/>
              </a:tabLst>
            </a:pPr>
            <a:r>
              <a:rPr sz="2750" spc="5" dirty="0">
                <a:latin typeface="Arial"/>
                <a:cs typeface="Arial"/>
              </a:rPr>
              <a:t>•	</a:t>
            </a:r>
            <a:r>
              <a:rPr sz="2750" spc="35" dirty="0">
                <a:latin typeface="Arial"/>
                <a:cs typeface="Arial"/>
              </a:rPr>
              <a:t>1991</a:t>
            </a:r>
            <a:r>
              <a:rPr sz="2750" spc="35" dirty="0">
                <a:latin typeface="DFKai-SB"/>
                <a:cs typeface="DFKai-SB"/>
              </a:rPr>
              <a:t>年</a:t>
            </a:r>
            <a:r>
              <a:rPr sz="2750" spc="-705" dirty="0">
                <a:latin typeface="DFKai-SB"/>
                <a:cs typeface="DFKai-SB"/>
              </a:rPr>
              <a:t> </a:t>
            </a:r>
            <a:r>
              <a:rPr sz="2750" spc="30" dirty="0">
                <a:latin typeface="Arial"/>
                <a:cs typeface="Arial"/>
              </a:rPr>
              <a:t>Ron </a:t>
            </a:r>
            <a:r>
              <a:rPr sz="2750" spc="10" dirty="0">
                <a:latin typeface="Arial"/>
                <a:cs typeface="Arial"/>
              </a:rPr>
              <a:t>Rivest </a:t>
            </a:r>
            <a:r>
              <a:rPr sz="2750" spc="50" dirty="0">
                <a:latin typeface="DFKai-SB"/>
                <a:cs typeface="DFKai-SB"/>
              </a:rPr>
              <a:t>設計的</a:t>
            </a:r>
            <a:r>
              <a:rPr sz="2750" spc="50" dirty="0">
                <a:latin typeface="Arial"/>
                <a:cs typeface="Arial"/>
              </a:rPr>
              <a:t>MD5</a:t>
            </a:r>
            <a:r>
              <a:rPr sz="2750" spc="50" dirty="0">
                <a:latin typeface="DFKai-SB"/>
                <a:cs typeface="DFKai-SB"/>
              </a:rPr>
              <a:t>為</a:t>
            </a:r>
            <a:r>
              <a:rPr sz="2750" spc="-565" dirty="0">
                <a:latin typeface="DFKai-SB"/>
                <a:cs typeface="DFKai-SB"/>
              </a:rPr>
              <a:t> </a:t>
            </a:r>
            <a:r>
              <a:rPr sz="2750" spc="55" dirty="0">
                <a:latin typeface="Arial"/>
                <a:cs typeface="Arial"/>
              </a:rPr>
              <a:t>MD4</a:t>
            </a:r>
            <a:r>
              <a:rPr sz="2750" spc="55" dirty="0">
                <a:latin typeface="DFKai-SB"/>
                <a:cs typeface="DFKai-SB"/>
              </a:rPr>
              <a:t>的改良 </a:t>
            </a:r>
            <a:r>
              <a:rPr sz="2750" spc="60" dirty="0">
                <a:latin typeface="DFKai-SB"/>
                <a:cs typeface="DFKai-SB"/>
              </a:rPr>
              <a:t> </a:t>
            </a:r>
            <a:r>
              <a:rPr sz="2750" spc="50" dirty="0">
                <a:latin typeface="DFKai-SB"/>
                <a:cs typeface="DFKai-SB"/>
              </a:rPr>
              <a:t>版本，較</a:t>
            </a:r>
            <a:r>
              <a:rPr sz="2750" spc="50" dirty="0">
                <a:latin typeface="Arial"/>
                <a:cs typeface="Arial"/>
              </a:rPr>
              <a:t>MD4</a:t>
            </a:r>
            <a:r>
              <a:rPr sz="2750" spc="50" dirty="0">
                <a:latin typeface="DFKai-SB"/>
                <a:cs typeface="DFKai-SB"/>
              </a:rPr>
              <a:t>複雜而安全，但稍慢。</a:t>
            </a:r>
            <a:endParaRPr sz="2750" dirty="0">
              <a:latin typeface="DFKai-SB"/>
              <a:cs typeface="DFKai-SB"/>
            </a:endParaRPr>
          </a:p>
          <a:p>
            <a:pPr marL="355600" marR="300990" indent="-342900">
              <a:spcBef>
                <a:spcPts val="750"/>
              </a:spcBef>
              <a:tabLst>
                <a:tab pos="354965" algn="l"/>
              </a:tabLst>
            </a:pPr>
            <a:r>
              <a:rPr sz="2750" spc="5" dirty="0">
                <a:latin typeface="Arial"/>
                <a:cs typeface="Arial"/>
              </a:rPr>
              <a:t>•	</a:t>
            </a:r>
            <a:r>
              <a:rPr sz="2750" spc="30" dirty="0">
                <a:latin typeface="Arial"/>
                <a:cs typeface="Arial"/>
              </a:rPr>
              <a:t>MD5</a:t>
            </a:r>
            <a:r>
              <a:rPr sz="2750" spc="-5" dirty="0">
                <a:latin typeface="Arial"/>
                <a:cs typeface="Arial"/>
              </a:rPr>
              <a:t> </a:t>
            </a:r>
            <a:r>
              <a:rPr sz="2750" spc="60" dirty="0">
                <a:latin typeface="DFKai-SB"/>
                <a:cs typeface="DFKai-SB"/>
              </a:rPr>
              <a:t>會將</a:t>
            </a:r>
            <a:r>
              <a:rPr sz="2750" spc="-560" dirty="0">
                <a:latin typeface="DFKai-SB"/>
                <a:cs typeface="DFKai-SB"/>
              </a:rPr>
              <a:t> </a:t>
            </a:r>
            <a:r>
              <a:rPr sz="2750" spc="30" dirty="0">
                <a:latin typeface="Arial"/>
                <a:cs typeface="Arial"/>
              </a:rPr>
              <a:t>512</a:t>
            </a:r>
            <a:r>
              <a:rPr sz="2750" spc="-70" dirty="0">
                <a:latin typeface="Arial"/>
                <a:cs typeface="Arial"/>
              </a:rPr>
              <a:t> </a:t>
            </a:r>
            <a:r>
              <a:rPr sz="2750" spc="45" dirty="0">
                <a:latin typeface="DFKai-SB"/>
                <a:cs typeface="DFKai-SB"/>
              </a:rPr>
              <a:t>位元區塊分成</a:t>
            </a:r>
            <a:r>
              <a:rPr sz="2750" spc="-535" dirty="0">
                <a:latin typeface="DFKai-SB"/>
                <a:cs typeface="DFKai-SB"/>
              </a:rPr>
              <a:t> </a:t>
            </a:r>
            <a:r>
              <a:rPr sz="2750" spc="25" dirty="0">
                <a:latin typeface="Arial"/>
                <a:cs typeface="Arial"/>
              </a:rPr>
              <a:t>16</a:t>
            </a:r>
            <a:r>
              <a:rPr sz="2750" spc="5" dirty="0">
                <a:latin typeface="Arial"/>
                <a:cs typeface="Arial"/>
              </a:rPr>
              <a:t> </a:t>
            </a:r>
            <a:r>
              <a:rPr sz="2750" spc="25" dirty="0">
                <a:latin typeface="DFKai-SB"/>
                <a:cs typeface="DFKai-SB"/>
              </a:rPr>
              <a:t>個</a:t>
            </a:r>
            <a:r>
              <a:rPr sz="2750" spc="-560" dirty="0">
                <a:latin typeface="DFKai-SB"/>
                <a:cs typeface="DFKai-SB"/>
              </a:rPr>
              <a:t> </a:t>
            </a:r>
            <a:r>
              <a:rPr sz="2750" spc="25" dirty="0">
                <a:latin typeface="Arial"/>
                <a:cs typeface="Arial"/>
              </a:rPr>
              <a:t>32</a:t>
            </a:r>
            <a:r>
              <a:rPr sz="2750" spc="-70" dirty="0">
                <a:latin typeface="Arial"/>
                <a:cs typeface="Arial"/>
              </a:rPr>
              <a:t> </a:t>
            </a:r>
            <a:r>
              <a:rPr sz="2750" spc="50" dirty="0">
                <a:latin typeface="DFKai-SB"/>
                <a:cs typeface="DFKai-SB"/>
              </a:rPr>
              <a:t>位元的 </a:t>
            </a:r>
            <a:r>
              <a:rPr sz="2750" spc="35" dirty="0">
                <a:latin typeface="DFKai-SB"/>
                <a:cs typeface="DFKai-SB"/>
              </a:rPr>
              <a:t> </a:t>
            </a:r>
            <a:r>
              <a:rPr sz="2750" spc="55" dirty="0">
                <a:latin typeface="DFKai-SB"/>
                <a:cs typeface="DFKai-SB"/>
              </a:rPr>
              <a:t>區塊，來處理輸入文字。</a:t>
            </a:r>
            <a:endParaRPr sz="2750" dirty="0">
              <a:latin typeface="DFKai-SB"/>
              <a:cs typeface="DFKai-SB"/>
            </a:endParaRPr>
          </a:p>
          <a:p>
            <a:pPr marL="355600" marR="405765" indent="-342900">
              <a:lnSpc>
                <a:spcPct val="102299"/>
              </a:lnSpc>
              <a:spcBef>
                <a:spcPts val="675"/>
              </a:spcBef>
              <a:tabLst>
                <a:tab pos="354965" algn="l"/>
              </a:tabLst>
            </a:pPr>
            <a:r>
              <a:rPr sz="2750" spc="5" dirty="0">
                <a:latin typeface="Arial"/>
                <a:cs typeface="Arial"/>
              </a:rPr>
              <a:t>•	</a:t>
            </a:r>
            <a:r>
              <a:rPr sz="2750" spc="45" dirty="0">
                <a:latin typeface="DFKai-SB"/>
                <a:cs typeface="DFKai-SB"/>
              </a:rPr>
              <a:t>輸入為一個</a:t>
            </a:r>
            <a:r>
              <a:rPr sz="2750" spc="45" dirty="0">
                <a:latin typeface="Arial"/>
                <a:cs typeface="Arial"/>
              </a:rPr>
              <a:t>512</a:t>
            </a:r>
            <a:r>
              <a:rPr sz="2750" spc="-75" dirty="0">
                <a:latin typeface="Arial"/>
                <a:cs typeface="Arial"/>
              </a:rPr>
              <a:t> </a:t>
            </a:r>
            <a:r>
              <a:rPr sz="2750" spc="50" dirty="0">
                <a:latin typeface="DFKai-SB"/>
                <a:cs typeface="DFKai-SB"/>
              </a:rPr>
              <a:t>位元的區塊，輸出為一個</a:t>
            </a:r>
            <a:r>
              <a:rPr sz="2750" spc="50" dirty="0">
                <a:latin typeface="Arial"/>
                <a:cs typeface="Arial"/>
              </a:rPr>
              <a:t>128 </a:t>
            </a:r>
            <a:r>
              <a:rPr sz="2750" spc="35" dirty="0">
                <a:latin typeface="Arial"/>
                <a:cs typeface="Arial"/>
              </a:rPr>
              <a:t> </a:t>
            </a:r>
            <a:r>
              <a:rPr sz="2750" spc="60" dirty="0">
                <a:latin typeface="DFKai-SB"/>
                <a:cs typeface="DFKai-SB"/>
              </a:rPr>
              <a:t>位元的訊息摘要。</a:t>
            </a:r>
            <a:endParaRPr sz="2750" dirty="0">
              <a:latin typeface="DFKai-SB"/>
              <a:cs typeface="DFKai-SB"/>
            </a:endParaRPr>
          </a:p>
          <a:p>
            <a:pPr marL="355600" indent="-342900">
              <a:spcBef>
                <a:spcPts val="750"/>
              </a:spcBef>
              <a:buChar char="•"/>
              <a:tabLst>
                <a:tab pos="354965" algn="l"/>
                <a:tab pos="355600" algn="l"/>
              </a:tabLst>
            </a:pPr>
            <a:r>
              <a:rPr sz="2750" spc="15" dirty="0">
                <a:latin typeface="Arial"/>
                <a:cs typeface="Arial"/>
              </a:rPr>
              <a:t>UNIX/Linux</a:t>
            </a:r>
            <a:r>
              <a:rPr sz="2750" spc="-80" dirty="0">
                <a:latin typeface="Arial"/>
                <a:cs typeface="Arial"/>
              </a:rPr>
              <a:t> </a:t>
            </a:r>
            <a:r>
              <a:rPr sz="2750" spc="45" dirty="0">
                <a:latin typeface="DFKai-SB"/>
                <a:cs typeface="DFKai-SB"/>
              </a:rPr>
              <a:t>的</a:t>
            </a:r>
            <a:r>
              <a:rPr sz="2750" spc="45" dirty="0">
                <a:latin typeface="Arial"/>
                <a:cs typeface="Arial"/>
              </a:rPr>
              <a:t>shadow</a:t>
            </a:r>
            <a:r>
              <a:rPr sz="2750" spc="45" dirty="0">
                <a:latin typeface="DFKai-SB"/>
                <a:cs typeface="DFKai-SB"/>
              </a:rPr>
              <a:t>密碼就是此種加密技術。</a:t>
            </a:r>
            <a:endParaRPr sz="2750" dirty="0">
              <a:latin typeface="DFKai-SB"/>
              <a:cs typeface="DFKai-SB"/>
            </a:endParaRPr>
          </a:p>
        </p:txBody>
      </p:sp>
    </p:spTree>
    <p:extLst>
      <p:ext uri="{BB962C8B-B14F-4D97-AF65-F5344CB8AC3E}">
        <p14:creationId xmlns:p14="http://schemas.microsoft.com/office/powerpoint/2010/main" val="10145939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9113" y="378868"/>
            <a:ext cx="10515600" cy="655949"/>
          </a:xfrm>
          <a:prstGeom prst="rect">
            <a:avLst/>
          </a:prstGeom>
        </p:spPr>
        <p:txBody>
          <a:bodyPr vert="horz" wrap="square" lIns="0" tIns="47625" rIns="0" bIns="0" rtlCol="0" anchor="ctr">
            <a:spAutoFit/>
          </a:bodyPr>
          <a:lstStyle/>
          <a:p>
            <a:pPr marL="2708275">
              <a:lnSpc>
                <a:spcPct val="100000"/>
              </a:lnSpc>
            </a:pPr>
            <a:r>
              <a:rPr sz="3950" spc="25" dirty="0" smtClean="0"/>
              <a:t>SHA</a:t>
            </a:r>
            <a:r>
              <a:rPr lang="zh-TW" altLang="en-US" sz="3950" spc="25" dirty="0">
                <a:latin typeface="Microsoft YaHei"/>
              </a:rPr>
              <a:t>、</a:t>
            </a:r>
            <a:r>
              <a:rPr sz="3950" spc="25" dirty="0" smtClean="0"/>
              <a:t>SHA-1</a:t>
            </a:r>
            <a:r>
              <a:rPr lang="zh-TW" altLang="en-US" sz="3950" spc="25" dirty="0" smtClean="0"/>
              <a:t>、</a:t>
            </a:r>
            <a:r>
              <a:rPr lang="en-US" altLang="zh-TW" sz="3950" spc="25" dirty="0" smtClean="0"/>
              <a:t>SHA-256</a:t>
            </a:r>
            <a:endParaRPr sz="3950" dirty="0">
              <a:latin typeface="Microsoft YaHei"/>
              <a:cs typeface="Microsoft YaHei"/>
            </a:endParaRPr>
          </a:p>
        </p:txBody>
      </p:sp>
      <p:sp>
        <p:nvSpPr>
          <p:cNvPr id="3" name="object 3"/>
          <p:cNvSpPr txBox="1"/>
          <p:nvPr/>
        </p:nvSpPr>
        <p:spPr>
          <a:xfrm>
            <a:off x="1901826" y="1184160"/>
            <a:ext cx="7750175" cy="4774384"/>
          </a:xfrm>
          <a:prstGeom prst="rect">
            <a:avLst/>
          </a:prstGeom>
        </p:spPr>
        <p:txBody>
          <a:bodyPr vert="horz" wrap="square" lIns="0" tIns="0" rIns="0" bIns="0" rtlCol="0">
            <a:spAutoFit/>
          </a:bodyPr>
          <a:lstStyle/>
          <a:p>
            <a:pPr marL="355600" marR="5080" indent="-342900">
              <a:lnSpc>
                <a:spcPct val="102299"/>
              </a:lnSpc>
              <a:buFont typeface="Arial"/>
              <a:buChar char="•"/>
              <a:tabLst>
                <a:tab pos="354965" algn="l"/>
                <a:tab pos="355600" algn="l"/>
              </a:tabLst>
            </a:pPr>
            <a:r>
              <a:rPr sz="2750" spc="40" dirty="0">
                <a:latin typeface="DFKai-SB"/>
                <a:cs typeface="DFKai-SB"/>
              </a:rPr>
              <a:t>安全雜湊演算法 </a:t>
            </a:r>
            <a:r>
              <a:rPr sz="2750" spc="20" dirty="0">
                <a:latin typeface="Arial"/>
                <a:cs typeface="Arial"/>
              </a:rPr>
              <a:t>(Secure Hash Algorithm </a:t>
            </a:r>
            <a:r>
              <a:rPr sz="2750" spc="70" dirty="0">
                <a:latin typeface="Arial"/>
                <a:cs typeface="Arial"/>
              </a:rPr>
              <a:t>)</a:t>
            </a:r>
            <a:r>
              <a:rPr sz="2750" spc="70" dirty="0">
                <a:latin typeface="DFKai-SB"/>
                <a:cs typeface="DFKai-SB"/>
              </a:rPr>
              <a:t>為國  </a:t>
            </a:r>
            <a:r>
              <a:rPr sz="2750" spc="45" dirty="0">
                <a:latin typeface="DFKai-SB"/>
                <a:cs typeface="DFKai-SB"/>
              </a:rPr>
              <a:t>家標準與技術協會</a:t>
            </a:r>
            <a:r>
              <a:rPr sz="2750" spc="45" dirty="0">
                <a:latin typeface="Arial"/>
                <a:cs typeface="Arial"/>
              </a:rPr>
              <a:t>(NIST)</a:t>
            </a:r>
            <a:r>
              <a:rPr sz="2750" spc="45" dirty="0">
                <a:latin typeface="DFKai-SB"/>
                <a:cs typeface="DFKai-SB"/>
              </a:rPr>
              <a:t>所發展出來，目的為  </a:t>
            </a:r>
            <a:r>
              <a:rPr sz="2750" spc="60" dirty="0">
                <a:latin typeface="DFKai-SB"/>
                <a:cs typeface="DFKai-SB"/>
              </a:rPr>
              <a:t>支援數位簽章標準</a:t>
            </a:r>
            <a:r>
              <a:rPr sz="2750" spc="25" dirty="0">
                <a:latin typeface="Arial"/>
                <a:cs typeface="Arial"/>
              </a:rPr>
              <a:t>(DSS</a:t>
            </a:r>
            <a:r>
              <a:rPr sz="2750" spc="-55" dirty="0">
                <a:latin typeface="Arial"/>
                <a:cs typeface="Arial"/>
              </a:rPr>
              <a:t>)</a:t>
            </a:r>
            <a:r>
              <a:rPr sz="2750" spc="55" dirty="0">
                <a:latin typeface="DFKai-SB"/>
                <a:cs typeface="DFKai-SB"/>
              </a:rPr>
              <a:t>所需要的雜湊演算法。</a:t>
            </a:r>
            <a:endParaRPr sz="2750" dirty="0">
              <a:latin typeface="DFKai-SB"/>
              <a:cs typeface="DFKai-SB"/>
            </a:endParaRPr>
          </a:p>
          <a:p>
            <a:pPr marL="355600" marR="52705" indent="-342900">
              <a:spcBef>
                <a:spcPts val="750"/>
              </a:spcBef>
              <a:tabLst>
                <a:tab pos="354965" algn="l"/>
              </a:tabLst>
            </a:pPr>
            <a:r>
              <a:rPr sz="2750" spc="5" dirty="0">
                <a:latin typeface="Arial"/>
                <a:cs typeface="Arial"/>
              </a:rPr>
              <a:t>•	</a:t>
            </a:r>
            <a:r>
              <a:rPr sz="2750" spc="45" dirty="0">
                <a:latin typeface="DFKai-SB"/>
                <a:cs typeface="DFKai-SB"/>
              </a:rPr>
              <a:t>輸入的訊息不能超過</a:t>
            </a:r>
            <a:r>
              <a:rPr sz="2750" spc="-560" dirty="0">
                <a:latin typeface="DFKai-SB"/>
                <a:cs typeface="DFKai-SB"/>
              </a:rPr>
              <a:t> </a:t>
            </a:r>
            <a:r>
              <a:rPr sz="2750" spc="45" dirty="0">
                <a:latin typeface="Arial"/>
                <a:cs typeface="Arial"/>
              </a:rPr>
              <a:t>2</a:t>
            </a:r>
            <a:r>
              <a:rPr sz="2775" b="1" spc="67" baseline="24024" dirty="0">
                <a:latin typeface="Arial"/>
                <a:cs typeface="Arial"/>
              </a:rPr>
              <a:t>64</a:t>
            </a:r>
            <a:r>
              <a:rPr sz="2750" spc="45" dirty="0">
                <a:latin typeface="DFKai-SB"/>
                <a:cs typeface="DFKai-SB"/>
              </a:rPr>
              <a:t>個位元，會被分成多個 </a:t>
            </a:r>
            <a:r>
              <a:rPr sz="2750" spc="40" dirty="0">
                <a:latin typeface="DFKai-SB"/>
                <a:cs typeface="DFKai-SB"/>
              </a:rPr>
              <a:t> </a:t>
            </a:r>
            <a:r>
              <a:rPr sz="2750" spc="40" dirty="0">
                <a:latin typeface="Arial"/>
                <a:cs typeface="Arial"/>
              </a:rPr>
              <a:t>512</a:t>
            </a:r>
            <a:r>
              <a:rPr sz="2750" spc="40" dirty="0">
                <a:latin typeface="DFKai-SB"/>
                <a:cs typeface="DFKai-SB"/>
              </a:rPr>
              <a:t>位元的區段來處理。</a:t>
            </a:r>
            <a:endParaRPr sz="2750" dirty="0">
              <a:latin typeface="DFKai-SB"/>
              <a:cs typeface="DFKai-SB"/>
            </a:endParaRPr>
          </a:p>
          <a:p>
            <a:pPr marL="12700">
              <a:spcBef>
                <a:spcPts val="750"/>
              </a:spcBef>
              <a:tabLst>
                <a:tab pos="354965" algn="l"/>
              </a:tabLst>
            </a:pPr>
            <a:r>
              <a:rPr sz="2750" spc="5" dirty="0">
                <a:latin typeface="Arial"/>
                <a:cs typeface="Arial"/>
              </a:rPr>
              <a:t>•	</a:t>
            </a:r>
            <a:r>
              <a:rPr sz="2750" spc="45" dirty="0">
                <a:latin typeface="Arial"/>
                <a:cs typeface="Arial"/>
              </a:rPr>
              <a:t>SHA</a:t>
            </a:r>
            <a:r>
              <a:rPr sz="2750" spc="45" dirty="0">
                <a:latin typeface="DFKai-SB"/>
                <a:cs typeface="DFKai-SB"/>
              </a:rPr>
              <a:t>產生</a:t>
            </a:r>
            <a:r>
              <a:rPr sz="2750" spc="45" dirty="0">
                <a:latin typeface="Arial"/>
                <a:cs typeface="Arial"/>
              </a:rPr>
              <a:t>160</a:t>
            </a:r>
            <a:r>
              <a:rPr sz="2750" spc="45" dirty="0">
                <a:latin typeface="DFKai-SB"/>
                <a:cs typeface="DFKai-SB"/>
              </a:rPr>
              <a:t>位元的雜湊值</a:t>
            </a:r>
            <a:endParaRPr sz="2750" dirty="0">
              <a:latin typeface="DFKai-SB"/>
              <a:cs typeface="DFKai-SB"/>
            </a:endParaRPr>
          </a:p>
          <a:p>
            <a:pPr marL="12700">
              <a:spcBef>
                <a:spcPts val="750"/>
              </a:spcBef>
              <a:tabLst>
                <a:tab pos="354965" algn="l"/>
              </a:tabLst>
            </a:pPr>
            <a:r>
              <a:rPr sz="2750" spc="5" dirty="0">
                <a:latin typeface="Arial"/>
                <a:cs typeface="Arial"/>
              </a:rPr>
              <a:t>•	</a:t>
            </a:r>
            <a:r>
              <a:rPr sz="2750" spc="40" dirty="0">
                <a:latin typeface="DFKai-SB"/>
                <a:cs typeface="DFKai-SB"/>
              </a:rPr>
              <a:t>比</a:t>
            </a:r>
            <a:r>
              <a:rPr sz="2750" spc="40" dirty="0">
                <a:latin typeface="Arial"/>
                <a:cs typeface="Arial"/>
              </a:rPr>
              <a:t>MD5</a:t>
            </a:r>
            <a:r>
              <a:rPr sz="2750" spc="40" dirty="0">
                <a:latin typeface="DFKai-SB"/>
                <a:cs typeface="DFKai-SB"/>
              </a:rPr>
              <a:t>能夠預防暴力攻擊</a:t>
            </a:r>
            <a:r>
              <a:rPr sz="2750" spc="-590" dirty="0">
                <a:latin typeface="DFKai-SB"/>
                <a:cs typeface="DFKai-SB"/>
              </a:rPr>
              <a:t> </a:t>
            </a:r>
            <a:r>
              <a:rPr sz="2750" spc="35" dirty="0">
                <a:latin typeface="Arial"/>
                <a:cs typeface="Arial"/>
              </a:rPr>
              <a:t>(</a:t>
            </a:r>
            <a:r>
              <a:rPr sz="2750" spc="35" dirty="0">
                <a:latin typeface="DFKai-SB"/>
                <a:cs typeface="DFKai-SB"/>
              </a:rPr>
              <a:t>因為多了</a:t>
            </a:r>
            <a:r>
              <a:rPr sz="2750" spc="35" dirty="0">
                <a:latin typeface="Arial"/>
                <a:cs typeface="Arial"/>
              </a:rPr>
              <a:t>32</a:t>
            </a:r>
            <a:r>
              <a:rPr sz="2750" spc="35" dirty="0">
                <a:latin typeface="DFKai-SB"/>
                <a:cs typeface="DFKai-SB"/>
              </a:rPr>
              <a:t>位元</a:t>
            </a:r>
            <a:r>
              <a:rPr sz="2750" spc="35" dirty="0">
                <a:latin typeface="Arial"/>
                <a:cs typeface="Arial"/>
              </a:rPr>
              <a:t>)</a:t>
            </a:r>
            <a:endParaRPr sz="2750" dirty="0">
              <a:latin typeface="Arial"/>
              <a:cs typeface="Arial"/>
            </a:endParaRPr>
          </a:p>
          <a:p>
            <a:pPr marL="12700">
              <a:spcBef>
                <a:spcPts val="750"/>
              </a:spcBef>
              <a:tabLst>
                <a:tab pos="354965" algn="l"/>
              </a:tabLst>
            </a:pPr>
            <a:r>
              <a:rPr sz="2750" spc="5" dirty="0">
                <a:latin typeface="Arial"/>
                <a:cs typeface="Arial"/>
              </a:rPr>
              <a:t>•	</a:t>
            </a:r>
            <a:r>
              <a:rPr sz="2750" spc="25" dirty="0">
                <a:latin typeface="Arial"/>
                <a:cs typeface="Arial"/>
              </a:rPr>
              <a:t>SHA-1</a:t>
            </a:r>
            <a:r>
              <a:rPr sz="2750" spc="25" dirty="0">
                <a:latin typeface="DFKai-SB"/>
                <a:cs typeface="DFKai-SB"/>
              </a:rPr>
              <a:t>為</a:t>
            </a:r>
            <a:r>
              <a:rPr sz="2750" spc="-610" dirty="0">
                <a:latin typeface="DFKai-SB"/>
                <a:cs typeface="DFKai-SB"/>
              </a:rPr>
              <a:t> </a:t>
            </a:r>
            <a:r>
              <a:rPr sz="2750" spc="35" dirty="0">
                <a:latin typeface="Arial"/>
                <a:cs typeface="Arial"/>
              </a:rPr>
              <a:t>SHA</a:t>
            </a:r>
            <a:r>
              <a:rPr sz="2750" spc="35" dirty="0">
                <a:latin typeface="DFKai-SB"/>
                <a:cs typeface="DFKai-SB"/>
              </a:rPr>
              <a:t>的改良版本</a:t>
            </a:r>
            <a:endParaRPr sz="2750" dirty="0">
              <a:latin typeface="DFKai-SB"/>
              <a:cs typeface="DFKai-SB"/>
            </a:endParaRPr>
          </a:p>
          <a:p>
            <a:pPr marL="355600" marR="224154" indent="-342900">
              <a:lnSpc>
                <a:spcPct val="102299"/>
              </a:lnSpc>
              <a:spcBef>
                <a:spcPts val="675"/>
              </a:spcBef>
              <a:tabLst>
                <a:tab pos="354965" algn="l"/>
              </a:tabLst>
            </a:pPr>
            <a:r>
              <a:rPr sz="2750" spc="5" dirty="0">
                <a:latin typeface="Arial"/>
                <a:cs typeface="Arial"/>
              </a:rPr>
              <a:t>•	</a:t>
            </a:r>
            <a:r>
              <a:rPr sz="2750" spc="50" dirty="0">
                <a:latin typeface="DFKai-SB"/>
                <a:cs typeface="DFKai-SB"/>
              </a:rPr>
              <a:t>知名的電子郵件安全性協</a:t>
            </a:r>
            <a:r>
              <a:rPr sz="2750" spc="125" dirty="0">
                <a:latin typeface="DFKai-SB"/>
                <a:cs typeface="DFKai-SB"/>
              </a:rPr>
              <a:t>定</a:t>
            </a:r>
            <a:r>
              <a:rPr sz="2750" spc="30" dirty="0">
                <a:latin typeface="Arial"/>
                <a:cs typeface="Arial"/>
              </a:rPr>
              <a:t>PG</a:t>
            </a:r>
            <a:r>
              <a:rPr sz="2750" spc="-40" dirty="0">
                <a:latin typeface="Arial"/>
                <a:cs typeface="Arial"/>
              </a:rPr>
              <a:t>P</a:t>
            </a:r>
            <a:r>
              <a:rPr sz="2750" spc="50" dirty="0">
                <a:latin typeface="DFKai-SB"/>
                <a:cs typeface="DFKai-SB"/>
              </a:rPr>
              <a:t>就是使用此種  </a:t>
            </a:r>
            <a:r>
              <a:rPr sz="2750" spc="40" dirty="0">
                <a:latin typeface="DFKai-SB"/>
                <a:cs typeface="DFKai-SB"/>
              </a:rPr>
              <a:t>演算法。</a:t>
            </a:r>
            <a:endParaRPr sz="2750" dirty="0">
              <a:latin typeface="DFKai-SB"/>
              <a:cs typeface="DFKai-SB"/>
            </a:endParaRPr>
          </a:p>
        </p:txBody>
      </p:sp>
    </p:spTree>
    <p:extLst>
      <p:ext uri="{BB962C8B-B14F-4D97-AF65-F5344CB8AC3E}">
        <p14:creationId xmlns:p14="http://schemas.microsoft.com/office/powerpoint/2010/main" val="32103952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247607" y="1"/>
            <a:ext cx="0" cy="461665"/>
          </a:xfrm>
          <a:prstGeom prst="rect">
            <a:avLst/>
          </a:prstGeom>
        </p:spPr>
        <p:txBody>
          <a:bodyPr vert="horz" wrap="square" lIns="0" tIns="0" rIns="0" bIns="0" rtlCol="0">
            <a:spAutoFit/>
          </a:bodyPr>
          <a:lstStyle/>
          <a:p>
            <a:pPr marL="23033">
              <a:lnSpc>
                <a:spcPts val="1247"/>
              </a:lnSpc>
            </a:pPr>
            <a:fld id="{81D60167-4931-47E6-BA6A-407CBD079E47}" type="slidenum">
              <a:rPr dirty="0"/>
              <a:pPr marL="23033">
                <a:lnSpc>
                  <a:spcPts val="1247"/>
                </a:lnSpc>
              </a:pPr>
              <a:t>66</a:t>
            </a:fld>
            <a:endParaRPr dirty="0"/>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i="1" spc="-9" dirty="0">
                <a:latin typeface="Calibri Light"/>
                <a:cs typeface="Calibri Light"/>
              </a:rPr>
              <a:t>Cryptographic </a:t>
            </a:r>
            <a:r>
              <a:rPr spc="-18" dirty="0"/>
              <a:t>hash</a:t>
            </a:r>
            <a:r>
              <a:rPr spc="36" dirty="0"/>
              <a:t> </a:t>
            </a:r>
            <a:r>
              <a:rPr spc="-27" dirty="0"/>
              <a:t>functions</a:t>
            </a:r>
          </a:p>
        </p:txBody>
      </p:sp>
      <p:sp>
        <p:nvSpPr>
          <p:cNvPr id="3" name="object 3"/>
          <p:cNvSpPr txBox="1"/>
          <p:nvPr/>
        </p:nvSpPr>
        <p:spPr>
          <a:xfrm>
            <a:off x="2161085" y="1623347"/>
            <a:ext cx="7840922" cy="914096"/>
          </a:xfrm>
          <a:prstGeom prst="rect">
            <a:avLst/>
          </a:prstGeom>
        </p:spPr>
        <p:txBody>
          <a:bodyPr vert="horz" wrap="square" lIns="0" tIns="0" rIns="0" bIns="0" rtlCol="0">
            <a:spAutoFit/>
          </a:bodyPr>
          <a:lstStyle/>
          <a:p>
            <a:pPr marL="230327" indent="-218811">
              <a:buFont typeface="Arial"/>
              <a:buChar char="•"/>
              <a:tabLst>
                <a:tab pos="230327" algn="l"/>
              </a:tabLst>
            </a:pPr>
            <a:r>
              <a:rPr sz="2720" spc="-5" dirty="0">
                <a:latin typeface="Calibri"/>
                <a:cs typeface="Calibri"/>
              </a:rPr>
              <a:t>Well-known algorithms: </a:t>
            </a:r>
            <a:r>
              <a:rPr sz="2720" spc="-9" dirty="0">
                <a:latin typeface="Calibri"/>
                <a:cs typeface="Calibri"/>
              </a:rPr>
              <a:t>MD5, </a:t>
            </a:r>
            <a:r>
              <a:rPr sz="2720" spc="-5" dirty="0">
                <a:latin typeface="Calibri"/>
                <a:cs typeface="Calibri"/>
              </a:rPr>
              <a:t>SHA1, </a:t>
            </a:r>
            <a:r>
              <a:rPr sz="2720" spc="-9" dirty="0">
                <a:latin typeface="Calibri"/>
                <a:cs typeface="Calibri"/>
              </a:rPr>
              <a:t>SHA256, </a:t>
            </a:r>
            <a:r>
              <a:rPr sz="2720" spc="-5" dirty="0">
                <a:latin typeface="Calibri"/>
                <a:cs typeface="Calibri"/>
              </a:rPr>
              <a:t>SHA3,</a:t>
            </a:r>
            <a:r>
              <a:rPr sz="2720" spc="-41" dirty="0">
                <a:latin typeface="Calibri"/>
                <a:cs typeface="Calibri"/>
              </a:rPr>
              <a:t> </a:t>
            </a:r>
            <a:r>
              <a:rPr sz="2720" dirty="0">
                <a:latin typeface="Calibri"/>
                <a:cs typeface="Calibri"/>
              </a:rPr>
              <a:t>…</a:t>
            </a:r>
            <a:endParaRPr sz="2720">
              <a:latin typeface="Calibri"/>
              <a:cs typeface="Calibri"/>
            </a:endParaRPr>
          </a:p>
          <a:p>
            <a:pPr marL="230327" indent="-218811">
              <a:spcBef>
                <a:spcPts val="635"/>
              </a:spcBef>
              <a:buFont typeface="Arial"/>
              <a:buChar char="•"/>
              <a:tabLst>
                <a:tab pos="230327" algn="l"/>
              </a:tabLst>
            </a:pPr>
            <a:r>
              <a:rPr sz="2720" spc="-9" dirty="0">
                <a:latin typeface="Calibri"/>
                <a:cs typeface="Calibri"/>
              </a:rPr>
              <a:t>Note that </a:t>
            </a:r>
            <a:r>
              <a:rPr sz="2720" dirty="0">
                <a:latin typeface="Calibri"/>
                <a:cs typeface="Calibri"/>
              </a:rPr>
              <a:t>hash </a:t>
            </a:r>
            <a:r>
              <a:rPr sz="2720" spc="9" dirty="0">
                <a:latin typeface="Calibri"/>
                <a:cs typeface="Calibri"/>
              </a:rPr>
              <a:t>functions </a:t>
            </a:r>
            <a:r>
              <a:rPr sz="2720" spc="-27" dirty="0">
                <a:latin typeface="Calibri"/>
                <a:cs typeface="Calibri"/>
              </a:rPr>
              <a:t>are </a:t>
            </a:r>
            <a:r>
              <a:rPr sz="2720" spc="9" dirty="0">
                <a:latin typeface="Calibri"/>
                <a:cs typeface="Calibri"/>
              </a:rPr>
              <a:t>public </a:t>
            </a:r>
            <a:r>
              <a:rPr sz="2720" spc="-9" dirty="0">
                <a:latin typeface="Calibri"/>
                <a:cs typeface="Calibri"/>
              </a:rPr>
              <a:t>and</a:t>
            </a:r>
            <a:r>
              <a:rPr sz="2720" spc="-185" dirty="0">
                <a:latin typeface="Calibri"/>
                <a:cs typeface="Calibri"/>
              </a:rPr>
              <a:t> </a:t>
            </a:r>
            <a:r>
              <a:rPr sz="2720" dirty="0">
                <a:latin typeface="Calibri"/>
                <a:cs typeface="Calibri"/>
              </a:rPr>
              <a:t>deterministic</a:t>
            </a:r>
            <a:endParaRPr sz="2720">
              <a:latin typeface="Calibri"/>
              <a:cs typeface="Calibri"/>
            </a:endParaRPr>
          </a:p>
        </p:txBody>
      </p:sp>
      <p:sp>
        <p:nvSpPr>
          <p:cNvPr id="4" name="object 4"/>
          <p:cNvSpPr txBox="1"/>
          <p:nvPr/>
        </p:nvSpPr>
        <p:spPr>
          <a:xfrm>
            <a:off x="2161085" y="5829899"/>
            <a:ext cx="2767960" cy="265137"/>
          </a:xfrm>
          <a:prstGeom prst="rect">
            <a:avLst/>
          </a:prstGeom>
        </p:spPr>
        <p:txBody>
          <a:bodyPr vert="horz" wrap="square" lIns="0" tIns="0" rIns="0" bIns="0" rtlCol="0">
            <a:spAutoFit/>
          </a:bodyPr>
          <a:lstStyle/>
          <a:p>
            <a:pPr marL="11516"/>
            <a:r>
              <a:rPr sz="1723" u="sng" spc="-18" dirty="0">
                <a:solidFill>
                  <a:srgbClr val="0563C1"/>
                </a:solidFill>
                <a:latin typeface="Calibri"/>
                <a:cs typeface="Calibri"/>
                <a:hlinkClick r:id="rId2"/>
              </a:rPr>
              <a:t>http://www.hashgenerator.de/</a:t>
            </a:r>
            <a:endParaRPr sz="1723">
              <a:latin typeface="Calibri"/>
              <a:cs typeface="Calibri"/>
            </a:endParaRPr>
          </a:p>
        </p:txBody>
      </p:sp>
      <p:sp>
        <p:nvSpPr>
          <p:cNvPr id="5" name="object 5"/>
          <p:cNvSpPr txBox="1"/>
          <p:nvPr/>
        </p:nvSpPr>
        <p:spPr>
          <a:xfrm>
            <a:off x="2161085" y="3052680"/>
            <a:ext cx="7557620" cy="1557414"/>
          </a:xfrm>
          <a:prstGeom prst="rect">
            <a:avLst/>
          </a:prstGeom>
        </p:spPr>
        <p:txBody>
          <a:bodyPr vert="horz" wrap="square" lIns="0" tIns="0" rIns="0" bIns="0" rtlCol="0">
            <a:spAutoFit/>
          </a:bodyPr>
          <a:lstStyle/>
          <a:p>
            <a:pPr marL="11516"/>
            <a:r>
              <a:rPr sz="1904" spc="5" dirty="0">
                <a:latin typeface="Calibri"/>
                <a:cs typeface="Calibri"/>
              </a:rPr>
              <a:t>SHA256(“ntu”)</a:t>
            </a:r>
            <a:r>
              <a:rPr sz="1904" spc="9" dirty="0">
                <a:latin typeface="Calibri"/>
                <a:cs typeface="Calibri"/>
              </a:rPr>
              <a:t> </a:t>
            </a:r>
            <a:r>
              <a:rPr sz="1904" dirty="0">
                <a:latin typeface="Calibri"/>
                <a:cs typeface="Calibri"/>
              </a:rPr>
              <a:t>=</a:t>
            </a:r>
          </a:p>
          <a:p>
            <a:pPr marL="11516">
              <a:spcBef>
                <a:spcPts val="73"/>
              </a:spcBef>
            </a:pPr>
            <a:r>
              <a:rPr sz="1542" spc="-5" dirty="0">
                <a:latin typeface="Courier New"/>
                <a:cs typeface="Courier New"/>
              </a:rPr>
              <a:t>2de2a32d6fe8f588139f503673d6f951204993186cf2f9af5701408452a2f46c</a:t>
            </a:r>
            <a:endParaRPr sz="1542" dirty="0">
              <a:latin typeface="Courier New"/>
              <a:cs typeface="Courier New"/>
            </a:endParaRPr>
          </a:p>
          <a:p>
            <a:pPr>
              <a:spcBef>
                <a:spcPts val="41"/>
              </a:spcBef>
            </a:pPr>
            <a:endParaRPr sz="1587" dirty="0">
              <a:latin typeface="Times New Roman"/>
              <a:cs typeface="Times New Roman"/>
            </a:endParaRPr>
          </a:p>
          <a:p>
            <a:pPr marL="11516">
              <a:lnSpc>
                <a:spcPts val="2276"/>
              </a:lnSpc>
            </a:pPr>
            <a:r>
              <a:rPr sz="1904" dirty="0">
                <a:latin typeface="Calibri"/>
                <a:cs typeface="Calibri"/>
              </a:rPr>
              <a:t>SHA256(“ntU”)</a:t>
            </a:r>
            <a:r>
              <a:rPr sz="1904" spc="118" dirty="0">
                <a:latin typeface="Calibri"/>
                <a:cs typeface="Calibri"/>
              </a:rPr>
              <a:t> </a:t>
            </a:r>
            <a:r>
              <a:rPr sz="1904" dirty="0">
                <a:latin typeface="Calibri"/>
                <a:cs typeface="Calibri"/>
              </a:rPr>
              <a:t>=</a:t>
            </a:r>
          </a:p>
          <a:p>
            <a:pPr marL="11516">
              <a:lnSpc>
                <a:spcPts val="1841"/>
              </a:lnSpc>
            </a:pPr>
            <a:r>
              <a:rPr sz="1542" spc="-5" dirty="0">
                <a:latin typeface="Courier New"/>
                <a:cs typeface="Courier New"/>
              </a:rPr>
              <a:t>68c11a8758633d665d6d3d4534e0ec42fe169974862f9336b11091e5e54f219b</a:t>
            </a:r>
            <a:endParaRPr sz="1542" dirty="0">
              <a:latin typeface="Courier New"/>
              <a:cs typeface="Courier New"/>
            </a:endParaRPr>
          </a:p>
          <a:p>
            <a:pPr>
              <a:spcBef>
                <a:spcPts val="41"/>
              </a:spcBef>
            </a:pPr>
            <a:endParaRPr sz="1587" dirty="0">
              <a:latin typeface="Times New Roman"/>
              <a:cs typeface="Times New Roman"/>
            </a:endParaRPr>
          </a:p>
        </p:txBody>
      </p:sp>
    </p:spTree>
    <p:extLst>
      <p:ext uri="{BB962C8B-B14F-4D97-AF65-F5344CB8AC3E}">
        <p14:creationId xmlns:p14="http://schemas.microsoft.com/office/powerpoint/2010/main" val="21532127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
        <p:nvSpPr>
          <p:cNvPr id="2" name="object 2"/>
          <p:cNvSpPr txBox="1">
            <a:spLocks noGrp="1"/>
          </p:cNvSpPr>
          <p:nvPr>
            <p:ph type="title"/>
          </p:nvPr>
        </p:nvSpPr>
        <p:spPr>
          <a:xfrm>
            <a:off x="2007687" y="637155"/>
            <a:ext cx="9535557" cy="589905"/>
          </a:xfrm>
          <a:prstGeom prst="rect">
            <a:avLst/>
          </a:prstGeom>
        </p:spPr>
        <p:txBody>
          <a:bodyPr vert="horz" wrap="square" lIns="0" tIns="0" rIns="0" bIns="0" rtlCol="0" anchor="ctr">
            <a:spAutoFit/>
          </a:bodyPr>
          <a:lstStyle/>
          <a:p>
            <a:pPr marL="11516" marR="4607">
              <a:lnSpc>
                <a:spcPts val="4625"/>
              </a:lnSpc>
            </a:pPr>
            <a:r>
              <a:rPr spc="-14" dirty="0"/>
              <a:t>Denial </a:t>
            </a:r>
            <a:r>
              <a:rPr spc="18" dirty="0"/>
              <a:t>of </a:t>
            </a:r>
            <a:r>
              <a:rPr spc="-14" dirty="0"/>
              <a:t>Service </a:t>
            </a:r>
            <a:r>
              <a:rPr spc="-18" dirty="0"/>
              <a:t>by </a:t>
            </a:r>
            <a:r>
              <a:rPr spc="-14" dirty="0"/>
              <a:t>Hash </a:t>
            </a:r>
            <a:r>
              <a:rPr spc="-86" dirty="0"/>
              <a:t>Table  </a:t>
            </a:r>
            <a:r>
              <a:rPr spc="-14" dirty="0"/>
              <a:t>Collision</a:t>
            </a:r>
          </a:p>
        </p:txBody>
      </p:sp>
      <p:sp>
        <p:nvSpPr>
          <p:cNvPr id="3" name="object 3"/>
          <p:cNvSpPr txBox="1"/>
          <p:nvPr/>
        </p:nvSpPr>
        <p:spPr>
          <a:xfrm>
            <a:off x="2327785" y="1842527"/>
            <a:ext cx="4362402" cy="418576"/>
          </a:xfrm>
          <a:prstGeom prst="rect">
            <a:avLst/>
          </a:prstGeom>
        </p:spPr>
        <p:txBody>
          <a:bodyPr vert="horz" wrap="square" lIns="0" tIns="0" rIns="0" bIns="0" rtlCol="0">
            <a:spAutoFit/>
          </a:bodyPr>
          <a:lstStyle/>
          <a:p>
            <a:pPr marL="230327" indent="-218811">
              <a:buFont typeface="Arial"/>
              <a:buChar char="•"/>
              <a:tabLst>
                <a:tab pos="230327" algn="l"/>
              </a:tabLst>
            </a:pPr>
            <a:r>
              <a:rPr sz="2720" dirty="0">
                <a:latin typeface="Calibri"/>
                <a:cs typeface="Calibri"/>
              </a:rPr>
              <a:t>Hash </a:t>
            </a:r>
            <a:r>
              <a:rPr sz="2720" spc="-5" dirty="0">
                <a:latin typeface="Calibri"/>
                <a:cs typeface="Calibri"/>
              </a:rPr>
              <a:t>table </a:t>
            </a:r>
            <a:r>
              <a:rPr sz="2720" spc="9" dirty="0">
                <a:latin typeface="Calibri"/>
                <a:cs typeface="Calibri"/>
              </a:rPr>
              <a:t>collision </a:t>
            </a:r>
            <a:r>
              <a:rPr sz="2720" spc="5" dirty="0">
                <a:latin typeface="Calibri"/>
                <a:cs typeface="Calibri"/>
              </a:rPr>
              <a:t>in</a:t>
            </a:r>
            <a:r>
              <a:rPr sz="2720" spc="-240" dirty="0">
                <a:latin typeface="Calibri"/>
                <a:cs typeface="Calibri"/>
              </a:rPr>
              <a:t> </a:t>
            </a:r>
            <a:r>
              <a:rPr sz="2720" dirty="0">
                <a:latin typeface="Calibri"/>
                <a:cs typeface="Calibri"/>
              </a:rPr>
              <a:t>Python</a:t>
            </a:r>
            <a:endParaRPr sz="2720">
              <a:latin typeface="Calibri"/>
              <a:cs typeface="Calibri"/>
            </a:endParaRPr>
          </a:p>
        </p:txBody>
      </p:sp>
      <p:sp>
        <p:nvSpPr>
          <p:cNvPr id="5" name="object 5"/>
          <p:cNvSpPr txBox="1"/>
          <p:nvPr/>
        </p:nvSpPr>
        <p:spPr>
          <a:xfrm>
            <a:off x="2525924" y="2429955"/>
            <a:ext cx="5193884" cy="1368761"/>
          </a:xfrm>
          <a:prstGeom prst="rect">
            <a:avLst/>
          </a:prstGeom>
          <a:solidFill>
            <a:srgbClr val="404040"/>
          </a:solidFill>
        </p:spPr>
        <p:txBody>
          <a:bodyPr vert="horz" wrap="square" lIns="0" tIns="32246" rIns="0" bIns="0" rtlCol="0">
            <a:spAutoFit/>
          </a:bodyPr>
          <a:lstStyle/>
          <a:p>
            <a:pPr marL="90979">
              <a:spcBef>
                <a:spcPts val="254"/>
              </a:spcBef>
            </a:pPr>
            <a:r>
              <a:rPr sz="1723" dirty="0">
                <a:solidFill>
                  <a:srgbClr val="C4C6C4"/>
                </a:solidFill>
                <a:latin typeface="Courier New"/>
                <a:cs typeface="Courier New"/>
              </a:rPr>
              <a:t>n =</a:t>
            </a:r>
            <a:r>
              <a:rPr sz="1723" spc="-59" dirty="0">
                <a:solidFill>
                  <a:srgbClr val="C4C6C4"/>
                </a:solidFill>
                <a:latin typeface="Courier New"/>
                <a:cs typeface="Courier New"/>
              </a:rPr>
              <a:t> </a:t>
            </a:r>
            <a:r>
              <a:rPr sz="1723" spc="-41" dirty="0">
                <a:solidFill>
                  <a:srgbClr val="DD915E"/>
                </a:solidFill>
                <a:latin typeface="Courier New"/>
                <a:cs typeface="Courier New"/>
              </a:rPr>
              <a:t>20000</a:t>
            </a:r>
            <a:endParaRPr sz="1723" dirty="0">
              <a:latin typeface="Courier New"/>
              <a:cs typeface="Courier New"/>
            </a:endParaRPr>
          </a:p>
          <a:p>
            <a:pPr marL="90979" marR="3950687">
              <a:lnSpc>
                <a:spcPct val="100899"/>
              </a:lnSpc>
            </a:pPr>
            <a:r>
              <a:rPr sz="1723" spc="-41" dirty="0">
                <a:solidFill>
                  <a:srgbClr val="C4C6C4"/>
                </a:solidFill>
                <a:latin typeface="Courier New"/>
                <a:cs typeface="Courier New"/>
              </a:rPr>
              <a:t>d</a:t>
            </a:r>
            <a:r>
              <a:rPr sz="1723" spc="-36" dirty="0">
                <a:solidFill>
                  <a:srgbClr val="C4C6C4"/>
                </a:solidFill>
                <a:latin typeface="Courier New"/>
                <a:cs typeface="Courier New"/>
              </a:rPr>
              <a:t>=</a:t>
            </a:r>
            <a:r>
              <a:rPr sz="1723" spc="-41" dirty="0">
                <a:solidFill>
                  <a:srgbClr val="DD915E"/>
                </a:solidFill>
                <a:latin typeface="Courier New"/>
                <a:cs typeface="Courier New"/>
              </a:rPr>
              <a:t>2</a:t>
            </a:r>
            <a:r>
              <a:rPr sz="1723" spc="-41" dirty="0">
                <a:solidFill>
                  <a:srgbClr val="C4C6C4"/>
                </a:solidFill>
                <a:latin typeface="Courier New"/>
                <a:cs typeface="Courier New"/>
              </a:rPr>
              <a:t>*</a:t>
            </a:r>
            <a:r>
              <a:rPr sz="1723" spc="-36" dirty="0">
                <a:solidFill>
                  <a:srgbClr val="C4C6C4"/>
                </a:solidFill>
                <a:latin typeface="Courier New"/>
                <a:cs typeface="Courier New"/>
              </a:rPr>
              <a:t>*</a:t>
            </a:r>
            <a:r>
              <a:rPr sz="1723" spc="-41" dirty="0">
                <a:solidFill>
                  <a:srgbClr val="DD915E"/>
                </a:solidFill>
                <a:latin typeface="Courier New"/>
                <a:cs typeface="Courier New"/>
              </a:rPr>
              <a:t>6</a:t>
            </a:r>
            <a:r>
              <a:rPr sz="1723" spc="-36" dirty="0">
                <a:solidFill>
                  <a:srgbClr val="DD915E"/>
                </a:solidFill>
                <a:latin typeface="Courier New"/>
                <a:cs typeface="Courier New"/>
              </a:rPr>
              <a:t>4</a:t>
            </a:r>
            <a:r>
              <a:rPr sz="1723" spc="-41" dirty="0">
                <a:solidFill>
                  <a:srgbClr val="C4C6C4"/>
                </a:solidFill>
                <a:latin typeface="Courier New"/>
                <a:cs typeface="Courier New"/>
              </a:rPr>
              <a:t>-</a:t>
            </a:r>
            <a:r>
              <a:rPr sz="1723" dirty="0">
                <a:solidFill>
                  <a:srgbClr val="DD915E"/>
                </a:solidFill>
                <a:latin typeface="Courier New"/>
                <a:cs typeface="Courier New"/>
              </a:rPr>
              <a:t>1  </a:t>
            </a:r>
            <a:r>
              <a:rPr sz="1723" spc="-41" dirty="0">
                <a:solidFill>
                  <a:srgbClr val="C4C6C4"/>
                </a:solidFill>
                <a:latin typeface="Courier New"/>
                <a:cs typeface="Courier New"/>
              </a:rPr>
              <a:t>h={}</a:t>
            </a:r>
            <a:endParaRPr sz="1723" dirty="0">
              <a:latin typeface="Courier New"/>
              <a:cs typeface="Courier New"/>
            </a:endParaRPr>
          </a:p>
          <a:p>
            <a:pPr marL="355856" marR="2642429" indent="-264876">
              <a:lnSpc>
                <a:spcPct val="100899"/>
              </a:lnSpc>
            </a:pPr>
            <a:r>
              <a:rPr sz="1723" spc="-27" dirty="0">
                <a:solidFill>
                  <a:srgbClr val="AF93BA"/>
                </a:solidFill>
                <a:latin typeface="Courier New"/>
                <a:cs typeface="Courier New"/>
              </a:rPr>
              <a:t>for </a:t>
            </a:r>
            <a:r>
              <a:rPr sz="1723" dirty="0">
                <a:solidFill>
                  <a:srgbClr val="C4C6C4"/>
                </a:solidFill>
                <a:latin typeface="Courier New"/>
                <a:cs typeface="Courier New"/>
              </a:rPr>
              <a:t>i </a:t>
            </a:r>
            <a:r>
              <a:rPr sz="1723" spc="-23" dirty="0">
                <a:solidFill>
                  <a:srgbClr val="AF93BA"/>
                </a:solidFill>
                <a:latin typeface="Courier New"/>
                <a:cs typeface="Courier New"/>
              </a:rPr>
              <a:t>in </a:t>
            </a:r>
            <a:r>
              <a:rPr sz="1723" spc="-41" dirty="0">
                <a:solidFill>
                  <a:srgbClr val="C4C6C4"/>
                </a:solidFill>
                <a:latin typeface="Courier New"/>
                <a:cs typeface="Courier New"/>
              </a:rPr>
              <a:t>xrange(n):  </a:t>
            </a:r>
            <a:r>
              <a:rPr sz="1723" spc="-27" dirty="0">
                <a:solidFill>
                  <a:srgbClr val="C4C6C4"/>
                </a:solidFill>
                <a:latin typeface="Courier New"/>
                <a:cs typeface="Courier New"/>
              </a:rPr>
              <a:t>h[i </a:t>
            </a:r>
            <a:r>
              <a:rPr sz="1723" dirty="0">
                <a:solidFill>
                  <a:srgbClr val="C4C6C4"/>
                </a:solidFill>
                <a:latin typeface="Courier New"/>
                <a:cs typeface="Courier New"/>
              </a:rPr>
              <a:t>* </a:t>
            </a:r>
            <a:r>
              <a:rPr sz="1723" spc="-23" dirty="0">
                <a:solidFill>
                  <a:srgbClr val="C4C6C4"/>
                </a:solidFill>
                <a:latin typeface="Courier New"/>
                <a:cs typeface="Courier New"/>
              </a:rPr>
              <a:t>d] </a:t>
            </a:r>
            <a:r>
              <a:rPr sz="1723" dirty="0">
                <a:solidFill>
                  <a:srgbClr val="C4C6C4"/>
                </a:solidFill>
                <a:latin typeface="Courier New"/>
                <a:cs typeface="Courier New"/>
              </a:rPr>
              <a:t>=</a:t>
            </a:r>
            <a:r>
              <a:rPr sz="1723" spc="122" dirty="0">
                <a:solidFill>
                  <a:srgbClr val="C4C6C4"/>
                </a:solidFill>
                <a:latin typeface="Courier New"/>
                <a:cs typeface="Courier New"/>
              </a:rPr>
              <a:t> </a:t>
            </a:r>
            <a:r>
              <a:rPr sz="1723" dirty="0">
                <a:solidFill>
                  <a:srgbClr val="C4C6C4"/>
                </a:solidFill>
                <a:latin typeface="Courier New"/>
                <a:cs typeface="Courier New"/>
              </a:rPr>
              <a:t>i</a:t>
            </a:r>
            <a:endParaRPr sz="1723" dirty="0">
              <a:latin typeface="Courier New"/>
              <a:cs typeface="Courier New"/>
            </a:endParaRPr>
          </a:p>
        </p:txBody>
      </p:sp>
    </p:spTree>
    <p:extLst>
      <p:ext uri="{BB962C8B-B14F-4D97-AF65-F5344CB8AC3E}">
        <p14:creationId xmlns:p14="http://schemas.microsoft.com/office/powerpoint/2010/main" val="23489917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247607" y="1"/>
            <a:ext cx="0" cy="176330"/>
          </a:xfrm>
          <a:prstGeom prst="rect">
            <a:avLst/>
          </a:prstGeom>
        </p:spPr>
        <p:txBody>
          <a:bodyPr vert="horz" wrap="square" lIns="0" tIns="0" rIns="0" bIns="0" rtlCol="0">
            <a:spAutoFit/>
          </a:bodyPr>
          <a:lstStyle/>
          <a:p>
            <a:pPr marL="23033">
              <a:lnSpc>
                <a:spcPts val="1247"/>
              </a:lnSpc>
            </a:pPr>
            <a:endParaRPr dirty="0"/>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32" dirty="0"/>
              <a:t>Salting </a:t>
            </a:r>
            <a:r>
              <a:rPr spc="-18" dirty="0"/>
              <a:t>and</a:t>
            </a:r>
            <a:r>
              <a:rPr spc="263" dirty="0"/>
              <a:t> </a:t>
            </a:r>
            <a:r>
              <a:rPr spc="-54" dirty="0"/>
              <a:t>stretching</a:t>
            </a:r>
          </a:p>
        </p:txBody>
      </p:sp>
      <p:sp>
        <p:nvSpPr>
          <p:cNvPr id="3" name="object 3"/>
          <p:cNvSpPr txBox="1"/>
          <p:nvPr/>
        </p:nvSpPr>
        <p:spPr>
          <a:xfrm>
            <a:off x="2327785" y="1854044"/>
            <a:ext cx="7265104" cy="3722814"/>
          </a:xfrm>
          <a:prstGeom prst="rect">
            <a:avLst/>
          </a:prstGeom>
        </p:spPr>
        <p:txBody>
          <a:bodyPr vert="horz" wrap="square" lIns="0" tIns="0" rIns="0" bIns="0" rtlCol="0">
            <a:spAutoFit/>
          </a:bodyPr>
          <a:lstStyle/>
          <a:p>
            <a:pPr marL="230327" indent="-218811">
              <a:buFont typeface="Arial"/>
              <a:buChar char="•"/>
              <a:tabLst>
                <a:tab pos="230327" algn="l"/>
              </a:tabLst>
            </a:pPr>
            <a:r>
              <a:rPr sz="2539" dirty="0">
                <a:latin typeface="Calibri"/>
                <a:cs typeface="Calibri"/>
              </a:rPr>
              <a:t>Store </a:t>
            </a:r>
            <a:r>
              <a:rPr sz="2539" spc="-18" dirty="0">
                <a:solidFill>
                  <a:srgbClr val="0000FF"/>
                </a:solidFill>
                <a:latin typeface="Calibri"/>
                <a:cs typeface="Calibri"/>
              </a:rPr>
              <a:t>{salt, </a:t>
            </a:r>
            <a:r>
              <a:rPr sz="2539" spc="-27" dirty="0">
                <a:solidFill>
                  <a:srgbClr val="0000FF"/>
                </a:solidFill>
                <a:latin typeface="Calibri"/>
                <a:cs typeface="Calibri"/>
              </a:rPr>
              <a:t>H</a:t>
            </a:r>
            <a:r>
              <a:rPr sz="2856" spc="-40" baseline="26455" dirty="0">
                <a:solidFill>
                  <a:srgbClr val="0000FF"/>
                </a:solidFill>
                <a:latin typeface="Calibri"/>
                <a:cs typeface="Calibri"/>
              </a:rPr>
              <a:t>t</a:t>
            </a:r>
            <a:r>
              <a:rPr sz="2539" spc="-27" dirty="0">
                <a:solidFill>
                  <a:srgbClr val="0000FF"/>
                </a:solidFill>
                <a:latin typeface="Calibri"/>
                <a:cs typeface="Calibri"/>
              </a:rPr>
              <a:t>(salt, </a:t>
            </a:r>
            <a:r>
              <a:rPr sz="2539" spc="-32" dirty="0">
                <a:solidFill>
                  <a:srgbClr val="0000FF"/>
                </a:solidFill>
                <a:latin typeface="Calibri"/>
                <a:cs typeface="Calibri"/>
              </a:rPr>
              <a:t>P)} </a:t>
            </a:r>
            <a:r>
              <a:rPr sz="2539" spc="-14" dirty="0">
                <a:latin typeface="Calibri"/>
                <a:cs typeface="Calibri"/>
              </a:rPr>
              <a:t>instead </a:t>
            </a:r>
            <a:r>
              <a:rPr sz="2539" spc="9" dirty="0">
                <a:latin typeface="Calibri"/>
                <a:cs typeface="Calibri"/>
              </a:rPr>
              <a:t>of</a:t>
            </a:r>
            <a:r>
              <a:rPr sz="2539" spc="136" dirty="0">
                <a:latin typeface="Calibri"/>
                <a:cs typeface="Calibri"/>
              </a:rPr>
              <a:t> </a:t>
            </a:r>
            <a:r>
              <a:rPr sz="2539" spc="-36" dirty="0">
                <a:solidFill>
                  <a:srgbClr val="0000FF"/>
                </a:solidFill>
                <a:latin typeface="Calibri"/>
                <a:cs typeface="Calibri"/>
              </a:rPr>
              <a:t>H(P)</a:t>
            </a:r>
            <a:endParaRPr sz="2539">
              <a:latin typeface="Calibri"/>
              <a:cs typeface="Calibri"/>
            </a:endParaRPr>
          </a:p>
          <a:p>
            <a:pPr marL="679465" lvl="1" indent="-218811">
              <a:spcBef>
                <a:spcPts val="218"/>
              </a:spcBef>
              <a:buFont typeface="Arial"/>
              <a:buChar char="•"/>
              <a:tabLst>
                <a:tab pos="678889" algn="l"/>
                <a:tab pos="679465" algn="l"/>
              </a:tabLst>
            </a:pPr>
            <a:r>
              <a:rPr sz="2176" dirty="0">
                <a:latin typeface="Calibri"/>
                <a:cs typeface="Calibri"/>
              </a:rPr>
              <a:t>H</a:t>
            </a:r>
            <a:r>
              <a:rPr sz="2584" baseline="23391" dirty="0">
                <a:latin typeface="Calibri"/>
                <a:cs typeface="Calibri"/>
              </a:rPr>
              <a:t>t</a:t>
            </a:r>
            <a:r>
              <a:rPr sz="2584" spc="-102" baseline="23391" dirty="0">
                <a:latin typeface="Calibri"/>
                <a:cs typeface="Calibri"/>
              </a:rPr>
              <a:t> </a:t>
            </a:r>
            <a:r>
              <a:rPr sz="2176" spc="-9" dirty="0">
                <a:latin typeface="Calibri"/>
                <a:cs typeface="Calibri"/>
              </a:rPr>
              <a:t>means</a:t>
            </a:r>
            <a:r>
              <a:rPr sz="2176" spc="-91" dirty="0">
                <a:latin typeface="Calibri"/>
                <a:cs typeface="Calibri"/>
              </a:rPr>
              <a:t> </a:t>
            </a:r>
            <a:r>
              <a:rPr sz="2176" spc="9" dirty="0">
                <a:latin typeface="Calibri"/>
                <a:cs typeface="Calibri"/>
              </a:rPr>
              <a:t>the</a:t>
            </a:r>
            <a:r>
              <a:rPr sz="2176" spc="-136" dirty="0">
                <a:latin typeface="Calibri"/>
                <a:cs typeface="Calibri"/>
              </a:rPr>
              <a:t> </a:t>
            </a:r>
            <a:r>
              <a:rPr sz="2176" spc="-14" dirty="0">
                <a:latin typeface="Calibri"/>
                <a:cs typeface="Calibri"/>
              </a:rPr>
              <a:t>hash</a:t>
            </a:r>
            <a:r>
              <a:rPr sz="2176" spc="-18" dirty="0">
                <a:latin typeface="Calibri"/>
                <a:cs typeface="Calibri"/>
              </a:rPr>
              <a:t> </a:t>
            </a:r>
            <a:r>
              <a:rPr sz="2176" spc="9" dirty="0">
                <a:latin typeface="Calibri"/>
                <a:cs typeface="Calibri"/>
              </a:rPr>
              <a:t>function</a:t>
            </a:r>
            <a:r>
              <a:rPr sz="2176" spc="-109" dirty="0">
                <a:latin typeface="Calibri"/>
                <a:cs typeface="Calibri"/>
              </a:rPr>
              <a:t> </a:t>
            </a:r>
            <a:r>
              <a:rPr sz="2176" spc="59" dirty="0">
                <a:latin typeface="Calibri"/>
                <a:cs typeface="Calibri"/>
              </a:rPr>
              <a:t>isappliedt</a:t>
            </a:r>
            <a:r>
              <a:rPr sz="2176" spc="-54" dirty="0">
                <a:latin typeface="Calibri"/>
                <a:cs typeface="Calibri"/>
              </a:rPr>
              <a:t> </a:t>
            </a:r>
            <a:r>
              <a:rPr sz="2176" spc="5" dirty="0">
                <a:latin typeface="Calibri"/>
                <a:cs typeface="Calibri"/>
              </a:rPr>
              <a:t>times</a:t>
            </a:r>
            <a:endParaRPr sz="2176">
              <a:latin typeface="Calibri"/>
              <a:cs typeface="Calibri"/>
            </a:endParaRPr>
          </a:p>
          <a:p>
            <a:pPr marL="679465" lvl="1" indent="-218811">
              <a:spcBef>
                <a:spcPts val="109"/>
              </a:spcBef>
              <a:buFont typeface="Arial"/>
              <a:buChar char="•"/>
              <a:tabLst>
                <a:tab pos="678889" algn="l"/>
                <a:tab pos="679465" algn="l"/>
              </a:tabLst>
            </a:pPr>
            <a:r>
              <a:rPr sz="2176" dirty="0">
                <a:latin typeface="Calibri"/>
                <a:cs typeface="Calibri"/>
              </a:rPr>
              <a:t>t</a:t>
            </a:r>
            <a:r>
              <a:rPr sz="2176" spc="-63" dirty="0">
                <a:latin typeface="Calibri"/>
                <a:cs typeface="Calibri"/>
              </a:rPr>
              <a:t> </a:t>
            </a:r>
            <a:r>
              <a:rPr sz="2176" spc="23" dirty="0">
                <a:latin typeface="Calibri"/>
                <a:cs typeface="Calibri"/>
              </a:rPr>
              <a:t>is</a:t>
            </a:r>
            <a:r>
              <a:rPr sz="2176" spc="-95" dirty="0">
                <a:latin typeface="Calibri"/>
                <a:cs typeface="Calibri"/>
              </a:rPr>
              <a:t> </a:t>
            </a:r>
            <a:r>
              <a:rPr sz="2176" spc="-23" dirty="0">
                <a:latin typeface="Calibri"/>
                <a:cs typeface="Calibri"/>
              </a:rPr>
              <a:t>at</a:t>
            </a:r>
            <a:r>
              <a:rPr sz="2176" spc="-63" dirty="0">
                <a:latin typeface="Calibri"/>
                <a:cs typeface="Calibri"/>
              </a:rPr>
              <a:t> </a:t>
            </a:r>
            <a:r>
              <a:rPr sz="2176" spc="9" dirty="0">
                <a:latin typeface="Calibri"/>
                <a:cs typeface="Calibri"/>
              </a:rPr>
              <a:t>the</a:t>
            </a:r>
            <a:r>
              <a:rPr sz="2176" spc="-54" dirty="0">
                <a:latin typeface="Calibri"/>
                <a:cs typeface="Calibri"/>
              </a:rPr>
              <a:t> </a:t>
            </a:r>
            <a:r>
              <a:rPr sz="2176" spc="5" dirty="0">
                <a:latin typeface="Calibri"/>
                <a:cs typeface="Calibri"/>
              </a:rPr>
              <a:t>order</a:t>
            </a:r>
            <a:r>
              <a:rPr sz="2176" spc="-181" dirty="0">
                <a:latin typeface="Calibri"/>
                <a:cs typeface="Calibri"/>
              </a:rPr>
              <a:t> </a:t>
            </a:r>
            <a:r>
              <a:rPr sz="2176" spc="14" dirty="0">
                <a:latin typeface="Calibri"/>
                <a:cs typeface="Calibri"/>
              </a:rPr>
              <a:t>of</a:t>
            </a:r>
            <a:r>
              <a:rPr sz="2176" spc="-86" dirty="0">
                <a:latin typeface="Calibri"/>
                <a:cs typeface="Calibri"/>
              </a:rPr>
              <a:t> </a:t>
            </a:r>
            <a:r>
              <a:rPr sz="2176" spc="-18" dirty="0">
                <a:latin typeface="Calibri"/>
                <a:cs typeface="Calibri"/>
              </a:rPr>
              <a:t>1000</a:t>
            </a:r>
            <a:endParaRPr sz="2176">
              <a:latin typeface="Calibri"/>
              <a:cs typeface="Calibri"/>
            </a:endParaRPr>
          </a:p>
          <a:p>
            <a:pPr marL="230327" indent="-218811">
              <a:spcBef>
                <a:spcPts val="653"/>
              </a:spcBef>
              <a:buFont typeface="Arial"/>
              <a:buChar char="•"/>
              <a:tabLst>
                <a:tab pos="230327" algn="l"/>
              </a:tabLst>
            </a:pPr>
            <a:r>
              <a:rPr sz="2539" spc="-23" dirty="0">
                <a:latin typeface="Calibri"/>
                <a:cs typeface="Calibri"/>
              </a:rPr>
              <a:t>Why </a:t>
            </a:r>
            <a:r>
              <a:rPr sz="2539" spc="9" dirty="0">
                <a:latin typeface="Calibri"/>
                <a:cs typeface="Calibri"/>
              </a:rPr>
              <a:t>does </a:t>
            </a:r>
            <a:r>
              <a:rPr sz="2539" spc="-5" dirty="0">
                <a:latin typeface="Calibri"/>
                <a:cs typeface="Calibri"/>
              </a:rPr>
              <a:t>these</a:t>
            </a:r>
            <a:r>
              <a:rPr sz="2539" spc="-277" dirty="0">
                <a:latin typeface="Calibri"/>
                <a:cs typeface="Calibri"/>
              </a:rPr>
              <a:t> </a:t>
            </a:r>
            <a:r>
              <a:rPr sz="2539" dirty="0">
                <a:latin typeface="Calibri"/>
                <a:cs typeface="Calibri"/>
              </a:rPr>
              <a:t>help?</a:t>
            </a:r>
            <a:endParaRPr sz="2539">
              <a:latin typeface="Calibri"/>
              <a:cs typeface="Calibri"/>
            </a:endParaRPr>
          </a:p>
          <a:p>
            <a:pPr>
              <a:lnSpc>
                <a:spcPct val="100000"/>
              </a:lnSpc>
              <a:buFont typeface="Arial"/>
              <a:buChar char="•"/>
            </a:pPr>
            <a:endParaRPr sz="2630">
              <a:latin typeface="Times New Roman"/>
              <a:cs typeface="Times New Roman"/>
            </a:endParaRPr>
          </a:p>
          <a:p>
            <a:pPr marL="230327" marR="4607" indent="-218811">
              <a:lnSpc>
                <a:spcPts val="2720"/>
              </a:lnSpc>
              <a:spcBef>
                <a:spcPts val="1637"/>
              </a:spcBef>
              <a:buFont typeface="Arial"/>
              <a:buChar char="•"/>
              <a:tabLst>
                <a:tab pos="230327" algn="l"/>
              </a:tabLst>
            </a:pPr>
            <a:r>
              <a:rPr sz="2539" b="1" dirty="0">
                <a:latin typeface="Calibri"/>
                <a:cs typeface="Calibri"/>
              </a:rPr>
              <a:t>Salting:</a:t>
            </a:r>
            <a:r>
              <a:rPr sz="2539" b="1" spc="-109" dirty="0">
                <a:latin typeface="Calibri"/>
                <a:cs typeface="Calibri"/>
              </a:rPr>
              <a:t> </a:t>
            </a:r>
            <a:r>
              <a:rPr sz="2539" spc="-5" dirty="0">
                <a:latin typeface="Calibri"/>
                <a:cs typeface="Calibri"/>
              </a:rPr>
              <a:t>adding</a:t>
            </a:r>
            <a:r>
              <a:rPr sz="2539" spc="-54" dirty="0">
                <a:latin typeface="Calibri"/>
                <a:cs typeface="Calibri"/>
              </a:rPr>
              <a:t> </a:t>
            </a:r>
            <a:r>
              <a:rPr sz="2539" spc="-9" dirty="0">
                <a:latin typeface="Calibri"/>
                <a:cs typeface="Calibri"/>
              </a:rPr>
              <a:t>random</a:t>
            </a:r>
            <a:r>
              <a:rPr sz="2539" spc="-73" dirty="0">
                <a:latin typeface="Calibri"/>
                <a:cs typeface="Calibri"/>
              </a:rPr>
              <a:t> </a:t>
            </a:r>
            <a:r>
              <a:rPr sz="2539" spc="-5" dirty="0">
                <a:latin typeface="Calibri"/>
                <a:cs typeface="Calibri"/>
              </a:rPr>
              <a:t>values</a:t>
            </a:r>
            <a:r>
              <a:rPr sz="2539" spc="-127" dirty="0">
                <a:latin typeface="Calibri"/>
                <a:cs typeface="Calibri"/>
              </a:rPr>
              <a:t> </a:t>
            </a:r>
            <a:r>
              <a:rPr sz="2539" spc="9" dirty="0">
                <a:latin typeface="Calibri"/>
                <a:cs typeface="Calibri"/>
              </a:rPr>
              <a:t>such</a:t>
            </a:r>
            <a:r>
              <a:rPr sz="2539" spc="-109" dirty="0">
                <a:latin typeface="Calibri"/>
                <a:cs typeface="Calibri"/>
              </a:rPr>
              <a:t> </a:t>
            </a:r>
            <a:r>
              <a:rPr sz="2539" spc="-14" dirty="0">
                <a:latin typeface="Calibri"/>
                <a:cs typeface="Calibri"/>
              </a:rPr>
              <a:t>that</a:t>
            </a:r>
            <a:r>
              <a:rPr sz="2539" spc="14" dirty="0">
                <a:latin typeface="Calibri"/>
                <a:cs typeface="Calibri"/>
              </a:rPr>
              <a:t> </a:t>
            </a:r>
            <a:r>
              <a:rPr sz="2539" spc="-14" dirty="0">
                <a:latin typeface="Calibri"/>
                <a:cs typeface="Calibri"/>
              </a:rPr>
              <a:t>two</a:t>
            </a:r>
            <a:r>
              <a:rPr sz="2539" spc="-23" dirty="0">
                <a:latin typeface="Calibri"/>
                <a:cs typeface="Calibri"/>
              </a:rPr>
              <a:t> </a:t>
            </a:r>
            <a:r>
              <a:rPr sz="2539" dirty="0">
                <a:latin typeface="Calibri"/>
                <a:cs typeface="Calibri"/>
              </a:rPr>
              <a:t>accounts  </a:t>
            </a:r>
            <a:r>
              <a:rPr sz="2539" spc="-23" dirty="0">
                <a:latin typeface="Calibri"/>
                <a:cs typeface="Calibri"/>
              </a:rPr>
              <a:t>with </a:t>
            </a:r>
            <a:r>
              <a:rPr sz="2539" spc="-5" dirty="0">
                <a:latin typeface="Calibri"/>
                <a:cs typeface="Calibri"/>
              </a:rPr>
              <a:t>the </a:t>
            </a:r>
            <a:r>
              <a:rPr sz="2539" spc="-18" dirty="0">
                <a:latin typeface="Calibri"/>
                <a:cs typeface="Calibri"/>
              </a:rPr>
              <a:t>same </a:t>
            </a:r>
            <a:r>
              <a:rPr sz="2539" dirty="0">
                <a:latin typeface="Calibri"/>
                <a:cs typeface="Calibri"/>
              </a:rPr>
              <a:t>password </a:t>
            </a:r>
            <a:r>
              <a:rPr sz="2539" spc="-18" dirty="0">
                <a:latin typeface="Calibri"/>
                <a:cs typeface="Calibri"/>
              </a:rPr>
              <a:t>generate </a:t>
            </a:r>
            <a:r>
              <a:rPr sz="2539" dirty="0">
                <a:latin typeface="Calibri"/>
                <a:cs typeface="Calibri"/>
              </a:rPr>
              <a:t>different</a:t>
            </a:r>
            <a:r>
              <a:rPr sz="2539" spc="-381" dirty="0">
                <a:latin typeface="Calibri"/>
                <a:cs typeface="Calibri"/>
              </a:rPr>
              <a:t> </a:t>
            </a:r>
            <a:r>
              <a:rPr sz="2539" dirty="0">
                <a:latin typeface="Calibri"/>
                <a:cs typeface="Calibri"/>
              </a:rPr>
              <a:t>hashes</a:t>
            </a:r>
            <a:endParaRPr sz="2539">
              <a:latin typeface="Calibri"/>
              <a:cs typeface="Calibri"/>
            </a:endParaRPr>
          </a:p>
          <a:p>
            <a:pPr marL="679465" lvl="1" indent="-218811">
              <a:spcBef>
                <a:spcPts val="181"/>
              </a:spcBef>
              <a:buFont typeface="Arial"/>
              <a:buChar char="•"/>
              <a:tabLst>
                <a:tab pos="678889" algn="l"/>
                <a:tab pos="679465" algn="l"/>
              </a:tabLst>
            </a:pPr>
            <a:r>
              <a:rPr sz="2176" spc="-5" dirty="0">
                <a:latin typeface="Calibri"/>
                <a:cs typeface="Calibri"/>
              </a:rPr>
              <a:t>Prevent</a:t>
            </a:r>
            <a:r>
              <a:rPr sz="2176" spc="-227" dirty="0">
                <a:latin typeface="Calibri"/>
                <a:cs typeface="Calibri"/>
              </a:rPr>
              <a:t> </a:t>
            </a:r>
            <a:r>
              <a:rPr sz="2176" spc="9" dirty="0">
                <a:latin typeface="Calibri"/>
                <a:cs typeface="Calibri"/>
              </a:rPr>
              <a:t>the</a:t>
            </a:r>
            <a:r>
              <a:rPr sz="2176" spc="-127" dirty="0">
                <a:latin typeface="Calibri"/>
                <a:cs typeface="Calibri"/>
              </a:rPr>
              <a:t> </a:t>
            </a:r>
            <a:r>
              <a:rPr sz="2176" spc="-5" dirty="0">
                <a:latin typeface="Calibri"/>
                <a:cs typeface="Calibri"/>
              </a:rPr>
              <a:t>use</a:t>
            </a:r>
            <a:r>
              <a:rPr sz="2176" spc="-36" dirty="0">
                <a:latin typeface="Calibri"/>
                <a:cs typeface="Calibri"/>
              </a:rPr>
              <a:t> </a:t>
            </a:r>
            <a:r>
              <a:rPr sz="2176" spc="14" dirty="0">
                <a:latin typeface="Calibri"/>
                <a:cs typeface="Calibri"/>
              </a:rPr>
              <a:t>of</a:t>
            </a:r>
            <a:r>
              <a:rPr sz="2176" spc="-68" dirty="0">
                <a:latin typeface="Calibri"/>
                <a:cs typeface="Calibri"/>
              </a:rPr>
              <a:t> </a:t>
            </a:r>
            <a:r>
              <a:rPr sz="2176" spc="-9" dirty="0">
                <a:latin typeface="Calibri"/>
                <a:cs typeface="Calibri"/>
              </a:rPr>
              <a:t>pre-computed</a:t>
            </a:r>
            <a:r>
              <a:rPr sz="2176" spc="-95" dirty="0">
                <a:latin typeface="Calibri"/>
                <a:cs typeface="Calibri"/>
              </a:rPr>
              <a:t> </a:t>
            </a:r>
            <a:r>
              <a:rPr sz="2176" spc="-14" dirty="0">
                <a:latin typeface="Calibri"/>
                <a:cs typeface="Calibri"/>
              </a:rPr>
              <a:t>tables</a:t>
            </a:r>
            <a:endParaRPr sz="2176">
              <a:latin typeface="Calibri"/>
              <a:cs typeface="Calibri"/>
            </a:endParaRPr>
          </a:p>
          <a:p>
            <a:pPr marL="230327" indent="-218811">
              <a:spcBef>
                <a:spcPts val="653"/>
              </a:spcBef>
              <a:buFont typeface="Arial"/>
              <a:buChar char="•"/>
              <a:tabLst>
                <a:tab pos="230327" algn="l"/>
              </a:tabLst>
            </a:pPr>
            <a:r>
              <a:rPr sz="2539" b="1" dirty="0">
                <a:latin typeface="Calibri"/>
                <a:cs typeface="Calibri"/>
              </a:rPr>
              <a:t>Stretching:</a:t>
            </a:r>
            <a:r>
              <a:rPr sz="2539" b="1" spc="-195" dirty="0">
                <a:latin typeface="Calibri"/>
                <a:cs typeface="Calibri"/>
              </a:rPr>
              <a:t> </a:t>
            </a:r>
            <a:r>
              <a:rPr sz="2539" spc="-18" dirty="0">
                <a:latin typeface="Calibri"/>
                <a:cs typeface="Calibri"/>
              </a:rPr>
              <a:t>deliberately</a:t>
            </a:r>
            <a:r>
              <a:rPr sz="2539" spc="-14" dirty="0">
                <a:latin typeface="Calibri"/>
                <a:cs typeface="Calibri"/>
              </a:rPr>
              <a:t> </a:t>
            </a:r>
            <a:r>
              <a:rPr sz="2539" spc="-5" dirty="0">
                <a:latin typeface="Calibri"/>
                <a:cs typeface="Calibri"/>
              </a:rPr>
              <a:t>slow</a:t>
            </a:r>
            <a:r>
              <a:rPr sz="2539" spc="-41" dirty="0">
                <a:latin typeface="Calibri"/>
                <a:cs typeface="Calibri"/>
              </a:rPr>
              <a:t> </a:t>
            </a:r>
            <a:r>
              <a:rPr sz="2539" spc="9" dirty="0">
                <a:latin typeface="Calibri"/>
                <a:cs typeface="Calibri"/>
              </a:rPr>
              <a:t>down</a:t>
            </a:r>
            <a:r>
              <a:rPr sz="2539" spc="-103" dirty="0">
                <a:latin typeface="Calibri"/>
                <a:cs typeface="Calibri"/>
              </a:rPr>
              <a:t> </a:t>
            </a:r>
            <a:r>
              <a:rPr sz="2539" dirty="0">
                <a:latin typeface="Calibri"/>
                <a:cs typeface="Calibri"/>
              </a:rPr>
              <a:t>password</a:t>
            </a:r>
            <a:r>
              <a:rPr sz="2539" spc="-190" dirty="0">
                <a:latin typeface="Calibri"/>
                <a:cs typeface="Calibri"/>
              </a:rPr>
              <a:t> </a:t>
            </a:r>
            <a:r>
              <a:rPr sz="2539" spc="-14" dirty="0">
                <a:latin typeface="Calibri"/>
                <a:cs typeface="Calibri"/>
              </a:rPr>
              <a:t>cracking</a:t>
            </a:r>
            <a:endParaRPr sz="2539">
              <a:latin typeface="Calibri"/>
              <a:cs typeface="Calibri"/>
            </a:endParaRPr>
          </a:p>
        </p:txBody>
      </p:sp>
    </p:spTree>
    <p:extLst>
      <p:ext uri="{BB962C8B-B14F-4D97-AF65-F5344CB8AC3E}">
        <p14:creationId xmlns:p14="http://schemas.microsoft.com/office/powerpoint/2010/main" val="21559573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7784" y="353411"/>
            <a:ext cx="7581227" cy="1354217"/>
          </a:xfrm>
          <a:prstGeom prst="rect">
            <a:avLst/>
          </a:prstGeom>
        </p:spPr>
        <p:txBody>
          <a:bodyPr vert="horz" wrap="square" lIns="0" tIns="0" rIns="0" bIns="0" rtlCol="0" anchor="ctr">
            <a:spAutoFit/>
          </a:bodyPr>
          <a:lstStyle/>
          <a:p>
            <a:pPr marL="11516">
              <a:lnSpc>
                <a:spcPct val="100000"/>
              </a:lnSpc>
            </a:pPr>
            <a:r>
              <a:rPr spc="-27" dirty="0"/>
              <a:t>Popular </a:t>
            </a:r>
            <a:r>
              <a:rPr spc="-9" dirty="0"/>
              <a:t>choices </a:t>
            </a:r>
            <a:r>
              <a:rPr spc="23" dirty="0"/>
              <a:t>of </a:t>
            </a:r>
            <a:r>
              <a:rPr spc="-18" dirty="0"/>
              <a:t>hash</a:t>
            </a:r>
            <a:r>
              <a:rPr spc="204" dirty="0"/>
              <a:t> </a:t>
            </a:r>
            <a:r>
              <a:rPr spc="-18" dirty="0"/>
              <a:t>algorithms</a:t>
            </a:r>
          </a:p>
        </p:txBody>
      </p:sp>
      <p:sp>
        <p:nvSpPr>
          <p:cNvPr id="3" name="object 3"/>
          <p:cNvSpPr txBox="1"/>
          <p:nvPr/>
        </p:nvSpPr>
        <p:spPr>
          <a:xfrm>
            <a:off x="2327785" y="1842528"/>
            <a:ext cx="7334202" cy="3312317"/>
          </a:xfrm>
          <a:prstGeom prst="rect">
            <a:avLst/>
          </a:prstGeom>
        </p:spPr>
        <p:txBody>
          <a:bodyPr vert="horz" wrap="square" lIns="0" tIns="0" rIns="0" bIns="0" rtlCol="0">
            <a:spAutoFit/>
          </a:bodyPr>
          <a:lstStyle/>
          <a:p>
            <a:pPr marL="230327" indent="-218811">
              <a:buChar char="•"/>
              <a:tabLst>
                <a:tab pos="230327" algn="l"/>
              </a:tabLst>
            </a:pPr>
            <a:r>
              <a:rPr sz="2720" strike="sngStrike" spc="-5" dirty="0">
                <a:latin typeface="Calibri"/>
                <a:cs typeface="Calibri"/>
              </a:rPr>
              <a:t>MD5</a:t>
            </a:r>
            <a:endParaRPr sz="2720">
              <a:latin typeface="Calibri"/>
              <a:cs typeface="Calibri"/>
            </a:endParaRPr>
          </a:p>
          <a:p>
            <a:pPr marL="230327" indent="-218811">
              <a:spcBef>
                <a:spcPts val="635"/>
              </a:spcBef>
              <a:buChar char="•"/>
              <a:tabLst>
                <a:tab pos="230327" algn="l"/>
              </a:tabLst>
            </a:pPr>
            <a:r>
              <a:rPr sz="2720" strike="sngStrike" spc="-5" dirty="0">
                <a:latin typeface="Calibri"/>
                <a:cs typeface="Calibri"/>
              </a:rPr>
              <a:t>SHA-1</a:t>
            </a:r>
            <a:endParaRPr sz="2720">
              <a:latin typeface="Calibri"/>
              <a:cs typeface="Calibri"/>
            </a:endParaRPr>
          </a:p>
          <a:p>
            <a:pPr marL="230327" indent="-218811">
              <a:spcBef>
                <a:spcPts val="725"/>
              </a:spcBef>
              <a:buChar char="•"/>
              <a:tabLst>
                <a:tab pos="230327" algn="l"/>
              </a:tabLst>
            </a:pPr>
            <a:r>
              <a:rPr sz="2720" spc="-5" dirty="0">
                <a:latin typeface="Calibri"/>
                <a:cs typeface="Calibri"/>
              </a:rPr>
              <a:t>SHA-2 </a:t>
            </a:r>
            <a:r>
              <a:rPr sz="2720" spc="-23" dirty="0">
                <a:latin typeface="Calibri"/>
                <a:cs typeface="Calibri"/>
              </a:rPr>
              <a:t>family </a:t>
            </a:r>
            <a:r>
              <a:rPr sz="2720" spc="-14" dirty="0">
                <a:latin typeface="Calibri"/>
                <a:cs typeface="Calibri"/>
              </a:rPr>
              <a:t>(SHA-224, SHA-256,</a:t>
            </a:r>
            <a:r>
              <a:rPr sz="2720" spc="227" dirty="0">
                <a:latin typeface="Calibri"/>
                <a:cs typeface="Calibri"/>
              </a:rPr>
              <a:t> </a:t>
            </a:r>
            <a:r>
              <a:rPr sz="2720" spc="9" dirty="0">
                <a:latin typeface="Calibri"/>
                <a:cs typeface="Calibri"/>
              </a:rPr>
              <a:t>…)</a:t>
            </a:r>
            <a:endParaRPr sz="2720">
              <a:latin typeface="Calibri"/>
              <a:cs typeface="Calibri"/>
            </a:endParaRPr>
          </a:p>
          <a:p>
            <a:pPr marL="230327" indent="-218811">
              <a:spcBef>
                <a:spcPts val="635"/>
              </a:spcBef>
              <a:buChar char="•"/>
              <a:tabLst>
                <a:tab pos="230327" algn="l"/>
              </a:tabLst>
            </a:pPr>
            <a:r>
              <a:rPr sz="2720" spc="-5" dirty="0">
                <a:latin typeface="Calibri"/>
                <a:cs typeface="Calibri"/>
              </a:rPr>
              <a:t>SHA-3</a:t>
            </a:r>
            <a:endParaRPr sz="2720">
              <a:latin typeface="Calibri"/>
              <a:cs typeface="Calibri"/>
            </a:endParaRPr>
          </a:p>
          <a:p>
            <a:pPr>
              <a:lnSpc>
                <a:spcPct val="100000"/>
              </a:lnSpc>
              <a:buChar char="•"/>
            </a:pPr>
            <a:endParaRPr sz="2811">
              <a:latin typeface="Times New Roman"/>
              <a:cs typeface="Times New Roman"/>
            </a:endParaRPr>
          </a:p>
          <a:p>
            <a:pPr marL="230327" marR="4607" indent="-218811">
              <a:lnSpc>
                <a:spcPts val="2902"/>
              </a:lnSpc>
              <a:spcBef>
                <a:spcPts val="1700"/>
              </a:spcBef>
              <a:buChar char="•"/>
              <a:tabLst>
                <a:tab pos="230327" algn="l"/>
              </a:tabLst>
            </a:pPr>
            <a:r>
              <a:rPr sz="2720" spc="-5" dirty="0">
                <a:latin typeface="Calibri"/>
                <a:cs typeface="Calibri"/>
              </a:rPr>
              <a:t>MD5 and SHA-1 </a:t>
            </a:r>
            <a:r>
              <a:rPr sz="2720" spc="-27" dirty="0">
                <a:latin typeface="Calibri"/>
                <a:cs typeface="Calibri"/>
              </a:rPr>
              <a:t>are </a:t>
            </a:r>
            <a:r>
              <a:rPr sz="2720" spc="5" dirty="0">
                <a:latin typeface="Calibri"/>
                <a:cs typeface="Calibri"/>
              </a:rPr>
              <a:t>considered </a:t>
            </a:r>
            <a:r>
              <a:rPr sz="2720" spc="-14" dirty="0">
                <a:latin typeface="Calibri"/>
                <a:cs typeface="Calibri"/>
              </a:rPr>
              <a:t>broken </a:t>
            </a:r>
            <a:r>
              <a:rPr sz="2720" spc="-9" dirty="0">
                <a:latin typeface="Calibri"/>
                <a:cs typeface="Calibri"/>
              </a:rPr>
              <a:t>(there</a:t>
            </a:r>
            <a:r>
              <a:rPr sz="2720" spc="-258" dirty="0">
                <a:latin typeface="Calibri"/>
                <a:cs typeface="Calibri"/>
              </a:rPr>
              <a:t> </a:t>
            </a:r>
            <a:r>
              <a:rPr sz="2720" spc="5" dirty="0">
                <a:latin typeface="Calibri"/>
                <a:cs typeface="Calibri"/>
              </a:rPr>
              <a:t>exist  </a:t>
            </a:r>
            <a:r>
              <a:rPr sz="2720" dirty="0">
                <a:latin typeface="Calibri"/>
                <a:cs typeface="Calibri"/>
              </a:rPr>
              <a:t>a better </a:t>
            </a:r>
            <a:r>
              <a:rPr sz="2720" spc="9" dirty="0">
                <a:latin typeface="Calibri"/>
                <a:cs typeface="Calibri"/>
              </a:rPr>
              <a:t>collision </a:t>
            </a:r>
            <a:r>
              <a:rPr sz="2720" spc="-9" dirty="0">
                <a:latin typeface="Calibri"/>
                <a:cs typeface="Calibri"/>
              </a:rPr>
              <a:t>attack </a:t>
            </a:r>
            <a:r>
              <a:rPr sz="2720" spc="-5" dirty="0">
                <a:latin typeface="Calibri"/>
                <a:cs typeface="Calibri"/>
              </a:rPr>
              <a:t>than </a:t>
            </a:r>
            <a:r>
              <a:rPr sz="2720" spc="5" dirty="0">
                <a:latin typeface="Calibri"/>
                <a:cs typeface="Calibri"/>
              </a:rPr>
              <a:t>the </a:t>
            </a:r>
            <a:r>
              <a:rPr sz="2720" spc="-14" dirty="0">
                <a:latin typeface="Calibri"/>
                <a:cs typeface="Calibri"/>
              </a:rPr>
              <a:t>birthday</a:t>
            </a:r>
            <a:r>
              <a:rPr sz="2720" spc="-381" dirty="0">
                <a:latin typeface="Calibri"/>
                <a:cs typeface="Calibri"/>
              </a:rPr>
              <a:t> </a:t>
            </a:r>
            <a:r>
              <a:rPr sz="2720" spc="-5" dirty="0">
                <a:latin typeface="Calibri"/>
                <a:cs typeface="Calibri"/>
              </a:rPr>
              <a:t>attack)</a:t>
            </a:r>
            <a:endParaRPr sz="2720">
              <a:latin typeface="Calibri"/>
              <a:cs typeface="Calibri"/>
            </a:endParaRPr>
          </a:p>
        </p:txBody>
      </p:sp>
      <p:sp>
        <p:nvSpPr>
          <p:cNvPr id="4" name="object 4"/>
          <p:cNvSpPr txBox="1"/>
          <p:nvPr/>
        </p:nvSpPr>
        <p:spPr>
          <a:xfrm>
            <a:off x="2161085" y="6052165"/>
            <a:ext cx="7677390" cy="485069"/>
          </a:xfrm>
          <a:prstGeom prst="rect">
            <a:avLst/>
          </a:prstGeom>
        </p:spPr>
        <p:txBody>
          <a:bodyPr vert="horz" wrap="square" lIns="0" tIns="0" rIns="0" bIns="0" rtlCol="0">
            <a:spAutoFit/>
          </a:bodyPr>
          <a:lstStyle/>
          <a:p>
            <a:pPr marL="11516"/>
            <a:r>
              <a:rPr sz="1723" dirty="0">
                <a:latin typeface="Calibri"/>
                <a:cs typeface="Calibri"/>
              </a:rPr>
              <a:t>https://en.wikipedia.org/wiki/Hash_function_security_summary</a:t>
            </a:r>
            <a:endParaRPr sz="1723">
              <a:latin typeface="Calibri"/>
              <a:cs typeface="Calibri"/>
            </a:endParaRPr>
          </a:p>
          <a:p>
            <a:pPr marR="4607" algn="r">
              <a:spcBef>
                <a:spcPts val="272"/>
              </a:spcBef>
            </a:pPr>
            <a:r>
              <a:rPr sz="1179" spc="36" dirty="0">
                <a:solidFill>
                  <a:srgbClr val="898989"/>
                </a:solidFill>
                <a:latin typeface="Calibri"/>
                <a:cs typeface="Calibri"/>
              </a:rPr>
              <a:t>22</a:t>
            </a:r>
            <a:endParaRPr sz="1179">
              <a:latin typeface="Calibri"/>
              <a:cs typeface="Calibri"/>
            </a:endParaRPr>
          </a:p>
        </p:txBody>
      </p:sp>
    </p:spTree>
    <p:extLst>
      <p:ext uri="{BB962C8B-B14F-4D97-AF65-F5344CB8AC3E}">
        <p14:creationId xmlns:p14="http://schemas.microsoft.com/office/powerpoint/2010/main" val="3797339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289175">
              <a:lnSpc>
                <a:spcPct val="100000"/>
              </a:lnSpc>
            </a:pPr>
            <a:r>
              <a:rPr spc="10" dirty="0">
                <a:latin typeface="Microsoft YaHei"/>
                <a:cs typeface="Microsoft YaHei"/>
              </a:rPr>
              <a:t>加密技術的強度</a:t>
            </a:r>
          </a:p>
        </p:txBody>
      </p:sp>
      <p:sp>
        <p:nvSpPr>
          <p:cNvPr id="4" name="object 4"/>
          <p:cNvSpPr txBox="1"/>
          <p:nvPr/>
        </p:nvSpPr>
        <p:spPr>
          <a:xfrm>
            <a:off x="2130425" y="1403236"/>
            <a:ext cx="7493000" cy="4058419"/>
          </a:xfrm>
          <a:prstGeom prst="rect">
            <a:avLst/>
          </a:prstGeom>
        </p:spPr>
        <p:txBody>
          <a:bodyPr vert="horz" wrap="square" lIns="0" tIns="0" rIns="0" bIns="0" rtlCol="0">
            <a:spAutoFit/>
          </a:bodyPr>
          <a:lstStyle/>
          <a:p>
            <a:pPr marL="355600" marR="5080" indent="-342900">
              <a:lnSpc>
                <a:spcPct val="102299"/>
              </a:lnSpc>
              <a:tabLst>
                <a:tab pos="354965" algn="l"/>
              </a:tabLst>
            </a:pPr>
            <a:r>
              <a:rPr sz="2750" spc="5" dirty="0">
                <a:latin typeface="Arial"/>
                <a:cs typeface="Arial"/>
              </a:rPr>
              <a:t>•	</a:t>
            </a:r>
            <a:r>
              <a:rPr sz="2750" spc="50" dirty="0">
                <a:latin typeface="DFKai-SB"/>
                <a:cs typeface="DFKai-SB"/>
              </a:rPr>
              <a:t>加密技術的強度指的是密碼破解所需要花費的  時間與資源。</a:t>
            </a:r>
            <a:endParaRPr sz="2750" dirty="0">
              <a:latin typeface="DFKai-SB"/>
              <a:cs typeface="DFKai-SB"/>
            </a:endParaRPr>
          </a:p>
          <a:p>
            <a:pPr marL="12700">
              <a:spcBef>
                <a:spcPts val="750"/>
              </a:spcBef>
              <a:tabLst>
                <a:tab pos="354965" algn="l"/>
              </a:tabLst>
            </a:pPr>
            <a:r>
              <a:rPr sz="2750" spc="5" dirty="0">
                <a:latin typeface="Arial"/>
                <a:cs typeface="Arial"/>
              </a:rPr>
              <a:t>•	</a:t>
            </a:r>
            <a:r>
              <a:rPr sz="2750" spc="55" dirty="0">
                <a:latin typeface="DFKai-SB"/>
                <a:cs typeface="DFKai-SB"/>
              </a:rPr>
              <a:t>加密技術強度的高低通常牽涉到下列的因素：</a:t>
            </a:r>
            <a:endParaRPr sz="2750" dirty="0">
              <a:latin typeface="DFKai-SB"/>
              <a:cs typeface="DFKai-SB"/>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演算法強度</a:t>
            </a:r>
          </a:p>
          <a:p>
            <a:pPr marL="469900">
              <a:spcBef>
                <a:spcPts val="570"/>
              </a:spcBef>
            </a:pPr>
            <a:r>
              <a:rPr sz="2400" spc="-5" dirty="0">
                <a:latin typeface="Arial"/>
                <a:cs typeface="Arial"/>
              </a:rPr>
              <a:t>–</a:t>
            </a:r>
            <a:r>
              <a:rPr sz="2400" spc="145" dirty="0">
                <a:latin typeface="Arial"/>
                <a:cs typeface="Arial"/>
              </a:rPr>
              <a:t> </a:t>
            </a:r>
            <a:r>
              <a:rPr sz="2400" dirty="0">
                <a:latin typeface="DFKai-SB"/>
                <a:cs typeface="DFKai-SB"/>
              </a:rPr>
              <a:t>金鑰保護機制</a:t>
            </a:r>
          </a:p>
          <a:p>
            <a:pPr marL="469900">
              <a:spcBef>
                <a:spcPts val="570"/>
              </a:spcBef>
            </a:pPr>
            <a:r>
              <a:rPr sz="2400" spc="-5" dirty="0">
                <a:latin typeface="Arial"/>
                <a:cs typeface="Arial"/>
              </a:rPr>
              <a:t>–</a:t>
            </a:r>
            <a:r>
              <a:rPr sz="2400" spc="145" dirty="0">
                <a:latin typeface="Arial"/>
                <a:cs typeface="Arial"/>
              </a:rPr>
              <a:t> </a:t>
            </a:r>
            <a:r>
              <a:rPr sz="2400" dirty="0">
                <a:latin typeface="DFKai-SB"/>
                <a:cs typeface="DFKai-SB"/>
              </a:rPr>
              <a:t>金鑰的長度</a:t>
            </a:r>
          </a:p>
          <a:p>
            <a:pPr marL="450850" indent="-438150">
              <a:spcBef>
                <a:spcPts val="670"/>
              </a:spcBef>
              <a:buChar char="•"/>
              <a:tabLst>
                <a:tab pos="450215" algn="l"/>
                <a:tab pos="450850" algn="l"/>
              </a:tabLst>
            </a:pPr>
            <a:r>
              <a:rPr sz="2750" spc="15" dirty="0">
                <a:latin typeface="Arial"/>
                <a:cs typeface="Arial"/>
              </a:rPr>
              <a:t>Kerckhoff</a:t>
            </a:r>
            <a:r>
              <a:rPr sz="2750" spc="-100" dirty="0">
                <a:latin typeface="Arial"/>
                <a:cs typeface="Arial"/>
              </a:rPr>
              <a:t> </a:t>
            </a:r>
            <a:r>
              <a:rPr sz="2750" spc="25" dirty="0">
                <a:latin typeface="Arial"/>
                <a:cs typeface="Arial"/>
              </a:rPr>
              <a:t>Principle</a:t>
            </a:r>
            <a:endParaRPr sz="2750" dirty="0">
              <a:latin typeface="Arial"/>
              <a:cs typeface="Arial"/>
            </a:endParaRPr>
          </a:p>
          <a:p>
            <a:pPr marL="755650" marR="24130" indent="-285750">
              <a:lnSpc>
                <a:spcPct val="101600"/>
              </a:lnSpc>
              <a:spcBef>
                <a:spcPts val="525"/>
              </a:spcBef>
            </a:pPr>
            <a:r>
              <a:rPr sz="2400" spc="-5" dirty="0">
                <a:latin typeface="Arial"/>
                <a:cs typeface="Arial"/>
              </a:rPr>
              <a:t>– </a:t>
            </a:r>
            <a:r>
              <a:rPr sz="2400" dirty="0">
                <a:latin typeface="DFKai-SB"/>
                <a:cs typeface="DFKai-SB"/>
              </a:rPr>
              <a:t>密碼系統的安全性不在演算法的保密，而是取決於  金鑰的保密機制。</a:t>
            </a:r>
          </a:p>
        </p:txBody>
      </p:sp>
    </p:spTree>
    <p:extLst>
      <p:ext uri="{BB962C8B-B14F-4D97-AF65-F5344CB8AC3E}">
        <p14:creationId xmlns:p14="http://schemas.microsoft.com/office/powerpoint/2010/main" val="4800324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0426" y="543561"/>
            <a:ext cx="10515600" cy="655949"/>
          </a:xfrm>
          <a:prstGeom prst="rect">
            <a:avLst/>
          </a:prstGeom>
        </p:spPr>
        <p:txBody>
          <a:bodyPr vert="horz" wrap="square" lIns="0" tIns="47625" rIns="0" bIns="0" rtlCol="0" anchor="ctr">
            <a:spAutoFit/>
          </a:bodyPr>
          <a:lstStyle/>
          <a:p>
            <a:pPr marL="2765425">
              <a:lnSpc>
                <a:spcPct val="100000"/>
              </a:lnSpc>
            </a:pPr>
            <a:r>
              <a:rPr sz="3950" spc="25" dirty="0"/>
              <a:t>RIPEM</a:t>
            </a:r>
            <a:r>
              <a:rPr sz="3950" spc="-50" dirty="0"/>
              <a:t>D</a:t>
            </a:r>
            <a:r>
              <a:rPr sz="3950" spc="105" dirty="0"/>
              <a:t>-</a:t>
            </a:r>
            <a:r>
              <a:rPr sz="3950" spc="25" dirty="0"/>
              <a:t>160</a:t>
            </a:r>
            <a:endParaRPr sz="3950" dirty="0"/>
          </a:p>
        </p:txBody>
      </p:sp>
      <p:sp>
        <p:nvSpPr>
          <p:cNvPr id="3" name="object 3"/>
          <p:cNvSpPr txBox="1"/>
          <p:nvPr/>
        </p:nvSpPr>
        <p:spPr>
          <a:xfrm>
            <a:off x="2130426" y="1412876"/>
            <a:ext cx="7769225" cy="1880235"/>
          </a:xfrm>
          <a:prstGeom prst="rect">
            <a:avLst/>
          </a:prstGeom>
        </p:spPr>
        <p:txBody>
          <a:bodyPr vert="horz" wrap="square" lIns="0" tIns="0" rIns="0" bIns="0" rtlCol="0">
            <a:spAutoFit/>
          </a:bodyPr>
          <a:lstStyle/>
          <a:p>
            <a:pPr marL="12700">
              <a:tabLst>
                <a:tab pos="354965" algn="l"/>
              </a:tabLst>
            </a:pPr>
            <a:r>
              <a:rPr sz="2750" spc="5" dirty="0">
                <a:latin typeface="Arial"/>
                <a:cs typeface="Arial"/>
              </a:rPr>
              <a:t>•	</a:t>
            </a:r>
            <a:r>
              <a:rPr sz="2750" spc="50" dirty="0">
                <a:latin typeface="DFKai-SB"/>
                <a:cs typeface="DFKai-SB"/>
              </a:rPr>
              <a:t>由歐洲</a:t>
            </a:r>
            <a:r>
              <a:rPr sz="2750" spc="50" dirty="0">
                <a:latin typeface="Arial"/>
                <a:cs typeface="Arial"/>
              </a:rPr>
              <a:t>RACE</a:t>
            </a:r>
            <a:r>
              <a:rPr sz="2750" spc="50" dirty="0">
                <a:latin typeface="DFKai-SB"/>
                <a:cs typeface="DFKai-SB"/>
              </a:rPr>
              <a:t>整合基金評估這項計劃發展出來。</a:t>
            </a:r>
            <a:endParaRPr sz="2750" dirty="0">
              <a:latin typeface="DFKai-SB"/>
              <a:cs typeface="DFKai-SB"/>
            </a:endParaRPr>
          </a:p>
          <a:p>
            <a:pPr marL="355600" marR="281305" indent="-342900">
              <a:lnSpc>
                <a:spcPct val="102299"/>
              </a:lnSpc>
              <a:spcBef>
                <a:spcPts val="675"/>
              </a:spcBef>
              <a:tabLst>
                <a:tab pos="354965" algn="l"/>
              </a:tabLst>
            </a:pPr>
            <a:r>
              <a:rPr sz="2750" spc="5" dirty="0">
                <a:latin typeface="Arial"/>
                <a:cs typeface="Arial"/>
              </a:rPr>
              <a:t>•	</a:t>
            </a:r>
            <a:r>
              <a:rPr sz="2750" spc="50" dirty="0">
                <a:latin typeface="DFKai-SB"/>
                <a:cs typeface="DFKai-SB"/>
              </a:rPr>
              <a:t>可以接受任何長度的輸入訊息，輸入訊息會被  </a:t>
            </a:r>
            <a:r>
              <a:rPr sz="2750" spc="45" dirty="0">
                <a:latin typeface="DFKai-SB"/>
                <a:cs typeface="DFKai-SB"/>
              </a:rPr>
              <a:t>分成多個</a:t>
            </a:r>
            <a:r>
              <a:rPr sz="2750" spc="45" dirty="0">
                <a:latin typeface="Arial"/>
                <a:cs typeface="Arial"/>
              </a:rPr>
              <a:t>512</a:t>
            </a:r>
            <a:r>
              <a:rPr sz="2750" spc="45" dirty="0">
                <a:latin typeface="DFKai-SB"/>
                <a:cs typeface="DFKai-SB"/>
              </a:rPr>
              <a:t>位元的區段來處理。</a:t>
            </a:r>
            <a:endParaRPr sz="2750" dirty="0">
              <a:latin typeface="DFKai-SB"/>
              <a:cs typeface="DFKai-SB"/>
            </a:endParaRPr>
          </a:p>
          <a:p>
            <a:pPr marL="12700">
              <a:spcBef>
                <a:spcPts val="675"/>
              </a:spcBef>
              <a:tabLst>
                <a:tab pos="354965" algn="l"/>
              </a:tabLst>
            </a:pPr>
            <a:r>
              <a:rPr sz="2750" spc="5" dirty="0">
                <a:latin typeface="Arial"/>
                <a:cs typeface="Arial"/>
              </a:rPr>
              <a:t>•	</a:t>
            </a:r>
            <a:r>
              <a:rPr sz="2750" spc="40" dirty="0">
                <a:latin typeface="DFKai-SB"/>
                <a:cs typeface="DFKai-SB"/>
              </a:rPr>
              <a:t>產生</a:t>
            </a:r>
            <a:r>
              <a:rPr sz="2750" spc="40" dirty="0">
                <a:latin typeface="Arial"/>
                <a:cs typeface="Arial"/>
              </a:rPr>
              <a:t>160</a:t>
            </a:r>
            <a:r>
              <a:rPr sz="2750" spc="40" dirty="0">
                <a:latin typeface="DFKai-SB"/>
                <a:cs typeface="DFKai-SB"/>
              </a:rPr>
              <a:t>位元的雜湊值。</a:t>
            </a:r>
            <a:endParaRPr sz="2750" dirty="0">
              <a:latin typeface="DFKai-SB"/>
              <a:cs typeface="DFKai-SB"/>
            </a:endParaRPr>
          </a:p>
        </p:txBody>
      </p:sp>
    </p:spTree>
    <p:extLst>
      <p:ext uri="{BB962C8B-B14F-4D97-AF65-F5344CB8AC3E}">
        <p14:creationId xmlns:p14="http://schemas.microsoft.com/office/powerpoint/2010/main" val="34617823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289175">
              <a:lnSpc>
                <a:spcPct val="100000"/>
              </a:lnSpc>
            </a:pPr>
            <a:r>
              <a:rPr spc="10" dirty="0">
                <a:latin typeface="Microsoft YaHei"/>
                <a:cs typeface="Microsoft YaHei"/>
              </a:rPr>
              <a:t>雜湊演算法比較</a:t>
            </a:r>
          </a:p>
        </p:txBody>
      </p:sp>
      <p:graphicFrame>
        <p:nvGraphicFramePr>
          <p:cNvPr id="3" name="object 3"/>
          <p:cNvGraphicFramePr>
            <a:graphicFrameLocks noGrp="1"/>
          </p:cNvGraphicFramePr>
          <p:nvPr>
            <p:extLst>
              <p:ext uri="{D42A27DB-BD31-4B8C-83A1-F6EECF244321}">
                <p14:modId xmlns:p14="http://schemas.microsoft.com/office/powerpoint/2010/main" val="197210633"/>
              </p:ext>
            </p:extLst>
          </p:nvPr>
        </p:nvGraphicFramePr>
        <p:xfrm>
          <a:off x="1900237" y="1338262"/>
          <a:ext cx="8229600" cy="4352924"/>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1704975">
                  <a:extLst>
                    <a:ext uri="{9D8B030D-6E8A-4147-A177-3AD203B41FA5}">
                      <a16:colId xmlns:a16="http://schemas.microsoft.com/office/drawing/2014/main" val="20001"/>
                    </a:ext>
                  </a:extLst>
                </a:gridCol>
                <a:gridCol w="1857375">
                  <a:extLst>
                    <a:ext uri="{9D8B030D-6E8A-4147-A177-3AD203B41FA5}">
                      <a16:colId xmlns:a16="http://schemas.microsoft.com/office/drawing/2014/main" val="20002"/>
                    </a:ext>
                  </a:extLst>
                </a:gridCol>
                <a:gridCol w="2609850">
                  <a:extLst>
                    <a:ext uri="{9D8B030D-6E8A-4147-A177-3AD203B41FA5}">
                      <a16:colId xmlns:a16="http://schemas.microsoft.com/office/drawing/2014/main" val="20003"/>
                    </a:ext>
                  </a:extLst>
                </a:gridCol>
              </a:tblGrid>
              <a:tr h="609600">
                <a:tc>
                  <a:txBody>
                    <a:bodyPr/>
                    <a:lstStyle/>
                    <a:p>
                      <a:endParaRPr/>
                    </a:p>
                  </a:txBody>
                  <a:tcPr marL="0" marR="0" marT="0" marB="0">
                    <a:lnL w="2857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chemeClr val="tx1"/>
                    </a:solidFill>
                  </a:tcPr>
                </a:tc>
                <a:tc>
                  <a:txBody>
                    <a:bodyPr/>
                    <a:lstStyle/>
                    <a:p>
                      <a:pPr marR="2540" algn="ctr">
                        <a:lnSpc>
                          <a:spcPct val="100000"/>
                        </a:lnSpc>
                        <a:spcBef>
                          <a:spcPts val="885"/>
                        </a:spcBef>
                      </a:pPr>
                      <a:r>
                        <a:rPr sz="2150" b="1" spc="30" dirty="0">
                          <a:solidFill>
                            <a:srgbClr val="006600"/>
                          </a:solidFill>
                          <a:latin typeface="Arial"/>
                          <a:cs typeface="Arial"/>
                        </a:rPr>
                        <a:t>MD5</a:t>
                      </a:r>
                      <a:endParaRPr sz="2150">
                        <a:latin typeface="Arial"/>
                        <a:cs typeface="Arial"/>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chemeClr val="tx1"/>
                    </a:solidFill>
                  </a:tcPr>
                </a:tc>
                <a:tc>
                  <a:txBody>
                    <a:bodyPr/>
                    <a:lstStyle/>
                    <a:p>
                      <a:pPr marL="635" algn="ctr">
                        <a:lnSpc>
                          <a:spcPct val="100000"/>
                        </a:lnSpc>
                        <a:spcBef>
                          <a:spcPts val="885"/>
                        </a:spcBef>
                      </a:pPr>
                      <a:r>
                        <a:rPr sz="2150" b="1" spc="10" dirty="0">
                          <a:solidFill>
                            <a:srgbClr val="006600"/>
                          </a:solidFill>
                          <a:latin typeface="Arial"/>
                          <a:cs typeface="Arial"/>
                        </a:rPr>
                        <a:t>SHA-1</a:t>
                      </a:r>
                      <a:endParaRPr sz="2150">
                        <a:latin typeface="Arial"/>
                        <a:cs typeface="Arial"/>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chemeClr val="tx1"/>
                    </a:solidFill>
                  </a:tcPr>
                </a:tc>
                <a:tc>
                  <a:txBody>
                    <a:bodyPr/>
                    <a:lstStyle/>
                    <a:p>
                      <a:pPr marL="19050" algn="ctr">
                        <a:lnSpc>
                          <a:spcPct val="100000"/>
                        </a:lnSpc>
                        <a:spcBef>
                          <a:spcPts val="885"/>
                        </a:spcBef>
                      </a:pPr>
                      <a:r>
                        <a:rPr sz="2150" b="1" spc="30" dirty="0">
                          <a:solidFill>
                            <a:srgbClr val="006600"/>
                          </a:solidFill>
                          <a:latin typeface="Arial"/>
                          <a:cs typeface="Arial"/>
                        </a:rPr>
                        <a:t>RIPEMD-160</a:t>
                      </a:r>
                      <a:endParaRPr sz="2150">
                        <a:latin typeface="Arial"/>
                        <a:cs typeface="Arial"/>
                      </a:endParaRPr>
                    </a:p>
                  </a:txBody>
                  <a:tcPr marL="0" marR="0" marT="0" marB="0">
                    <a:lnL w="952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solidFill>
                      <a:schemeClr val="tx1"/>
                    </a:solidFill>
                  </a:tcPr>
                </a:tc>
                <a:extLst>
                  <a:ext uri="{0D108BD9-81ED-4DB2-BD59-A6C34878D82A}">
                    <a16:rowId xmlns:a16="http://schemas.microsoft.com/office/drawing/2014/main" val="10000"/>
                  </a:ext>
                </a:extLst>
              </a:tr>
              <a:tr h="638175">
                <a:tc>
                  <a:txBody>
                    <a:bodyPr/>
                    <a:lstStyle/>
                    <a:p>
                      <a:pPr marL="80645">
                        <a:lnSpc>
                          <a:spcPct val="100000"/>
                        </a:lnSpc>
                        <a:spcBef>
                          <a:spcPts val="285"/>
                        </a:spcBef>
                      </a:pPr>
                      <a:r>
                        <a:rPr sz="2150" b="1" spc="40" dirty="0">
                          <a:solidFill>
                            <a:srgbClr val="006600"/>
                          </a:solidFill>
                          <a:latin typeface="Microsoft YaHei"/>
                          <a:cs typeface="Microsoft YaHei"/>
                        </a:rPr>
                        <a:t>摘要長度</a:t>
                      </a:r>
                      <a:endParaRPr sz="215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R="1905" algn="ctr">
                        <a:lnSpc>
                          <a:spcPct val="100000"/>
                        </a:lnSpc>
                        <a:spcBef>
                          <a:spcPts val="1110"/>
                        </a:spcBef>
                      </a:pPr>
                      <a:r>
                        <a:rPr sz="2150" b="1" spc="40" dirty="0">
                          <a:solidFill>
                            <a:srgbClr val="006600"/>
                          </a:solidFill>
                          <a:latin typeface="Arial"/>
                          <a:cs typeface="Arial"/>
                        </a:rPr>
                        <a:t>128</a:t>
                      </a:r>
                      <a:r>
                        <a:rPr sz="2150" b="1" spc="40" dirty="0">
                          <a:solidFill>
                            <a:srgbClr val="006600"/>
                          </a:solidFill>
                          <a:latin typeface="Microsoft YaHei"/>
                          <a:cs typeface="Microsoft YaHei"/>
                        </a:rPr>
                        <a:t>位元</a:t>
                      </a:r>
                      <a:endParaRPr sz="21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R="1905" algn="ctr">
                        <a:lnSpc>
                          <a:spcPct val="100000"/>
                        </a:lnSpc>
                        <a:spcBef>
                          <a:spcPts val="1110"/>
                        </a:spcBef>
                      </a:pPr>
                      <a:r>
                        <a:rPr sz="2150" b="1" spc="40" dirty="0">
                          <a:solidFill>
                            <a:srgbClr val="006600"/>
                          </a:solidFill>
                          <a:latin typeface="Arial"/>
                          <a:cs typeface="Arial"/>
                        </a:rPr>
                        <a:t>160</a:t>
                      </a:r>
                      <a:r>
                        <a:rPr sz="2150" b="1" spc="40" dirty="0">
                          <a:solidFill>
                            <a:srgbClr val="006600"/>
                          </a:solidFill>
                          <a:latin typeface="Microsoft YaHei"/>
                          <a:cs typeface="Microsoft YaHei"/>
                        </a:rPr>
                        <a:t>位元</a:t>
                      </a:r>
                      <a:endParaRPr sz="21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L="9525" algn="ctr">
                        <a:lnSpc>
                          <a:spcPct val="100000"/>
                        </a:lnSpc>
                        <a:spcBef>
                          <a:spcPts val="1110"/>
                        </a:spcBef>
                      </a:pPr>
                      <a:r>
                        <a:rPr sz="2150" b="1" spc="40" dirty="0">
                          <a:solidFill>
                            <a:srgbClr val="006600"/>
                          </a:solidFill>
                          <a:latin typeface="Arial"/>
                          <a:cs typeface="Arial"/>
                        </a:rPr>
                        <a:t>160</a:t>
                      </a:r>
                      <a:r>
                        <a:rPr sz="2150" b="1" spc="40" dirty="0">
                          <a:solidFill>
                            <a:srgbClr val="006600"/>
                          </a:solidFill>
                          <a:latin typeface="Microsoft YaHei"/>
                          <a:cs typeface="Microsoft YaHei"/>
                        </a:rPr>
                        <a:t>位元</a:t>
                      </a:r>
                      <a:endParaRPr sz="215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chemeClr val="tx1"/>
                    </a:solidFill>
                  </a:tcPr>
                </a:tc>
                <a:extLst>
                  <a:ext uri="{0D108BD9-81ED-4DB2-BD59-A6C34878D82A}">
                    <a16:rowId xmlns:a16="http://schemas.microsoft.com/office/drawing/2014/main" val="10001"/>
                  </a:ext>
                </a:extLst>
              </a:tr>
              <a:tr h="647700">
                <a:tc>
                  <a:txBody>
                    <a:bodyPr/>
                    <a:lstStyle/>
                    <a:p>
                      <a:pPr marL="80645">
                        <a:lnSpc>
                          <a:spcPct val="100000"/>
                        </a:lnSpc>
                        <a:spcBef>
                          <a:spcPts val="360"/>
                        </a:spcBef>
                      </a:pPr>
                      <a:r>
                        <a:rPr sz="2150" b="1" spc="50" dirty="0">
                          <a:solidFill>
                            <a:srgbClr val="006600"/>
                          </a:solidFill>
                          <a:latin typeface="Microsoft YaHei"/>
                          <a:cs typeface="Microsoft YaHei"/>
                        </a:rPr>
                        <a:t>處理基本單位</a:t>
                      </a:r>
                      <a:endParaRPr sz="215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R="1905" algn="ctr">
                        <a:lnSpc>
                          <a:spcPct val="100000"/>
                        </a:lnSpc>
                        <a:spcBef>
                          <a:spcPts val="1185"/>
                        </a:spcBef>
                      </a:pPr>
                      <a:r>
                        <a:rPr sz="2150" b="1" spc="40" dirty="0">
                          <a:solidFill>
                            <a:srgbClr val="006600"/>
                          </a:solidFill>
                          <a:latin typeface="Arial"/>
                          <a:cs typeface="Arial"/>
                        </a:rPr>
                        <a:t>512</a:t>
                      </a:r>
                      <a:r>
                        <a:rPr sz="2150" b="1" spc="40" dirty="0">
                          <a:solidFill>
                            <a:srgbClr val="006600"/>
                          </a:solidFill>
                          <a:latin typeface="Microsoft YaHei"/>
                          <a:cs typeface="Microsoft YaHei"/>
                        </a:rPr>
                        <a:t>位元</a:t>
                      </a:r>
                      <a:endParaRPr sz="21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R="1905" algn="ctr">
                        <a:lnSpc>
                          <a:spcPct val="100000"/>
                        </a:lnSpc>
                        <a:spcBef>
                          <a:spcPts val="1185"/>
                        </a:spcBef>
                      </a:pPr>
                      <a:r>
                        <a:rPr sz="2150" b="1" spc="40" dirty="0">
                          <a:solidFill>
                            <a:srgbClr val="006600"/>
                          </a:solidFill>
                          <a:latin typeface="Arial"/>
                          <a:cs typeface="Arial"/>
                        </a:rPr>
                        <a:t>512</a:t>
                      </a:r>
                      <a:r>
                        <a:rPr sz="2150" b="1" spc="40" dirty="0">
                          <a:solidFill>
                            <a:srgbClr val="006600"/>
                          </a:solidFill>
                          <a:latin typeface="Microsoft YaHei"/>
                          <a:cs typeface="Microsoft YaHei"/>
                        </a:rPr>
                        <a:t>位元</a:t>
                      </a:r>
                      <a:endParaRPr sz="21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tx1"/>
                    </a:solidFill>
                  </a:tcPr>
                </a:tc>
                <a:tc>
                  <a:txBody>
                    <a:bodyPr/>
                    <a:lstStyle/>
                    <a:p>
                      <a:pPr marL="9525" algn="ctr">
                        <a:lnSpc>
                          <a:spcPct val="100000"/>
                        </a:lnSpc>
                        <a:spcBef>
                          <a:spcPts val="1185"/>
                        </a:spcBef>
                      </a:pPr>
                      <a:r>
                        <a:rPr sz="2150" b="1" spc="40" dirty="0">
                          <a:solidFill>
                            <a:srgbClr val="006600"/>
                          </a:solidFill>
                          <a:latin typeface="Arial"/>
                          <a:cs typeface="Arial"/>
                        </a:rPr>
                        <a:t>512</a:t>
                      </a:r>
                      <a:r>
                        <a:rPr sz="2150" b="1" spc="40" dirty="0">
                          <a:solidFill>
                            <a:srgbClr val="006600"/>
                          </a:solidFill>
                          <a:latin typeface="Microsoft YaHei"/>
                          <a:cs typeface="Microsoft YaHei"/>
                        </a:rPr>
                        <a:t>位元</a:t>
                      </a:r>
                      <a:endParaRPr sz="215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9525">
                      <a:solidFill>
                        <a:srgbClr val="000000"/>
                      </a:solidFill>
                      <a:prstDash val="solid"/>
                    </a:lnB>
                    <a:solidFill>
                      <a:schemeClr val="tx1"/>
                    </a:solidFill>
                  </a:tcPr>
                </a:tc>
                <a:extLst>
                  <a:ext uri="{0D108BD9-81ED-4DB2-BD59-A6C34878D82A}">
                    <a16:rowId xmlns:a16="http://schemas.microsoft.com/office/drawing/2014/main" val="10002"/>
                  </a:ext>
                </a:extLst>
              </a:tr>
              <a:tr h="439475">
                <a:tc>
                  <a:txBody>
                    <a:bodyPr/>
                    <a:lstStyle/>
                    <a:p>
                      <a:pPr marL="80645">
                        <a:lnSpc>
                          <a:spcPct val="100000"/>
                        </a:lnSpc>
                        <a:spcBef>
                          <a:spcPts val="360"/>
                        </a:spcBef>
                      </a:pPr>
                      <a:r>
                        <a:rPr sz="2150" b="1" spc="40" dirty="0">
                          <a:solidFill>
                            <a:srgbClr val="006600"/>
                          </a:solidFill>
                          <a:latin typeface="Microsoft YaHei"/>
                          <a:cs typeface="Microsoft YaHei"/>
                        </a:rPr>
                        <a:t>步驟數目</a:t>
                      </a:r>
                      <a:endParaRPr sz="215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solidFill>
                      <a:schemeClr val="tx1"/>
                    </a:solidFill>
                  </a:tcPr>
                </a:tc>
                <a:tc>
                  <a:txBody>
                    <a:bodyPr/>
                    <a:lstStyle/>
                    <a:p>
                      <a:pPr marR="2540" algn="ctr">
                        <a:lnSpc>
                          <a:spcPct val="100000"/>
                        </a:lnSpc>
                        <a:spcBef>
                          <a:spcPts val="360"/>
                        </a:spcBef>
                      </a:pPr>
                      <a:r>
                        <a:rPr sz="2150" b="1" dirty="0">
                          <a:solidFill>
                            <a:srgbClr val="006600"/>
                          </a:solidFill>
                          <a:latin typeface="Arial"/>
                          <a:cs typeface="Arial"/>
                        </a:rPr>
                        <a:t>64</a:t>
                      </a:r>
                      <a:endParaRPr sz="2150" dirty="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chemeClr val="tx1"/>
                    </a:solidFill>
                  </a:tcPr>
                </a:tc>
                <a:tc>
                  <a:txBody>
                    <a:bodyPr/>
                    <a:lstStyle/>
                    <a:p>
                      <a:pPr marL="9525" algn="ctr">
                        <a:lnSpc>
                          <a:spcPct val="100000"/>
                        </a:lnSpc>
                        <a:spcBef>
                          <a:spcPts val="360"/>
                        </a:spcBef>
                      </a:pPr>
                      <a:r>
                        <a:rPr sz="2150" b="1" dirty="0">
                          <a:solidFill>
                            <a:srgbClr val="006600"/>
                          </a:solidFill>
                          <a:latin typeface="Arial"/>
                          <a:cs typeface="Arial"/>
                        </a:rPr>
                        <a:t>80</a:t>
                      </a:r>
                      <a:endParaRPr sz="215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chemeClr val="tx1"/>
                    </a:solidFill>
                  </a:tcPr>
                </a:tc>
                <a:tc>
                  <a:txBody>
                    <a:bodyPr/>
                    <a:lstStyle/>
                    <a:p>
                      <a:pPr marL="9525" algn="ctr">
                        <a:lnSpc>
                          <a:spcPct val="100000"/>
                        </a:lnSpc>
                        <a:spcBef>
                          <a:spcPts val="360"/>
                        </a:spcBef>
                      </a:pPr>
                      <a:r>
                        <a:rPr sz="2150" b="1" dirty="0">
                          <a:solidFill>
                            <a:srgbClr val="006600"/>
                          </a:solidFill>
                          <a:latin typeface="Arial"/>
                          <a:cs typeface="Arial"/>
                        </a:rPr>
                        <a:t>160</a:t>
                      </a:r>
                      <a:endParaRPr sz="2150">
                        <a:latin typeface="Arial"/>
                        <a:cs typeface="Arial"/>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solidFill>
                      <a:schemeClr val="tx1"/>
                    </a:solidFill>
                  </a:tcPr>
                </a:tc>
                <a:extLst>
                  <a:ext uri="{0D108BD9-81ED-4DB2-BD59-A6C34878D82A}">
                    <a16:rowId xmlns:a16="http://schemas.microsoft.com/office/drawing/2014/main" val="10003"/>
                  </a:ext>
                </a:extLst>
              </a:tr>
              <a:tr h="366712">
                <a:tc>
                  <a:txBody>
                    <a:bodyPr/>
                    <a:lstStyle/>
                    <a:p>
                      <a:endParaRPr sz="2150">
                        <a:latin typeface="Arial"/>
                        <a:cs typeface="Arial"/>
                      </a:endParaRPr>
                    </a:p>
                  </a:txBody>
                  <a:tcPr marL="0" marR="0" marT="0" marB="0">
                    <a:lnL w="28575">
                      <a:solidFill>
                        <a:srgbClr val="000000"/>
                      </a:solidFill>
                      <a:prstDash val="solid"/>
                    </a:lnL>
                    <a:lnR w="9525">
                      <a:solidFill>
                        <a:srgbClr val="000000"/>
                      </a:solidFill>
                      <a:prstDash val="solid"/>
                    </a:lnR>
                    <a:solidFill>
                      <a:schemeClr val="tx1"/>
                    </a:solidFill>
                  </a:tcPr>
                </a:tc>
                <a:tc>
                  <a:txBody>
                    <a:bodyPr/>
                    <a:lstStyle/>
                    <a:p>
                      <a:pPr algn="ctr">
                        <a:lnSpc>
                          <a:spcPct val="100000"/>
                        </a:lnSpc>
                        <a:spcBef>
                          <a:spcPts val="90"/>
                        </a:spcBef>
                      </a:pPr>
                      <a:r>
                        <a:rPr sz="2150" b="1" spc="35" dirty="0">
                          <a:solidFill>
                            <a:srgbClr val="006600"/>
                          </a:solidFill>
                          <a:latin typeface="Arial"/>
                          <a:cs typeface="Arial"/>
                        </a:rPr>
                        <a:t>(4</a:t>
                      </a:r>
                      <a:r>
                        <a:rPr sz="2150" b="1" spc="35" dirty="0">
                          <a:solidFill>
                            <a:srgbClr val="006600"/>
                          </a:solidFill>
                          <a:latin typeface="Microsoft YaHei"/>
                          <a:cs typeface="Microsoft YaHei"/>
                        </a:rPr>
                        <a:t>個</a:t>
                      </a:r>
                      <a:r>
                        <a:rPr sz="2150" b="1" spc="35" dirty="0">
                          <a:solidFill>
                            <a:srgbClr val="006600"/>
                          </a:solidFill>
                          <a:latin typeface="Arial"/>
                          <a:cs typeface="Arial"/>
                        </a:rPr>
                        <a:t>16</a:t>
                      </a:r>
                      <a:r>
                        <a:rPr sz="2150" b="1" spc="35" dirty="0">
                          <a:solidFill>
                            <a:srgbClr val="006600"/>
                          </a:solidFill>
                          <a:latin typeface="Microsoft YaHei"/>
                          <a:cs typeface="Microsoft YaHei"/>
                        </a:rPr>
                        <a:t>個步</a:t>
                      </a:r>
                      <a:endParaRPr sz="2150">
                        <a:latin typeface="Microsoft YaHei"/>
                        <a:cs typeface="Microsoft YaHei"/>
                      </a:endParaRPr>
                    </a:p>
                  </a:txBody>
                  <a:tcPr marL="0" marR="0" marT="0" marB="0">
                    <a:lnL w="9525">
                      <a:solidFill>
                        <a:srgbClr val="000000"/>
                      </a:solidFill>
                      <a:prstDash val="solid"/>
                    </a:lnL>
                    <a:lnR w="9525">
                      <a:solidFill>
                        <a:srgbClr val="000000"/>
                      </a:solidFill>
                      <a:prstDash val="solid"/>
                    </a:lnR>
                    <a:solidFill>
                      <a:schemeClr val="tx1"/>
                    </a:solidFill>
                  </a:tcPr>
                </a:tc>
                <a:tc>
                  <a:txBody>
                    <a:bodyPr/>
                    <a:lstStyle/>
                    <a:p>
                      <a:pPr algn="ctr">
                        <a:lnSpc>
                          <a:spcPct val="100000"/>
                        </a:lnSpc>
                        <a:spcBef>
                          <a:spcPts val="90"/>
                        </a:spcBef>
                      </a:pPr>
                      <a:r>
                        <a:rPr sz="2150" b="1" spc="35" dirty="0">
                          <a:solidFill>
                            <a:srgbClr val="006600"/>
                          </a:solidFill>
                          <a:latin typeface="Arial"/>
                          <a:cs typeface="Arial"/>
                        </a:rPr>
                        <a:t>(4</a:t>
                      </a:r>
                      <a:r>
                        <a:rPr sz="2150" b="1" spc="35" dirty="0">
                          <a:solidFill>
                            <a:srgbClr val="006600"/>
                          </a:solidFill>
                          <a:latin typeface="Microsoft YaHei"/>
                          <a:cs typeface="Microsoft YaHei"/>
                        </a:rPr>
                        <a:t>個</a:t>
                      </a:r>
                      <a:r>
                        <a:rPr sz="2150" b="1" spc="35" dirty="0">
                          <a:solidFill>
                            <a:srgbClr val="006600"/>
                          </a:solidFill>
                          <a:latin typeface="Arial"/>
                          <a:cs typeface="Arial"/>
                        </a:rPr>
                        <a:t>20</a:t>
                      </a:r>
                      <a:r>
                        <a:rPr sz="2150" b="1" spc="35" dirty="0">
                          <a:solidFill>
                            <a:srgbClr val="006600"/>
                          </a:solidFill>
                          <a:latin typeface="Microsoft YaHei"/>
                          <a:cs typeface="Microsoft YaHei"/>
                        </a:rPr>
                        <a:t>個步</a:t>
                      </a:r>
                      <a:endParaRPr sz="2150">
                        <a:latin typeface="Microsoft YaHei"/>
                        <a:cs typeface="Microsoft YaHei"/>
                      </a:endParaRPr>
                    </a:p>
                  </a:txBody>
                  <a:tcPr marL="0" marR="0" marT="0" marB="0">
                    <a:lnL w="9525">
                      <a:solidFill>
                        <a:srgbClr val="000000"/>
                      </a:solidFill>
                      <a:prstDash val="solid"/>
                    </a:lnL>
                    <a:lnR w="9525">
                      <a:solidFill>
                        <a:srgbClr val="000000"/>
                      </a:solidFill>
                      <a:prstDash val="solid"/>
                    </a:lnR>
                    <a:solidFill>
                      <a:schemeClr val="tx1"/>
                    </a:solidFill>
                  </a:tcPr>
                </a:tc>
                <a:tc>
                  <a:txBody>
                    <a:bodyPr/>
                    <a:lstStyle/>
                    <a:p>
                      <a:pPr marL="9525" algn="ctr">
                        <a:lnSpc>
                          <a:spcPct val="100000"/>
                        </a:lnSpc>
                        <a:spcBef>
                          <a:spcPts val="90"/>
                        </a:spcBef>
                      </a:pPr>
                      <a:r>
                        <a:rPr sz="2150" b="1" spc="30" dirty="0">
                          <a:solidFill>
                            <a:srgbClr val="006600"/>
                          </a:solidFill>
                          <a:latin typeface="Arial"/>
                          <a:cs typeface="Arial"/>
                        </a:rPr>
                        <a:t>(2</a:t>
                      </a:r>
                      <a:r>
                        <a:rPr sz="2150" b="1" spc="30" dirty="0">
                          <a:solidFill>
                            <a:srgbClr val="006600"/>
                          </a:solidFill>
                          <a:latin typeface="Microsoft YaHei"/>
                          <a:cs typeface="Microsoft YaHei"/>
                        </a:rPr>
                        <a:t>組平行的</a:t>
                      </a:r>
                      <a:r>
                        <a:rPr sz="2150" b="1" spc="30" dirty="0">
                          <a:solidFill>
                            <a:srgbClr val="006600"/>
                          </a:solidFill>
                          <a:latin typeface="Arial"/>
                          <a:cs typeface="Arial"/>
                        </a:rPr>
                        <a:t>5</a:t>
                      </a:r>
                      <a:r>
                        <a:rPr sz="2150" b="1" spc="30" dirty="0">
                          <a:solidFill>
                            <a:srgbClr val="006600"/>
                          </a:solidFill>
                          <a:latin typeface="Microsoft YaHei"/>
                          <a:cs typeface="Microsoft YaHei"/>
                        </a:rPr>
                        <a:t>個</a:t>
                      </a:r>
                      <a:r>
                        <a:rPr sz="2150" b="1" spc="30" dirty="0">
                          <a:solidFill>
                            <a:srgbClr val="006600"/>
                          </a:solidFill>
                          <a:latin typeface="Arial"/>
                          <a:cs typeface="Arial"/>
                        </a:rPr>
                        <a:t>16</a:t>
                      </a:r>
                      <a:r>
                        <a:rPr sz="2150" b="1" spc="30" dirty="0">
                          <a:solidFill>
                            <a:srgbClr val="006600"/>
                          </a:solidFill>
                          <a:latin typeface="Microsoft YaHei"/>
                          <a:cs typeface="Microsoft YaHei"/>
                        </a:rPr>
                        <a:t>個</a:t>
                      </a:r>
                      <a:endParaRPr sz="2150">
                        <a:latin typeface="Microsoft YaHei"/>
                        <a:cs typeface="Microsoft YaHei"/>
                      </a:endParaRPr>
                    </a:p>
                  </a:txBody>
                  <a:tcPr marL="0" marR="0" marT="0" marB="0">
                    <a:lnL w="9525">
                      <a:solidFill>
                        <a:srgbClr val="000000"/>
                      </a:solidFill>
                      <a:prstDash val="solid"/>
                    </a:lnL>
                    <a:lnR w="28575">
                      <a:solidFill>
                        <a:srgbClr val="000000"/>
                      </a:solidFill>
                      <a:prstDash val="solid"/>
                    </a:lnR>
                    <a:solidFill>
                      <a:schemeClr val="tx1"/>
                    </a:solidFill>
                  </a:tcPr>
                </a:tc>
                <a:extLst>
                  <a:ext uri="{0D108BD9-81ED-4DB2-BD59-A6C34878D82A}">
                    <a16:rowId xmlns:a16="http://schemas.microsoft.com/office/drawing/2014/main" val="10004"/>
                  </a:ext>
                </a:extLst>
              </a:tr>
              <a:tr h="355862">
                <a:tc>
                  <a:txBody>
                    <a:bodyPr/>
                    <a:lstStyle/>
                    <a:p>
                      <a:endParaRPr sz="2150">
                        <a:latin typeface="Microsoft YaHei"/>
                        <a:cs typeface="Microsoft YaHei"/>
                      </a:endParaRPr>
                    </a:p>
                  </a:txBody>
                  <a:tcPr marL="0" marR="0" marT="0" marB="0">
                    <a:lnL w="28575">
                      <a:solidFill>
                        <a:srgbClr val="000000"/>
                      </a:solidFill>
                      <a:prstDash val="solid"/>
                    </a:lnL>
                    <a:lnR w="9525">
                      <a:solidFill>
                        <a:srgbClr val="000000"/>
                      </a:solidFill>
                      <a:prstDash val="solid"/>
                    </a:lnR>
                    <a:lnB w="9525">
                      <a:solidFill>
                        <a:srgbClr val="000000"/>
                      </a:solidFill>
                      <a:prstDash val="solid"/>
                    </a:lnB>
                    <a:solidFill>
                      <a:schemeClr val="tx1"/>
                    </a:solidFill>
                  </a:tcPr>
                </a:tc>
                <a:tc>
                  <a:txBody>
                    <a:bodyPr/>
                    <a:lstStyle/>
                    <a:p>
                      <a:pPr marR="5080" algn="ctr">
                        <a:lnSpc>
                          <a:spcPts val="2405"/>
                        </a:lnSpc>
                      </a:pPr>
                      <a:r>
                        <a:rPr sz="2150" b="1" spc="45" dirty="0">
                          <a:solidFill>
                            <a:srgbClr val="006600"/>
                          </a:solidFill>
                          <a:latin typeface="Microsoft YaHei"/>
                          <a:cs typeface="Microsoft YaHei"/>
                        </a:rPr>
                        <a:t>驟的回合</a:t>
                      </a:r>
                      <a:r>
                        <a:rPr sz="2150" b="1" spc="45" dirty="0">
                          <a:solidFill>
                            <a:srgbClr val="006600"/>
                          </a:solidFill>
                          <a:latin typeface="Arial"/>
                          <a:cs typeface="Arial"/>
                        </a:rPr>
                        <a:t>)</a:t>
                      </a:r>
                      <a:endParaRPr sz="2150">
                        <a:latin typeface="Arial"/>
                        <a:cs typeface="Arial"/>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chemeClr val="tx1"/>
                    </a:solidFill>
                  </a:tcPr>
                </a:tc>
                <a:tc>
                  <a:txBody>
                    <a:bodyPr/>
                    <a:lstStyle/>
                    <a:p>
                      <a:pPr marL="5715" algn="ctr">
                        <a:lnSpc>
                          <a:spcPts val="2405"/>
                        </a:lnSpc>
                      </a:pPr>
                      <a:r>
                        <a:rPr sz="2150" b="1" spc="45" dirty="0">
                          <a:solidFill>
                            <a:srgbClr val="006600"/>
                          </a:solidFill>
                          <a:latin typeface="Microsoft YaHei"/>
                          <a:cs typeface="Microsoft YaHei"/>
                        </a:rPr>
                        <a:t>驟的回合</a:t>
                      </a:r>
                      <a:r>
                        <a:rPr sz="2150" b="1" spc="45" dirty="0">
                          <a:solidFill>
                            <a:srgbClr val="006600"/>
                          </a:solidFill>
                          <a:latin typeface="Arial"/>
                          <a:cs typeface="Arial"/>
                        </a:rPr>
                        <a:t>)</a:t>
                      </a:r>
                      <a:endParaRPr sz="2150">
                        <a:latin typeface="Arial"/>
                        <a:cs typeface="Arial"/>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chemeClr val="tx1"/>
                    </a:solidFill>
                  </a:tcPr>
                </a:tc>
                <a:tc>
                  <a:txBody>
                    <a:bodyPr/>
                    <a:lstStyle/>
                    <a:p>
                      <a:pPr marL="24765" algn="ctr">
                        <a:lnSpc>
                          <a:spcPts val="2405"/>
                        </a:lnSpc>
                      </a:pPr>
                      <a:r>
                        <a:rPr sz="2150" b="1" spc="55" dirty="0">
                          <a:solidFill>
                            <a:srgbClr val="006600"/>
                          </a:solidFill>
                          <a:latin typeface="Microsoft YaHei"/>
                          <a:cs typeface="Microsoft YaHei"/>
                        </a:rPr>
                        <a:t>步驟的回合</a:t>
                      </a:r>
                      <a:r>
                        <a:rPr sz="2150" b="1" spc="55" dirty="0">
                          <a:solidFill>
                            <a:srgbClr val="006600"/>
                          </a:solidFill>
                          <a:latin typeface="Arial"/>
                          <a:cs typeface="Arial"/>
                        </a:rPr>
                        <a:t>)</a:t>
                      </a:r>
                      <a:endParaRPr sz="2150">
                        <a:latin typeface="Arial"/>
                        <a:cs typeface="Arial"/>
                      </a:endParaRPr>
                    </a:p>
                  </a:txBody>
                  <a:tcPr marL="0" marR="0" marT="0" marB="0">
                    <a:lnL w="9525">
                      <a:solidFill>
                        <a:srgbClr val="000000"/>
                      </a:solidFill>
                      <a:prstDash val="solid"/>
                    </a:lnL>
                    <a:lnR w="28575">
                      <a:solidFill>
                        <a:srgbClr val="000000"/>
                      </a:solidFill>
                      <a:prstDash val="solid"/>
                    </a:lnR>
                    <a:lnB w="9525">
                      <a:solidFill>
                        <a:srgbClr val="000000"/>
                      </a:solidFill>
                      <a:prstDash val="solid"/>
                    </a:lnB>
                    <a:solidFill>
                      <a:schemeClr val="tx1"/>
                    </a:solidFill>
                  </a:tcPr>
                </a:tc>
                <a:extLst>
                  <a:ext uri="{0D108BD9-81ED-4DB2-BD59-A6C34878D82A}">
                    <a16:rowId xmlns:a16="http://schemas.microsoft.com/office/drawing/2014/main" val="10005"/>
                  </a:ext>
                </a:extLst>
              </a:tr>
              <a:tr h="647700">
                <a:tc>
                  <a:txBody>
                    <a:bodyPr/>
                    <a:lstStyle/>
                    <a:p>
                      <a:pPr marL="80645">
                        <a:lnSpc>
                          <a:spcPct val="100000"/>
                        </a:lnSpc>
                        <a:spcBef>
                          <a:spcPts val="360"/>
                        </a:spcBef>
                      </a:pPr>
                      <a:r>
                        <a:rPr sz="2150" b="1" spc="40" dirty="0">
                          <a:solidFill>
                            <a:srgbClr val="006600"/>
                          </a:solidFill>
                          <a:latin typeface="Microsoft YaHei"/>
                          <a:cs typeface="Microsoft YaHei"/>
                        </a:rPr>
                        <a:t>訊息長度</a:t>
                      </a:r>
                      <a:endParaRPr sz="2150">
                        <a:latin typeface="Microsoft YaHei"/>
                        <a:cs typeface="Microsoft YaHei"/>
                      </a:endParaRPr>
                    </a:p>
                  </a:txBody>
                  <a:tcPr marL="0" marR="0" marT="0" marB="0">
                    <a:lnL w="2857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solidFill>
                      <a:schemeClr val="tx1"/>
                    </a:solidFill>
                  </a:tcPr>
                </a:tc>
                <a:tc>
                  <a:txBody>
                    <a:bodyPr/>
                    <a:lstStyle/>
                    <a:p>
                      <a:pPr marR="38735" algn="ctr">
                        <a:lnSpc>
                          <a:spcPct val="100000"/>
                        </a:lnSpc>
                        <a:spcBef>
                          <a:spcPts val="1185"/>
                        </a:spcBef>
                      </a:pPr>
                      <a:r>
                        <a:rPr sz="2150" b="1" dirty="0">
                          <a:solidFill>
                            <a:srgbClr val="006600"/>
                          </a:solidFill>
                          <a:latin typeface="Arial"/>
                          <a:cs typeface="Arial"/>
                        </a:rPr>
                        <a:t>8</a:t>
                      </a:r>
                      <a:endParaRPr sz="215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solidFill>
                      <a:schemeClr val="tx1"/>
                    </a:solidFill>
                  </a:tcPr>
                </a:tc>
                <a:tc>
                  <a:txBody>
                    <a:bodyPr/>
                    <a:lstStyle/>
                    <a:p>
                      <a:pPr marR="1905" algn="ctr">
                        <a:lnSpc>
                          <a:spcPct val="100000"/>
                        </a:lnSpc>
                        <a:spcBef>
                          <a:spcPts val="1185"/>
                        </a:spcBef>
                      </a:pPr>
                      <a:r>
                        <a:rPr sz="2150" b="1" spc="-5" dirty="0">
                          <a:solidFill>
                            <a:srgbClr val="006600"/>
                          </a:solidFill>
                          <a:latin typeface="Arial"/>
                          <a:cs typeface="Arial"/>
                        </a:rPr>
                        <a:t>2</a:t>
                      </a:r>
                      <a:r>
                        <a:rPr sz="2250" b="1" spc="-7" baseline="24074" dirty="0">
                          <a:solidFill>
                            <a:srgbClr val="006600"/>
                          </a:solidFill>
                          <a:latin typeface="Arial"/>
                          <a:cs typeface="Arial"/>
                        </a:rPr>
                        <a:t>64 </a:t>
                      </a:r>
                      <a:r>
                        <a:rPr sz="2150" b="1" spc="20" dirty="0">
                          <a:solidFill>
                            <a:srgbClr val="006600"/>
                          </a:solidFill>
                          <a:latin typeface="Arial"/>
                          <a:cs typeface="Arial"/>
                        </a:rPr>
                        <a:t>-1</a:t>
                      </a:r>
                      <a:r>
                        <a:rPr sz="2150" b="1" spc="80" dirty="0">
                          <a:solidFill>
                            <a:srgbClr val="006600"/>
                          </a:solidFill>
                          <a:latin typeface="Arial"/>
                          <a:cs typeface="Arial"/>
                        </a:rPr>
                        <a:t> </a:t>
                      </a:r>
                      <a:r>
                        <a:rPr sz="2150" b="1" spc="100" dirty="0">
                          <a:solidFill>
                            <a:srgbClr val="006600"/>
                          </a:solidFill>
                          <a:latin typeface="Microsoft YaHei"/>
                          <a:cs typeface="Microsoft YaHei"/>
                        </a:rPr>
                        <a:t>位元</a:t>
                      </a:r>
                      <a:endParaRPr sz="2150">
                        <a:latin typeface="Microsoft YaHei"/>
                        <a:cs typeface="Microsoft Ya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solidFill>
                      <a:schemeClr val="tx1"/>
                    </a:solidFill>
                  </a:tcPr>
                </a:tc>
                <a:tc>
                  <a:txBody>
                    <a:bodyPr/>
                    <a:lstStyle/>
                    <a:p>
                      <a:pPr algn="ctr">
                        <a:lnSpc>
                          <a:spcPct val="100000"/>
                        </a:lnSpc>
                        <a:spcBef>
                          <a:spcPts val="1185"/>
                        </a:spcBef>
                      </a:pPr>
                      <a:r>
                        <a:rPr sz="2150" b="1" dirty="0">
                          <a:solidFill>
                            <a:srgbClr val="006600"/>
                          </a:solidFill>
                          <a:latin typeface="Microsoft YaHei"/>
                          <a:cs typeface="Microsoft YaHei"/>
                        </a:rPr>
                        <a:t>∞</a:t>
                      </a:r>
                      <a:endParaRPr sz="2150" dirty="0">
                        <a:latin typeface="Microsoft YaHei"/>
                        <a:cs typeface="Microsoft YaHei"/>
                      </a:endParaRPr>
                    </a:p>
                  </a:txBody>
                  <a:tcPr marL="0" marR="0" marT="0" marB="0">
                    <a:lnL w="9525">
                      <a:solidFill>
                        <a:srgbClr val="000000"/>
                      </a:solidFill>
                      <a:prstDash val="solid"/>
                    </a:lnL>
                    <a:lnR w="28575">
                      <a:solidFill>
                        <a:srgbClr val="000000"/>
                      </a:solidFill>
                      <a:prstDash val="solid"/>
                    </a:lnR>
                    <a:lnT w="9525">
                      <a:solidFill>
                        <a:srgbClr val="000000"/>
                      </a:solidFill>
                      <a:prstDash val="solid"/>
                    </a:lnT>
                    <a:lnB w="28575">
                      <a:solidFill>
                        <a:srgbClr val="000000"/>
                      </a:solidFill>
                      <a:prstDash val="solid"/>
                    </a:lnB>
                    <a:solidFill>
                      <a:schemeClr val="tx1"/>
                    </a:solidFill>
                  </a:tcPr>
                </a:tc>
                <a:extLst>
                  <a:ext uri="{0D108BD9-81ED-4DB2-BD59-A6C34878D82A}">
                    <a16:rowId xmlns:a16="http://schemas.microsoft.com/office/drawing/2014/main" val="10006"/>
                  </a:ext>
                </a:extLst>
              </a:tr>
              <a:tr h="647700">
                <a:tc>
                  <a:txBody>
                    <a:bodyPr/>
                    <a:lstStyle/>
                    <a:p>
                      <a:pPr marL="80645">
                        <a:lnSpc>
                          <a:spcPct val="100000"/>
                        </a:lnSpc>
                        <a:spcBef>
                          <a:spcPts val="285"/>
                        </a:spcBef>
                      </a:pPr>
                      <a:r>
                        <a:rPr sz="2150" b="1" spc="60" dirty="0">
                          <a:solidFill>
                            <a:srgbClr val="006600"/>
                          </a:solidFill>
                          <a:latin typeface="Microsoft YaHei"/>
                          <a:cs typeface="Microsoft YaHei"/>
                        </a:rPr>
                        <a:t>相對效能</a:t>
                      </a:r>
                      <a:r>
                        <a:rPr sz="2150" b="1" spc="60" dirty="0">
                          <a:solidFill>
                            <a:srgbClr val="006600"/>
                          </a:solidFill>
                          <a:latin typeface="Arial"/>
                          <a:cs typeface="Arial"/>
                        </a:rPr>
                        <a:t>*</a:t>
                      </a:r>
                      <a:endParaRPr sz="2150">
                        <a:latin typeface="Arial"/>
                        <a:cs typeface="Arial"/>
                      </a:endParaRPr>
                    </a:p>
                  </a:txBody>
                  <a:tcPr marL="0" marR="0" marT="0" marB="0">
                    <a:lnL w="28575">
                      <a:solidFill>
                        <a:srgbClr val="000000"/>
                      </a:solidFill>
                      <a:prstDash val="solid"/>
                    </a:lnL>
                    <a:lnR w="9525">
                      <a:solidFill>
                        <a:srgbClr val="000000"/>
                      </a:solidFill>
                      <a:prstDash val="solid"/>
                    </a:lnR>
                    <a:lnT w="28575">
                      <a:solidFill>
                        <a:srgbClr val="000000"/>
                      </a:solidFill>
                      <a:prstDash val="solid"/>
                    </a:lnT>
                    <a:lnB w="28575">
                      <a:solidFill>
                        <a:srgbClr val="000000"/>
                      </a:solidFill>
                      <a:prstDash val="solid"/>
                    </a:lnB>
                    <a:solidFill>
                      <a:schemeClr val="tx1"/>
                    </a:solidFill>
                  </a:tcPr>
                </a:tc>
                <a:tc>
                  <a:txBody>
                    <a:bodyPr/>
                    <a:lstStyle/>
                    <a:p>
                      <a:pPr algn="ctr">
                        <a:lnSpc>
                          <a:spcPct val="100000"/>
                        </a:lnSpc>
                        <a:spcBef>
                          <a:spcPts val="1110"/>
                        </a:spcBef>
                      </a:pPr>
                      <a:r>
                        <a:rPr sz="2150" b="1" spc="15" dirty="0">
                          <a:solidFill>
                            <a:srgbClr val="006600"/>
                          </a:solidFill>
                          <a:latin typeface="Arial"/>
                          <a:cs typeface="Arial"/>
                        </a:rPr>
                        <a:t>32.4Mbps</a:t>
                      </a:r>
                      <a:endParaRPr sz="2150">
                        <a:latin typeface="Arial"/>
                        <a:cs typeface="Arial"/>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28575">
                      <a:solidFill>
                        <a:srgbClr val="000000"/>
                      </a:solidFill>
                      <a:prstDash val="solid"/>
                    </a:lnB>
                    <a:solidFill>
                      <a:schemeClr val="tx1"/>
                    </a:solidFill>
                  </a:tcPr>
                </a:tc>
                <a:tc>
                  <a:txBody>
                    <a:bodyPr/>
                    <a:lstStyle/>
                    <a:p>
                      <a:pPr algn="ctr">
                        <a:lnSpc>
                          <a:spcPct val="100000"/>
                        </a:lnSpc>
                        <a:spcBef>
                          <a:spcPts val="1110"/>
                        </a:spcBef>
                      </a:pPr>
                      <a:r>
                        <a:rPr sz="2150" b="1" spc="15" dirty="0">
                          <a:solidFill>
                            <a:srgbClr val="006600"/>
                          </a:solidFill>
                          <a:latin typeface="Arial"/>
                          <a:cs typeface="Arial"/>
                        </a:rPr>
                        <a:t>14.4Mbps</a:t>
                      </a:r>
                      <a:endParaRPr sz="2150">
                        <a:latin typeface="Arial"/>
                        <a:cs typeface="Arial"/>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28575">
                      <a:solidFill>
                        <a:srgbClr val="000000"/>
                      </a:solidFill>
                      <a:prstDash val="solid"/>
                    </a:lnB>
                    <a:solidFill>
                      <a:schemeClr val="tx1"/>
                    </a:solidFill>
                  </a:tcPr>
                </a:tc>
                <a:tc>
                  <a:txBody>
                    <a:bodyPr/>
                    <a:lstStyle/>
                    <a:p>
                      <a:pPr marL="18415" algn="ctr">
                        <a:lnSpc>
                          <a:spcPct val="100000"/>
                        </a:lnSpc>
                        <a:spcBef>
                          <a:spcPts val="1110"/>
                        </a:spcBef>
                      </a:pPr>
                      <a:r>
                        <a:rPr sz="2150" b="1" spc="15" dirty="0">
                          <a:solidFill>
                            <a:srgbClr val="006600"/>
                          </a:solidFill>
                          <a:latin typeface="Arial"/>
                          <a:cs typeface="Arial"/>
                        </a:rPr>
                        <a:t>13.6Mbps</a:t>
                      </a:r>
                      <a:endParaRPr sz="2150" dirty="0">
                        <a:latin typeface="Arial"/>
                        <a:cs typeface="Arial"/>
                      </a:endParaRPr>
                    </a:p>
                  </a:txBody>
                  <a:tcPr marL="0" marR="0" marT="0" marB="0">
                    <a:lnL w="952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chemeClr val="tx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281734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247607" y="1"/>
            <a:ext cx="0" cy="461665"/>
          </a:xfrm>
          <a:prstGeom prst="rect">
            <a:avLst/>
          </a:prstGeom>
        </p:spPr>
        <p:txBody>
          <a:bodyPr vert="horz" wrap="square" lIns="0" tIns="0" rIns="0" bIns="0" rtlCol="0">
            <a:spAutoFit/>
          </a:bodyPr>
          <a:lstStyle/>
          <a:p>
            <a:pPr marL="23033">
              <a:lnSpc>
                <a:spcPts val="1247"/>
              </a:lnSpc>
            </a:pPr>
            <a:fld id="{81D60167-4931-47E6-BA6A-407CBD079E47}" type="slidenum">
              <a:rPr dirty="0"/>
              <a:pPr marL="23033">
                <a:lnSpc>
                  <a:spcPts val="1247"/>
                </a:lnSpc>
              </a:pPr>
              <a:t>72</a:t>
            </a:fld>
            <a:endParaRPr dirty="0"/>
          </a:p>
        </p:txBody>
      </p:sp>
      <p:sp>
        <p:nvSpPr>
          <p:cNvPr id="2" name="object 2"/>
          <p:cNvSpPr txBox="1">
            <a:spLocks noGrp="1"/>
          </p:cNvSpPr>
          <p:nvPr>
            <p:ph type="title"/>
          </p:nvPr>
        </p:nvSpPr>
        <p:spPr>
          <a:xfrm>
            <a:off x="2007687" y="481475"/>
            <a:ext cx="9535557" cy="901265"/>
          </a:xfrm>
          <a:prstGeom prst="rect">
            <a:avLst/>
          </a:prstGeom>
        </p:spPr>
        <p:txBody>
          <a:bodyPr vert="horz" wrap="square" lIns="0" tIns="221989" rIns="0" bIns="0" rtlCol="0" anchor="ctr">
            <a:spAutoFit/>
          </a:bodyPr>
          <a:lstStyle/>
          <a:p>
            <a:pPr marL="11516">
              <a:lnSpc>
                <a:spcPct val="100000"/>
              </a:lnSpc>
            </a:pPr>
            <a:r>
              <a:rPr spc="-14" dirty="0"/>
              <a:t>Encryption !=</a:t>
            </a:r>
            <a:r>
              <a:rPr spc="150" dirty="0"/>
              <a:t> </a:t>
            </a:r>
            <a:r>
              <a:rPr spc="-18" dirty="0"/>
              <a:t>Encoding</a:t>
            </a:r>
          </a:p>
        </p:txBody>
      </p:sp>
      <p:sp>
        <p:nvSpPr>
          <p:cNvPr id="3" name="object 3"/>
          <p:cNvSpPr txBox="1"/>
          <p:nvPr/>
        </p:nvSpPr>
        <p:spPr>
          <a:xfrm>
            <a:off x="2327785" y="1842528"/>
            <a:ext cx="5193308" cy="3646447"/>
          </a:xfrm>
          <a:prstGeom prst="rect">
            <a:avLst/>
          </a:prstGeom>
        </p:spPr>
        <p:txBody>
          <a:bodyPr vert="horz" wrap="square" lIns="0" tIns="0" rIns="0" bIns="0" rtlCol="0">
            <a:spAutoFit/>
          </a:bodyPr>
          <a:lstStyle/>
          <a:p>
            <a:pPr marL="230327" indent="-218811">
              <a:buFont typeface="Arial"/>
              <a:buChar char="•"/>
              <a:tabLst>
                <a:tab pos="230327" algn="l"/>
              </a:tabLst>
            </a:pPr>
            <a:r>
              <a:rPr sz="2720" spc="14" dirty="0">
                <a:latin typeface="Calibri"/>
                <a:cs typeface="Calibri"/>
              </a:rPr>
              <a:t>Encoding </a:t>
            </a:r>
            <a:r>
              <a:rPr sz="2720" dirty="0">
                <a:latin typeface="Calibri"/>
                <a:cs typeface="Calibri"/>
              </a:rPr>
              <a:t>/ </a:t>
            </a:r>
            <a:r>
              <a:rPr sz="2720" spc="5" dirty="0">
                <a:latin typeface="Calibri"/>
                <a:cs typeface="Calibri"/>
              </a:rPr>
              <a:t>Decoding </a:t>
            </a:r>
            <a:r>
              <a:rPr sz="2720" dirty="0">
                <a:latin typeface="Calibri"/>
                <a:cs typeface="Calibri"/>
              </a:rPr>
              <a:t>(no</a:t>
            </a:r>
            <a:r>
              <a:rPr sz="2720" spc="-413" dirty="0">
                <a:latin typeface="Calibri"/>
                <a:cs typeface="Calibri"/>
              </a:rPr>
              <a:t> </a:t>
            </a:r>
            <a:r>
              <a:rPr sz="2720" dirty="0">
                <a:latin typeface="Calibri"/>
                <a:cs typeface="Calibri"/>
              </a:rPr>
              <a:t>keys)</a:t>
            </a:r>
            <a:endParaRPr sz="2720">
              <a:latin typeface="Calibri"/>
              <a:cs typeface="Calibri"/>
            </a:endParaRPr>
          </a:p>
          <a:p>
            <a:pPr marL="679465" lvl="1" indent="-218811">
              <a:spcBef>
                <a:spcPts val="272"/>
              </a:spcBef>
              <a:buFont typeface="Arial"/>
              <a:buChar char="•"/>
              <a:tabLst>
                <a:tab pos="679465" algn="l"/>
              </a:tabLst>
            </a:pPr>
            <a:r>
              <a:rPr sz="2358" spc="-9" dirty="0">
                <a:latin typeface="Calibri"/>
                <a:cs typeface="Calibri"/>
              </a:rPr>
              <a:t>Binary</a:t>
            </a:r>
            <a:r>
              <a:rPr sz="2358" spc="-136" dirty="0">
                <a:latin typeface="Calibri"/>
                <a:cs typeface="Calibri"/>
              </a:rPr>
              <a:t> </a:t>
            </a:r>
            <a:r>
              <a:rPr sz="2358" spc="5" dirty="0">
                <a:latin typeface="Calibri"/>
                <a:cs typeface="Calibri"/>
              </a:rPr>
              <a:t>string</a:t>
            </a:r>
            <a:endParaRPr sz="2358">
              <a:latin typeface="Calibri"/>
              <a:cs typeface="Calibri"/>
            </a:endParaRPr>
          </a:p>
          <a:p>
            <a:pPr marL="679465" lvl="1" indent="-218811">
              <a:spcBef>
                <a:spcPts val="163"/>
              </a:spcBef>
              <a:buFont typeface="Arial"/>
              <a:buChar char="•"/>
              <a:tabLst>
                <a:tab pos="679465" algn="l"/>
              </a:tabLst>
            </a:pPr>
            <a:r>
              <a:rPr sz="2358" spc="-18" dirty="0">
                <a:latin typeface="Calibri"/>
                <a:cs typeface="Calibri"/>
              </a:rPr>
              <a:t>Base64</a:t>
            </a:r>
            <a:endParaRPr sz="2358">
              <a:latin typeface="Calibri"/>
              <a:cs typeface="Calibri"/>
            </a:endParaRPr>
          </a:p>
          <a:p>
            <a:pPr marL="679465" lvl="1" indent="-218811">
              <a:spcBef>
                <a:spcPts val="163"/>
              </a:spcBef>
              <a:buFont typeface="Arial"/>
              <a:buChar char="•"/>
              <a:tabLst>
                <a:tab pos="679465" algn="l"/>
              </a:tabLst>
            </a:pPr>
            <a:r>
              <a:rPr sz="2358" spc="-5" dirty="0">
                <a:latin typeface="Calibri"/>
                <a:cs typeface="Calibri"/>
              </a:rPr>
              <a:t>Hex</a:t>
            </a:r>
            <a:endParaRPr sz="2358">
              <a:latin typeface="Calibri"/>
              <a:cs typeface="Calibri"/>
            </a:endParaRPr>
          </a:p>
          <a:p>
            <a:pPr marL="679465" lvl="1" indent="-218811">
              <a:spcBef>
                <a:spcPts val="163"/>
              </a:spcBef>
              <a:buFont typeface="Arial"/>
              <a:buChar char="•"/>
              <a:tabLst>
                <a:tab pos="679465" algn="l"/>
              </a:tabLst>
            </a:pPr>
            <a:r>
              <a:rPr sz="2358" spc="-9" dirty="0">
                <a:latin typeface="Calibri"/>
                <a:cs typeface="Calibri"/>
              </a:rPr>
              <a:t>Morse</a:t>
            </a:r>
            <a:r>
              <a:rPr sz="2358" spc="-136" dirty="0">
                <a:latin typeface="Calibri"/>
                <a:cs typeface="Calibri"/>
              </a:rPr>
              <a:t> </a:t>
            </a:r>
            <a:r>
              <a:rPr sz="2358" spc="9" dirty="0">
                <a:latin typeface="Calibri"/>
                <a:cs typeface="Calibri"/>
              </a:rPr>
              <a:t>code</a:t>
            </a:r>
            <a:endParaRPr sz="2358">
              <a:latin typeface="Calibri"/>
              <a:cs typeface="Calibri"/>
            </a:endParaRPr>
          </a:p>
          <a:p>
            <a:pPr marL="230327" indent="-218811">
              <a:spcBef>
                <a:spcPts val="617"/>
              </a:spcBef>
              <a:buFont typeface="Arial"/>
              <a:buChar char="•"/>
              <a:tabLst>
                <a:tab pos="230327" algn="l"/>
              </a:tabLst>
            </a:pPr>
            <a:r>
              <a:rPr sz="2720" spc="9" dirty="0">
                <a:latin typeface="Calibri"/>
                <a:cs typeface="Calibri"/>
              </a:rPr>
              <a:t>Encryption </a:t>
            </a:r>
            <a:r>
              <a:rPr sz="2720" dirty="0">
                <a:latin typeface="Calibri"/>
                <a:cs typeface="Calibri"/>
              </a:rPr>
              <a:t>/ Decryption </a:t>
            </a:r>
            <a:r>
              <a:rPr sz="2720" spc="-14" dirty="0">
                <a:latin typeface="Calibri"/>
                <a:cs typeface="Calibri"/>
              </a:rPr>
              <a:t>(with</a:t>
            </a:r>
            <a:r>
              <a:rPr sz="2720" spc="-258" dirty="0">
                <a:latin typeface="Calibri"/>
                <a:cs typeface="Calibri"/>
              </a:rPr>
              <a:t> </a:t>
            </a:r>
            <a:r>
              <a:rPr sz="2720" dirty="0">
                <a:latin typeface="Calibri"/>
                <a:cs typeface="Calibri"/>
              </a:rPr>
              <a:t>keys)</a:t>
            </a:r>
            <a:endParaRPr sz="2720">
              <a:latin typeface="Calibri"/>
              <a:cs typeface="Calibri"/>
            </a:endParaRPr>
          </a:p>
          <a:p>
            <a:pPr marL="679465" lvl="1" indent="-218811">
              <a:spcBef>
                <a:spcPts val="181"/>
              </a:spcBef>
              <a:buFont typeface="Arial"/>
              <a:buChar char="•"/>
              <a:tabLst>
                <a:tab pos="679465" algn="l"/>
              </a:tabLst>
            </a:pPr>
            <a:r>
              <a:rPr sz="2358" spc="-5" dirty="0">
                <a:latin typeface="Calibri"/>
                <a:cs typeface="Calibri"/>
              </a:rPr>
              <a:t>RC4</a:t>
            </a:r>
            <a:endParaRPr sz="2358">
              <a:latin typeface="Calibri"/>
              <a:cs typeface="Calibri"/>
            </a:endParaRPr>
          </a:p>
          <a:p>
            <a:pPr marL="679465" lvl="1" indent="-218811">
              <a:spcBef>
                <a:spcPts val="163"/>
              </a:spcBef>
              <a:buFont typeface="Arial"/>
              <a:buChar char="•"/>
              <a:tabLst>
                <a:tab pos="679465" algn="l"/>
              </a:tabLst>
            </a:pPr>
            <a:r>
              <a:rPr sz="2358" spc="5" dirty="0">
                <a:latin typeface="Calibri"/>
                <a:cs typeface="Calibri"/>
              </a:rPr>
              <a:t>AES</a:t>
            </a:r>
            <a:endParaRPr sz="2358">
              <a:latin typeface="Calibri"/>
              <a:cs typeface="Calibri"/>
            </a:endParaRPr>
          </a:p>
          <a:p>
            <a:pPr marL="679465" lvl="1" indent="-218811">
              <a:spcBef>
                <a:spcPts val="163"/>
              </a:spcBef>
              <a:buFont typeface="Arial"/>
              <a:buChar char="•"/>
              <a:tabLst>
                <a:tab pos="679465" algn="l"/>
              </a:tabLst>
            </a:pPr>
            <a:r>
              <a:rPr sz="2358" spc="-5" dirty="0">
                <a:latin typeface="Calibri"/>
                <a:cs typeface="Calibri"/>
              </a:rPr>
              <a:t>RSA</a:t>
            </a:r>
            <a:endParaRPr sz="2358">
              <a:latin typeface="Calibri"/>
              <a:cs typeface="Calibri"/>
            </a:endParaRPr>
          </a:p>
        </p:txBody>
      </p:sp>
    </p:spTree>
    <p:extLst>
      <p:ext uri="{BB962C8B-B14F-4D97-AF65-F5344CB8AC3E}">
        <p14:creationId xmlns:p14="http://schemas.microsoft.com/office/powerpoint/2010/main" val="1484797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Steganography</a:t>
            </a:r>
            <a:endParaRPr lang="zh-TW" altLang="en-US" dirty="0"/>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920390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000251" y="333376"/>
            <a:ext cx="8145463" cy="709613"/>
          </a:xfrm>
        </p:spPr>
        <p:txBody>
          <a:bodyPr/>
          <a:lstStyle/>
          <a:p>
            <a:pPr eaLnBrk="1" hangingPunct="1"/>
            <a:r>
              <a:rPr lang="zh-TW" altLang="en-US" sz="4000" b="1">
                <a:latin typeface="Arial" panose="020B0604020202020204" pitchFamily="34" charset="0"/>
              </a:rPr>
              <a:t>資訊隱藏技術的概念</a:t>
            </a:r>
          </a:p>
        </p:txBody>
      </p:sp>
      <p:sp>
        <p:nvSpPr>
          <p:cNvPr id="31747" name="Rectangle 3"/>
          <p:cNvSpPr>
            <a:spLocks noGrp="1" noChangeArrowheads="1"/>
          </p:cNvSpPr>
          <p:nvPr>
            <p:ph type="body" idx="1"/>
          </p:nvPr>
        </p:nvSpPr>
        <p:spPr>
          <a:xfrm>
            <a:off x="1909764" y="1042988"/>
            <a:ext cx="8461375" cy="5581650"/>
          </a:xfrm>
        </p:spPr>
        <p:txBody>
          <a:bodyPr/>
          <a:lstStyle/>
          <a:p>
            <a:pPr marL="268288" indent="-268288"/>
            <a:r>
              <a:rPr lang="zh-TW" altLang="en-US" smtClean="0">
                <a:latin typeface="Arial" panose="020B0604020202020204" pitchFamily="34" charset="0"/>
              </a:rPr>
              <a:t>在數位影像上的資訊隱藏技術被稱為隱像術</a:t>
            </a:r>
          </a:p>
          <a:p>
            <a:pPr marL="268288" indent="-268288"/>
            <a:r>
              <a:rPr lang="zh-TW" altLang="en-US" smtClean="0">
                <a:latin typeface="Arial" panose="020B0604020202020204" pitchFamily="34" charset="0"/>
              </a:rPr>
              <a:t>隱像術是一種「明圖編碼為明圖」的影像保密法</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8" y="2214563"/>
            <a:ext cx="72453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6101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000251" y="333376"/>
            <a:ext cx="8145463" cy="709613"/>
          </a:xfrm>
        </p:spPr>
        <p:txBody>
          <a:bodyPr/>
          <a:lstStyle/>
          <a:p>
            <a:pPr eaLnBrk="1" hangingPunct="1"/>
            <a:r>
              <a:rPr lang="zh-TW" altLang="en-US" sz="4000" b="1">
                <a:latin typeface="Arial" panose="020B0604020202020204" pitchFamily="34" charset="0"/>
              </a:rPr>
              <a:t>資訊隱藏的基本特性</a:t>
            </a:r>
          </a:p>
        </p:txBody>
      </p:sp>
      <p:sp>
        <p:nvSpPr>
          <p:cNvPr id="32771" name="Rectangle 3"/>
          <p:cNvSpPr>
            <a:spLocks noGrp="1" noChangeArrowheads="1"/>
          </p:cNvSpPr>
          <p:nvPr>
            <p:ph type="body" idx="1"/>
          </p:nvPr>
        </p:nvSpPr>
        <p:spPr>
          <a:xfrm>
            <a:off x="1909764" y="1133476"/>
            <a:ext cx="8461375" cy="5491163"/>
          </a:xfrm>
        </p:spPr>
        <p:txBody>
          <a:bodyPr/>
          <a:lstStyle/>
          <a:p>
            <a:pPr marL="268288" indent="-268288"/>
            <a:r>
              <a:rPr lang="zh-TW" altLang="en-US" b="1" smtClean="0">
                <a:solidFill>
                  <a:srgbClr val="FF0000"/>
                </a:solidFill>
                <a:latin typeface="Arial" panose="020B0604020202020204" pitchFamily="34" charset="0"/>
              </a:rPr>
              <a:t>視覺上必須是不可辨識的</a:t>
            </a:r>
          </a:p>
          <a:p>
            <a:pPr marL="714375" lvl="1" indent="-266700"/>
            <a:r>
              <a:rPr lang="zh-TW" altLang="en-US" smtClean="0">
                <a:latin typeface="Arial" panose="020B0604020202020204" pitchFamily="34" charset="0"/>
              </a:rPr>
              <a:t>藏入資訊的偽圖與其未藏入資訊的數位影像間很難用肉眼察覺出其差異</a:t>
            </a:r>
          </a:p>
          <a:p>
            <a:pPr marL="268288" indent="-268288"/>
            <a:r>
              <a:rPr lang="zh-TW" altLang="en-US" smtClean="0">
                <a:latin typeface="Arial" panose="020B0604020202020204" pitchFamily="34" charset="0"/>
              </a:rPr>
              <a:t> </a:t>
            </a:r>
            <a:r>
              <a:rPr lang="zh-TW" altLang="en-US" b="1" smtClean="0">
                <a:solidFill>
                  <a:srgbClr val="FF0000"/>
                </a:solidFill>
                <a:latin typeface="Arial" panose="020B0604020202020204" pitchFamily="34" charset="0"/>
              </a:rPr>
              <a:t>機密性</a:t>
            </a:r>
          </a:p>
          <a:p>
            <a:pPr marL="714375" lvl="1" indent="-266700"/>
            <a:r>
              <a:rPr lang="zh-TW" altLang="en-US" smtClean="0">
                <a:latin typeface="Arial" panose="020B0604020202020204" pitchFamily="34" charset="0"/>
              </a:rPr>
              <a:t>除了合法的擁有者或接收者外，其他人無法輕易偵測出該影像是否藏有機密資料</a:t>
            </a:r>
          </a:p>
          <a:p>
            <a:pPr marL="268288" indent="-268288"/>
            <a:r>
              <a:rPr lang="zh-TW" altLang="en-US" smtClean="0">
                <a:latin typeface="Arial" panose="020B0604020202020204" pitchFamily="34" charset="0"/>
              </a:rPr>
              <a:t> </a:t>
            </a:r>
            <a:r>
              <a:rPr lang="zh-TW" altLang="en-US" b="1" smtClean="0">
                <a:solidFill>
                  <a:srgbClr val="FF0000"/>
                </a:solidFill>
                <a:latin typeface="Arial" panose="020B0604020202020204" pitchFamily="34" charset="0"/>
              </a:rPr>
              <a:t>不需要原圖</a:t>
            </a:r>
          </a:p>
          <a:p>
            <a:pPr marL="714375" lvl="1" indent="-266700"/>
            <a:r>
              <a:rPr lang="zh-TW" altLang="en-US" smtClean="0">
                <a:latin typeface="Arial" panose="020B0604020202020204" pitchFamily="34" charset="0"/>
              </a:rPr>
              <a:t>從偽裝的影像中要取出機密影像時，不需要原始影像的幫忙就可以取出機密資訊，這樣才能降低影像儲存及傳輸時的負荷</a:t>
            </a:r>
          </a:p>
        </p:txBody>
      </p:sp>
    </p:spTree>
    <p:extLst>
      <p:ext uri="{BB962C8B-B14F-4D97-AF65-F5344CB8AC3E}">
        <p14:creationId xmlns:p14="http://schemas.microsoft.com/office/powerpoint/2010/main" val="31081026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09764" y="323851"/>
            <a:ext cx="8370887" cy="709613"/>
          </a:xfrm>
        </p:spPr>
        <p:txBody>
          <a:bodyPr/>
          <a:lstStyle/>
          <a:p>
            <a:pPr eaLnBrk="1" hangingPunct="1"/>
            <a:r>
              <a:rPr lang="zh-TW" altLang="zh-TW" sz="4000" b="1">
                <a:latin typeface="Arial" panose="020B0604020202020204" pitchFamily="34" charset="0"/>
              </a:rPr>
              <a:t>資訊隱藏技術分類</a:t>
            </a:r>
            <a:endParaRPr lang="zh-TW" altLang="en-US" sz="4000" b="1">
              <a:latin typeface="Arial" panose="020B0604020202020204" pitchFamily="34" charset="0"/>
            </a:endParaRPr>
          </a:p>
        </p:txBody>
      </p:sp>
      <p:sp>
        <p:nvSpPr>
          <p:cNvPr id="33795" name="Rectangle 3"/>
          <p:cNvSpPr>
            <a:spLocks noGrp="1" noChangeArrowheads="1"/>
          </p:cNvSpPr>
          <p:nvPr>
            <p:ph type="body" idx="1"/>
          </p:nvPr>
        </p:nvSpPr>
        <p:spPr>
          <a:xfrm>
            <a:off x="1909764" y="1042988"/>
            <a:ext cx="8461375" cy="5581650"/>
          </a:xfrm>
        </p:spPr>
        <p:txBody>
          <a:bodyPr/>
          <a:lstStyle/>
          <a:p>
            <a:pPr marL="268288" indent="-268288"/>
            <a:r>
              <a:rPr lang="zh-TW" altLang="zh-TW" dirty="0" smtClean="0">
                <a:solidFill>
                  <a:srgbClr val="FF0000"/>
                </a:solidFill>
                <a:latin typeface="Arial" panose="020B0604020202020204" pitchFamily="34" charset="0"/>
              </a:rPr>
              <a:t>空間域</a:t>
            </a:r>
            <a:r>
              <a:rPr lang="en-US" altLang="zh-TW" dirty="0" smtClean="0">
                <a:solidFill>
                  <a:srgbClr val="FF0000"/>
                </a:solidFill>
                <a:latin typeface="Arial" panose="020B0604020202020204" pitchFamily="34" charset="0"/>
              </a:rPr>
              <a:t>(Spatial Domain)</a:t>
            </a:r>
          </a:p>
          <a:p>
            <a:pPr marL="714375" lvl="1" indent="-266700"/>
            <a:r>
              <a:rPr lang="zh-TW" altLang="en-US" dirty="0" smtClean="0">
                <a:latin typeface="Arial" panose="020B0604020202020204" pitchFamily="34" charset="0"/>
              </a:rPr>
              <a:t>改變數位影像的像素值</a:t>
            </a:r>
          </a:p>
          <a:p>
            <a:pPr marL="714375" lvl="1" indent="-266700"/>
            <a:r>
              <a:rPr lang="zh-TW" altLang="en-US" dirty="0" smtClean="0">
                <a:latin typeface="Arial" panose="020B0604020202020204" pitchFamily="34" charset="0"/>
              </a:rPr>
              <a:t>例如：</a:t>
            </a:r>
            <a:r>
              <a:rPr lang="en-US" altLang="zh-TW" dirty="0" smtClean="0">
                <a:latin typeface="Arial" panose="020B0604020202020204" pitchFamily="34" charset="0"/>
              </a:rPr>
              <a:t>LSB (Least Significant Bit)</a:t>
            </a:r>
          </a:p>
          <a:p>
            <a:pPr marL="268288" indent="-268288"/>
            <a:r>
              <a:rPr lang="zh-TW" altLang="en-US" dirty="0" smtClean="0">
                <a:solidFill>
                  <a:srgbClr val="FF0000"/>
                </a:solidFill>
                <a:latin typeface="Arial" panose="020B0604020202020204" pitchFamily="34" charset="0"/>
              </a:rPr>
              <a:t>頻率</a:t>
            </a:r>
            <a:r>
              <a:rPr lang="zh-TW" altLang="zh-TW" dirty="0" smtClean="0">
                <a:solidFill>
                  <a:srgbClr val="FF0000"/>
                </a:solidFill>
                <a:latin typeface="Arial" panose="020B0604020202020204" pitchFamily="34" charset="0"/>
              </a:rPr>
              <a:t>域</a:t>
            </a:r>
            <a:r>
              <a:rPr lang="en-US" altLang="zh-TW" dirty="0" smtClean="0">
                <a:solidFill>
                  <a:srgbClr val="FF0000"/>
                </a:solidFill>
                <a:latin typeface="Arial" panose="020B0604020202020204" pitchFamily="34" charset="0"/>
              </a:rPr>
              <a:t>(Frequency Domain)</a:t>
            </a:r>
          </a:p>
          <a:p>
            <a:pPr marL="714375" lvl="1" indent="-266700"/>
            <a:r>
              <a:rPr lang="zh-TW" altLang="en-US" dirty="0" smtClean="0">
                <a:latin typeface="Arial" panose="020B0604020202020204" pitchFamily="34" charset="0"/>
              </a:rPr>
              <a:t>影像經過離散餘弦或小波轉換後，再藉由改變其係數來達到藏入機密訊息的目的</a:t>
            </a:r>
          </a:p>
          <a:p>
            <a:pPr marL="714375" lvl="1" indent="-266700"/>
            <a:r>
              <a:rPr lang="zh-TW" altLang="en-US" dirty="0" smtClean="0">
                <a:latin typeface="Arial" panose="020B0604020202020204" pitchFamily="34" charset="0"/>
              </a:rPr>
              <a:t>例如：離散餘弦轉換法</a:t>
            </a:r>
            <a:r>
              <a:rPr lang="en-US" altLang="zh-TW" dirty="0" smtClean="0">
                <a:latin typeface="Arial" panose="020B0604020202020204" pitchFamily="34" charset="0"/>
              </a:rPr>
              <a:t>(DCT)</a:t>
            </a:r>
            <a:r>
              <a:rPr lang="zh-TW" altLang="en-US" dirty="0" smtClean="0">
                <a:latin typeface="Arial" panose="020B0604020202020204" pitchFamily="34" charset="0"/>
              </a:rPr>
              <a:t>、小波轉換法</a:t>
            </a:r>
            <a:r>
              <a:rPr lang="en-US" altLang="zh-TW" dirty="0" smtClean="0">
                <a:latin typeface="Arial" panose="020B0604020202020204" pitchFamily="34" charset="0"/>
              </a:rPr>
              <a:t>(DWT)</a:t>
            </a:r>
            <a:r>
              <a:rPr lang="zh-TW" altLang="en-US" dirty="0" smtClean="0">
                <a:latin typeface="Arial" panose="020B0604020202020204" pitchFamily="34" charset="0"/>
              </a:rPr>
              <a:t>、快速傅立葉轉換法</a:t>
            </a:r>
            <a:r>
              <a:rPr lang="en-US" altLang="zh-TW" dirty="0" smtClean="0">
                <a:latin typeface="Arial" panose="020B0604020202020204" pitchFamily="34" charset="0"/>
              </a:rPr>
              <a:t>(FFT)</a:t>
            </a:r>
          </a:p>
        </p:txBody>
      </p:sp>
      <p:pic>
        <p:nvPicPr>
          <p:cNvPr id="2" name="圖片 1"/>
          <p:cNvPicPr>
            <a:picLocks noChangeAspect="1"/>
          </p:cNvPicPr>
          <p:nvPr/>
        </p:nvPicPr>
        <p:blipFill>
          <a:blip r:embed="rId2"/>
          <a:stretch>
            <a:fillRect/>
          </a:stretch>
        </p:blipFill>
        <p:spPr>
          <a:xfrm>
            <a:off x="6311962" y="4667324"/>
            <a:ext cx="2961905" cy="1180952"/>
          </a:xfrm>
          <a:prstGeom prst="rect">
            <a:avLst/>
          </a:prstGeom>
        </p:spPr>
      </p:pic>
    </p:spTree>
    <p:extLst>
      <p:ext uri="{BB962C8B-B14F-4D97-AF65-F5344CB8AC3E}">
        <p14:creationId xmlns:p14="http://schemas.microsoft.com/office/powerpoint/2010/main" val="27700189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9764" y="279401"/>
            <a:ext cx="8370887" cy="709613"/>
          </a:xfrm>
        </p:spPr>
        <p:txBody>
          <a:bodyPr/>
          <a:lstStyle/>
          <a:p>
            <a:pPr eaLnBrk="1" hangingPunct="1"/>
            <a:r>
              <a:rPr lang="en-US" altLang="zh-TW" sz="4000" b="1">
                <a:latin typeface="Arial" panose="020B0604020202020204" pitchFamily="34" charset="0"/>
              </a:rPr>
              <a:t>LSB</a:t>
            </a:r>
            <a:r>
              <a:rPr lang="zh-TW" altLang="en-US" sz="4000" b="1">
                <a:latin typeface="Arial" panose="020B0604020202020204" pitchFamily="34" charset="0"/>
              </a:rPr>
              <a:t>藏入法</a:t>
            </a:r>
          </a:p>
        </p:txBody>
      </p:sp>
      <p:pic>
        <p:nvPicPr>
          <p:cNvPr id="34819" name="Picture 4" descr="p10"/>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05064" y="1133475"/>
            <a:ext cx="7335837" cy="4972050"/>
          </a:xfrm>
          <a:noFill/>
        </p:spPr>
      </p:pic>
    </p:spTree>
    <p:extLst>
      <p:ext uri="{BB962C8B-B14F-4D97-AF65-F5344CB8AC3E}">
        <p14:creationId xmlns:p14="http://schemas.microsoft.com/office/powerpoint/2010/main" val="30440304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09764" y="279401"/>
            <a:ext cx="8370887" cy="709613"/>
          </a:xfrm>
        </p:spPr>
        <p:txBody>
          <a:bodyPr/>
          <a:lstStyle/>
          <a:p>
            <a:pPr eaLnBrk="1" hangingPunct="1"/>
            <a:r>
              <a:rPr lang="en-US" altLang="zh-TW" sz="4000" b="1">
                <a:latin typeface="Arial" panose="020B0604020202020204" pitchFamily="34" charset="0"/>
              </a:rPr>
              <a:t>LSB</a:t>
            </a:r>
            <a:r>
              <a:rPr lang="zh-TW" altLang="en-US" sz="4000" b="1">
                <a:latin typeface="Arial" panose="020B0604020202020204" pitchFamily="34" charset="0"/>
              </a:rPr>
              <a:t>藏入法的流程</a:t>
            </a:r>
          </a:p>
        </p:txBody>
      </p:sp>
      <p:sp>
        <p:nvSpPr>
          <p:cNvPr id="35843" name="Rectangle 3"/>
          <p:cNvSpPr>
            <a:spLocks noGrp="1" noChangeArrowheads="1"/>
          </p:cNvSpPr>
          <p:nvPr>
            <p:ph type="body" idx="1"/>
          </p:nvPr>
        </p:nvSpPr>
        <p:spPr>
          <a:xfrm>
            <a:off x="1865313" y="1042988"/>
            <a:ext cx="8551862" cy="5581650"/>
          </a:xfrm>
        </p:spPr>
        <p:txBody>
          <a:bodyPr/>
          <a:lstStyle/>
          <a:p>
            <a:pPr marL="266700" indent="-266700"/>
            <a:r>
              <a:rPr lang="zh-TW" altLang="en-US">
                <a:latin typeface="Arial" panose="020B0604020202020204" pitchFamily="34" charset="0"/>
              </a:rPr>
              <a:t>張三先將機密資料用對稱式密碼系統或公開金鑰密碼系統加密</a:t>
            </a:r>
          </a:p>
          <a:p>
            <a:pPr marL="266700" indent="-266700"/>
            <a:r>
              <a:rPr lang="zh-TW" altLang="en-US">
                <a:latin typeface="Arial" panose="020B0604020202020204" pitchFamily="34" charset="0"/>
              </a:rPr>
              <a:t>將加密後所得到的密文，依序取代偽裝影像中每個像素的「最不重要的</a:t>
            </a:r>
            <a:r>
              <a:rPr lang="en-US" altLang="zh-TW">
                <a:latin typeface="Arial" panose="020B0604020202020204" pitchFamily="34" charset="0"/>
              </a:rPr>
              <a:t>3</a:t>
            </a:r>
            <a:r>
              <a:rPr lang="zh-TW" altLang="en-US">
                <a:latin typeface="Arial" panose="020B0604020202020204" pitchFamily="34" charset="0"/>
              </a:rPr>
              <a:t>位元」</a:t>
            </a:r>
            <a:r>
              <a:rPr lang="en-US" altLang="zh-TW">
                <a:latin typeface="Arial" panose="020B0604020202020204" pitchFamily="34" charset="0"/>
              </a:rPr>
              <a:t>(LSB)</a:t>
            </a:r>
            <a:r>
              <a:rPr lang="zh-TW" altLang="en-US">
                <a:latin typeface="Arial" panose="020B0604020202020204" pitchFamily="34" charset="0"/>
              </a:rPr>
              <a:t>。例如，一個灰階度為</a:t>
            </a:r>
            <a:r>
              <a:rPr lang="en-US" altLang="zh-TW">
                <a:latin typeface="Arial" panose="020B0604020202020204" pitchFamily="34" charset="0"/>
              </a:rPr>
              <a:t>42</a:t>
            </a:r>
            <a:r>
              <a:rPr lang="zh-TW" altLang="en-US">
                <a:latin typeface="Arial" panose="020B0604020202020204" pitchFamily="34" charset="0"/>
              </a:rPr>
              <a:t>的像素，其二進位表示法為</a:t>
            </a:r>
            <a:r>
              <a:rPr lang="en-US" altLang="zh-TW">
                <a:latin typeface="Arial" panose="020B0604020202020204" pitchFamily="34" charset="0"/>
              </a:rPr>
              <a:t>00101010</a:t>
            </a:r>
            <a:r>
              <a:rPr lang="zh-TW" altLang="en-US">
                <a:latin typeface="Arial" panose="020B0604020202020204" pitchFamily="34" charset="0"/>
              </a:rPr>
              <a:t>，若最後三個</a:t>
            </a:r>
            <a:r>
              <a:rPr lang="en-US" altLang="zh-TW">
                <a:latin typeface="Arial" panose="020B0604020202020204" pitchFamily="34" charset="0"/>
              </a:rPr>
              <a:t>LSB</a:t>
            </a:r>
            <a:r>
              <a:rPr lang="zh-TW" altLang="en-US">
                <a:latin typeface="Arial" panose="020B0604020202020204" pitchFamily="34" charset="0"/>
              </a:rPr>
              <a:t>被用來藏入機密資訊</a:t>
            </a:r>
            <a:r>
              <a:rPr lang="en-US" altLang="zh-TW">
                <a:latin typeface="Arial" panose="020B0604020202020204" pitchFamily="34" charset="0"/>
              </a:rPr>
              <a:t>(101)</a:t>
            </a:r>
            <a:r>
              <a:rPr lang="zh-TW" altLang="en-US">
                <a:latin typeface="Arial" panose="020B0604020202020204" pitchFamily="34" charset="0"/>
              </a:rPr>
              <a:t>，藏入機密後，最後該像素的像素值改變為</a:t>
            </a:r>
            <a:r>
              <a:rPr lang="en-US" altLang="zh-TW">
                <a:latin typeface="Arial" panose="020B0604020202020204" pitchFamily="34" charset="0"/>
              </a:rPr>
              <a:t>00101101</a:t>
            </a:r>
          </a:p>
          <a:p>
            <a:pPr marL="266700" indent="-266700"/>
            <a:r>
              <a:rPr lang="zh-TW" altLang="en-US">
                <a:latin typeface="Arial" panose="020B0604020202020204" pitchFamily="34" charset="0"/>
              </a:rPr>
              <a:t>李四收到偽裝影像後，依序從每個像素的「最不重要的</a:t>
            </a:r>
            <a:r>
              <a:rPr lang="en-US" altLang="zh-TW">
                <a:latin typeface="Arial" panose="020B0604020202020204" pitchFamily="34" charset="0"/>
              </a:rPr>
              <a:t>3</a:t>
            </a:r>
            <a:r>
              <a:rPr lang="zh-TW" altLang="en-US">
                <a:latin typeface="Arial" panose="020B0604020202020204" pitchFamily="34" charset="0"/>
              </a:rPr>
              <a:t>位元」中取出加密過的機密資訊</a:t>
            </a:r>
          </a:p>
          <a:p>
            <a:pPr marL="266700" indent="-266700"/>
            <a:r>
              <a:rPr lang="zh-TW" altLang="en-US">
                <a:latin typeface="Arial" panose="020B0604020202020204" pitchFamily="34" charset="0"/>
              </a:rPr>
              <a:t>對所取出的密文進行解密後，便可得到機密訊息</a:t>
            </a:r>
          </a:p>
        </p:txBody>
      </p:sp>
    </p:spTree>
    <p:extLst>
      <p:ext uri="{BB962C8B-B14F-4D97-AF65-F5344CB8AC3E}">
        <p14:creationId xmlns:p14="http://schemas.microsoft.com/office/powerpoint/2010/main" val="5920258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09764" y="279401"/>
            <a:ext cx="8370887" cy="709613"/>
          </a:xfrm>
        </p:spPr>
        <p:txBody>
          <a:bodyPr/>
          <a:lstStyle/>
          <a:p>
            <a:pPr eaLnBrk="1" hangingPunct="1"/>
            <a:r>
              <a:rPr lang="zh-TW" altLang="en-US" sz="4000" b="1">
                <a:latin typeface="Arial" panose="020B0604020202020204" pitchFamily="34" charset="0"/>
              </a:rPr>
              <a:t>離散餘弦藏入法</a:t>
            </a:r>
          </a:p>
        </p:txBody>
      </p:sp>
      <p:grpSp>
        <p:nvGrpSpPr>
          <p:cNvPr id="36867" name="Group 7"/>
          <p:cNvGrpSpPr>
            <a:grpSpLocks/>
          </p:cNvGrpSpPr>
          <p:nvPr/>
        </p:nvGrpSpPr>
        <p:grpSpPr bwMode="auto">
          <a:xfrm>
            <a:off x="2135189" y="971550"/>
            <a:ext cx="7875587" cy="5372100"/>
            <a:chOff x="385" y="612"/>
            <a:chExt cx="4961" cy="3384"/>
          </a:xfrm>
        </p:grpSpPr>
        <p:pic>
          <p:nvPicPr>
            <p:cNvPr id="36868" name="Picture 4" descr="p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612"/>
              <a:ext cx="4961" cy="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5"/>
            <p:cNvSpPr txBox="1">
              <a:spLocks noChangeArrowheads="1"/>
            </p:cNvSpPr>
            <p:nvPr/>
          </p:nvSpPr>
          <p:spPr bwMode="auto">
            <a:xfrm>
              <a:off x="2539" y="1760"/>
              <a:ext cx="171"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b="1"/>
                <a:t>低</a:t>
              </a:r>
            </a:p>
          </p:txBody>
        </p:sp>
        <p:sp>
          <p:nvSpPr>
            <p:cNvPr id="36870" name="Text Box 6"/>
            <p:cNvSpPr txBox="1">
              <a:spLocks noChangeArrowheads="1"/>
            </p:cNvSpPr>
            <p:nvPr/>
          </p:nvSpPr>
          <p:spPr bwMode="auto">
            <a:xfrm>
              <a:off x="3731" y="1760"/>
              <a:ext cx="17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b="1"/>
                <a:t>低</a:t>
              </a:r>
            </a:p>
          </p:txBody>
        </p:sp>
      </p:grpSp>
    </p:spTree>
    <p:extLst>
      <p:ext uri="{BB962C8B-B14F-4D97-AF65-F5344CB8AC3E}">
        <p14:creationId xmlns:p14="http://schemas.microsoft.com/office/powerpoint/2010/main" val="3860680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917825">
              <a:lnSpc>
                <a:spcPct val="100000"/>
              </a:lnSpc>
            </a:pPr>
            <a:r>
              <a:rPr spc="25" dirty="0">
                <a:latin typeface="Microsoft YaHei"/>
                <a:cs typeface="Microsoft YaHei"/>
              </a:rPr>
              <a:t>金鑰</a:t>
            </a:r>
            <a:r>
              <a:rPr spc="-204" dirty="0">
                <a:latin typeface="Microsoft YaHei"/>
                <a:cs typeface="Microsoft YaHei"/>
              </a:rPr>
              <a:t> </a:t>
            </a:r>
            <a:r>
              <a:rPr spc="-15" dirty="0"/>
              <a:t>(Key)</a:t>
            </a:r>
          </a:p>
        </p:txBody>
      </p:sp>
      <p:sp>
        <p:nvSpPr>
          <p:cNvPr id="3" name="object 3"/>
          <p:cNvSpPr txBox="1"/>
          <p:nvPr/>
        </p:nvSpPr>
        <p:spPr>
          <a:xfrm>
            <a:off x="2063750" y="1288935"/>
            <a:ext cx="7835900" cy="2734310"/>
          </a:xfrm>
          <a:prstGeom prst="rect">
            <a:avLst/>
          </a:prstGeom>
        </p:spPr>
        <p:txBody>
          <a:bodyPr vert="horz" wrap="square" lIns="0" tIns="0" rIns="0" bIns="0" rtlCol="0">
            <a:spAutoFit/>
          </a:bodyPr>
          <a:lstStyle/>
          <a:p>
            <a:pPr marL="355600" marR="90805" indent="-342900">
              <a:lnSpc>
                <a:spcPct val="102299"/>
              </a:lnSpc>
              <a:tabLst>
                <a:tab pos="354965" algn="l"/>
              </a:tabLst>
            </a:pPr>
            <a:r>
              <a:rPr sz="2750" spc="5" dirty="0">
                <a:latin typeface="Arial"/>
                <a:cs typeface="Arial"/>
              </a:rPr>
              <a:t>•	</a:t>
            </a:r>
            <a:r>
              <a:rPr sz="2750" spc="55" dirty="0">
                <a:latin typeface="DFKai-SB"/>
                <a:cs typeface="DFKai-SB"/>
              </a:rPr>
              <a:t>一把金鑰是用來和密碼演算法產生特定密文的  符號字串。本質上，金鑰是一組相當長度的數  </a:t>
            </a:r>
            <a:r>
              <a:rPr sz="2750" spc="50" dirty="0">
                <a:latin typeface="DFKai-SB"/>
                <a:cs typeface="DFKai-SB"/>
              </a:rPr>
              <a:t>字或符號字串，其大小通常以位</a:t>
            </a:r>
            <a:r>
              <a:rPr sz="2750" spc="125" dirty="0">
                <a:latin typeface="DFKai-SB"/>
                <a:cs typeface="DFKai-SB"/>
              </a:rPr>
              <a:t>元</a:t>
            </a:r>
            <a:r>
              <a:rPr sz="2750" spc="-25" dirty="0">
                <a:latin typeface="Arial"/>
                <a:cs typeface="Arial"/>
              </a:rPr>
              <a:t>(bit)</a:t>
            </a:r>
            <a:r>
              <a:rPr sz="2750" spc="100" dirty="0">
                <a:latin typeface="DFKai-SB"/>
                <a:cs typeface="DFKai-SB"/>
              </a:rPr>
              <a:t>為單位。</a:t>
            </a:r>
            <a:endParaRPr sz="2750" dirty="0">
              <a:latin typeface="DFKai-SB"/>
              <a:cs typeface="DFKai-SB"/>
            </a:endParaRPr>
          </a:p>
          <a:p>
            <a:pPr marL="355600" marR="347980" indent="-342900">
              <a:lnSpc>
                <a:spcPct val="102299"/>
              </a:lnSpc>
              <a:spcBef>
                <a:spcPts val="600"/>
              </a:spcBef>
              <a:tabLst>
                <a:tab pos="354965" algn="l"/>
              </a:tabLst>
            </a:pPr>
            <a:r>
              <a:rPr sz="2750" spc="5" dirty="0">
                <a:latin typeface="Arial"/>
                <a:cs typeface="Arial"/>
              </a:rPr>
              <a:t>•	</a:t>
            </a:r>
            <a:r>
              <a:rPr sz="2750" spc="50" dirty="0">
                <a:latin typeface="DFKai-SB"/>
                <a:cs typeface="DFKai-SB"/>
              </a:rPr>
              <a:t>金鑰常是演算法則內的一個變數，所以不同的  金鑰會產生不一樣的密文。</a:t>
            </a:r>
            <a:endParaRPr sz="2750" dirty="0">
              <a:latin typeface="DFKai-SB"/>
              <a:cs typeface="DFKai-SB"/>
            </a:endParaRPr>
          </a:p>
          <a:p>
            <a:pPr marL="12700">
              <a:spcBef>
                <a:spcPts val="750"/>
              </a:spcBef>
              <a:tabLst>
                <a:tab pos="354965" algn="l"/>
              </a:tabLst>
            </a:pPr>
            <a:r>
              <a:rPr sz="2750" spc="5" dirty="0">
                <a:latin typeface="Arial"/>
                <a:cs typeface="Arial"/>
              </a:rPr>
              <a:t>•	</a:t>
            </a:r>
            <a:r>
              <a:rPr sz="2750" spc="50" dirty="0">
                <a:latin typeface="DFKai-SB"/>
                <a:cs typeface="DFKai-SB"/>
              </a:rPr>
              <a:t>就密碼學而言，金鑰長度越長，密文就越保密。</a:t>
            </a:r>
            <a:endParaRPr sz="2750" dirty="0">
              <a:latin typeface="DFKai-SB"/>
              <a:cs typeface="DFKai-SB"/>
            </a:endParaRPr>
          </a:p>
        </p:txBody>
      </p:sp>
    </p:spTree>
    <p:extLst>
      <p:ext uri="{BB962C8B-B14F-4D97-AF65-F5344CB8AC3E}">
        <p14:creationId xmlns:p14="http://schemas.microsoft.com/office/powerpoint/2010/main" val="25374636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09764" y="279401"/>
            <a:ext cx="8370887" cy="709613"/>
          </a:xfrm>
        </p:spPr>
        <p:txBody>
          <a:bodyPr/>
          <a:lstStyle/>
          <a:p>
            <a:pPr eaLnBrk="1" hangingPunct="1"/>
            <a:r>
              <a:rPr lang="zh-TW" altLang="en-US" sz="4000" b="1">
                <a:latin typeface="Arial" panose="020B0604020202020204" pitchFamily="34" charset="0"/>
              </a:rPr>
              <a:t>離散餘弦藏入法的流程</a:t>
            </a:r>
          </a:p>
        </p:txBody>
      </p:sp>
      <p:sp>
        <p:nvSpPr>
          <p:cNvPr id="37891" name="Rectangle 3"/>
          <p:cNvSpPr>
            <a:spLocks noGrp="1" noChangeArrowheads="1"/>
          </p:cNvSpPr>
          <p:nvPr>
            <p:ph type="body" idx="1"/>
          </p:nvPr>
        </p:nvSpPr>
        <p:spPr>
          <a:xfrm>
            <a:off x="1820863" y="1042988"/>
            <a:ext cx="8640762" cy="5581650"/>
          </a:xfrm>
        </p:spPr>
        <p:txBody>
          <a:bodyPr/>
          <a:lstStyle/>
          <a:p>
            <a:pPr marL="266700" indent="-266700"/>
            <a:r>
              <a:rPr lang="zh-TW" altLang="en-US">
                <a:latin typeface="Arial" panose="020B0604020202020204" pitchFamily="34" charset="0"/>
              </a:rPr>
              <a:t>張三先將機密資料用對稱式密碼系統或公開金鑰密碼系統加密</a:t>
            </a:r>
          </a:p>
          <a:p>
            <a:pPr marL="266700" indent="-266700"/>
            <a:r>
              <a:rPr lang="zh-TW" altLang="en-US">
                <a:latin typeface="Arial" panose="020B0604020202020204" pitchFamily="34" charset="0"/>
              </a:rPr>
              <a:t>將偽裝影像做離散餘弦轉換</a:t>
            </a:r>
          </a:p>
          <a:p>
            <a:pPr marL="266700" indent="-266700"/>
            <a:r>
              <a:rPr lang="zh-TW" altLang="en-US">
                <a:latin typeface="Arial" panose="020B0604020202020204" pitchFamily="34" charset="0"/>
              </a:rPr>
              <a:t>將加密後所得到的密文，依序藏到離散餘弦轉換後的低、中頻交流係數</a:t>
            </a:r>
            <a:r>
              <a:rPr lang="en-US" altLang="zh-TW">
                <a:latin typeface="Arial" panose="020B0604020202020204" pitchFamily="34" charset="0"/>
              </a:rPr>
              <a:t>(AC)</a:t>
            </a:r>
            <a:r>
              <a:rPr lang="zh-TW" altLang="en-US">
                <a:latin typeface="Arial" panose="020B0604020202020204" pitchFamily="34" charset="0"/>
              </a:rPr>
              <a:t>中</a:t>
            </a:r>
          </a:p>
          <a:p>
            <a:pPr marL="266700" indent="-266700"/>
            <a:r>
              <a:rPr lang="zh-TW" altLang="en-US">
                <a:latin typeface="Arial" panose="020B0604020202020204" pitchFamily="34" charset="0"/>
              </a:rPr>
              <a:t>將藏入機密資訊後的頻率係數，經反向的離散餘弦轉換後，還原成一偽裝影像，將此偽裝影像傳送給李四</a:t>
            </a:r>
          </a:p>
          <a:p>
            <a:pPr marL="266700" indent="-266700"/>
            <a:r>
              <a:rPr lang="zh-TW" altLang="en-US">
                <a:latin typeface="Arial" panose="020B0604020202020204" pitchFamily="34" charset="0"/>
              </a:rPr>
              <a:t>李四收到偽裝影像後，先對偽裝影像做離散餘弦轉換</a:t>
            </a:r>
          </a:p>
          <a:p>
            <a:pPr marL="266700" indent="-266700"/>
            <a:r>
              <a:rPr lang="zh-TW" altLang="en-US">
                <a:latin typeface="Arial" panose="020B0604020202020204" pitchFamily="34" charset="0"/>
              </a:rPr>
              <a:t>依序從低、中頻的頻率係數中取出所藏入的訊息，所取出的訊息為加密過的機密資訊</a:t>
            </a:r>
          </a:p>
          <a:p>
            <a:pPr marL="266700" indent="-266700"/>
            <a:r>
              <a:rPr lang="zh-TW" altLang="en-US">
                <a:latin typeface="Arial" panose="020B0604020202020204" pitchFamily="34" charset="0"/>
              </a:rPr>
              <a:t>對所取出的密文進行解密後，便可得到機密訊息</a:t>
            </a:r>
          </a:p>
        </p:txBody>
      </p:sp>
    </p:spTree>
    <p:extLst>
      <p:ext uri="{BB962C8B-B14F-4D97-AF65-F5344CB8AC3E}">
        <p14:creationId xmlns:p14="http://schemas.microsoft.com/office/powerpoint/2010/main" val="14897256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9764" y="279401"/>
            <a:ext cx="8370887" cy="709613"/>
          </a:xfrm>
        </p:spPr>
        <p:txBody>
          <a:bodyPr/>
          <a:lstStyle/>
          <a:p>
            <a:pPr eaLnBrk="1" hangingPunct="1"/>
            <a:r>
              <a:rPr lang="zh-TW" altLang="en-US" sz="4000" b="1">
                <a:latin typeface="Arial" panose="020B0604020202020204" pitchFamily="34" charset="0"/>
              </a:rPr>
              <a:t>小波轉換藏入法</a:t>
            </a:r>
          </a:p>
        </p:txBody>
      </p:sp>
      <p:grpSp>
        <p:nvGrpSpPr>
          <p:cNvPr id="38915" name="Group 8"/>
          <p:cNvGrpSpPr>
            <a:grpSpLocks/>
          </p:cNvGrpSpPr>
          <p:nvPr/>
        </p:nvGrpSpPr>
        <p:grpSpPr bwMode="auto">
          <a:xfrm>
            <a:off x="2000250" y="954088"/>
            <a:ext cx="8191500" cy="5403850"/>
            <a:chOff x="300" y="601"/>
            <a:chExt cx="5160" cy="3404"/>
          </a:xfrm>
        </p:grpSpPr>
        <p:pic>
          <p:nvPicPr>
            <p:cNvPr id="38916" name="Picture 5" descr="p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 y="601"/>
              <a:ext cx="5160" cy="3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3787" y="1760"/>
              <a:ext cx="17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b="1"/>
                <a:t>中</a:t>
              </a:r>
            </a:p>
          </p:txBody>
        </p:sp>
        <p:sp>
          <p:nvSpPr>
            <p:cNvPr id="38918" name="Text Box 7"/>
            <p:cNvSpPr txBox="1">
              <a:spLocks noChangeArrowheads="1"/>
            </p:cNvSpPr>
            <p:nvPr/>
          </p:nvSpPr>
          <p:spPr bwMode="auto">
            <a:xfrm>
              <a:off x="2540" y="1763"/>
              <a:ext cx="17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b="1"/>
                <a:t>中</a:t>
              </a:r>
            </a:p>
          </p:txBody>
        </p:sp>
      </p:grpSp>
    </p:spTree>
    <p:extLst>
      <p:ext uri="{BB962C8B-B14F-4D97-AF65-F5344CB8AC3E}">
        <p14:creationId xmlns:p14="http://schemas.microsoft.com/office/powerpoint/2010/main" val="9719432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09764" y="279401"/>
            <a:ext cx="8370887" cy="709613"/>
          </a:xfrm>
        </p:spPr>
        <p:txBody>
          <a:bodyPr/>
          <a:lstStyle/>
          <a:p>
            <a:pPr eaLnBrk="1" hangingPunct="1"/>
            <a:r>
              <a:rPr lang="zh-TW" altLang="en-US" sz="4000" b="1">
                <a:latin typeface="Arial" panose="020B0604020202020204" pitchFamily="34" charset="0"/>
              </a:rPr>
              <a:t>小波轉換藏入法的流程</a:t>
            </a:r>
          </a:p>
        </p:txBody>
      </p:sp>
      <p:sp>
        <p:nvSpPr>
          <p:cNvPr id="39939" name="Rectangle 3"/>
          <p:cNvSpPr>
            <a:spLocks noGrp="1" noChangeArrowheads="1"/>
          </p:cNvSpPr>
          <p:nvPr>
            <p:ph type="body" idx="1"/>
          </p:nvPr>
        </p:nvSpPr>
        <p:spPr>
          <a:xfrm>
            <a:off x="1865313" y="1042988"/>
            <a:ext cx="8551862" cy="5581650"/>
          </a:xfrm>
        </p:spPr>
        <p:txBody>
          <a:bodyPr/>
          <a:lstStyle/>
          <a:p>
            <a:pPr marL="266700" indent="-266700"/>
            <a:r>
              <a:rPr lang="zh-TW" altLang="en-US">
                <a:latin typeface="Arial" panose="020B0604020202020204" pitchFamily="34" charset="0"/>
              </a:rPr>
              <a:t>張三先將機密資料用對稱式密碼系統或公開金鑰密碼系統加密</a:t>
            </a:r>
          </a:p>
          <a:p>
            <a:pPr marL="266700" indent="-266700"/>
            <a:r>
              <a:rPr lang="zh-TW" altLang="en-US">
                <a:latin typeface="Arial" panose="020B0604020202020204" pitchFamily="34" charset="0"/>
              </a:rPr>
              <a:t>將偽裝影像做小波轉換</a:t>
            </a:r>
          </a:p>
          <a:p>
            <a:pPr marL="266700" indent="-266700"/>
            <a:r>
              <a:rPr lang="zh-TW" altLang="en-US">
                <a:latin typeface="Arial" panose="020B0604020202020204" pitchFamily="34" charset="0"/>
              </a:rPr>
              <a:t>將加密後所得到的密文，依序藏到小波轉換後的中頻係數中，如</a:t>
            </a:r>
            <a:r>
              <a:rPr lang="en-US" altLang="zh-TW">
                <a:latin typeface="Arial" panose="020B0604020202020204" pitchFamily="34" charset="0"/>
              </a:rPr>
              <a:t>HL2</a:t>
            </a:r>
            <a:r>
              <a:rPr lang="zh-TW" altLang="en-US">
                <a:latin typeface="Arial" panose="020B0604020202020204" pitchFamily="34" charset="0"/>
              </a:rPr>
              <a:t>、</a:t>
            </a:r>
            <a:r>
              <a:rPr lang="en-US" altLang="zh-TW">
                <a:latin typeface="Arial" panose="020B0604020202020204" pitchFamily="34" charset="0"/>
              </a:rPr>
              <a:t>LH2</a:t>
            </a:r>
            <a:r>
              <a:rPr lang="zh-TW" altLang="en-US">
                <a:latin typeface="Arial" panose="020B0604020202020204" pitchFamily="34" charset="0"/>
              </a:rPr>
              <a:t>及</a:t>
            </a:r>
            <a:r>
              <a:rPr lang="en-US" altLang="zh-TW">
                <a:latin typeface="Arial" panose="020B0604020202020204" pitchFamily="34" charset="0"/>
              </a:rPr>
              <a:t>HL3</a:t>
            </a:r>
            <a:r>
              <a:rPr lang="zh-TW" altLang="en-US">
                <a:latin typeface="Arial" panose="020B0604020202020204" pitchFamily="34" charset="0"/>
              </a:rPr>
              <a:t>、</a:t>
            </a:r>
            <a:r>
              <a:rPr lang="en-US" altLang="zh-TW">
                <a:latin typeface="Arial" panose="020B0604020202020204" pitchFamily="34" charset="0"/>
              </a:rPr>
              <a:t>LH3</a:t>
            </a:r>
            <a:r>
              <a:rPr lang="zh-TW" altLang="en-US">
                <a:latin typeface="Arial" panose="020B0604020202020204" pitchFamily="34" charset="0"/>
              </a:rPr>
              <a:t>中</a:t>
            </a:r>
          </a:p>
          <a:p>
            <a:pPr marL="266700" indent="-266700"/>
            <a:r>
              <a:rPr lang="zh-TW" altLang="en-US">
                <a:latin typeface="Arial" panose="020B0604020202020204" pitchFamily="34" charset="0"/>
              </a:rPr>
              <a:t>將藏入機密資訊後的頻率係數，經反向的小波轉換後，還原成一偽裝影像。張三將此偽裝影像傳送給李四</a:t>
            </a:r>
          </a:p>
          <a:p>
            <a:pPr marL="266700" indent="-266700"/>
            <a:r>
              <a:rPr lang="zh-TW" altLang="en-US">
                <a:latin typeface="Arial" panose="020B0604020202020204" pitchFamily="34" charset="0"/>
              </a:rPr>
              <a:t>李四收到偽裝影像後，先對偽裝影像做小波轉換</a:t>
            </a:r>
          </a:p>
          <a:p>
            <a:pPr marL="266700" indent="-266700"/>
            <a:r>
              <a:rPr lang="zh-TW" altLang="en-US">
                <a:latin typeface="Arial" panose="020B0604020202020204" pitchFamily="34" charset="0"/>
              </a:rPr>
              <a:t>依序從中頻的頻率係數中取出所藏入的密文</a:t>
            </a:r>
          </a:p>
          <a:p>
            <a:pPr marL="266700" indent="-266700"/>
            <a:r>
              <a:rPr lang="zh-TW" altLang="en-US">
                <a:latin typeface="Arial" panose="020B0604020202020204" pitchFamily="34" charset="0"/>
              </a:rPr>
              <a:t>對所取出的密文進行解密後，便可得到機密訊息</a:t>
            </a:r>
          </a:p>
        </p:txBody>
      </p:sp>
    </p:spTree>
    <p:extLst>
      <p:ext uri="{BB962C8B-B14F-4D97-AF65-F5344CB8AC3E}">
        <p14:creationId xmlns:p14="http://schemas.microsoft.com/office/powerpoint/2010/main" val="7882232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Useful tools</a:t>
            </a:r>
            <a:endParaRPr lang="zh-TW" altLang="en-US" dirty="0"/>
          </a:p>
        </p:txBody>
      </p:sp>
      <p:sp>
        <p:nvSpPr>
          <p:cNvPr id="3" name="內容版面配置區 2"/>
          <p:cNvSpPr>
            <a:spLocks noGrp="1"/>
          </p:cNvSpPr>
          <p:nvPr>
            <p:ph idx="1"/>
          </p:nvPr>
        </p:nvSpPr>
        <p:spPr/>
        <p:txBody>
          <a:bodyPr/>
          <a:lstStyle/>
          <a:p>
            <a:r>
              <a:rPr lang="en-US" altLang="zh-TW" dirty="0" err="1" smtClean="0"/>
              <a:t>dd</a:t>
            </a:r>
            <a:r>
              <a:rPr lang="en-US" altLang="zh-TW" dirty="0" smtClean="0"/>
              <a:t>, </a:t>
            </a:r>
            <a:r>
              <a:rPr lang="en-US" altLang="zh-TW" dirty="0" err="1" smtClean="0"/>
              <a:t>Binwalk</a:t>
            </a:r>
            <a:endParaRPr lang="en-US" altLang="zh-TW" dirty="0" smtClean="0"/>
          </a:p>
          <a:p>
            <a:r>
              <a:rPr lang="en-US" altLang="zh-TW" dirty="0" err="1" smtClean="0"/>
              <a:t>Stegosolve</a:t>
            </a:r>
            <a:r>
              <a:rPr lang="en-US" altLang="zh-TW" dirty="0" smtClean="0"/>
              <a:t>, gimp, </a:t>
            </a:r>
            <a:r>
              <a:rPr lang="en-US" altLang="zh-TW" dirty="0" err="1" smtClean="0"/>
              <a:t>photoshop</a:t>
            </a:r>
            <a:endParaRPr lang="en-US" altLang="zh-TW" dirty="0" smtClean="0"/>
          </a:p>
          <a:p>
            <a:endParaRPr lang="zh-TW" altLang="en-US" dirty="0"/>
          </a:p>
        </p:txBody>
      </p:sp>
    </p:spTree>
    <p:extLst>
      <p:ext uri="{BB962C8B-B14F-4D97-AF65-F5344CB8AC3E}">
        <p14:creationId xmlns:p14="http://schemas.microsoft.com/office/powerpoint/2010/main" val="22920497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HW3</a:t>
            </a:r>
            <a:r>
              <a:rPr lang="zh-TW" altLang="en-US" dirty="0" smtClean="0"/>
              <a:t>  </a:t>
            </a:r>
            <a:r>
              <a:rPr lang="en-US" altLang="zh-TW" dirty="0" smtClean="0"/>
              <a:t>CTF(capture the flag)</a:t>
            </a:r>
            <a:endParaRPr lang="zh-TW" altLang="en-US" dirty="0"/>
          </a:p>
        </p:txBody>
      </p:sp>
      <p:sp>
        <p:nvSpPr>
          <p:cNvPr id="3" name="內容版面配置區 2"/>
          <p:cNvSpPr>
            <a:spLocks noGrp="1"/>
          </p:cNvSpPr>
          <p:nvPr>
            <p:ph idx="1"/>
          </p:nvPr>
        </p:nvSpPr>
        <p:spPr/>
        <p:txBody>
          <a:bodyPr/>
          <a:lstStyle/>
          <a:p>
            <a:r>
              <a:rPr lang="en-US" altLang="zh-TW" dirty="0" smtClean="0"/>
              <a:t>RSA decryption</a:t>
            </a:r>
            <a:r>
              <a:rPr lang="zh-TW" altLang="en-US" dirty="0" smtClean="0"/>
              <a:t> </a:t>
            </a:r>
            <a:r>
              <a:rPr lang="en-US" altLang="zh-TW" dirty="0" smtClean="0"/>
              <a:t>(</a:t>
            </a:r>
            <a:r>
              <a:rPr lang="zh-TW" altLang="en-US" dirty="0" smtClean="0"/>
              <a:t>兩題</a:t>
            </a:r>
            <a:r>
              <a:rPr lang="en-US" altLang="zh-TW" dirty="0" smtClean="0"/>
              <a:t>)</a:t>
            </a:r>
            <a:br>
              <a:rPr lang="en-US" altLang="zh-TW" dirty="0" smtClean="0"/>
            </a:br>
            <a:r>
              <a:rPr lang="zh-TW" altLang="en-US" dirty="0" smtClean="0"/>
              <a:t>檔名 </a:t>
            </a:r>
            <a:r>
              <a:rPr lang="en-US" altLang="zh-TW" dirty="0" smtClean="0"/>
              <a:t>RSA_1 , RSA_2</a:t>
            </a:r>
          </a:p>
          <a:p>
            <a:r>
              <a:rPr lang="en-US" altLang="zh-TW" dirty="0" err="1" smtClean="0"/>
              <a:t>Stegonography</a:t>
            </a:r>
            <a:r>
              <a:rPr lang="zh-TW" altLang="en-US" dirty="0" smtClean="0"/>
              <a:t> </a:t>
            </a:r>
            <a:r>
              <a:rPr lang="en-US" altLang="zh-TW" dirty="0" smtClean="0"/>
              <a:t>(</a:t>
            </a:r>
            <a:r>
              <a:rPr lang="zh-TW" altLang="en-US" dirty="0"/>
              <a:t>兩</a:t>
            </a:r>
            <a:r>
              <a:rPr lang="zh-TW" altLang="en-US" dirty="0" smtClean="0"/>
              <a:t>題</a:t>
            </a:r>
            <a:r>
              <a:rPr lang="en-US" altLang="zh-TW" dirty="0" smtClean="0"/>
              <a:t>+</a:t>
            </a:r>
            <a:r>
              <a:rPr lang="zh-TW" altLang="en-US" dirty="0" smtClean="0"/>
              <a:t>一題加分</a:t>
            </a:r>
            <a:r>
              <a:rPr lang="en-US" altLang="zh-TW" dirty="0" smtClean="0"/>
              <a:t>)</a:t>
            </a:r>
            <a:br>
              <a:rPr lang="en-US" altLang="zh-TW" dirty="0" smtClean="0"/>
            </a:br>
            <a:r>
              <a:rPr lang="zh-TW" altLang="en-US" dirty="0" smtClean="0"/>
              <a:t>檔名 </a:t>
            </a:r>
            <a:r>
              <a:rPr lang="en-US" altLang="zh-TW" dirty="0" smtClean="0"/>
              <a:t>stego1, stego2</a:t>
            </a:r>
            <a:br>
              <a:rPr lang="en-US" altLang="zh-TW" dirty="0" smtClean="0"/>
            </a:br>
            <a:r>
              <a:rPr lang="zh-TW" altLang="en-US" dirty="0" smtClean="0"/>
              <a:t>加分題 </a:t>
            </a:r>
            <a:r>
              <a:rPr lang="en-US" altLang="zh-TW" dirty="0" smtClean="0"/>
              <a:t>:</a:t>
            </a:r>
            <a:r>
              <a:rPr lang="zh-TW" altLang="en-US" dirty="0" smtClean="0"/>
              <a:t> </a:t>
            </a:r>
            <a:r>
              <a:rPr lang="en-US" altLang="zh-TW" dirty="0" smtClean="0"/>
              <a:t/>
            </a:r>
            <a:br>
              <a:rPr lang="en-US" altLang="zh-TW" dirty="0" smtClean="0"/>
            </a:br>
            <a:r>
              <a:rPr lang="zh-TW" altLang="en-US" dirty="0" smtClean="0"/>
              <a:t>檔名 </a:t>
            </a:r>
            <a:r>
              <a:rPr lang="en-US" altLang="zh-TW" dirty="0" err="1" smtClean="0"/>
              <a:t>bonas</a:t>
            </a:r>
            <a:endParaRPr lang="en-US" altLang="zh-TW" dirty="0" smtClean="0"/>
          </a:p>
          <a:p>
            <a:r>
              <a:rPr lang="zh-TW" altLang="en-US" dirty="0" smtClean="0"/>
              <a:t>繳交格式 </a:t>
            </a:r>
            <a:r>
              <a:rPr lang="en-US" altLang="zh-TW" dirty="0" smtClean="0"/>
              <a:t>:</a:t>
            </a:r>
            <a:r>
              <a:rPr lang="zh-TW" altLang="en-US" dirty="0" smtClean="0"/>
              <a:t> 一份</a:t>
            </a:r>
            <a:r>
              <a:rPr lang="en-US" altLang="zh-TW" dirty="0" smtClean="0"/>
              <a:t>report</a:t>
            </a:r>
            <a:r>
              <a:rPr lang="zh-TW" altLang="en-US" dirty="0" smtClean="0"/>
              <a:t> </a:t>
            </a:r>
            <a:r>
              <a:rPr lang="en-US" altLang="zh-TW" dirty="0" smtClean="0"/>
              <a:t>(</a:t>
            </a:r>
            <a:r>
              <a:rPr lang="zh-TW" altLang="en-US" dirty="0" smtClean="0"/>
              <a:t>包含題號、</a:t>
            </a:r>
            <a:r>
              <a:rPr lang="en-US" altLang="zh-TW" dirty="0" smtClean="0"/>
              <a:t>flag</a:t>
            </a:r>
            <a:r>
              <a:rPr lang="zh-TW" altLang="en-US" dirty="0" smtClean="0"/>
              <a:t>與解題過程</a:t>
            </a:r>
            <a:r>
              <a:rPr lang="en-US" altLang="zh-TW" dirty="0" smtClean="0"/>
              <a:t>)</a:t>
            </a:r>
            <a:r>
              <a:rPr lang="zh-TW" altLang="en-US" dirty="0" smtClean="0"/>
              <a:t>，如果有用</a:t>
            </a:r>
            <a:r>
              <a:rPr lang="en-US" altLang="zh-TW" dirty="0" smtClean="0"/>
              <a:t>code</a:t>
            </a:r>
            <a:r>
              <a:rPr lang="zh-TW" altLang="en-US" dirty="0" smtClean="0"/>
              <a:t>解題，請附上你的</a:t>
            </a:r>
            <a:r>
              <a:rPr lang="en-US" altLang="zh-TW" dirty="0" smtClean="0"/>
              <a:t>code</a:t>
            </a:r>
            <a:r>
              <a:rPr lang="zh-TW" altLang="en-US" dirty="0" smtClean="0"/>
              <a:t>，如果是用工具來解題，請說明如何使用工具</a:t>
            </a:r>
            <a:r>
              <a:rPr lang="en-US" altLang="zh-TW" dirty="0" smtClean="0"/>
              <a:t>(</a:t>
            </a:r>
            <a:r>
              <a:rPr lang="zh-TW" altLang="en-US" dirty="0" smtClean="0"/>
              <a:t>截圖為佳</a:t>
            </a:r>
            <a:r>
              <a:rPr lang="en-US" altLang="zh-TW" dirty="0" smtClean="0"/>
              <a:t>)</a:t>
            </a:r>
            <a:r>
              <a:rPr lang="zh-TW" altLang="en-US" dirty="0" smtClean="0"/>
              <a:t>，嚴禁</a:t>
            </a:r>
            <a:r>
              <a:rPr lang="en-US" altLang="zh-TW" dirty="0" smtClean="0"/>
              <a:t>share flag</a:t>
            </a:r>
            <a:r>
              <a:rPr lang="zh-TW" altLang="en-US" dirty="0" smtClean="0"/>
              <a:t>，</a:t>
            </a:r>
            <a:r>
              <a:rPr lang="en-US" altLang="zh-TW" dirty="0" smtClean="0"/>
              <a:t>google</a:t>
            </a:r>
            <a:r>
              <a:rPr lang="zh-TW" altLang="en-US" dirty="0" smtClean="0"/>
              <a:t>是你的好夥伴</a:t>
            </a:r>
            <a:r>
              <a:rPr lang="en-US" altLang="zh-TW" dirty="0" smtClean="0">
                <a:sym typeface="Wingdings" panose="05000000000000000000" pitchFamily="2" charset="2"/>
              </a:rPr>
              <a:t></a:t>
            </a:r>
          </a:p>
          <a:p>
            <a:r>
              <a:rPr lang="en-US" altLang="zh-TW" dirty="0" smtClean="0">
                <a:sym typeface="Wingdings" panose="05000000000000000000" pitchFamily="2" charset="2"/>
              </a:rPr>
              <a:t>Deadline : </a:t>
            </a:r>
            <a:r>
              <a:rPr lang="en-US" altLang="zh-TW" dirty="0">
                <a:sym typeface="Wingdings" panose="05000000000000000000" pitchFamily="2" charset="2"/>
              </a:rPr>
              <a:t>4</a:t>
            </a:r>
            <a:r>
              <a:rPr lang="en-US" altLang="zh-TW" dirty="0" smtClean="0">
                <a:sym typeface="Wingdings" panose="05000000000000000000" pitchFamily="2" charset="2"/>
              </a:rPr>
              <a:t>/12(</a:t>
            </a:r>
            <a:r>
              <a:rPr lang="zh-TW" altLang="en-US" dirty="0" smtClean="0">
                <a:sym typeface="Wingdings" panose="05000000000000000000" pitchFamily="2" charset="2"/>
              </a:rPr>
              <a:t>四</a:t>
            </a:r>
            <a:r>
              <a:rPr lang="en-US" altLang="zh-TW" dirty="0" smtClean="0">
                <a:sym typeface="Wingdings" panose="05000000000000000000" pitchFamily="2" charset="2"/>
              </a:rPr>
              <a:t>)</a:t>
            </a:r>
            <a:r>
              <a:rPr lang="en-US" altLang="zh-TW" dirty="0" smtClean="0">
                <a:sym typeface="Wingdings" panose="05000000000000000000" pitchFamily="2" charset="2"/>
              </a:rPr>
              <a:t>18:30</a:t>
            </a:r>
            <a:r>
              <a:rPr lang="zh-TW" altLang="en-US" dirty="0" smtClean="0">
                <a:sym typeface="Wingdings" panose="05000000000000000000" pitchFamily="2" charset="2"/>
              </a:rPr>
              <a:t>前</a:t>
            </a:r>
            <a:endParaRPr lang="zh-TW" altLang="en-US" dirty="0"/>
          </a:p>
        </p:txBody>
      </p:sp>
    </p:spTree>
    <p:extLst>
      <p:ext uri="{BB962C8B-B14F-4D97-AF65-F5344CB8AC3E}">
        <p14:creationId xmlns:p14="http://schemas.microsoft.com/office/powerpoint/2010/main" val="3058679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565400">
              <a:lnSpc>
                <a:spcPct val="100000"/>
              </a:lnSpc>
            </a:pPr>
            <a:r>
              <a:rPr spc="10" dirty="0">
                <a:latin typeface="Microsoft YaHei"/>
                <a:cs typeface="Microsoft YaHei"/>
              </a:rPr>
              <a:t>計算上的安全</a:t>
            </a:r>
          </a:p>
        </p:txBody>
      </p:sp>
      <p:sp>
        <p:nvSpPr>
          <p:cNvPr id="3" name="object 3"/>
          <p:cNvSpPr txBox="1"/>
          <p:nvPr/>
        </p:nvSpPr>
        <p:spPr>
          <a:xfrm>
            <a:off x="2187575" y="1412876"/>
            <a:ext cx="7493000" cy="2756535"/>
          </a:xfrm>
          <a:prstGeom prst="rect">
            <a:avLst/>
          </a:prstGeom>
        </p:spPr>
        <p:txBody>
          <a:bodyPr vert="horz" wrap="square" lIns="0" tIns="0" rIns="0" bIns="0" rtlCol="0">
            <a:spAutoFit/>
          </a:bodyPr>
          <a:lstStyle/>
          <a:p>
            <a:pPr marL="355600" indent="-342900">
              <a:buFont typeface="Arial"/>
              <a:buChar char="•"/>
              <a:tabLst>
                <a:tab pos="354965" algn="l"/>
                <a:tab pos="355600" algn="l"/>
              </a:tabLst>
            </a:pPr>
            <a:r>
              <a:rPr sz="2750" spc="45" dirty="0">
                <a:latin typeface="DFKai-SB"/>
                <a:cs typeface="DFKai-SB"/>
              </a:rPr>
              <a:t>計算上的安全</a:t>
            </a:r>
            <a:r>
              <a:rPr sz="2750" spc="-610" dirty="0">
                <a:latin typeface="DFKai-SB"/>
                <a:cs typeface="DFKai-SB"/>
              </a:rPr>
              <a:t> </a:t>
            </a:r>
            <a:r>
              <a:rPr sz="2750" spc="15" dirty="0">
                <a:latin typeface="Arial"/>
                <a:cs typeface="Arial"/>
              </a:rPr>
              <a:t>(Computationally Secure)</a:t>
            </a:r>
            <a:endParaRPr sz="2750" dirty="0">
              <a:latin typeface="Arial"/>
              <a:cs typeface="Arial"/>
            </a:endParaRPr>
          </a:p>
          <a:p>
            <a:pPr marL="355600" marR="5080" indent="-342900">
              <a:lnSpc>
                <a:spcPct val="102299"/>
              </a:lnSpc>
              <a:spcBef>
                <a:spcPts val="675"/>
              </a:spcBef>
              <a:tabLst>
                <a:tab pos="354965" algn="l"/>
              </a:tabLst>
            </a:pPr>
            <a:r>
              <a:rPr sz="2750" spc="5" dirty="0">
                <a:latin typeface="Arial"/>
                <a:cs typeface="Arial"/>
              </a:rPr>
              <a:t>•	</a:t>
            </a:r>
            <a:r>
              <a:rPr sz="2750" spc="50" dirty="0">
                <a:latin typeface="DFKai-SB"/>
                <a:cs typeface="DFKai-SB"/>
              </a:rPr>
              <a:t>密碼系統的安全與否的衡量標準在於破解者需  </a:t>
            </a:r>
            <a:r>
              <a:rPr sz="2750" spc="45" dirty="0">
                <a:latin typeface="DFKai-SB"/>
                <a:cs typeface="DFKai-SB"/>
              </a:rPr>
              <a:t>要花費多少時間以及多少成本才能夠破解。</a:t>
            </a:r>
            <a:endParaRPr sz="2750" dirty="0">
              <a:latin typeface="DFKai-SB"/>
              <a:cs typeface="DFKai-SB"/>
            </a:endParaRPr>
          </a:p>
          <a:p>
            <a:pPr marL="12700">
              <a:spcBef>
                <a:spcPts val="675"/>
              </a:spcBef>
              <a:tabLst>
                <a:tab pos="354965" algn="l"/>
              </a:tabLst>
            </a:pPr>
            <a:r>
              <a:rPr sz="2750" spc="5" dirty="0">
                <a:latin typeface="Arial"/>
                <a:cs typeface="Arial"/>
              </a:rPr>
              <a:t>•	</a:t>
            </a:r>
            <a:r>
              <a:rPr sz="2750" spc="50" dirty="0">
                <a:latin typeface="DFKai-SB"/>
                <a:cs typeface="DFKai-SB"/>
              </a:rPr>
              <a:t>計算上的安全</a:t>
            </a:r>
            <a:endParaRPr sz="2750" dirty="0">
              <a:latin typeface="DFKai-SB"/>
              <a:cs typeface="DFKai-SB"/>
            </a:endParaRPr>
          </a:p>
          <a:p>
            <a:pPr marL="469900">
              <a:spcBef>
                <a:spcPts val="575"/>
              </a:spcBef>
            </a:pPr>
            <a:r>
              <a:rPr sz="2400" spc="-5" dirty="0">
                <a:latin typeface="Arial"/>
                <a:cs typeface="Arial"/>
              </a:rPr>
              <a:t>–</a:t>
            </a:r>
            <a:r>
              <a:rPr sz="2400" spc="145" dirty="0">
                <a:latin typeface="Arial"/>
                <a:cs typeface="Arial"/>
              </a:rPr>
              <a:t> </a:t>
            </a:r>
            <a:r>
              <a:rPr sz="2400" dirty="0">
                <a:latin typeface="DFKai-SB"/>
                <a:cs typeface="DFKai-SB"/>
              </a:rPr>
              <a:t>破解所需要的成本高於該訊息的價值</a:t>
            </a:r>
          </a:p>
          <a:p>
            <a:pPr marL="469900">
              <a:spcBef>
                <a:spcPts val="570"/>
              </a:spcBef>
            </a:pPr>
            <a:r>
              <a:rPr sz="2400" spc="-5" dirty="0">
                <a:latin typeface="Arial"/>
                <a:cs typeface="Arial"/>
              </a:rPr>
              <a:t>–</a:t>
            </a:r>
            <a:r>
              <a:rPr sz="2400" spc="145" dirty="0">
                <a:latin typeface="Arial"/>
                <a:cs typeface="Arial"/>
              </a:rPr>
              <a:t> </a:t>
            </a:r>
            <a:r>
              <a:rPr sz="2400" dirty="0">
                <a:latin typeface="DFKai-SB"/>
                <a:cs typeface="DFKai-SB"/>
              </a:rPr>
              <a:t>破解所需要的時間超過該金鑰的壽命</a:t>
            </a:r>
          </a:p>
        </p:txBody>
      </p:sp>
    </p:spTree>
    <p:extLst>
      <p:ext uri="{BB962C8B-B14F-4D97-AF65-F5344CB8AC3E}">
        <p14:creationId xmlns:p14="http://schemas.microsoft.com/office/powerpoint/2010/main" val="10381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3579</TotalTime>
  <Words>2419</Words>
  <Application>Microsoft Office PowerPoint</Application>
  <PresentationFormat>寬螢幕</PresentationFormat>
  <Paragraphs>561</Paragraphs>
  <Slides>84</Slides>
  <Notes>5</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84</vt:i4>
      </vt:variant>
    </vt:vector>
  </HeadingPairs>
  <TitlesOfParts>
    <vt:vector size="96" baseType="lpstr">
      <vt:lpstr>Microsoft YaHei</vt:lpstr>
      <vt:lpstr>新細明體</vt:lpstr>
      <vt:lpstr>標楷體</vt:lpstr>
      <vt:lpstr>標楷體</vt:lpstr>
      <vt:lpstr>Arial</vt:lpstr>
      <vt:lpstr>Calibri</vt:lpstr>
      <vt:lpstr>Calibri Light</vt:lpstr>
      <vt:lpstr>Courier New</vt:lpstr>
      <vt:lpstr>Symbol</vt:lpstr>
      <vt:lpstr>Times New Roman</vt:lpstr>
      <vt:lpstr>Wingdings</vt:lpstr>
      <vt:lpstr>Office Theme</vt:lpstr>
      <vt:lpstr>網路攻防(IV)</vt:lpstr>
      <vt:lpstr>密碼學概論</vt:lpstr>
      <vt:lpstr>何謂密碼學</vt:lpstr>
      <vt:lpstr>密碼學基本名詞 (1/2)</vt:lpstr>
      <vt:lpstr>密碼學基本名詞 (2/2)</vt:lpstr>
      <vt:lpstr>為什麼需要密碼學(Why Cryptography)</vt:lpstr>
      <vt:lpstr>加密技術的強度</vt:lpstr>
      <vt:lpstr>金鑰 (Key)</vt:lpstr>
      <vt:lpstr>計算上的安全</vt:lpstr>
      <vt:lpstr>密碼破解技術 (1/2)</vt:lpstr>
      <vt:lpstr>密碼破解技術 (2/2)</vt:lpstr>
      <vt:lpstr>Useful Tools</vt:lpstr>
      <vt:lpstr>密碼學類型</vt:lpstr>
      <vt:lpstr>密碼學分類</vt:lpstr>
      <vt:lpstr>加密基本運算</vt:lpstr>
      <vt:lpstr>金鑰的使用個數</vt:lpstr>
      <vt:lpstr>區段加密 vs. 資料流加密</vt:lpstr>
      <vt:lpstr>古典加密技術</vt:lpstr>
      <vt:lpstr>Breaking Caesar Cipher</vt:lpstr>
      <vt:lpstr>ROT13</vt:lpstr>
      <vt:lpstr>Affine Cipher</vt:lpstr>
      <vt:lpstr>Modular Inverse</vt:lpstr>
      <vt:lpstr>PowerPoint 簡報</vt:lpstr>
      <vt:lpstr>PowerPoint 簡報</vt:lpstr>
      <vt:lpstr>PowerPoint 簡報</vt:lpstr>
      <vt:lpstr>Modular Inverse</vt:lpstr>
      <vt:lpstr>Breaking Affine Cipher</vt:lpstr>
      <vt:lpstr>Try it!</vt:lpstr>
      <vt:lpstr>Rail Fence Cipher</vt:lpstr>
      <vt:lpstr>Try It !</vt:lpstr>
      <vt:lpstr>More Examples</vt:lpstr>
      <vt:lpstr>One-time Pad</vt:lpstr>
      <vt:lpstr>One-time Pad</vt:lpstr>
      <vt:lpstr>對稱性vs.非對稱性密碼學</vt:lpstr>
      <vt:lpstr>對稱加密技術</vt:lpstr>
      <vt:lpstr>對稱加密技術的優缺點</vt:lpstr>
      <vt:lpstr>非對稱性加密技術</vt:lpstr>
      <vt:lpstr>非對稱加密技術的優缺點</vt:lpstr>
      <vt:lpstr>對稱式加密法vs.非對稱式加密法</vt:lpstr>
      <vt:lpstr>評論對稱加密與非對稱加密技術</vt:lpstr>
      <vt:lpstr>常見對稱性加密演算法則</vt:lpstr>
      <vt:lpstr>• DES為早期最廣泛使用的對稱金鑰的演算法。</vt:lpstr>
      <vt:lpstr>Triple DES</vt:lpstr>
      <vt:lpstr>3DES 運作簡圖</vt:lpstr>
      <vt:lpstr>進階加密標準 (1/2)</vt:lpstr>
      <vt:lpstr>進階加密標準 (2/2)</vt:lpstr>
      <vt:lpstr>What is “computationally  infeasible” currently?</vt:lpstr>
      <vt:lpstr>對稱加密演算法比較</vt:lpstr>
      <vt:lpstr>公開金鑰演算法</vt:lpstr>
      <vt:lpstr>RSA公鑰與私鑰的產生</vt:lpstr>
      <vt:lpstr>加密訊息</vt:lpstr>
      <vt:lpstr>解密訊息</vt:lpstr>
      <vt:lpstr>簽章</vt:lpstr>
      <vt:lpstr>驗證數位簽署</vt:lpstr>
      <vt:lpstr>憑證管理中心(Certification Authority)</vt:lpstr>
      <vt:lpstr>憑證 (Certificates)</vt:lpstr>
      <vt:lpstr>數位憑證的編碼內容</vt:lpstr>
      <vt:lpstr>PowerPoint 簡報</vt:lpstr>
      <vt:lpstr>PowerPoint 簡報</vt:lpstr>
      <vt:lpstr>憑證管理中心發行憑證</vt:lpstr>
      <vt:lpstr>雜湊函數(Hash Function) (1/2)</vt:lpstr>
      <vt:lpstr>雜湊函數(Hash Function) (2/2)</vt:lpstr>
      <vt:lpstr>常見的雜湊演算法(Hash Algorithms)</vt:lpstr>
      <vt:lpstr>Message Digest 5 (MD5)</vt:lpstr>
      <vt:lpstr>SHA、SHA-1、SHA-256</vt:lpstr>
      <vt:lpstr>Cryptographic hash functions</vt:lpstr>
      <vt:lpstr>Denial of Service by Hash Table  Collision</vt:lpstr>
      <vt:lpstr>Salting and stretching</vt:lpstr>
      <vt:lpstr>Popular choices of hash algorithms</vt:lpstr>
      <vt:lpstr>RIPEMD-160</vt:lpstr>
      <vt:lpstr>雜湊演算法比較</vt:lpstr>
      <vt:lpstr>Encryption != Encoding</vt:lpstr>
      <vt:lpstr>Steganography</vt:lpstr>
      <vt:lpstr>資訊隱藏技術的概念</vt:lpstr>
      <vt:lpstr>資訊隱藏的基本特性</vt:lpstr>
      <vt:lpstr>資訊隱藏技術分類</vt:lpstr>
      <vt:lpstr>LSB藏入法</vt:lpstr>
      <vt:lpstr>LSB藏入法的流程</vt:lpstr>
      <vt:lpstr>離散餘弦藏入法</vt:lpstr>
      <vt:lpstr>離散餘弦藏入法的流程</vt:lpstr>
      <vt:lpstr>小波轉換藏入法</vt:lpstr>
      <vt:lpstr>小波轉換藏入法的流程</vt:lpstr>
      <vt:lpstr>Useful tools</vt:lpstr>
      <vt:lpstr>HW3  CTF(capture the flag)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Steve Jobs</dc:creator>
  <cp:lastModifiedBy>Windows 使用者</cp:lastModifiedBy>
  <cp:revision>23</cp:revision>
  <dcterms:created xsi:type="dcterms:W3CDTF">2016-11-27T14:58:03Z</dcterms:created>
  <dcterms:modified xsi:type="dcterms:W3CDTF">2018-03-28T17:47:44Z</dcterms:modified>
</cp:coreProperties>
</file>