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2"/>
  </p:notesMasterIdLst>
  <p:handoutMasterIdLst>
    <p:handoutMasterId r:id="rId13"/>
  </p:handoutMasterIdLst>
  <p:sldIdLst>
    <p:sldId id="257" r:id="rId2"/>
    <p:sldId id="382" r:id="rId3"/>
    <p:sldId id="385" r:id="rId4"/>
    <p:sldId id="387" r:id="rId5"/>
    <p:sldId id="380" r:id="rId6"/>
    <p:sldId id="381" r:id="rId7"/>
    <p:sldId id="386" r:id="rId8"/>
    <p:sldId id="383" r:id="rId9"/>
    <p:sldId id="384" r:id="rId10"/>
    <p:sldId id="356" r:id="rId11"/>
  </p:sldIdLst>
  <p:sldSz cx="9144000" cy="6858000" type="screen4x3"/>
  <p:notesSz cx="9926638" cy="67976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83383" autoAdjust="0"/>
  </p:normalViewPr>
  <p:slideViewPr>
    <p:cSldViewPr>
      <p:cViewPr varScale="1">
        <p:scale>
          <a:sx n="53" d="100"/>
          <a:sy n="53" d="100"/>
        </p:scale>
        <p:origin x="16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ad, Rizwana" userId="39b2a492-7ff9-421e-847b-401075d92e98" providerId="ADAL" clId="{B0498D0A-017A-4A45-84DE-449DC96325CF}"/>
    <pc:docChg chg="modSld">
      <pc:chgData name="Rashad, Rizwana" userId="39b2a492-7ff9-421e-847b-401075d92e98" providerId="ADAL" clId="{B0498D0A-017A-4A45-84DE-449DC96325CF}" dt="2025-01-13T09:12:36.073" v="9" actId="20577"/>
      <pc:docMkLst>
        <pc:docMk/>
      </pc:docMkLst>
      <pc:sldChg chg="modSp mod">
        <pc:chgData name="Rashad, Rizwana" userId="39b2a492-7ff9-421e-847b-401075d92e98" providerId="ADAL" clId="{B0498D0A-017A-4A45-84DE-449DC96325CF}" dt="2025-01-13T09:12:36.073" v="9" actId="20577"/>
        <pc:sldMkLst>
          <pc:docMk/>
          <pc:sldMk cId="2074344495" sldId="386"/>
        </pc:sldMkLst>
        <pc:spChg chg="mod">
          <ac:chgData name="Rashad, Rizwana" userId="39b2a492-7ff9-421e-847b-401075d92e98" providerId="ADAL" clId="{B0498D0A-017A-4A45-84DE-449DC96325CF}" dt="2025-01-13T09:12:36.073" v="9" actId="20577"/>
          <ac:spMkLst>
            <pc:docMk/>
            <pc:sldMk cId="2074344495" sldId="38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37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807AF-0F07-4021-A784-7603FDBBC10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372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DC6F-A558-4302-8E12-B5581DE75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8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5AAD6-7566-43AF-9C5F-860255F59C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C70C-A32C-4AFE-ADD4-22DE9042E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2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51471-974D-E541-BFFD-7A73DC6812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934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51471-974D-E541-BFFD-7A73DC6812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9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4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50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21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51471-974D-E541-BFFD-7A73DC6812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8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51471-974D-E541-BFFD-7A73DC6812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9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98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39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01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6" descr="SHU_MASTER_LOGO_215_229_72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32656"/>
            <a:ext cx="1584176" cy="8648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3728" y="274638"/>
            <a:ext cx="435327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rtl="0">
              <a:spcBef>
                <a:spcPts val="1000"/>
              </a:spcBef>
              <a:spcAft>
                <a:spcPts val="0"/>
              </a:spcAft>
              <a:buSzPts val="800"/>
              <a:buChar char="■"/>
              <a:defRPr sz="1000"/>
            </a:lvl3pPr>
            <a:lvl4pPr marL="1828800" lvl="3" indent="-279400" rtl="0">
              <a:spcBef>
                <a:spcPts val="1000"/>
              </a:spcBef>
              <a:spcAft>
                <a:spcPts val="0"/>
              </a:spcAft>
              <a:buSzPts val="800"/>
              <a:buChar char="●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40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6792"/>
            <a:ext cx="5111750" cy="4569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52936"/>
            <a:ext cx="3008313" cy="3273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27784" y="62068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7784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08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6" descr="SHU_MASTER_LOGO_215_229_72dpi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5536" y="332656"/>
            <a:ext cx="1584176" cy="86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6294-E645-624E-B6ED-EC239F18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920880" cy="1790700"/>
          </a:xfrm>
          <a:noFill/>
          <a:ln w="31750">
            <a:noFill/>
          </a:ln>
        </p:spPr>
        <p:txBody>
          <a:bodyPr>
            <a:normAutofit fontScale="90000"/>
          </a:bodyPr>
          <a:lstStyle/>
          <a:p>
            <a:r>
              <a:rPr lang="en-GB" sz="4900" dirty="0"/>
              <a:t>Machine Learning and Heuristics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EECA1-74FB-7549-8D0F-F84BE0103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7543"/>
            <a:ext cx="6858000" cy="124182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Rizwana Rashad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BB8D-8529-224A-BB7B-AACE8F70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7200" dirty="0"/>
              <a:t>Any Questions?</a:t>
            </a:r>
          </a:p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08186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175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Module Aims</a:t>
            </a:r>
            <a:endParaRPr sz="4200"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-108520" y="1268760"/>
            <a:ext cx="82919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</a:rPr>
              <a:t>Understand and implement commonly used machine learning algorithms.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>
              <a:effectLst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</a:rPr>
              <a:t>Get familiar with some cutting-edge machine learning technologies and tools.</a:t>
            </a:r>
          </a:p>
          <a:p>
            <a:pPr lvl="1"/>
            <a:endParaRPr lang="en-GB" sz="2800" dirty="0">
              <a:effectLst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</a:rPr>
              <a:t>Apply machine learning techniques to develop applications which answer complex questions within a variety of contexts.</a:t>
            </a:r>
          </a:p>
          <a:p>
            <a:pPr lvl="1"/>
            <a:r>
              <a:rPr lang="en-GB" sz="2800" dirty="0">
                <a:effectLst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</a:rPr>
              <a:t>Analyse and evaluate techniques for prediction, ranking and recommendation using technical and contextual reasoning. </a:t>
            </a: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175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175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Module Delivery</a:t>
            </a:r>
            <a:endParaRPr sz="4200"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1288760"/>
            <a:ext cx="8229600" cy="4494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88760"/>
            <a:ext cx="82919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The module will be delivered in semester two over twelve weeks.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Each week, there will be a: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one hour lecture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two-hour IT session</a:t>
            </a:r>
          </a:p>
        </p:txBody>
      </p:sp>
    </p:spTree>
    <p:extLst>
      <p:ext uri="{BB962C8B-B14F-4D97-AF65-F5344CB8AC3E}">
        <p14:creationId xmlns:p14="http://schemas.microsoft.com/office/powerpoint/2010/main" val="264071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175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Module Staff</a:t>
            </a:r>
            <a:endParaRPr sz="4200"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1288760"/>
            <a:ext cx="8229600" cy="4494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88760"/>
            <a:ext cx="8291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Rizwana Rashad – Module Leader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Abayomi Otebolaku</a:t>
            </a:r>
          </a:p>
        </p:txBody>
      </p:sp>
    </p:spTree>
    <p:extLst>
      <p:ext uri="{BB962C8B-B14F-4D97-AF65-F5344CB8AC3E}">
        <p14:creationId xmlns:p14="http://schemas.microsoft.com/office/powerpoint/2010/main" val="250994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281-CB7C-E448-AFCF-022E2CA9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8208912" cy="1143000"/>
          </a:xfrm>
          <a:ln w="31750">
            <a:noFill/>
          </a:ln>
        </p:spPr>
        <p:txBody>
          <a:bodyPr/>
          <a:lstStyle/>
          <a:p>
            <a:r>
              <a:rPr lang="en-GB" b="1" dirty="0"/>
              <a:t>Module Content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BB8D-8529-224A-BB7B-AACE8F70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endParaRPr lang="en-GB" sz="1500" dirty="0"/>
          </a:p>
          <a:p>
            <a:endParaRPr lang="en-GB" sz="15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7E6A2-BC69-6651-4CD1-0458AE8B1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06967"/>
              </p:ext>
            </p:extLst>
          </p:nvPr>
        </p:nvGraphicFramePr>
        <p:xfrm>
          <a:off x="323528" y="1396998"/>
          <a:ext cx="8712967" cy="51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45532827"/>
                    </a:ext>
                  </a:extLst>
                </a:gridCol>
                <a:gridCol w="5188847">
                  <a:extLst>
                    <a:ext uri="{9D8B030D-6E8A-4147-A177-3AD203B41FA5}">
                      <a16:colId xmlns:a16="http://schemas.microsoft.com/office/drawing/2014/main" val="1594571541"/>
                    </a:ext>
                  </a:extLst>
                </a:gridCol>
                <a:gridCol w="2732032">
                  <a:extLst>
                    <a:ext uri="{9D8B030D-6E8A-4147-A177-3AD203B41FA5}">
                      <a16:colId xmlns:a16="http://schemas.microsoft.com/office/drawing/2014/main" val="694640504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 and 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02356"/>
                  </a:ext>
                </a:extLst>
              </a:tr>
              <a:tr h="94844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Introduction to Machine Learning Heuristics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Introduction to Anaconda Python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91718"/>
                  </a:ext>
                </a:extLst>
              </a:tr>
              <a:tr h="51557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Introduction to Heuristics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Assessment Overview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Consolidate IT 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10523"/>
                  </a:ext>
                </a:extLst>
              </a:tr>
              <a:tr h="717454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Descriptive Data Exploration</a:t>
                      </a:r>
                    </a:p>
                    <a:p>
                      <a:r>
                        <a:rPr lang="en-GB"/>
                        <a:t>Feature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Cleaning Data</a:t>
                      </a:r>
                    </a:p>
                    <a:p>
                      <a:r>
                        <a:rPr lang="en-GB"/>
                        <a:t>Matplotlib and Seaborn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5798"/>
                  </a:ext>
                </a:extLst>
              </a:tr>
              <a:tr h="795934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Supervised Machine Learning –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SML-Regression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57426"/>
                  </a:ext>
                </a:extLst>
              </a:tr>
              <a:tr h="68292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Supervised Machine Learning – Classification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SML-Classification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556"/>
                  </a:ext>
                </a:extLst>
              </a:tr>
              <a:tr h="68292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Unsupervised Machine Learning –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UML-Clustering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3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8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281-CB7C-E448-AFCF-022E2CA9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8208912" cy="1143000"/>
          </a:xfrm>
          <a:ln w="31750">
            <a:noFill/>
          </a:ln>
        </p:spPr>
        <p:txBody>
          <a:bodyPr/>
          <a:lstStyle/>
          <a:p>
            <a:r>
              <a:rPr lang="en-GB" b="1" dirty="0"/>
              <a:t>Module Content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BB8D-8529-224A-BB7B-AACE8F70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endParaRPr lang="en-GB" sz="1500" dirty="0"/>
          </a:p>
          <a:p>
            <a:endParaRPr lang="en-GB" sz="15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7E6A2-BC69-6651-4CD1-0458AE8B1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38270"/>
              </p:ext>
            </p:extLst>
          </p:nvPr>
        </p:nvGraphicFramePr>
        <p:xfrm>
          <a:off x="457200" y="1397000"/>
          <a:ext cx="8435280" cy="484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545532827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159457154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94640504"/>
                    </a:ext>
                  </a:extLst>
                </a:gridCol>
              </a:tblGrid>
              <a:tr h="734254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 and 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02356"/>
                  </a:ext>
                </a:extLst>
              </a:tr>
              <a:tr h="638013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Consolidate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Consolidate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02813"/>
                  </a:ext>
                </a:extLst>
              </a:tr>
              <a:tr h="638013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Encoding and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Encoding and Normalisation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084001"/>
                  </a:ext>
                </a:extLst>
              </a:tr>
              <a:tr h="638013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Evaluation and 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Classification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10523"/>
                  </a:ext>
                </a:extLst>
              </a:tr>
              <a:tr h="734254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Computer 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5798"/>
                  </a:ext>
                </a:extLst>
              </a:tr>
              <a:tr h="725298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Deep Learning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57426"/>
                  </a:ext>
                </a:extLst>
              </a:tr>
              <a:tr h="734254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Assignment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Assignment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1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175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Assessment</a:t>
            </a:r>
            <a:endParaRPr sz="4200"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-13914" y="1364902"/>
            <a:ext cx="8291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</a:rPr>
              <a:t>100% Coursework - Individual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Demonstrate Machine Learning</a:t>
            </a:r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34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835696" y="2175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Do you need Maths Skills?</a:t>
            </a:r>
            <a:endParaRPr sz="4200"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-108520" y="1340768"/>
            <a:ext cx="829194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</a:rPr>
              <a:t>No, this module introduces you to the world of machine learning by using high-level software tools without creating new mathematical models or computer algorithms.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>
              <a:effectLst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</a:rPr>
              <a:t>We will mention some mathematical theories for your reference.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>
              <a:effectLst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Maths and c</a:t>
            </a:r>
            <a:r>
              <a:rPr lang="en-GB" sz="2800" dirty="0">
                <a:effectLst/>
              </a:rPr>
              <a:t>omputer programming skills are essential if you want to work as a machine learning expert.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>
              <a:effectLst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>
              <a:effectLst/>
            </a:endParaRP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0585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835696" y="2175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Python and Python Libraries</a:t>
            </a:r>
            <a:endParaRPr sz="4200"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-108520" y="1566952"/>
            <a:ext cx="82919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effectLst/>
              </a:rPr>
              <a:t>We will be using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effectLst/>
              </a:rPr>
              <a:t>We will be using Python libraries</a:t>
            </a:r>
            <a:r>
              <a:rPr lang="en-GB" sz="2800" dirty="0">
                <a:effectLst/>
                <a:latin typeface="CenturySchoolbook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>
              <a:effectLst/>
              <a:latin typeface="ArialMT"/>
            </a:endParaRPr>
          </a:p>
          <a:p>
            <a:pPr lvl="1"/>
            <a:endParaRPr lang="en-GB" sz="2800" dirty="0">
              <a:effectLst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>
              <a:effectLst/>
            </a:endParaRP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384161"/>
      </p:ext>
    </p:extLst>
  </p:cSld>
  <p:clrMapOvr>
    <a:masterClrMapping/>
  </p:clrMapOvr>
</p:sld>
</file>

<file path=ppt/theme/theme1.xml><?xml version="1.0" encoding="utf-8"?>
<a:theme xmlns:a="http://schemas.openxmlformats.org/drawingml/2006/main" name="Rahcel 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ary.potx" id="{3F7C6B56-9F95-4279-B22A-84AB979C7169}" vid="{D5921077-E722-46CA-B319-A276BC6569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</TotalTime>
  <Words>312</Words>
  <Application>Microsoft Office PowerPoint</Application>
  <PresentationFormat>On-screen Show (4:3)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ArialMT</vt:lpstr>
      <vt:lpstr>Calibri</vt:lpstr>
      <vt:lpstr>CenturySchoolbook</vt:lpstr>
      <vt:lpstr>Open Sans</vt:lpstr>
      <vt:lpstr>Rahcel Presentation1</vt:lpstr>
      <vt:lpstr>Machine Learning and Heuristics </vt:lpstr>
      <vt:lpstr>Module Aims</vt:lpstr>
      <vt:lpstr>Module Delivery</vt:lpstr>
      <vt:lpstr>Module Staff</vt:lpstr>
      <vt:lpstr>Module Content (1)</vt:lpstr>
      <vt:lpstr>Module Content (2)</vt:lpstr>
      <vt:lpstr>Assessment</vt:lpstr>
      <vt:lpstr>Do you need Maths Skills?</vt:lpstr>
      <vt:lpstr>Python and Python Libraries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Computer Systems and Architecture</dc:title>
  <dc:creator>Bhowmik, Deepayan (ACES)</dc:creator>
  <cp:lastModifiedBy>Rashad, Rizwana</cp:lastModifiedBy>
  <cp:revision>391</cp:revision>
  <cp:lastPrinted>2018-10-22T11:11:06Z</cp:lastPrinted>
  <dcterms:created xsi:type="dcterms:W3CDTF">2017-09-25T15:09:27Z</dcterms:created>
  <dcterms:modified xsi:type="dcterms:W3CDTF">2025-01-13T09:12:43Z</dcterms:modified>
</cp:coreProperties>
</file>