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362" r:id="rId4"/>
    <p:sldId id="381" r:id="rId5"/>
    <p:sldId id="38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4" r:id="rId17"/>
    <p:sldId id="393" r:id="rId18"/>
    <p:sldId id="395" r:id="rId19"/>
    <p:sldId id="397" r:id="rId20"/>
    <p:sldId id="356" r:id="rId21"/>
  </p:sldIdLst>
  <p:sldSz cx="9144000" cy="6858000" type="screen4x3"/>
  <p:notesSz cx="9926638" cy="679767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86388" autoAdjust="0"/>
  </p:normalViewPr>
  <p:slideViewPr>
    <p:cSldViewPr>
      <p:cViewPr varScale="1">
        <p:scale>
          <a:sx n="55" d="100"/>
          <a:sy n="55" d="100"/>
        </p:scale>
        <p:origin x="8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37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807AF-0F07-4021-A784-7603FDBBC103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372" y="6456218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0DC6F-A558-4302-8E12-B5581DE75F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8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5AAD6-7566-43AF-9C5F-860255F59C02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6C70C-A32C-4AFE-ADD4-22DE9042EF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82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51471-974D-E541-BFFD-7A73DC6812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934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072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508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841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375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31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502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629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200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139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1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51471-974D-E541-BFFD-7A73DC6812F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862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51471-974D-E541-BFFD-7A73DC6812F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191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2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06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71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78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815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5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48a51b8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48a51b8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75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6" descr="SHU_MASTER_LOGO_215_229_72dp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332656"/>
            <a:ext cx="1584176" cy="8648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3728" y="274638"/>
            <a:ext cx="435327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60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rtl="0">
              <a:spcBef>
                <a:spcPts val="100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rtl="0">
              <a:spcBef>
                <a:spcPts val="1000"/>
              </a:spcBef>
              <a:spcAft>
                <a:spcPts val="0"/>
              </a:spcAft>
              <a:buSzPts val="800"/>
              <a:buChar char="■"/>
              <a:defRPr sz="1000"/>
            </a:lvl3pPr>
            <a:lvl4pPr marL="1828800" lvl="3" indent="-279400" rtl="0">
              <a:spcBef>
                <a:spcPts val="1000"/>
              </a:spcBef>
              <a:spcAft>
                <a:spcPts val="0"/>
              </a:spcAft>
              <a:buSzPts val="800"/>
              <a:buChar char="●"/>
              <a:defRPr sz="1000"/>
            </a:lvl4pPr>
            <a:lvl5pPr marL="2286000" lvl="4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10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10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10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56791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406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36912"/>
            <a:ext cx="4038600" cy="34892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556792"/>
            <a:ext cx="5111750" cy="4569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52936"/>
            <a:ext cx="3008313" cy="327322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4797152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27784" y="620688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7784" y="537321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412776"/>
            <a:ext cx="82089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80928"/>
            <a:ext cx="8229600" cy="3345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  <p:pic>
        <p:nvPicPr>
          <p:cNvPr id="7" name="Picture 6" descr="SHU_MASTER_LOGO_215_229_72dpi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5536" y="332656"/>
            <a:ext cx="1584176" cy="8648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6294-E645-624E-B6ED-EC239F189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920880" cy="1790700"/>
          </a:xfrm>
          <a:noFill/>
          <a:ln w="31750">
            <a:noFill/>
          </a:ln>
        </p:spPr>
        <p:txBody>
          <a:bodyPr>
            <a:normAutofit/>
          </a:bodyPr>
          <a:lstStyle/>
          <a:p>
            <a:r>
              <a:rPr lang="en-GB" sz="4900" b="1" dirty="0"/>
              <a:t>NumPy and Pandas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EECA1-74FB-7549-8D0F-F84BE0103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37543"/>
            <a:ext cx="6858000" cy="124182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Rizwana Rashad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1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763688" y="249832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000" b="1" dirty="0"/>
              <a:t>Creating a Pandas </a:t>
            </a:r>
            <a:r>
              <a:rPr lang="en-GB" sz="4000" b="1" dirty="0" err="1"/>
              <a:t>DataFrame</a:t>
            </a:r>
            <a:endParaRPr lang="en-GB" sz="4000" b="1" dirty="0"/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172612"/>
            <a:ext cx="829194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2 dimensional array</a:t>
            </a: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Code:</a:t>
            </a:r>
          </a:p>
          <a:p>
            <a:pPr lvl="1"/>
            <a:r>
              <a:rPr lang="en-GB" sz="2000" dirty="0"/>
              <a:t>import pandas as pd</a:t>
            </a:r>
          </a:p>
          <a:p>
            <a:pPr lvl="1"/>
            <a:r>
              <a:rPr lang="en-GB" sz="2000" dirty="0"/>
              <a:t>age = </a:t>
            </a:r>
            <a:r>
              <a:rPr lang="en-GB" sz="2000" dirty="0" err="1"/>
              <a:t>pd.DataFrame</a:t>
            </a:r>
            <a:r>
              <a:rPr lang="en-GB" sz="2000" dirty="0"/>
              <a:t>([[65, 9, 41, 3], [17, 5, 8,11], [25, 32, 1, 96]])</a:t>
            </a:r>
          </a:p>
          <a:p>
            <a:pPr lvl="1"/>
            <a:r>
              <a:rPr lang="en-GB" sz="2000" dirty="0"/>
              <a:t>print(age)</a:t>
            </a:r>
          </a:p>
          <a:p>
            <a:pPr lvl="1"/>
            <a:endParaRPr lang="en-GB" sz="3200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r>
              <a:rPr lang="en-GB" sz="2000" dirty="0"/>
              <a:t>	  </a:t>
            </a:r>
            <a:r>
              <a:rPr lang="en-GB" sz="2000" b="1" dirty="0"/>
              <a:t> 0	1	  2	3</a:t>
            </a:r>
          </a:p>
          <a:p>
            <a:pPr lvl="1"/>
            <a:r>
              <a:rPr lang="en-GB" sz="2000" b="1" dirty="0"/>
              <a:t>0</a:t>
            </a:r>
            <a:r>
              <a:rPr lang="en-GB" sz="2000" dirty="0"/>
              <a:t>	 65	9	41	3</a:t>
            </a:r>
          </a:p>
          <a:p>
            <a:pPr lvl="1"/>
            <a:r>
              <a:rPr lang="en-GB" sz="2000" b="1" dirty="0"/>
              <a:t>1 	 </a:t>
            </a:r>
            <a:r>
              <a:rPr lang="en-GB" sz="2000" dirty="0"/>
              <a:t>17	5	8	11</a:t>
            </a:r>
          </a:p>
          <a:p>
            <a:pPr lvl="1"/>
            <a:r>
              <a:rPr lang="en-GB" sz="2000" b="1" dirty="0"/>
              <a:t>2	 </a:t>
            </a:r>
            <a:r>
              <a:rPr lang="en-GB" sz="2000" dirty="0"/>
              <a:t>25	32	1	96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A0EF4DF-B57D-39F7-6305-229327F0D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97651"/>
              </p:ext>
            </p:extLst>
          </p:nvPr>
        </p:nvGraphicFramePr>
        <p:xfrm>
          <a:off x="441594" y="170080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5444113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248700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252784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634057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1990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INDEX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2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763688" y="249832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000" b="1" dirty="0"/>
              <a:t>Selecting Data from a Column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218911"/>
            <a:ext cx="829194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Code:</a:t>
            </a:r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b="1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A0EF4DF-B57D-39F7-6305-229327F0D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2211"/>
              </p:ext>
            </p:extLst>
          </p:nvPr>
        </p:nvGraphicFramePr>
        <p:xfrm>
          <a:off x="394854" y="1468577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5444113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248700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252784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634057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1990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INDEX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3547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1EBEAA3-FD25-5089-B003-E92F10514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80" y="5415865"/>
            <a:ext cx="3350401" cy="1224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DCD660-5886-62EC-D0F2-AF9328024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80" y="3673833"/>
            <a:ext cx="7581319" cy="102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3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07704" y="243864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000" b="1" dirty="0"/>
              <a:t>Selecting Data from Columns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218911"/>
            <a:ext cx="829194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Code (two square brackets):</a:t>
            </a:r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b="1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A0EF4DF-B57D-39F7-6305-229327F0D071}"/>
              </a:ext>
            </a:extLst>
          </p:cNvPr>
          <p:cNvGraphicFramePr>
            <a:graphicFrameLocks noGrp="1"/>
          </p:cNvGraphicFramePr>
          <p:nvPr/>
        </p:nvGraphicFramePr>
        <p:xfrm>
          <a:off x="394854" y="1468577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5444113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248700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252784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634057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1990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INDEX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3547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F95491-6FFA-F8FA-6813-37DA9C353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48" y="3906064"/>
            <a:ext cx="7486383" cy="963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1EF3E1-1979-3DEA-E74A-B74AB20A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48" y="5517232"/>
            <a:ext cx="2445824" cy="10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30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07704" y="249832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000" b="1" dirty="0"/>
              <a:t>Selecting Data from a Row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218911"/>
            <a:ext cx="829194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Code (use </a:t>
            </a:r>
            <a:r>
              <a:rPr lang="en-GB" sz="3200" b="1" dirty="0" err="1"/>
              <a:t>iloc</a:t>
            </a:r>
            <a:r>
              <a:rPr lang="en-GB" sz="3200" b="1" dirty="0"/>
              <a:t>):</a:t>
            </a:r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b="1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A0EF4DF-B57D-39F7-6305-229327F0D071}"/>
              </a:ext>
            </a:extLst>
          </p:cNvPr>
          <p:cNvGraphicFramePr>
            <a:graphicFrameLocks noGrp="1"/>
          </p:cNvGraphicFramePr>
          <p:nvPr/>
        </p:nvGraphicFramePr>
        <p:xfrm>
          <a:off x="394854" y="1468577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5444113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248700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252784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634057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1990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INDEX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3547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36933240-A57D-2506-7F50-0ECBD641A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80" y="5434698"/>
            <a:ext cx="3117079" cy="11734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5A78C8-FCAA-115A-6C90-2FF758437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11" y="3716751"/>
            <a:ext cx="7657974" cy="117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2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07704" y="236712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000" b="1" dirty="0"/>
              <a:t>Selecting Data from Rows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218911"/>
            <a:ext cx="829194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Code (use </a:t>
            </a:r>
            <a:r>
              <a:rPr lang="en-GB" sz="3200" b="1" dirty="0" err="1"/>
              <a:t>iloc</a:t>
            </a:r>
            <a:r>
              <a:rPr lang="en-GB" sz="3200" b="1" dirty="0"/>
              <a:t>):</a:t>
            </a:r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b="1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A0EF4DF-B57D-39F7-6305-229327F0D071}"/>
              </a:ext>
            </a:extLst>
          </p:cNvPr>
          <p:cNvGraphicFramePr>
            <a:graphicFrameLocks noGrp="1"/>
          </p:cNvGraphicFramePr>
          <p:nvPr/>
        </p:nvGraphicFramePr>
        <p:xfrm>
          <a:off x="394854" y="1468577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5444113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248700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252784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634057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1990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INDEX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3547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E99CD85-7208-DB57-0D32-3C1D29BD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60" y="3708487"/>
            <a:ext cx="7657973" cy="1173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440B6-B21D-C204-AE54-BA1574A5F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60" y="5389424"/>
            <a:ext cx="3006008" cy="13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142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07704" y="236712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000" b="1" dirty="0"/>
              <a:t>Visualising </a:t>
            </a:r>
            <a:r>
              <a:rPr lang="en-GB" sz="4000" b="1" dirty="0" err="1"/>
              <a:t>DataFrames</a:t>
            </a:r>
            <a:endParaRPr lang="en-GB" sz="4000" b="1" dirty="0"/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218911"/>
            <a:ext cx="82919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3200" b="1" dirty="0"/>
              <a:t>Code:</a:t>
            </a:r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b="1" dirty="0"/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939D19-1CAC-C5F0-82E0-887CFB575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05926"/>
            <a:ext cx="6570968" cy="1224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A1B13E-2D67-0277-40C6-C90A90EAB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08" y="3495220"/>
            <a:ext cx="5332083" cy="312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7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47659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Handling Missing Data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340768"/>
            <a:ext cx="8291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The two main ways of dealing with missing data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delete the row that contains the missing data</a:t>
            </a:r>
          </a:p>
          <a:p>
            <a:pPr lvl="1"/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fill the missing data with some value</a:t>
            </a:r>
          </a:p>
          <a:p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484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07704" y="236712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000" b="1" dirty="0"/>
              <a:t>Using </a:t>
            </a:r>
            <a:r>
              <a:rPr lang="en-GB" sz="4000" b="1" dirty="0" err="1"/>
              <a:t>dropna</a:t>
            </a:r>
            <a:endParaRPr lang="en-GB" sz="4000" b="1" dirty="0"/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218911"/>
            <a:ext cx="829194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Code:</a:t>
            </a:r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b="1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A0EF4DF-B57D-39F7-6305-229327F0D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304780"/>
              </p:ext>
            </p:extLst>
          </p:nvPr>
        </p:nvGraphicFramePr>
        <p:xfrm>
          <a:off x="394854" y="1468577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5444113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248700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252784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634057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1990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INDEX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3547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0A433AC-8434-B3B5-2E13-4A6160DFE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60" y="3702703"/>
            <a:ext cx="7338060" cy="1301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26F17-17D8-1AD0-2204-E8F1F19A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60" y="5428576"/>
            <a:ext cx="3376733" cy="130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5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07704" y="236712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000" b="1" dirty="0"/>
              <a:t>Using </a:t>
            </a:r>
            <a:r>
              <a:rPr lang="en-GB" sz="4000" b="1" dirty="0" err="1"/>
              <a:t>fillna</a:t>
            </a:r>
            <a:endParaRPr lang="en-GB" sz="4000" b="1" dirty="0"/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218911"/>
            <a:ext cx="829194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Code:</a:t>
            </a:r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b="1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A0EF4DF-B57D-39F7-6305-229327F0D071}"/>
              </a:ext>
            </a:extLst>
          </p:cNvPr>
          <p:cNvGraphicFramePr>
            <a:graphicFrameLocks noGrp="1"/>
          </p:cNvGraphicFramePr>
          <p:nvPr/>
        </p:nvGraphicFramePr>
        <p:xfrm>
          <a:off x="394854" y="1468577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5444113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248700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252784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634057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1990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INDEX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NaN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35475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C1141C-79F6-58C4-B7C3-392A88A94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24" y="3669960"/>
            <a:ext cx="7659630" cy="1301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ADF23-B98B-43E4-D532-C4EFF61C3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44" y="5470132"/>
            <a:ext cx="3110800" cy="11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07704" y="236712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000" b="1" dirty="0"/>
              <a:t>Loading a </a:t>
            </a:r>
            <a:r>
              <a:rPr lang="en-GB" sz="4000" b="1" dirty="0" err="1"/>
              <a:t>DataFrame</a:t>
            </a:r>
            <a:endParaRPr lang="en-GB" sz="4000" b="1" dirty="0"/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218911"/>
            <a:ext cx="829194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Pandas can load a dataset stored in file, into a </a:t>
            </a:r>
            <a:r>
              <a:rPr lang="en-ZA" sz="3200" dirty="0" err="1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DataFrame</a:t>
            </a: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.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Code:</a:t>
            </a:r>
          </a:p>
          <a:p>
            <a:pPr lvl="1"/>
            <a:endParaRPr lang="en-GB" sz="3200" dirty="0"/>
          </a:p>
          <a:p>
            <a:pPr lvl="1"/>
            <a:endParaRPr lang="en-GB" sz="3200" dirty="0"/>
          </a:p>
          <a:p>
            <a:pPr lvl="1"/>
            <a:endParaRPr lang="en-GB" b="1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  <a:p>
            <a:pPr lvl="1"/>
            <a:endParaRPr lang="en-GB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1F79A0-7038-A239-C61A-15FDFB960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60" y="2300564"/>
            <a:ext cx="3258600" cy="977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1DA8A4-F7E3-A792-FD33-84DF71783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60" y="3712583"/>
            <a:ext cx="3258600" cy="1301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0A49AF-7B76-FDF9-3800-2F4E57DBD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60" y="5517232"/>
            <a:ext cx="3258600" cy="11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3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9281-CB7C-E448-AFCF-022E2CA9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16632"/>
            <a:ext cx="8208912" cy="1143000"/>
          </a:xfrm>
          <a:ln w="31750">
            <a:noFill/>
          </a:ln>
        </p:spPr>
        <p:txBody>
          <a:bodyPr/>
          <a:lstStyle/>
          <a:p>
            <a:r>
              <a:rPr lang="en-GB" b="1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BB8D-8529-224A-BB7B-AACE8F70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59632"/>
            <a:ext cx="8229600" cy="5040560"/>
          </a:xfrm>
        </p:spPr>
        <p:txBody>
          <a:bodyPr>
            <a:normAutofit/>
          </a:bodyPr>
          <a:lstStyle/>
          <a:p>
            <a:pPr marL="165100" lvl="0" indent="0" algn="l" rtl="0">
              <a:spcBef>
                <a:spcPts val="1000"/>
              </a:spcBef>
              <a:spcAft>
                <a:spcPts val="0"/>
              </a:spcAft>
              <a:buSzPts val="1000"/>
              <a:buNone/>
            </a:pPr>
            <a:r>
              <a:rPr lang="en-ZA" dirty="0"/>
              <a:t>At the end of this session, you should be able to:</a:t>
            </a:r>
            <a:endParaRPr lang="en-ZA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differentiate between NumPy arrays and Pandas data structures</a:t>
            </a:r>
          </a:p>
          <a:p>
            <a:pPr marL="457200" lvl="1" indent="0">
              <a:buNone/>
            </a:pP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Pandas data structures for manipulating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load, read and analyse data using Pandas Series and </a:t>
            </a:r>
            <a:r>
              <a:rPr lang="en-GB" dirty="0" err="1"/>
              <a:t>Dataframes</a:t>
            </a:r>
            <a:endParaRPr lang="en-GB" dirty="0"/>
          </a:p>
          <a:p>
            <a:pPr marL="165100" lvl="0" indent="0" algn="l" rtl="0">
              <a:spcBef>
                <a:spcPts val="1000"/>
              </a:spcBef>
              <a:spcAft>
                <a:spcPts val="0"/>
              </a:spcAft>
              <a:buSzPts val="1000"/>
              <a:buNone/>
            </a:pPr>
            <a:endParaRPr lang="en-GB" sz="1500" dirty="0"/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80762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BB8D-8529-224A-BB7B-AACE8F70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7200" dirty="0"/>
              <a:t>Any Questions?</a:t>
            </a:r>
          </a:p>
          <a:p>
            <a:pPr marL="0" indent="0">
              <a:buNone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408186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47659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NumPy Library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340768"/>
            <a:ext cx="82919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NumPy standards for Numerical Python, and one of its key features is the N-dimensional array.  It is also known for its efficiency when working with numerical values.</a:t>
            </a:r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1823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47659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NumPy Array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340768"/>
            <a:ext cx="8291946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A NumPy array can only hold one type of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The array object is known as </a:t>
            </a:r>
            <a:r>
              <a:rPr lang="en-ZA" sz="3200" dirty="0" err="1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ndarray</a:t>
            </a:r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The NumPy library is usually imported using </a:t>
            </a:r>
            <a:r>
              <a:rPr lang="en-ZA" sz="3200" b="1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np</a:t>
            </a: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 as the alias (import </a:t>
            </a:r>
            <a:r>
              <a:rPr lang="en-ZA" sz="3200" dirty="0" err="1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numpy</a:t>
            </a: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 as np)</a:t>
            </a: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5024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47659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Creating a 1-d NumPy Array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316082"/>
            <a:ext cx="829194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1 dimensional array</a:t>
            </a: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1"/>
            <a:r>
              <a:rPr lang="en-GB" sz="3200" b="1" dirty="0"/>
              <a:t>Code:</a:t>
            </a:r>
          </a:p>
          <a:p>
            <a:pPr lvl="1"/>
            <a:r>
              <a:rPr lang="en-GB" sz="3200" dirty="0"/>
              <a:t>import </a:t>
            </a:r>
            <a:r>
              <a:rPr lang="en-GB" sz="3200" dirty="0" err="1"/>
              <a:t>numpy</a:t>
            </a:r>
            <a:r>
              <a:rPr lang="en-GB" sz="3200" dirty="0"/>
              <a:t> as np</a:t>
            </a:r>
          </a:p>
          <a:p>
            <a:pPr lvl="1"/>
            <a:r>
              <a:rPr lang="en-GB" sz="3200" dirty="0"/>
              <a:t>age = </a:t>
            </a:r>
            <a:r>
              <a:rPr lang="en-GB" sz="3200" dirty="0" err="1"/>
              <a:t>np.array</a:t>
            </a:r>
            <a:r>
              <a:rPr lang="en-GB" sz="3200" dirty="0"/>
              <a:t>([65, 9, 41, 3, 17, 5, 8])</a:t>
            </a:r>
          </a:p>
          <a:p>
            <a:pPr lvl="1"/>
            <a:r>
              <a:rPr lang="en-GB" sz="3200" dirty="0"/>
              <a:t>print(age)</a:t>
            </a:r>
          </a:p>
          <a:p>
            <a:pPr lvl="1"/>
            <a:endParaRPr lang="en-GB" sz="3200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r>
              <a:rPr lang="en-GB" sz="3200" dirty="0"/>
              <a:t>[65, 9, 41, 3, 17, 5, 8]</a:t>
            </a:r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63A727B-F16E-57B9-C0C0-1C94F1DDE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94812"/>
              </p:ext>
            </p:extLst>
          </p:nvPr>
        </p:nvGraphicFramePr>
        <p:xfrm>
          <a:off x="1835696" y="2060848"/>
          <a:ext cx="62646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57">
                  <a:extLst>
                    <a:ext uri="{9D8B030D-6E8A-4147-A177-3AD203B41FA5}">
                      <a16:colId xmlns:a16="http://schemas.microsoft.com/office/drawing/2014/main" val="96603586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11797405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393365886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157882968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1408682848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3407466478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244063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08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2311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95DEDE-20F3-87CB-E22F-46B850440FB2}"/>
              </a:ext>
            </a:extLst>
          </p:cNvPr>
          <p:cNvSpPr/>
          <p:nvPr/>
        </p:nvSpPr>
        <p:spPr>
          <a:xfrm>
            <a:off x="457200" y="2060848"/>
            <a:ext cx="792091" cy="36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E4CF24-DC4D-0A01-29D3-AD27B3F92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49291" y="2240864"/>
            <a:ext cx="5864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17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47659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Creating a 2-d NumPy Array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172612"/>
            <a:ext cx="82919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2 dimensional array</a:t>
            </a: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1"/>
            <a:endParaRPr lang="en-GB" sz="3200" b="1" dirty="0"/>
          </a:p>
          <a:p>
            <a:pPr lvl="1"/>
            <a:r>
              <a:rPr lang="en-GB" sz="3200" b="1" dirty="0"/>
              <a:t>Code:</a:t>
            </a:r>
          </a:p>
          <a:p>
            <a:pPr lvl="1"/>
            <a:r>
              <a:rPr lang="en-GB" sz="2200" dirty="0"/>
              <a:t>import </a:t>
            </a:r>
            <a:r>
              <a:rPr lang="en-GB" sz="2200" dirty="0" err="1"/>
              <a:t>numpy</a:t>
            </a:r>
            <a:r>
              <a:rPr lang="en-GB" sz="2200" dirty="0"/>
              <a:t> as np</a:t>
            </a:r>
          </a:p>
          <a:p>
            <a:pPr lvl="1"/>
            <a:r>
              <a:rPr lang="en-GB" sz="2200" dirty="0"/>
              <a:t>age = </a:t>
            </a:r>
            <a:r>
              <a:rPr lang="en-GB" sz="2200" dirty="0" err="1"/>
              <a:t>np.array</a:t>
            </a:r>
            <a:r>
              <a:rPr lang="en-GB" sz="2200" dirty="0"/>
              <a:t>([[65, 9, 41, 3], [17, 5, 8,11], [25, 32, 1, 96]])</a:t>
            </a:r>
          </a:p>
          <a:p>
            <a:pPr lvl="1"/>
            <a:r>
              <a:rPr lang="en-GB" sz="2200" dirty="0"/>
              <a:t>print(age)</a:t>
            </a:r>
          </a:p>
          <a:p>
            <a:pPr lvl="1"/>
            <a:endParaRPr lang="en-GB" sz="3200" dirty="0"/>
          </a:p>
          <a:p>
            <a:pPr lvl="1"/>
            <a:r>
              <a:rPr lang="en-GB" sz="3200" b="1" dirty="0"/>
              <a:t>Result:</a:t>
            </a:r>
          </a:p>
          <a:p>
            <a:pPr lvl="1"/>
            <a:r>
              <a:rPr lang="en-GB" sz="2200" dirty="0"/>
              <a:t>[[65, 9, 41, 3] </a:t>
            </a:r>
          </a:p>
          <a:p>
            <a:pPr lvl="1"/>
            <a:r>
              <a:rPr lang="en-GB" sz="2200" dirty="0"/>
              <a:t>[17, 5, 8,11]</a:t>
            </a:r>
          </a:p>
          <a:p>
            <a:pPr lvl="1"/>
            <a:r>
              <a:rPr lang="en-GB" sz="2200" dirty="0"/>
              <a:t>[25, 32, 1, 96]])</a:t>
            </a:r>
            <a:endParaRPr lang="en-ZA" sz="2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EA0EF4DF-B57D-39F7-6305-229327F0D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887710"/>
              </p:ext>
            </p:extLst>
          </p:nvPr>
        </p:nvGraphicFramePr>
        <p:xfrm>
          <a:off x="441594" y="170080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5444113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22487008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252784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56340571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31990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INDEX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6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9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3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6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47659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Pandas Library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340768"/>
            <a:ext cx="82919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Pandas is a Python Data Analysis Library.  It can be used for analysing and manipulating data.  In this module we will be using Pandas to: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load 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inspect 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clean 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normalise data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and much more</a:t>
            </a:r>
            <a:endParaRPr lang="en-ZA" sz="28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425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763688" y="239104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000" b="1" dirty="0"/>
              <a:t>Pandas Series and </a:t>
            </a:r>
            <a:r>
              <a:rPr lang="en-GB" sz="4000" b="1" dirty="0" err="1"/>
              <a:t>DataFrame</a:t>
            </a:r>
            <a:endParaRPr lang="en-GB" sz="4000" b="1" dirty="0"/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340768"/>
            <a:ext cx="82919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A Pandas Series is like a one dimensional array, which unlike NumPy,  can hold data of any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A Pandas </a:t>
            </a:r>
            <a:r>
              <a:rPr lang="en-ZA" sz="3200" dirty="0" err="1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Dataframe</a:t>
            </a: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 is like a two dimensional array, which can be made up of a number of Series.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The Pandas library is usually imported using </a:t>
            </a:r>
            <a:r>
              <a:rPr lang="en-ZA" sz="3200" b="1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pd</a:t>
            </a:r>
            <a:r>
              <a:rPr lang="en-ZA" sz="3200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 as the alias (import pandas as pd)</a:t>
            </a:r>
          </a:p>
        </p:txBody>
      </p:sp>
    </p:spTree>
    <p:extLst>
      <p:ext uri="{BB962C8B-B14F-4D97-AF65-F5344CB8AC3E}">
        <p14:creationId xmlns:p14="http://schemas.microsoft.com/office/powerpoint/2010/main" val="157793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 descr="SHU" title="SHU"/>
          <p:cNvSpPr txBox="1">
            <a:spLocks noGrp="1"/>
          </p:cNvSpPr>
          <p:nvPr>
            <p:ph type="title"/>
          </p:nvPr>
        </p:nvSpPr>
        <p:spPr>
          <a:xfrm>
            <a:off x="1979712" y="247659"/>
            <a:ext cx="8229600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l"/>
            <a:r>
              <a:rPr lang="en-GB" sz="4200" b="1" dirty="0"/>
              <a:t>Creating a Pandas Series</a:t>
            </a:r>
          </a:p>
        </p:txBody>
      </p:sp>
      <p:sp>
        <p:nvSpPr>
          <p:cNvPr id="71" name="Google Shape;71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4423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  </a:t>
            </a:r>
          </a:p>
          <a:p>
            <a:pPr marL="622300" lvl="1" indent="0">
              <a:buSzPts val="1000"/>
              <a:buNone/>
            </a:pPr>
            <a:endParaRPr lang="en-ZA" sz="1600" dirty="0"/>
          </a:p>
          <a:p>
            <a:pPr marL="622300" lvl="1" indent="0">
              <a:buSzPts val="1000"/>
              <a:buNone/>
            </a:pPr>
            <a:r>
              <a:rPr lang="en-ZA" sz="1600" dirty="0"/>
              <a:t>       </a:t>
            </a:r>
          </a:p>
          <a:p>
            <a:pPr marL="622300" lvl="1" indent="0">
              <a:buSzPts val="1000"/>
              <a:buNone/>
            </a:pPr>
            <a:endParaRPr sz="1600" dirty="0"/>
          </a:p>
        </p:txBody>
      </p:sp>
      <p:sp>
        <p:nvSpPr>
          <p:cNvPr id="3" name="TextBox 2" descr="SHU" title="SHU"/>
          <p:cNvSpPr txBox="1"/>
          <p:nvPr/>
        </p:nvSpPr>
        <p:spPr>
          <a:xfrm>
            <a:off x="394854" y="1316082"/>
            <a:ext cx="829194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>
                <a:solidFill>
                  <a:schemeClr val="dk1"/>
                </a:solidFill>
                <a:ea typeface="Open Sans"/>
                <a:cs typeface="Open Sans"/>
                <a:sym typeface="Open Sans"/>
              </a:rPr>
              <a:t>1 dimensional array</a:t>
            </a: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endParaRPr lang="en-ZA" sz="3200" dirty="0">
              <a:solidFill>
                <a:schemeClr val="dk1"/>
              </a:solidFill>
              <a:ea typeface="Open Sans"/>
              <a:cs typeface="Open Sans"/>
              <a:sym typeface="Open Sans"/>
            </a:endParaRPr>
          </a:p>
          <a:p>
            <a:pPr lvl="1"/>
            <a:r>
              <a:rPr lang="en-GB" sz="2800" b="1" dirty="0"/>
              <a:t>Code:					Result:</a:t>
            </a:r>
          </a:p>
          <a:p>
            <a:pPr lvl="1"/>
            <a:r>
              <a:rPr lang="en-GB" dirty="0"/>
              <a:t>import pandas as pd				0	65</a:t>
            </a:r>
          </a:p>
          <a:p>
            <a:pPr lvl="1"/>
            <a:r>
              <a:rPr lang="en-GB" dirty="0"/>
              <a:t>age = </a:t>
            </a:r>
            <a:r>
              <a:rPr lang="en-GB" dirty="0" err="1"/>
              <a:t>pd.Series</a:t>
            </a:r>
            <a:r>
              <a:rPr lang="en-GB" dirty="0"/>
              <a:t>([65, 9, 41, 3, 17, 5, 8])		1	9	</a:t>
            </a:r>
          </a:p>
          <a:p>
            <a:pPr lvl="1"/>
            <a:r>
              <a:rPr lang="en-GB" dirty="0"/>
              <a:t>print(age)					2	41</a:t>
            </a:r>
          </a:p>
          <a:p>
            <a:pPr lvl="1"/>
            <a:r>
              <a:rPr lang="en-GB" dirty="0"/>
              <a:t>						3	3</a:t>
            </a:r>
          </a:p>
          <a:p>
            <a:pPr lvl="1"/>
            <a:r>
              <a:rPr lang="en-GB" dirty="0"/>
              <a:t>						4	17</a:t>
            </a:r>
          </a:p>
          <a:p>
            <a:pPr lvl="1"/>
            <a:r>
              <a:rPr lang="en-GB" dirty="0"/>
              <a:t>						5	5</a:t>
            </a:r>
          </a:p>
          <a:p>
            <a:pPr lvl="1"/>
            <a:r>
              <a:rPr lang="en-GB" dirty="0"/>
              <a:t>						6	8</a:t>
            </a:r>
          </a:p>
          <a:p>
            <a:pPr lvl="1"/>
            <a:r>
              <a:rPr lang="en-GB" dirty="0"/>
              <a:t>						</a:t>
            </a:r>
            <a:r>
              <a:rPr lang="en-GB" dirty="0" err="1"/>
              <a:t>dtype</a:t>
            </a:r>
            <a:r>
              <a:rPr lang="en-GB" dirty="0"/>
              <a:t>: int64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63A727B-F16E-57B9-C0C0-1C94F1DDEE04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2060848"/>
          <a:ext cx="62646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957">
                  <a:extLst>
                    <a:ext uri="{9D8B030D-6E8A-4147-A177-3AD203B41FA5}">
                      <a16:colId xmlns:a16="http://schemas.microsoft.com/office/drawing/2014/main" val="966035861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11797405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3933658860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1578829683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1408682848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3407466478"/>
                    </a:ext>
                  </a:extLst>
                </a:gridCol>
                <a:gridCol w="894957">
                  <a:extLst>
                    <a:ext uri="{9D8B030D-6E8A-4147-A177-3AD203B41FA5}">
                      <a16:colId xmlns:a16="http://schemas.microsoft.com/office/drawing/2014/main" val="2244063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08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42311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95DEDE-20F3-87CB-E22F-46B850440FB2}"/>
              </a:ext>
            </a:extLst>
          </p:cNvPr>
          <p:cNvSpPr/>
          <p:nvPr/>
        </p:nvSpPr>
        <p:spPr>
          <a:xfrm>
            <a:off x="457200" y="2060848"/>
            <a:ext cx="792091" cy="36003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Index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E4CF24-DC4D-0A01-29D3-AD27B3F92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249291" y="2240864"/>
            <a:ext cx="58640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22211"/>
      </p:ext>
    </p:extLst>
  </p:cSld>
  <p:clrMapOvr>
    <a:masterClrMapping/>
  </p:clrMapOvr>
</p:sld>
</file>

<file path=ppt/theme/theme1.xml><?xml version="1.0" encoding="utf-8"?>
<a:theme xmlns:a="http://schemas.openxmlformats.org/drawingml/2006/main" name="Rahcel 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nary.potx" id="{3F7C6B56-9F95-4279-B22A-84AB979C7169}" vid="{D5921077-E722-46CA-B319-A276BC6569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3587</TotalTime>
  <Words>888</Words>
  <Application>Microsoft Office PowerPoint</Application>
  <PresentationFormat>On-screen Show (4:3)</PresentationFormat>
  <Paragraphs>533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Open Sans</vt:lpstr>
      <vt:lpstr>Rahcel Presentation1</vt:lpstr>
      <vt:lpstr>NumPy and Pandas </vt:lpstr>
      <vt:lpstr>Learning Objectives</vt:lpstr>
      <vt:lpstr>NumPy Library</vt:lpstr>
      <vt:lpstr>NumPy Array</vt:lpstr>
      <vt:lpstr>Creating a 1-d NumPy Array</vt:lpstr>
      <vt:lpstr>Creating a 2-d NumPy Array</vt:lpstr>
      <vt:lpstr>Pandas Library</vt:lpstr>
      <vt:lpstr>Pandas Series and DataFrame</vt:lpstr>
      <vt:lpstr>Creating a Pandas Series</vt:lpstr>
      <vt:lpstr>Creating a Pandas DataFrame</vt:lpstr>
      <vt:lpstr>Selecting Data from a Column</vt:lpstr>
      <vt:lpstr>Selecting Data from Columns</vt:lpstr>
      <vt:lpstr>Selecting Data from a Row</vt:lpstr>
      <vt:lpstr>Selecting Data from Rows</vt:lpstr>
      <vt:lpstr>Visualising DataFrames</vt:lpstr>
      <vt:lpstr>Handling Missing Data</vt:lpstr>
      <vt:lpstr>Using dropna</vt:lpstr>
      <vt:lpstr>Using fillna</vt:lpstr>
      <vt:lpstr>Loading a DataFrame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Computer Systems and Architecture</dc:title>
  <dc:creator>Bhowmik, Deepayan (ACES)</dc:creator>
  <cp:lastModifiedBy>Rashad, Rizwana</cp:lastModifiedBy>
  <cp:revision>390</cp:revision>
  <cp:lastPrinted>2018-10-22T11:11:06Z</cp:lastPrinted>
  <dcterms:created xsi:type="dcterms:W3CDTF">2017-09-25T15:09:27Z</dcterms:created>
  <dcterms:modified xsi:type="dcterms:W3CDTF">2025-01-13T09:18:39Z</dcterms:modified>
</cp:coreProperties>
</file>