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76" r:id="rId3"/>
    <p:sldId id="278" r:id="rId4"/>
    <p:sldId id="277" r:id="rId5"/>
    <p:sldId id="257" r:id="rId6"/>
    <p:sldId id="259" r:id="rId7"/>
    <p:sldId id="260" r:id="rId8"/>
    <p:sldId id="261" r:id="rId9"/>
    <p:sldId id="266" r:id="rId10"/>
    <p:sldId id="267" r:id="rId11"/>
    <p:sldId id="262" r:id="rId12"/>
    <p:sldId id="268" r:id="rId13"/>
    <p:sldId id="269" r:id="rId14"/>
    <p:sldId id="270" r:id="rId15"/>
    <p:sldId id="263" r:id="rId16"/>
    <p:sldId id="271" r:id="rId17"/>
    <p:sldId id="264" r:id="rId18"/>
    <p:sldId id="265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91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FBC40E-752D-4677-BCA1-7270DF213B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25DF0-EDFF-44ED-801C-04EB743F18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46D95-886D-4398-B276-1272C3DABDDA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0BB6A-15EF-4507-8BE7-D2DBE79893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9E936-FB9A-4652-90E9-44FF20B8D8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DA0D4-6E86-42D5-B937-3AB055121A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372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88B7-E66B-4E28-9793-84F6FBBC7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61857-7862-4437-A7AC-4B46FA77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2ED3-4AD3-4BE3-80E7-77632F68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C9D9-BC1C-4386-BE6E-3F2C48EB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68EA-2955-446D-B413-E83A8AD5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7F276-BA31-49FA-AC94-48489856011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58168" y="9828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5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EF90-2FD9-453A-A17D-7788F461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40C66-33AE-4083-B337-804645CF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AD7C-2302-4753-8B10-DA0962A6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1460-4A42-45C7-9517-6D4C7232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9090-38D8-472A-B3F7-FA1CEA69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74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7F23E-4B1D-465D-B673-64B356F75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66627-45F2-47FA-9D5D-51139C0B3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A8DD-0EC6-4478-A8C4-B20E2911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AAC2-D7A0-4593-B871-276578C5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A96C-A4E0-4D44-AA11-8C7392E2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78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8866-2F4B-4192-AC99-0C6CB210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D97B-D1E2-48A2-A09F-D458A330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1876-96B8-430A-AF9E-C9B163F9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6C38B-2BC1-41D7-ACCE-4F38690E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C4E4-495D-4113-ADCC-4690391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2F68F1-9F7C-4DE7-B9A3-96191B6D5A0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30828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8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99C7-90C4-4A45-BCA1-6D648EE1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EACF-46E6-4730-A503-C1DEBD78A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5A3F-25B0-424D-AB92-BD786B97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143D-4EC8-4A74-BD32-DB9F3D6E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78FFB-663D-42E9-BD84-3E4C5AD1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6C7B47-F0BA-4641-ABA0-BCD732CB86C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30828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3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C443-B2D2-4661-8455-EF76583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0322-CFC6-47EB-BB32-9A11088CC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011E8-8506-48C7-AAC1-9E985EA03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EC0E5-2F69-4326-B09A-F31F5E74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BCAFD-F8BD-4B89-A197-F484F6FB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D72E1-49AC-492B-925A-93B75E72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5D8AA-5932-49AB-98AF-13E3969D9FF3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30828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6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5394-597E-4D3C-A3BE-1EACE7AC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CCFBF-7E17-49A0-91E6-FAFDB8F0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5775A-3D40-49D0-8D3E-58627375F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5DF16-7640-4390-8D30-07DCE20D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63B65-240A-44D7-8C9F-11AD19AFE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A9694-4B94-40F4-AE6E-A460285F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1FF18-8138-4088-B94B-EFCF905A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1DA52-AF30-4BB8-8DDA-B18F7040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0EA699-B8A3-4F31-9770-39C262249999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30828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1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CD5C-88DC-4CEC-8F12-A1CBE9DA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FF6A3-D942-4955-9203-E54109C4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1F0D5-BD96-40EF-9A3A-F957AC8C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FED97-C057-43D6-8562-056B527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EA518-B02D-4B2D-BA93-F5B0380B714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30828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1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7E7D9-3D0E-4709-BDB2-53B77DC3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9E777-C1D0-4385-853D-CF404FC5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69AA0-33AF-4EBC-B609-2D06F427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03F2C-9FE4-4BE5-89B6-8BFF9FAB56C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30828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1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517-B81D-404B-AC92-6885B21C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68BD-CE69-4846-B797-3BBCEB94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A41AD-995A-4D61-8EC7-A0FE85C6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A7262-A16E-496E-847E-F9A18043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C5BE-6B12-4761-AF9F-883AA75F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35D61-3173-4BD3-B92E-99A8AC2B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18C016-FCC0-4D40-A20B-E58DF8B2B9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648315" y="30828"/>
            <a:ext cx="1543685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4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A3A3-0B29-4E5B-89B8-75CB9406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07849-2A8D-4F45-97C2-2A29E4436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2F281-BB0C-4924-A637-C15BA98C3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CD0DA-D41A-46DB-9557-201CA0DA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1E78-2060-484F-8A87-F00A4D0316D7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DD278-4FA7-4132-8B82-AE76781B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AD98-D55D-4FBA-A9E9-3AF498F4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BA4E-4198-43FF-B371-86DD53DD80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22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4D098-3DAD-47C8-8EFE-221FED49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3CB7-CB8A-40E6-BCA1-057D4E134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C301-16A1-4D6D-8444-EFD390DD8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1E78-2060-484F-8A87-F00A4D0316D7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AD949-0A5B-4F9E-A080-598E0849E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7D77-E281-4310-A4A0-2DF55DB5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BA4E-4198-43FF-B371-86DD53DD80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28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n-A5qcO398" TargetMode="External"/><Relationship Id="rId2" Type="http://schemas.openxmlformats.org/officeDocument/2006/relationships/hyperlink" Target="https://youtu.be/vUxhAmfXs2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77C9EB-E9C1-4538-B3C3-ECDB0FC4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GB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1D87-C713-401B-B355-21C744794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220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369CC-C15D-48E7-95A6-087AA744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b="1" dirty="0">
                <a:latin typeface="Arial" panose="020B0604020202020204" pitchFamily="34" charset="0"/>
                <a:cs typeface="Arial" panose="020B0604020202020204" pitchFamily="34" charset="0"/>
              </a:rPr>
              <a:t>Search Problems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DA11A7E6-603F-113F-4EEA-100C21FA8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29" r="453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07A9-DD83-492B-82C4-621231797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Many problems can be thought of as searching through candidate solutions to find one that is optimal</a:t>
            </a:r>
          </a:p>
          <a:p>
            <a:pPr marL="860425" lvl="1" indent="-3429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Systematically search through potential solutions without considering all of them…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Need some way to evaluate the fitness of the candidate solutions</a:t>
            </a:r>
          </a:p>
          <a:p>
            <a:pPr marL="860425" lvl="1" indent="-3429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Optimal = fittest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Some sense of the adjacency (similarity) of solutions (or neighbourhood)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4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1313-1DA6-47D4-8F3B-91EF8463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84F6-2612-47FB-9856-95DB77A02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of a solution that’s measurable.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good car is defined as having the least number of breakdowns in 2 years. Fitness = number of breakdowns in 2 years (minimise).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bullet train. Fitness = Maximum speed (km/h)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good singer. Fitness = can sing a perfect pitch for more than 3 genres.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Travel Salesperson Problem. Fitness = A route with the minimum distance! (minimise)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2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6ED81-B1AB-4684-A440-4A6CB0F4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 b="1" dirty="0"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  <a:endParaRPr lang="en-GB" sz="5400" dirty="0"/>
          </a:p>
        </p:txBody>
      </p:sp>
      <p:pic>
        <p:nvPicPr>
          <p:cNvPr id="5" name="Picture 4" descr="Dumbbell rack at gym">
            <a:extLst>
              <a:ext uri="{FF2B5EF4-FFF2-40B4-BE49-F238E27FC236}">
                <a16:creationId xmlns:a16="http://schemas.microsoft.com/office/drawing/2014/main" id="{D67EF613-41BB-A129-3D71-B7425E799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39" r="44824" b="-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8407-83BD-4FB6-BA45-1D96D90A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To search for a solution, we must be able to compare potential solutions</a:t>
            </a:r>
          </a:p>
          <a:p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E.g. Is solution </a:t>
            </a:r>
            <a:r>
              <a:rPr lang="en-GB" sz="15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15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 better than solution </a:t>
            </a:r>
            <a:r>
              <a:rPr lang="en-GB" sz="15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15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3275" lvl="1" indent="-285750"/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Thus, we have the concept of fitness</a:t>
            </a:r>
          </a:p>
          <a:p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We must derive a function (the fitness function) that maps a solution to a value that rates how good the solution is in solving the problem at hand</a:t>
            </a:r>
          </a:p>
          <a:p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We either  </a:t>
            </a:r>
            <a:r>
              <a:rPr lang="en-GB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maximise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minimise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 the fitness</a:t>
            </a:r>
          </a:p>
          <a:p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A slight change in solution quality should result in a corresponding change in the fitness</a:t>
            </a:r>
          </a:p>
          <a:p>
            <a:pPr marL="803275" lvl="1" indent="-285750"/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Solution quality goes down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 Fitness goes down</a:t>
            </a:r>
          </a:p>
          <a:p>
            <a:pPr marL="803275" lvl="1" indent="-285750"/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Solution quality goes up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 Fitness goes up</a:t>
            </a: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3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006E-03AB-46F8-AA17-398500CE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Fitness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FB98-52A9-4E12-9267-7B36795F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It could be helpful to think of searching a landscape of solutions where:</a:t>
            </a:r>
          </a:p>
          <a:p>
            <a:pPr marL="860425" lvl="1" indent="-34290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co-ordinates represent a particular solution </a:t>
            </a:r>
          </a:p>
          <a:p>
            <a:pPr marL="860425" lvl="1" indent="-34290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Altitude (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axis) represents the fitness of that solution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This leads to the analogy that we wish to search for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climbing to the peaks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Describing the nature of a landscape characterises (in an abstract way) classes of problem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28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0929-C54D-47F2-A6AE-11884228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Fitness Landscape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2B1F-0CE3-4280-891C-407F06D1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Smooth and regular spaces are easy to search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Irregular spaces are difficult to search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A409FD05-2E85-4375-A5F2-E862934F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2318227"/>
            <a:ext cx="3718560" cy="3718560"/>
          </a:xfrm>
          <a:prstGeom prst="rect">
            <a:avLst/>
          </a:prstGeom>
        </p:spPr>
      </p:pic>
      <p:pic>
        <p:nvPicPr>
          <p:cNvPr id="9" name="Picture 8" descr="A picture containing building, dome&#10;&#10;Description automatically generated">
            <a:extLst>
              <a:ext uri="{FF2B5EF4-FFF2-40B4-BE49-F238E27FC236}">
                <a16:creationId xmlns:a16="http://schemas.microsoft.com/office/drawing/2014/main" id="{87462FA9-46B4-41E1-BBE9-FD96E9404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00" y="3049925"/>
            <a:ext cx="4616000" cy="34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0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BE8F-FD42-4C0D-80F7-FC720AB8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Global and local optima</a:t>
            </a:r>
            <a:endParaRPr lang="en-GB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85917F-2402-42FD-9652-11CA8AA2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global optimum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is the point or points in the search space with the best objective function evaluation</a:t>
            </a:r>
          </a:p>
          <a:p>
            <a:pPr>
              <a:lnSpc>
                <a:spcPct val="80000"/>
              </a:lnSpc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local optimum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is the point or points in a subset or section of the search space  with the best objective function evaluation</a:t>
            </a:r>
          </a:p>
          <a:p>
            <a:pPr lvl="1">
              <a:lnSpc>
                <a:spcPct val="8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Note that the subset or section of the search space in question may contain the global optima</a:t>
            </a:r>
          </a:p>
          <a:p>
            <a:pPr>
              <a:lnSpc>
                <a:spcPct val="80000"/>
              </a:lnSpc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Many search techniques can find local optima, but get “stuck” at them and cannot move on to find the global optimal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7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BE8F-FD42-4C0D-80F7-FC720AB8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Global and local optima - Minimisation</a:t>
            </a:r>
            <a:endParaRPr lang="en-GB" b="1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0671DE6-C86E-4F26-80A0-F9AA92FD1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81" y="2276421"/>
            <a:ext cx="7191703" cy="3744134"/>
          </a:xfrm>
        </p:spPr>
      </p:pic>
    </p:spTree>
    <p:extLst>
      <p:ext uri="{BB962C8B-B14F-4D97-AF65-F5344CB8AC3E}">
        <p14:creationId xmlns:p14="http://schemas.microsoft.com/office/powerpoint/2010/main" val="1284940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4A578-9F54-475E-A64F-576BE5EF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28B9-B1B3-4158-9A31-DA0EC623B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When we are trying to solve a search-based problem, we need a way to represent a potential solution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This is usually a mathematical and/or data structure way of describing the solution to the problem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good representation:</a:t>
            </a:r>
          </a:p>
          <a:p>
            <a:pPr marL="860425" lvl="1" indent="-34290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Should be a one-to-one mapping</a:t>
            </a:r>
          </a:p>
          <a:p>
            <a:pPr marL="860425" lvl="1" indent="-34290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 redundancy</a:t>
            </a:r>
          </a:p>
          <a:p>
            <a:pPr marL="860425" lvl="1" indent="-34290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 ambiguities</a:t>
            </a:r>
          </a:p>
          <a:p>
            <a:pPr marL="860425" lvl="1" indent="-34290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All potential solutions should be represented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31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4C78E-1C3A-44B7-82D8-97FDB568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Travel Salesman Problem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AF4D-D182-48A7-9D85-4961F8048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The Travelling Salesman Problem is well known to be </a:t>
            </a:r>
            <a:r>
              <a:rPr lang="en-GB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NP-Hard</a:t>
            </a:r>
          </a:p>
          <a:p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This means there is no direct algorithmic or mathematical way to arrive at an optimal solution in polynomial time</a:t>
            </a:r>
          </a:p>
          <a:p>
            <a:pPr marL="861300" lvl="1" indent="-342900"/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The search space is O(</a:t>
            </a:r>
            <a:r>
              <a:rPr lang="en-GB" sz="19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!)</a:t>
            </a:r>
          </a:p>
          <a:p>
            <a:pPr marL="861300" lvl="1" indent="-342900"/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One of the worst that we have seen to date…</a:t>
            </a:r>
          </a:p>
          <a:p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We need approximate or Heuristic search methods to find a solution (or partial solution)</a:t>
            </a:r>
          </a:p>
          <a:p>
            <a:pPr marL="861300" lvl="1" indent="-342900"/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</a:p>
          <a:p>
            <a:pPr marL="861300" lvl="1" indent="-342900"/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Hill Climbing</a:t>
            </a:r>
          </a:p>
          <a:p>
            <a:pPr marL="861300" lvl="1" indent="-342900"/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Simulated Annealing</a:t>
            </a:r>
          </a:p>
          <a:p>
            <a:pPr marL="861300" lvl="1" indent="-342900"/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Ant Colony</a:t>
            </a:r>
          </a:p>
          <a:p>
            <a:pPr marL="861300" lvl="1" indent="-342900"/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etc...</a:t>
            </a:r>
          </a:p>
          <a:p>
            <a:endParaRPr lang="en-GB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01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1FAD2-83E5-4F91-B32F-1A9C307C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Travel Salesman Problem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863E-2397-4DA1-888B-EE2D86D77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salesperson must visit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cities as part of their job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aim is to start off at one of the cities, visit each city exactly once and then to arrive back at the starting city</a:t>
            </a:r>
          </a:p>
          <a:p>
            <a:pPr marL="861300" lvl="1" indent="-34290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is called a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objective is to find a tour where the sum of the total distance travelled is a minimum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79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960C5-3FC9-D632-5465-88B453C3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Heuristic Algorithms</a:t>
            </a:r>
          </a:p>
        </p:txBody>
      </p:sp>
      <p:pic>
        <p:nvPicPr>
          <p:cNvPr id="5" name="Picture 4" descr="An electronic circuit board in blue colour">
            <a:extLst>
              <a:ext uri="{FF2B5EF4-FFF2-40B4-BE49-F238E27FC236}">
                <a16:creationId xmlns:a16="http://schemas.microsoft.com/office/drawing/2014/main" id="{4369DFC4-6836-642A-14BC-BD5538470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9" r="47516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0ACA-AC3F-DB98-3019-FD85FAF6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 dirty="0"/>
              <a:t>We are used to using computers to solve incredibly complex problems</a:t>
            </a:r>
          </a:p>
          <a:p>
            <a:r>
              <a:rPr lang="en-US" sz="2000" dirty="0"/>
              <a:t>We do this by developing algorithms</a:t>
            </a:r>
          </a:p>
          <a:p>
            <a:r>
              <a:rPr lang="en-US" sz="2000" dirty="0"/>
              <a:t>Not all problems can be solved using exact algorithms</a:t>
            </a:r>
          </a:p>
          <a:p>
            <a:r>
              <a:rPr lang="en-US" sz="2000" dirty="0"/>
              <a:t>We therefore need some approximate solutions that are acceptable in time and space complexity</a:t>
            </a:r>
          </a:p>
          <a:p>
            <a:r>
              <a:rPr lang="en-US" sz="2000" dirty="0"/>
              <a:t>Algorithms that either give nearly right answer or provide a solution not for all instances of the problems being solved are called HEURISTIC algorithms.</a:t>
            </a:r>
          </a:p>
        </p:txBody>
      </p:sp>
    </p:spTree>
    <p:extLst>
      <p:ext uri="{BB962C8B-B14F-4D97-AF65-F5344CB8AC3E}">
        <p14:creationId xmlns:p14="http://schemas.microsoft.com/office/powerpoint/2010/main" val="151887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DC56-2F83-4BF4-AAAA-495484D8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05"/>
            <a:ext cx="10515600" cy="1325563"/>
          </a:xfrm>
        </p:spPr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 Travel Salesman Problem</a:t>
            </a:r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AEF4B3-D63A-4D19-AD81-49B76BF82930}"/>
              </a:ext>
            </a:extLst>
          </p:cNvPr>
          <p:cNvSpPr txBox="1">
            <a:spLocks noChangeArrowheads="1"/>
          </p:cNvSpPr>
          <p:nvPr/>
        </p:nvSpPr>
        <p:spPr>
          <a:xfrm>
            <a:off x="1219200" y="1524000"/>
            <a:ext cx="6803923" cy="482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To solve the TSP we need to know how “far” each city is from each other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 will use the notation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to represent the distance from city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to city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marL="1028700" lvl="1" indent="-342900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=d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j,i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), i.e. the distance from city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to city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the same as from city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to city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marL="1028700" lvl="1" indent="-342900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= 0, i.e.: a city is zero distance from itself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4E46B8-F65C-41FA-931B-C522F133FB5C}"/>
              </a:ext>
            </a:extLst>
          </p:cNvPr>
          <p:cNvGrpSpPr/>
          <p:nvPr/>
        </p:nvGrpSpPr>
        <p:grpSpPr>
          <a:xfrm>
            <a:off x="8541774" y="1524000"/>
            <a:ext cx="3087159" cy="3011400"/>
            <a:chOff x="5562600" y="1600200"/>
            <a:chExt cx="3087159" cy="3011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E41F91D-D856-472A-ACB6-DACD95E681A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420178" y="2504623"/>
              <a:ext cx="1328555" cy="43411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99203A-BF51-4678-8DF9-9338BC1139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9801" y="1905000"/>
              <a:ext cx="1981199" cy="990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40D476-B997-4DB1-9BAC-0096969F55E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77000" y="2971800"/>
              <a:ext cx="1524000" cy="609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0B491A-DCD0-4AEF-BE51-9EC3C4FE7C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77000" y="3733800"/>
              <a:ext cx="1828800" cy="609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08E37B-A0D8-48C9-BD82-C8CABA80295C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7620000" y="3505200"/>
              <a:ext cx="1219200" cy="3048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E90D80-39ED-40DF-BFA0-4D0AEFAAD6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3600" y="1981200"/>
              <a:ext cx="2362200" cy="2286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E88EF5-B057-4967-8C2C-E864922D7EA4}"/>
                </a:ext>
              </a:extLst>
            </p:cNvPr>
            <p:cNvSpPr txBox="1"/>
            <p:nvPr/>
          </p:nvSpPr>
          <p:spPr>
            <a:xfrm>
              <a:off x="5562600" y="1600200"/>
              <a:ext cx="496359" cy="496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FF0000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r>
                <a:rPr lang="en-GB" b="1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977312-1145-41C1-AB9E-40618AAE13CB}"/>
                </a:ext>
              </a:extLst>
            </p:cNvPr>
            <p:cNvSpPr txBox="1"/>
            <p:nvPr/>
          </p:nvSpPr>
          <p:spPr>
            <a:xfrm>
              <a:off x="7848600" y="2667000"/>
              <a:ext cx="496359" cy="496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FF0000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r>
                <a:rPr lang="en-GB" b="1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72FC77-0B4A-40E3-8143-66F82775B2CE}"/>
                </a:ext>
              </a:extLst>
            </p:cNvPr>
            <p:cNvSpPr txBox="1"/>
            <p:nvPr/>
          </p:nvSpPr>
          <p:spPr>
            <a:xfrm>
              <a:off x="6172200" y="3352800"/>
              <a:ext cx="496359" cy="496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FF0000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r>
                <a:rPr lang="en-GB" b="1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D3E231-0132-443D-8B89-6566E1BBFA4A}"/>
                </a:ext>
              </a:extLst>
            </p:cNvPr>
            <p:cNvSpPr txBox="1"/>
            <p:nvPr/>
          </p:nvSpPr>
          <p:spPr>
            <a:xfrm>
              <a:off x="8153400" y="4114800"/>
              <a:ext cx="496359" cy="496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FF0000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r>
                <a:rPr lang="en-GB" b="1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A4033B-42B9-46E8-B108-8288FACF3985}"/>
                </a:ext>
              </a:extLst>
            </p:cNvPr>
            <p:cNvSpPr txBox="1"/>
            <p:nvPr/>
          </p:nvSpPr>
          <p:spPr>
            <a:xfrm>
              <a:off x="5791200" y="2667000"/>
              <a:ext cx="274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28A7E1-0F79-4EE1-999C-F2B3EFB36B67}"/>
                </a:ext>
              </a:extLst>
            </p:cNvPr>
            <p:cNvSpPr txBox="1"/>
            <p:nvPr/>
          </p:nvSpPr>
          <p:spPr>
            <a:xfrm>
              <a:off x="7010400" y="2133600"/>
              <a:ext cx="274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8E7008-F806-4102-8FB4-B7B5FC591CA8}"/>
                </a:ext>
              </a:extLst>
            </p:cNvPr>
            <p:cNvSpPr txBox="1"/>
            <p:nvPr/>
          </p:nvSpPr>
          <p:spPr>
            <a:xfrm>
              <a:off x="7467600" y="2819400"/>
              <a:ext cx="274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580688-E769-403A-9EE6-8ABE6E8699C5}"/>
                </a:ext>
              </a:extLst>
            </p:cNvPr>
            <p:cNvSpPr txBox="1"/>
            <p:nvPr/>
          </p:nvSpPr>
          <p:spPr>
            <a:xfrm>
              <a:off x="7010400" y="3962400"/>
              <a:ext cx="4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2.5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DABE82-AFA3-4701-AFEE-7F417171F24D}"/>
                </a:ext>
              </a:extLst>
            </p:cNvPr>
            <p:cNvSpPr txBox="1"/>
            <p:nvPr/>
          </p:nvSpPr>
          <p:spPr>
            <a:xfrm>
              <a:off x="8229600" y="3352800"/>
              <a:ext cx="4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1.5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EE26BF-7F62-4BE3-AC73-17FC22037A36}"/>
                </a:ext>
              </a:extLst>
            </p:cNvPr>
            <p:cNvSpPr txBox="1"/>
            <p:nvPr/>
          </p:nvSpPr>
          <p:spPr>
            <a:xfrm>
              <a:off x="6629400" y="2743200"/>
              <a:ext cx="274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60DAC625-C26D-4D08-8DEA-F57C17A48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461160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GB" sz="1800" b="1" i="1" u="none" strike="noStrike" kern="0" cap="none" spc="0" normalizeH="0" noProof="0" dirty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GB" sz="1800" b="1" i="0" u="none" strike="noStrike" kern="0" cap="none" spc="0" normalizeH="0" noProof="0" dirty="0">
                <a:ln>
                  <a:noFill/>
                </a:ln>
                <a:uLnTx/>
                <a:uFillTx/>
                <a:latin typeface="Times New Roman" pitchFamily="18" charset="0"/>
                <a:cs typeface="Times New Roman" pitchFamily="18" charset="0"/>
              </a:rPr>
              <a:t>(1,2)=3</a:t>
            </a:r>
          </a:p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>
                <a:latin typeface="Times New Roman" pitchFamily="18" charset="0"/>
                <a:cs typeface="Times New Roman" pitchFamily="18" charset="0"/>
              </a:rPr>
              <a:t>(1,3)=4</a:t>
            </a:r>
          </a:p>
          <a:p>
            <a:pPr lvl="0"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GB" sz="1800" b="1" i="1" kern="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>
                <a:latin typeface="Times New Roman" pitchFamily="18" charset="0"/>
                <a:cs typeface="Times New Roman" pitchFamily="18" charset="0"/>
              </a:rPr>
              <a:t>(1,4)=5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>
                <a:latin typeface="Times New Roman" pitchFamily="18" charset="0"/>
                <a:cs typeface="Times New Roman" pitchFamily="18" charset="0"/>
              </a:rPr>
              <a:t>(2,3)=2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>
                <a:latin typeface="Times New Roman" pitchFamily="18" charset="0"/>
                <a:cs typeface="Times New Roman" pitchFamily="18" charset="0"/>
              </a:rPr>
              <a:t>(2,4)=2.5</a:t>
            </a: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1800" b="1" i="1" kern="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1800" b="1" kern="0" dirty="0">
                <a:latin typeface="Times New Roman" pitchFamily="18" charset="0"/>
                <a:cs typeface="Times New Roman" pitchFamily="18" charset="0"/>
              </a:rPr>
              <a:t>(3,4)=1.5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endParaRPr kumimoji="0" lang="en-GB" sz="1800" b="1" i="0" u="none" strike="noStrike" kern="0" cap="none" spc="0" normalizeH="0" baseline="0" noProof="0" dirty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1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51C16-9745-4E9D-A303-61771A8B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Representation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9D19824-7A51-44F9-81C3-FDAE438DD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natural way to represent a solution to the TSP problem is to represent a 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permutation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of the integers 1,2,...,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861300" lvl="1" indent="-3429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Starting at the left-hand side of the permutation and visiting the cities in the specified order, moving from left to right</a:t>
            </a:r>
          </a:p>
          <a:p>
            <a:pPr marL="861300" lvl="1" indent="-34290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will ensure that we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do not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visit any city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twice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permutation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defined as a shuffling of a set of objects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e.g. the permutation of {1,2,3}: (1,2,3),(1,3,2),(2,1,3),(2,3,1),(3,1,2) and (3,2,1)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we have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objects, then there are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N!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possible permutations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155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3725-9001-428E-BF95-C98873C8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Other Paradigm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86BB-51B2-4EDB-B9D6-E23634FE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Bin Packing 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https://youtu.be/vUxhAmfXs2o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Scales Problem 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https://youtu.be/-n-A5qcO398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Reference – An introduction to heuristic algorithms by Natallia Kokash, 2005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5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42AD8-0AFA-272F-D8CC-818BB8DE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 is a Heuristic Algorithm/Search?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F15B-816E-F124-26B3-994DC9F9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A heuristic algorithm is a technique for solving problems that are difficult to solve using the traditional techniques</a:t>
            </a:r>
          </a:p>
          <a:p>
            <a:r>
              <a:rPr lang="en-US" sz="2400" dirty="0"/>
              <a:t>A heuristic search uses algorithms that branch at each step, evaluates available data, and makes decision on the next branch to follow</a:t>
            </a:r>
          </a:p>
          <a:p>
            <a:r>
              <a:rPr lang="en-US" sz="2400" dirty="0"/>
              <a:t>To do this, it ranks each alternative routes and selects the best route</a:t>
            </a:r>
          </a:p>
          <a:p>
            <a:r>
              <a:rPr lang="en-US" sz="2400" dirty="0"/>
              <a:t>It produces an approximate  solution in a reasonable amount of time</a:t>
            </a:r>
          </a:p>
          <a:p>
            <a:r>
              <a:rPr lang="en-US" sz="2400" dirty="0"/>
              <a:t>However, a heuristic algorithm though maybe effective, there is no guarantee that it will always work in all cases.</a:t>
            </a:r>
          </a:p>
        </p:txBody>
      </p:sp>
    </p:spTree>
    <p:extLst>
      <p:ext uri="{BB962C8B-B14F-4D97-AF65-F5344CB8AC3E}">
        <p14:creationId xmlns:p14="http://schemas.microsoft.com/office/powerpoint/2010/main" val="204167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8D947-C253-3C42-F00A-494B12EC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Algorithms and Complexity-traditional Search methods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7564-B5A8-3F6D-4F3C-2DAA91E3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200" dirty="0"/>
              <a:t>Traditional Search algorithms are exhaustive</a:t>
            </a:r>
          </a:p>
          <a:p>
            <a:r>
              <a:rPr lang="en-US" sz="2200" dirty="0"/>
              <a:t>Examples:</a:t>
            </a:r>
          </a:p>
          <a:p>
            <a:pPr lvl="1"/>
            <a:r>
              <a:rPr lang="en-US" sz="2200" dirty="0"/>
              <a:t>Local search – focuses on a limited area of the search space, e.g. hill climbing</a:t>
            </a:r>
          </a:p>
          <a:p>
            <a:pPr lvl="1"/>
            <a:r>
              <a:rPr lang="en-US" sz="2200" dirty="0"/>
              <a:t>Divide and Conquer – splits the problem into smaller problems that are easier to solve. The solution of the smaller problems are then combined as the solution of the original problem</a:t>
            </a:r>
          </a:p>
          <a:p>
            <a:pPr lvl="1"/>
            <a:r>
              <a:rPr lang="en-US" sz="2200" dirty="0"/>
              <a:t>Branch and bound –involves critical enumeration of the search space by trying to rule out parts of the search space that cannot contain the best solution</a:t>
            </a:r>
          </a:p>
          <a:p>
            <a:pPr lvl="1"/>
            <a:r>
              <a:rPr lang="en-US" sz="2200" dirty="0"/>
              <a:t>Dynamic programming – avoids re-computation by storing the solutions of subproblems. The key here is formulating the solution process as a recursion.</a:t>
            </a:r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7283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73065-0C81-4974-8138-3084E3ED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of Problems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52E3-29ED-4305-AF42-5B151FE3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en-GB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Problems can be solved in polynomial time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Polynomial time is the number of steps 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required to complete the algorithm</a:t>
            </a:r>
            <a:endParaRPr lang="en-GB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 problem is polynomial time problem the problem 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is </a:t>
            </a:r>
            <a:r>
              <a:rPr lang="en-GB" sz="2400" b="1" i="0" dirty="0">
                <a:effectLst/>
                <a:latin typeface="Arial" panose="020B0604020202020204" pitchFamily="34" charset="0"/>
              </a:rPr>
              <a:t>tractable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 problem (which stands for non-deterministic polynomial time) is the set of problems whose solutions can be verified in polynomial time but are difficult to solve.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3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EAD47EB-D29C-4E98-A064-917DB59EA587}"/>
              </a:ext>
            </a:extLst>
          </p:cNvPr>
          <p:cNvSpPr>
            <a:spLocks/>
          </p:cNvSpPr>
          <p:nvPr/>
        </p:nvSpPr>
        <p:spPr>
          <a:xfrm>
            <a:off x="8397995" y="4967376"/>
            <a:ext cx="1285342" cy="214224"/>
          </a:xfrm>
          <a:prstGeom prst="rect">
            <a:avLst/>
          </a:prstGeom>
        </p:spPr>
        <p:txBody>
          <a:bodyPr/>
          <a:lstStyle/>
          <a:p>
            <a:pPr defTabSz="850392">
              <a:spcAft>
                <a:spcPts val="600"/>
              </a:spcAft>
            </a:pPr>
            <a:fld id="{B83C3311-31FE-4C78-A88E-6AB39794A3FB}" type="slidenum">
              <a:rPr lang="en-GB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50392">
                <a:spcAft>
                  <a:spcPts val="600"/>
                </a:spcAft>
              </a:pPr>
              <a:t>6</a:t>
            </a:fld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3771AF-F6AC-471B-9432-BC13B241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463" y="964073"/>
            <a:ext cx="4251744" cy="3686431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63D99A-9D4F-40D3-9448-D98B463D8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129" y="2313384"/>
            <a:ext cx="2631678" cy="1957766"/>
          </a:xfrm>
          <a:prstGeom prst="ellipse">
            <a:avLst/>
          </a:prstGeom>
          <a:solidFill>
            <a:srgbClr val="00B0F0">
              <a:alpha val="50000"/>
            </a:srgb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 dirty="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DA06BAB3-8C95-4DAE-96A8-1FE62BEE6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851" y="2920351"/>
            <a:ext cx="540022" cy="6647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850392">
              <a:spcBef>
                <a:spcPct val="50000"/>
              </a:spcBef>
            </a:pPr>
            <a:r>
              <a:rPr lang="en-GB" sz="372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</a:t>
            </a:r>
            <a:endParaRPr lang="en-GB" sz="4000" dirty="0">
              <a:latin typeface="+mj-lt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82A095DE-A453-4617-A967-29A53E2C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118" y="1504095"/>
            <a:ext cx="1146988" cy="6647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850392">
              <a:spcBef>
                <a:spcPct val="50000"/>
              </a:spcBef>
            </a:pPr>
            <a:r>
              <a:rPr lang="en-GB" sz="372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NP</a:t>
            </a:r>
            <a:endParaRPr lang="en-GB" sz="4000" dirty="0">
              <a:latin typeface="+mj-lt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16A509B-10A2-4C07-A881-41C189F26A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99206" y="3238724"/>
            <a:ext cx="2862722" cy="272229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BEDF07C-240A-427E-A17D-F192F81A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9831" y="228600"/>
            <a:ext cx="2518638" cy="1353704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en-GB" sz="1674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Problems which can</a:t>
            </a:r>
          </a:p>
          <a:p>
            <a:pPr algn="ctr" defTabSz="850392">
              <a:spcAft>
                <a:spcPts val="600"/>
              </a:spcAft>
            </a:pPr>
            <a:r>
              <a:rPr lang="en-GB" sz="1674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solved in polynomial</a:t>
            </a:r>
          </a:p>
          <a:p>
            <a:pPr algn="ctr" defTabSz="850392">
              <a:spcAft>
                <a:spcPts val="600"/>
              </a:spcAft>
            </a:pPr>
            <a:r>
              <a:rPr lang="en-GB" sz="1674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 using a “magic box”</a:t>
            </a:r>
          </a:p>
          <a:p>
            <a:pPr algn="ctr" defTabSz="850392">
              <a:spcAft>
                <a:spcPts val="600"/>
              </a:spcAft>
            </a:pPr>
            <a:r>
              <a:rPr lang="en-GB" sz="1674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(Non-deterministic)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A2FFC969-5300-487A-8464-25ECE6DA4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339" y="3055729"/>
            <a:ext cx="1789271" cy="10191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en-GB" sz="1674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Problems which </a:t>
            </a:r>
          </a:p>
          <a:p>
            <a:pPr algn="ctr" defTabSz="850392">
              <a:spcAft>
                <a:spcPts val="600"/>
              </a:spcAft>
            </a:pPr>
            <a:r>
              <a:rPr lang="en-GB" sz="1674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be solved in </a:t>
            </a:r>
          </a:p>
          <a:p>
            <a:pPr algn="ctr" defTabSz="850392">
              <a:spcAft>
                <a:spcPts val="600"/>
              </a:spcAft>
            </a:pPr>
            <a:r>
              <a:rPr lang="en-GB" sz="1674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polynomial time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559E11E8-A82D-48AD-B37E-3C852B1AF7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6047" y="825720"/>
            <a:ext cx="1642383" cy="785487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54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5CDAC5F8-350B-4D9D-A6F1-C3DC840A88F9}"/>
              </a:ext>
            </a:extLst>
          </p:cNvPr>
          <p:cNvSpPr txBox="1">
            <a:spLocks noChangeArrowheads="1"/>
          </p:cNvSpPr>
          <p:nvPr/>
        </p:nvSpPr>
        <p:spPr>
          <a:xfrm>
            <a:off x="4953000" y="1524000"/>
            <a:ext cx="4038600" cy="416676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GB" dirty="0"/>
              <a:t>If a polynomial time algorithm is found for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/>
              <a:t>problem in </a:t>
            </a:r>
          </a:p>
          <a:p>
            <a:pPr algn="ctr">
              <a:buFont typeface="Wingdings" pitchFamily="2" charset="2"/>
              <a:buNone/>
            </a:pPr>
            <a:r>
              <a:rPr lang="en-GB" dirty="0"/>
              <a:t>NP-Complete then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/>
              <a:t>problem in NP can be solved in polynomial time</a:t>
            </a:r>
          </a:p>
          <a:p>
            <a:pPr algn="ctr">
              <a:buFont typeface="Wingdings" pitchFamily="2" charset="2"/>
              <a:buNone/>
            </a:pPr>
            <a:endParaRPr lang="en-GB" dirty="0"/>
          </a:p>
          <a:p>
            <a:pPr algn="ctr">
              <a:buFont typeface="Wingdings" pitchFamily="2" charset="2"/>
              <a:buNone/>
            </a:pPr>
            <a:r>
              <a:rPr lang="en-GB" dirty="0"/>
              <a:t>I.e. P = NP</a:t>
            </a: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6458B023-0031-49CC-913A-647C9C9C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607" y="1524000"/>
            <a:ext cx="3455987" cy="338455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254B3D-6340-45BF-A6B9-A7F898C9FDA3}"/>
              </a:ext>
            </a:extLst>
          </p:cNvPr>
          <p:cNvGrpSpPr/>
          <p:nvPr/>
        </p:nvGrpSpPr>
        <p:grpSpPr>
          <a:xfrm>
            <a:off x="2565400" y="2057400"/>
            <a:ext cx="1368425" cy="1152525"/>
            <a:chOff x="3276600" y="5257800"/>
            <a:chExt cx="1368425" cy="1152525"/>
          </a:xfrm>
          <a:solidFill>
            <a:srgbClr val="00B0F0">
              <a:alpha val="50000"/>
            </a:srgbClr>
          </a:solidFill>
        </p:grpSpPr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17C0E302-B516-4DEB-AF7D-285FAF059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257800"/>
              <a:ext cx="1368425" cy="1152525"/>
            </a:xfrm>
            <a:prstGeom prst="ellipse">
              <a:avLst/>
            </a:prstGeom>
            <a:grp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GB" dirty="0"/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A153AAF7-B2EF-4D85-ACBA-52B3E5ACC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425" y="5473700"/>
              <a:ext cx="42068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</p:grpSp>
      <p:sp>
        <p:nvSpPr>
          <p:cNvPr id="18" name="Text Box 9">
            <a:extLst>
              <a:ext uri="{FF2B5EF4-FFF2-40B4-BE49-F238E27FC236}">
                <a16:creationId xmlns:a16="http://schemas.microsoft.com/office/drawing/2014/main" id="{C4B911CE-45BB-47A6-896C-E5D724BCF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1981200"/>
            <a:ext cx="50526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3A1860-67E5-467E-B50B-8005EE35F5CF}"/>
              </a:ext>
            </a:extLst>
          </p:cNvPr>
          <p:cNvGrpSpPr/>
          <p:nvPr/>
        </p:nvGrpSpPr>
        <p:grpSpPr>
          <a:xfrm>
            <a:off x="1651000" y="3581400"/>
            <a:ext cx="2592387" cy="1009650"/>
            <a:chOff x="1258888" y="2027238"/>
            <a:chExt cx="2592387" cy="1009650"/>
          </a:xfrm>
          <a:solidFill>
            <a:srgbClr val="92D050">
              <a:alpha val="50000"/>
            </a:srgbClr>
          </a:solidFill>
        </p:grpSpPr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FC1B31D5-DBA6-4C95-88EE-1138782BA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2027238"/>
              <a:ext cx="2592387" cy="1009650"/>
            </a:xfrm>
            <a:prstGeom prst="ellipse">
              <a:avLst/>
            </a:prstGeom>
            <a:grp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GB" dirty="0"/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3D7E7584-4109-474E-8C59-2FE485CE1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339" y="2243138"/>
              <a:ext cx="156966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NP-Complete</a:t>
              </a:r>
            </a:p>
          </p:txBody>
        </p:sp>
      </p:grpSp>
      <p:sp>
        <p:nvSpPr>
          <p:cNvPr id="22" name="Line 9">
            <a:extLst>
              <a:ext uri="{FF2B5EF4-FFF2-40B4-BE49-F238E27FC236}">
                <a16:creationId xmlns:a16="http://schemas.microsoft.com/office/drawing/2014/main" id="{CA1FC7D8-C8F3-45EE-84D3-77C3B395F9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85280" y="4258965"/>
            <a:ext cx="294481" cy="998835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triangle" w="lg" len="lg"/>
          </a:ln>
          <a:effectLst/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C6DF9FB9-CE01-4FCF-83E2-6CDADA3D6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445" y="5275263"/>
            <a:ext cx="1762021" cy="646331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“hardest”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problems in NP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8918A-4791-AF45-89A6-15CE9E6B9A33}"/>
              </a:ext>
            </a:extLst>
          </p:cNvPr>
          <p:cNvSpPr txBox="1"/>
          <p:nvPr/>
        </p:nvSpPr>
        <p:spPr>
          <a:xfrm>
            <a:off x="9155510" y="4366767"/>
            <a:ext cx="27709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Medium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Hard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NP-Complete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Hardest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NP-Hard</a:t>
            </a:r>
          </a:p>
        </p:txBody>
      </p:sp>
    </p:spTree>
    <p:extLst>
      <p:ext uri="{BB962C8B-B14F-4D97-AF65-F5344CB8AC3E}">
        <p14:creationId xmlns:p14="http://schemas.microsoft.com/office/powerpoint/2010/main" val="279527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161-02F4-41AE-955A-1BD0DD3B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Heuristic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F645-7FFC-4D39-9332-4CA31142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 problems (NP-Hard) cannot be solved in a straightforward manner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need to develop approximation algorithms to solve these problems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type of method called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Heuristic Search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be used to try and find a solution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search for the best solution from a very large number of potential solutions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score the worth of each solution using a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Fitness Function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There is a theorem in heuristic search called the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 Free Lunch Theorem!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6D161-02F4-41AE-955A-1BD0DD3B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b="1" dirty="0">
                <a:latin typeface="Arial" panose="020B0604020202020204" pitchFamily="34" charset="0"/>
                <a:cs typeface="Arial" panose="020B0604020202020204" pitchFamily="34" charset="0"/>
              </a:rPr>
              <a:t>Heuristic Search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F645-7FFC-4D39-9332-4CA31142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A heuristic is a “rule of thumb” or some loose set of guidelines</a:t>
            </a:r>
          </a:p>
          <a:p>
            <a:pPr marL="861300" lvl="1" indent="-342900"/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Getting out of a maze by keeping your hand against the maze wall</a:t>
            </a:r>
          </a:p>
          <a:p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In Artificial Intelligence these are used to improve the performance of methods, in our case, search methods</a:t>
            </a:r>
          </a:p>
          <a:p>
            <a:pPr marL="861300" lvl="1" indent="-342900"/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Expert knowledge</a:t>
            </a:r>
          </a:p>
          <a:p>
            <a:pPr marL="861300" lvl="1" indent="-342900"/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Common sense</a:t>
            </a:r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8929F950-2CDD-382F-42BD-10ECC4045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63" r="33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023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1463</Words>
  <Application>Microsoft Macintosh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Heuristic Algorithms </vt:lpstr>
      <vt:lpstr>Heuristic Algorithms</vt:lpstr>
      <vt:lpstr>What is a Heuristic Algorithm/Search?</vt:lpstr>
      <vt:lpstr>Algorithms and Complexity-traditional Search methods</vt:lpstr>
      <vt:lpstr>Classes of Problems</vt:lpstr>
      <vt:lpstr>PowerPoint Presentation</vt:lpstr>
      <vt:lpstr>PowerPoint Presentation</vt:lpstr>
      <vt:lpstr>Heuristic Search</vt:lpstr>
      <vt:lpstr>Heuristic Search</vt:lpstr>
      <vt:lpstr>Search Problems</vt:lpstr>
      <vt:lpstr>Fitness</vt:lpstr>
      <vt:lpstr>Fitness</vt:lpstr>
      <vt:lpstr>Fitness Landscape</vt:lpstr>
      <vt:lpstr>Fitness Landscape</vt:lpstr>
      <vt:lpstr>Global and local optima</vt:lpstr>
      <vt:lpstr>Global and local optima - Minimisation</vt:lpstr>
      <vt:lpstr>Representation</vt:lpstr>
      <vt:lpstr>The Travel Salesman Problem</vt:lpstr>
      <vt:lpstr>The Travel Salesman Problem</vt:lpstr>
      <vt:lpstr>The Travel Salesman Problem</vt:lpstr>
      <vt:lpstr>TSP Representation</vt:lpstr>
      <vt:lpstr>Other Paradigm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Data Structure</dc:title>
  <dc:creator>Zairul Mazwan</dc:creator>
  <cp:lastModifiedBy>Dr. Abayomi (Yomi) Otebolaku</cp:lastModifiedBy>
  <cp:revision>149</cp:revision>
  <dcterms:created xsi:type="dcterms:W3CDTF">2021-09-17T14:44:50Z</dcterms:created>
  <dcterms:modified xsi:type="dcterms:W3CDTF">2025-01-29T14:15:45Z</dcterms:modified>
</cp:coreProperties>
</file>