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8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9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2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7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8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6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7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28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>
          <a:xfrm>
            <a:off x="1928004" y="2548783"/>
            <a:ext cx="5287992" cy="880216"/>
          </a:xfrm>
        </p:spPr>
        <p:txBody>
          <a:bodyPr/>
          <a:p>
            <a:r>
              <a:rPr altLang="zh-CN" lang="zh-CN"/>
              <a:t>優</a:t>
            </a:r>
            <a:r>
              <a:rPr altLang="zh-CN" lang="zh-CN"/>
              <a:t>化</a:t>
            </a:r>
            <a:r>
              <a:rPr altLang="zh-CN" lang="zh-CN"/>
              <a:t>器</a:t>
            </a:r>
            <a:r>
              <a:rPr altLang="zh-CN" lang="en-US"/>
              <a:t> </a:t>
            </a:r>
            <a:r>
              <a:rPr altLang="zh-CN" lang="zh-CN"/>
              <a:t>概念</a:t>
            </a:r>
            <a:endParaRPr altLang="zh-CN" lang="en-US"/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>
          <a:xfrm>
            <a:off x="3502324" y="3428998"/>
            <a:ext cx="2139351" cy="479480"/>
          </a:xfrm>
        </p:spPr>
        <p:txBody>
          <a:bodyPr/>
          <a:p>
            <a:r>
              <a:rPr altLang="zh-CN" lang="en-US"/>
              <a:t>2</a:t>
            </a:r>
            <a:r>
              <a:rPr altLang="zh-CN" lang="en-US"/>
              <a:t>0</a:t>
            </a:r>
            <a:r>
              <a:rPr altLang="zh-CN" lang="en-US"/>
              <a:t>7</a:t>
            </a:r>
            <a:r>
              <a:rPr altLang="zh-CN" lang="en-US"/>
              <a:t>2</a:t>
            </a:r>
            <a:r>
              <a:rPr altLang="zh-CN" lang="en-US"/>
              <a:t>0</a:t>
            </a:r>
            <a:endParaRPr altLang="zh-CN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"/>
          <p:cNvSpPr txBox="1"/>
          <p:nvPr/>
        </p:nvSpPr>
        <p:spPr>
          <a:xfrm>
            <a:off x="3556749" y="361520"/>
            <a:ext cx="2030500" cy="485140"/>
          </a:xfrm>
          <a:prstGeom prst="rect"/>
        </p:spPr>
        <p:txBody>
          <a:bodyPr rtlCol="0" wrap="square">
            <a:spAutoFit/>
          </a:bodyPr>
          <a:p>
            <a:r>
              <a:rPr sz="2800" lang="zh-CN">
                <a:solidFill>
                  <a:srgbClr val="000000"/>
                </a:solidFill>
              </a:rPr>
              <a:t>再</a:t>
            </a:r>
            <a:r>
              <a:rPr altLang="zh-CN" sz="2800" lang="zh-CN">
                <a:solidFill>
                  <a:srgbClr val="000000"/>
                </a:solidFill>
              </a:rPr>
              <a:t>改良</a:t>
            </a:r>
            <a:r>
              <a:rPr altLang="zh-CN" sz="2800" lang="zh-CN">
                <a:solidFill>
                  <a:srgbClr val="000000"/>
                </a:solidFill>
              </a:rPr>
              <a:t>版本</a:t>
            </a:r>
            <a:r>
              <a:rPr altLang="zh-CN" sz="2800" lang="zh-CN">
                <a:solidFill>
                  <a:srgbClr val="000000"/>
                </a:solidFill>
              </a:rPr>
              <a:t>：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7" name=""/>
          <p:cNvSpPr txBox="1"/>
          <p:nvPr/>
        </p:nvSpPr>
        <p:spPr>
          <a:xfrm>
            <a:off x="1371287" y="1020620"/>
            <a:ext cx="6401426" cy="48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Adam(Adaptive Moment Estimation)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8" name=""/>
          <p:cNvSpPr txBox="1"/>
          <p:nvPr/>
        </p:nvSpPr>
        <p:spPr>
          <a:xfrm>
            <a:off x="1714055" y="2005798"/>
            <a:ext cx="5728803" cy="16662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zh-CN">
                <a:solidFill>
                  <a:srgbClr val="000000"/>
                </a:solidFill>
              </a:rPr>
              <a:t>利用</a:t>
            </a:r>
            <a:r>
              <a:rPr altLang="zh-CN" sz="2800" lang="zh-CN">
                <a:solidFill>
                  <a:srgbClr val="000000"/>
                </a:solidFill>
              </a:rPr>
              <a:t>梯度</a:t>
            </a:r>
            <a:r>
              <a:rPr altLang="zh-CN" sz="2800" lang="zh-CN">
                <a:solidFill>
                  <a:srgbClr val="000000"/>
                </a:solidFill>
              </a:rPr>
              <a:t>的</a:t>
            </a:r>
            <a:r>
              <a:rPr altLang="zh-CN" sz="2800" lang="zh-CN">
                <a:solidFill>
                  <a:srgbClr val="000000"/>
                </a:solidFill>
              </a:rPr>
              <a:t>一</a:t>
            </a:r>
            <a:r>
              <a:rPr altLang="zh-CN" sz="2800" lang="zh-CN">
                <a:solidFill>
                  <a:srgbClr val="000000"/>
                </a:solidFill>
              </a:rPr>
              <a:t>階</a:t>
            </a:r>
            <a:r>
              <a:rPr altLang="zh-CN" sz="2800" lang="zh-CN">
                <a:solidFill>
                  <a:srgbClr val="000000"/>
                </a:solidFill>
              </a:rPr>
              <a:t>矩</a:t>
            </a:r>
            <a:r>
              <a:rPr altLang="zh-CN" sz="2800" lang="zh-CN">
                <a:solidFill>
                  <a:srgbClr val="000000"/>
                </a:solidFill>
              </a:rPr>
              <a:t>估計</a:t>
            </a:r>
            <a:r>
              <a:rPr altLang="zh-CN" sz="2800" lang="zh-CN">
                <a:solidFill>
                  <a:srgbClr val="000000"/>
                </a:solidFill>
              </a:rPr>
              <a:t>和</a:t>
            </a:r>
            <a:r>
              <a:rPr altLang="zh-CN" sz="2800" lang="zh-CN">
                <a:solidFill>
                  <a:srgbClr val="000000"/>
                </a:solidFill>
              </a:rPr>
              <a:t>二</a:t>
            </a:r>
            <a:r>
              <a:rPr altLang="zh-CN" sz="2800" lang="zh-CN">
                <a:solidFill>
                  <a:srgbClr val="000000"/>
                </a:solidFill>
              </a:rPr>
              <a:t>階</a:t>
            </a:r>
            <a:r>
              <a:rPr altLang="zh-CN" sz="2800" lang="zh-CN">
                <a:solidFill>
                  <a:srgbClr val="000000"/>
                </a:solidFill>
              </a:rPr>
              <a:t>矩</a:t>
            </a:r>
            <a:r>
              <a:rPr altLang="zh-CN" sz="2800" lang="zh-CN">
                <a:solidFill>
                  <a:srgbClr val="000000"/>
                </a:solidFill>
              </a:rPr>
              <a:t>估計</a:t>
            </a:r>
            <a:r>
              <a:rPr altLang="zh-CN" sz="2800" lang="zh-CN">
                <a:solidFill>
                  <a:srgbClr val="000000"/>
                </a:solidFill>
              </a:rPr>
              <a:t>動態</a:t>
            </a:r>
            <a:r>
              <a:rPr altLang="zh-CN" sz="2800" lang="zh-CN">
                <a:solidFill>
                  <a:srgbClr val="000000"/>
                </a:solidFill>
              </a:rPr>
              <a:t>調整</a:t>
            </a:r>
            <a:r>
              <a:rPr altLang="zh-CN" sz="2800" lang="zh-CN">
                <a:solidFill>
                  <a:srgbClr val="000000"/>
                </a:solidFill>
              </a:rPr>
              <a:t>每個</a:t>
            </a:r>
            <a:r>
              <a:rPr altLang="zh-CN" sz="2800" lang="zh-CN">
                <a:solidFill>
                  <a:srgbClr val="000000"/>
                </a:solidFill>
              </a:rPr>
              <a:t>參數</a:t>
            </a:r>
            <a:r>
              <a:rPr altLang="zh-CN" sz="2800" lang="zh-CN">
                <a:solidFill>
                  <a:srgbClr val="000000"/>
                </a:solidFill>
              </a:rPr>
              <a:t>的</a:t>
            </a:r>
            <a:r>
              <a:rPr altLang="zh-CN" sz="2800" lang="zh-CN">
                <a:solidFill>
                  <a:srgbClr val="000000"/>
                </a:solidFill>
              </a:rPr>
              <a:t>學習</a:t>
            </a:r>
            <a:r>
              <a:rPr altLang="zh-CN" sz="2800" lang="zh-CN">
                <a:solidFill>
                  <a:srgbClr val="000000"/>
                </a:solidFill>
              </a:rPr>
              <a:t>率</a:t>
            </a:r>
            <a:r>
              <a:rPr altLang="zh-CN" sz="2800" lang="zh-CN">
                <a:solidFill>
                  <a:srgbClr val="000000"/>
                </a:solidFill>
              </a:rPr>
              <a:t>，</a:t>
            </a:r>
            <a:r>
              <a:rPr altLang="zh-CN" sz="2800" lang="zh-CN">
                <a:solidFill>
                  <a:srgbClr val="000000"/>
                </a:solidFill>
              </a:rPr>
              <a:t>優點</a:t>
            </a:r>
            <a:r>
              <a:rPr altLang="zh-CN" sz="2800" lang="zh-CN">
                <a:solidFill>
                  <a:srgbClr val="000000"/>
                </a:solidFill>
              </a:rPr>
              <a:t>是</a:t>
            </a:r>
            <a:r>
              <a:rPr altLang="zh-CN" sz="2800" lang="zh-CN">
                <a:solidFill>
                  <a:srgbClr val="000000"/>
                </a:solidFill>
              </a:rPr>
              <a:t>參數</a:t>
            </a:r>
            <a:r>
              <a:rPr altLang="zh-CN" sz="2800" lang="zh-CN">
                <a:solidFill>
                  <a:srgbClr val="000000"/>
                </a:solidFill>
              </a:rPr>
              <a:t>平穩</a:t>
            </a:r>
            <a:r>
              <a:rPr altLang="zh-CN" sz="2800" lang="zh-CN">
                <a:solidFill>
                  <a:srgbClr val="000000"/>
                </a:solidFill>
              </a:rPr>
              <a:t>，</a:t>
            </a:r>
            <a:r>
              <a:rPr altLang="zh-CN" sz="2800" lang="zh-CN">
                <a:solidFill>
                  <a:srgbClr val="000000"/>
                </a:solidFill>
              </a:rPr>
              <a:t>計算</a:t>
            </a:r>
            <a:r>
              <a:rPr altLang="zh-CN" sz="2800" lang="zh-CN">
                <a:solidFill>
                  <a:srgbClr val="000000"/>
                </a:solidFill>
              </a:rPr>
              <a:t>高</a:t>
            </a:r>
            <a:r>
              <a:rPr altLang="zh-CN" sz="2800" lang="zh-CN">
                <a:solidFill>
                  <a:srgbClr val="000000"/>
                </a:solidFill>
              </a:rPr>
              <a:t>效</a:t>
            </a:r>
            <a:r>
              <a:rPr altLang="zh-CN" sz="2800" lang="zh-CN">
                <a:solidFill>
                  <a:srgbClr val="000000"/>
                </a:solidFill>
              </a:rPr>
              <a:t>，</a:t>
            </a:r>
            <a:r>
              <a:rPr altLang="zh-CN" sz="2800" lang="zh-CN">
                <a:solidFill>
                  <a:srgbClr val="000000"/>
                </a:solidFill>
              </a:rPr>
              <a:t>不</a:t>
            </a:r>
            <a:r>
              <a:rPr altLang="zh-CN" sz="2800" lang="zh-CN">
                <a:solidFill>
                  <a:srgbClr val="000000"/>
                </a:solidFill>
              </a:rPr>
              <a:t>需要</a:t>
            </a:r>
            <a:r>
              <a:rPr altLang="zh-CN" sz="2800" lang="zh-CN">
                <a:solidFill>
                  <a:srgbClr val="000000"/>
                </a:solidFill>
              </a:rPr>
              <a:t>調整</a:t>
            </a:r>
            <a:r>
              <a:rPr altLang="zh-CN" sz="2800" lang="zh-CN">
                <a:solidFill>
                  <a:srgbClr val="000000"/>
                </a:solidFill>
              </a:rPr>
              <a:t>參數</a:t>
            </a:r>
            <a:r>
              <a:rPr altLang="zh-CN" sz="2800" lang="zh-CN">
                <a:solidFill>
                  <a:srgbClr val="000000"/>
                </a:solidFill>
              </a:rPr>
              <a:t>，</a:t>
            </a:r>
            <a:r>
              <a:rPr altLang="zh-CN" sz="2800" lang="zh-CN">
                <a:solidFill>
                  <a:srgbClr val="000000"/>
                </a:solidFill>
              </a:rPr>
              <a:t>懶</a:t>
            </a:r>
            <a:r>
              <a:rPr altLang="zh-CN" sz="2800" lang="zh-CN">
                <a:solidFill>
                  <a:srgbClr val="000000"/>
                </a:solidFill>
              </a:rPr>
              <a:t>人</a:t>
            </a:r>
            <a:r>
              <a:rPr altLang="zh-CN" sz="2800" lang="zh-CN">
                <a:solidFill>
                  <a:srgbClr val="000000"/>
                </a:solidFill>
              </a:rPr>
              <a:t>福利</a:t>
            </a:r>
            <a:r>
              <a:rPr altLang="zh-CN" sz="2800" lang="zh-CN">
                <a:solidFill>
                  <a:srgbClr val="000000"/>
                </a:solidFill>
              </a:rPr>
              <a:t>。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9" name=""/>
          <p:cNvSpPr txBox="1"/>
          <p:nvPr/>
        </p:nvSpPr>
        <p:spPr>
          <a:xfrm>
            <a:off x="1880124" y="4172078"/>
            <a:ext cx="5396666" cy="2326640"/>
          </a:xfrm>
          <a:prstGeom prst="rect"/>
        </p:spPr>
        <p:txBody>
          <a:bodyPr rtlCol="0" wrap="square">
            <a:spAutoFit/>
          </a:bodyPr>
          <a:p>
            <a:r>
              <a:rPr sz="7800" lang="zh-CN">
                <a:solidFill>
                  <a:srgbClr val="000000"/>
                </a:solidFill>
              </a:rPr>
              <a:t>這</a:t>
            </a:r>
            <a:r>
              <a:rPr altLang="zh-CN" sz="7800" lang="zh-CN">
                <a:solidFill>
                  <a:srgbClr val="000000"/>
                </a:solidFill>
              </a:rPr>
              <a:t>個</a:t>
            </a:r>
            <a:r>
              <a:rPr altLang="zh-CN" sz="7800" lang="zh-CN">
                <a:solidFill>
                  <a:srgbClr val="000000"/>
                </a:solidFill>
              </a:rPr>
              <a:t>太</a:t>
            </a:r>
            <a:r>
              <a:rPr altLang="zh-CN" sz="7800" lang="zh-CN">
                <a:solidFill>
                  <a:srgbClr val="000000"/>
                </a:solidFill>
              </a:rPr>
              <a:t>難</a:t>
            </a:r>
            <a:r>
              <a:rPr altLang="zh-CN" sz="7800" lang="zh-CN">
                <a:solidFill>
                  <a:srgbClr val="000000"/>
                </a:solidFill>
              </a:rPr>
              <a:t>了</a:t>
            </a:r>
            <a:endParaRPr sz="7800" lang="en-US">
              <a:solidFill>
                <a:srgbClr val="000000"/>
              </a:solidFill>
            </a:endParaRPr>
          </a:p>
          <a:p>
            <a:r>
              <a:rPr altLang="zh-CN" sz="7800" lang="en-US">
                <a:solidFill>
                  <a:srgbClr val="000000"/>
                </a:solidFill>
              </a:rPr>
              <a:t> </a:t>
            </a:r>
            <a:r>
              <a:rPr altLang="zh-CN" sz="7800" lang="en-US">
                <a:solidFill>
                  <a:srgbClr val="000000"/>
                </a:solidFill>
              </a:rPr>
              <a:t> </a:t>
            </a:r>
            <a:r>
              <a:rPr altLang="zh-CN" sz="7800" lang="zh-CN">
                <a:solidFill>
                  <a:srgbClr val="000000"/>
                </a:solidFill>
              </a:rPr>
              <a:t>不</a:t>
            </a:r>
            <a:r>
              <a:rPr altLang="zh-CN" sz="7800" lang="zh-CN">
                <a:solidFill>
                  <a:srgbClr val="000000"/>
                </a:solidFill>
              </a:rPr>
              <a:t>想</a:t>
            </a:r>
            <a:r>
              <a:rPr altLang="zh-CN" sz="7800" lang="zh-CN">
                <a:solidFill>
                  <a:srgbClr val="000000"/>
                </a:solidFill>
              </a:rPr>
              <a:t>上</a:t>
            </a:r>
            <a:r>
              <a:rPr altLang="zh-CN" sz="7800" lang="zh-CN">
                <a:solidFill>
                  <a:srgbClr val="000000"/>
                </a:solidFill>
              </a:rPr>
              <a:t>圖</a:t>
            </a:r>
            <a:endParaRPr sz="7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"/>
          <p:cNvSpPr txBox="1"/>
          <p:nvPr/>
        </p:nvSpPr>
        <p:spPr>
          <a:xfrm>
            <a:off x="3214176" y="535784"/>
            <a:ext cx="2715649" cy="485140"/>
          </a:xfrm>
          <a:prstGeom prst="rect"/>
        </p:spPr>
        <p:txBody>
          <a:bodyPr rtlCol="0" wrap="square">
            <a:spAutoFit/>
          </a:bodyPr>
          <a:p>
            <a:r>
              <a:rPr sz="2800" lang="zh-CN">
                <a:solidFill>
                  <a:srgbClr val="000000"/>
                </a:solidFill>
              </a:rPr>
              <a:t>哪</a:t>
            </a:r>
            <a:r>
              <a:rPr altLang="zh-CN" sz="2800" lang="zh-CN">
                <a:solidFill>
                  <a:srgbClr val="000000"/>
                </a:solidFill>
              </a:rPr>
              <a:t>個</a:t>
            </a:r>
            <a:r>
              <a:rPr altLang="zh-CN" sz="2800" lang="zh-CN">
                <a:solidFill>
                  <a:srgbClr val="000000"/>
                </a:solidFill>
              </a:rPr>
              <a:t>優化</a:t>
            </a:r>
            <a:r>
              <a:rPr altLang="zh-CN" sz="2800" lang="zh-CN">
                <a:solidFill>
                  <a:srgbClr val="000000"/>
                </a:solidFill>
              </a:rPr>
              <a:t>器</a:t>
            </a:r>
            <a:r>
              <a:rPr altLang="zh-CN" sz="2800" lang="zh-CN">
                <a:solidFill>
                  <a:srgbClr val="000000"/>
                </a:solidFill>
              </a:rPr>
              <a:t>好</a:t>
            </a:r>
            <a:r>
              <a:rPr altLang="zh-CN" sz="2800" lang="zh-CN">
                <a:solidFill>
                  <a:srgbClr val="000000"/>
                </a:solidFill>
              </a:rPr>
              <a:t>？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81" name=""/>
          <p:cNvSpPr txBox="1"/>
          <p:nvPr/>
        </p:nvSpPr>
        <p:spPr>
          <a:xfrm>
            <a:off x="1264423" y="1311255"/>
            <a:ext cx="6615153" cy="878840"/>
          </a:xfrm>
          <a:prstGeom prst="rect"/>
        </p:spPr>
        <p:txBody>
          <a:bodyPr rtlCol="0" wrap="square">
            <a:spAutoFit/>
          </a:bodyPr>
          <a:p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sz="2800" lang="zh-CN">
                <a:solidFill>
                  <a:srgbClr val="000000"/>
                </a:solidFill>
              </a:rPr>
              <a:t>沒</a:t>
            </a:r>
            <a:r>
              <a:rPr altLang="zh-CN" sz="2800" lang="zh-CN">
                <a:solidFill>
                  <a:srgbClr val="000000"/>
                </a:solidFill>
              </a:rPr>
              <a:t>有</a:t>
            </a:r>
            <a:r>
              <a:rPr altLang="zh-CN" sz="2800" lang="zh-CN">
                <a:solidFill>
                  <a:srgbClr val="000000"/>
                </a:solidFill>
              </a:rPr>
              <a:t>好</a:t>
            </a:r>
            <a:r>
              <a:rPr altLang="zh-CN" sz="2800" lang="zh-CN">
                <a:solidFill>
                  <a:srgbClr val="000000"/>
                </a:solidFill>
              </a:rPr>
              <a:t>不</a:t>
            </a:r>
            <a:r>
              <a:rPr altLang="zh-CN" sz="2800" lang="zh-CN">
                <a:solidFill>
                  <a:srgbClr val="000000"/>
                </a:solidFill>
              </a:rPr>
              <a:t>好</a:t>
            </a:r>
            <a:r>
              <a:rPr altLang="zh-CN" sz="2800" lang="zh-CN">
                <a:solidFill>
                  <a:srgbClr val="000000"/>
                </a:solidFill>
              </a:rPr>
              <a:t>的</a:t>
            </a:r>
            <a:r>
              <a:rPr altLang="zh-CN" sz="2800" lang="zh-CN">
                <a:solidFill>
                  <a:srgbClr val="000000"/>
                </a:solidFill>
              </a:rPr>
              <a:t>區別</a:t>
            </a:r>
            <a:r>
              <a:rPr altLang="zh-CN" sz="2800" lang="zh-CN">
                <a:solidFill>
                  <a:srgbClr val="000000"/>
                </a:solidFill>
              </a:rPr>
              <a:t>，</a:t>
            </a:r>
            <a:r>
              <a:rPr altLang="zh-CN" sz="2800" lang="zh-CN">
                <a:solidFill>
                  <a:srgbClr val="000000"/>
                </a:solidFill>
              </a:rPr>
              <a:t>在</a:t>
            </a:r>
            <a:r>
              <a:rPr altLang="zh-CN" sz="2800" lang="zh-CN">
                <a:solidFill>
                  <a:srgbClr val="000000"/>
                </a:solidFill>
              </a:rPr>
              <a:t>計算</a:t>
            </a:r>
            <a:r>
              <a:rPr altLang="zh-CN" sz="2800" lang="zh-CN">
                <a:solidFill>
                  <a:srgbClr val="000000"/>
                </a:solidFill>
              </a:rPr>
              <a:t>不</a:t>
            </a:r>
            <a:r>
              <a:rPr altLang="zh-CN" sz="2800" lang="zh-CN">
                <a:solidFill>
                  <a:srgbClr val="000000"/>
                </a:solidFill>
              </a:rPr>
              <a:t>同</a:t>
            </a:r>
            <a:r>
              <a:rPr altLang="zh-CN" sz="2800" lang="zh-CN">
                <a:solidFill>
                  <a:srgbClr val="000000"/>
                </a:solidFill>
              </a:rPr>
              <a:t>的</a:t>
            </a:r>
            <a:r>
              <a:rPr altLang="zh-CN" sz="2800" lang="zh-CN">
                <a:solidFill>
                  <a:srgbClr val="000000"/>
                </a:solidFill>
              </a:rPr>
              <a:t>數據</a:t>
            </a:r>
            <a:r>
              <a:rPr altLang="zh-CN" sz="2800" lang="zh-CN">
                <a:solidFill>
                  <a:srgbClr val="000000"/>
                </a:solidFill>
              </a:rPr>
              <a:t>時</a:t>
            </a:r>
            <a:r>
              <a:rPr altLang="zh-CN" sz="2800" lang="zh-CN">
                <a:solidFill>
                  <a:srgbClr val="000000"/>
                </a:solidFill>
              </a:rPr>
              <a:t>，</a:t>
            </a:r>
            <a:r>
              <a:rPr altLang="zh-CN" sz="2800" lang="zh-CN">
                <a:solidFill>
                  <a:srgbClr val="000000"/>
                </a:solidFill>
              </a:rPr>
              <a:t>會</a:t>
            </a:r>
            <a:r>
              <a:rPr altLang="zh-CN" sz="2800" lang="zh-CN">
                <a:solidFill>
                  <a:srgbClr val="000000"/>
                </a:solidFill>
              </a:rPr>
              <a:t>根據</a:t>
            </a:r>
            <a:r>
              <a:rPr altLang="zh-CN" sz="2800" lang="zh-CN">
                <a:solidFill>
                  <a:srgbClr val="000000"/>
                </a:solidFill>
              </a:rPr>
              <a:t>數據</a:t>
            </a:r>
            <a:r>
              <a:rPr altLang="zh-CN" sz="2800" lang="zh-CN">
                <a:solidFill>
                  <a:srgbClr val="000000"/>
                </a:solidFill>
              </a:rPr>
              <a:t>分佈</a:t>
            </a:r>
            <a:r>
              <a:rPr altLang="zh-CN" sz="2800" lang="zh-CN">
                <a:solidFill>
                  <a:srgbClr val="000000"/>
                </a:solidFill>
              </a:rPr>
              <a:t>狀況</a:t>
            </a:r>
            <a:r>
              <a:rPr altLang="zh-CN" sz="2800" lang="zh-CN">
                <a:solidFill>
                  <a:srgbClr val="000000"/>
                </a:solidFill>
              </a:rPr>
              <a:t>選擇</a:t>
            </a:r>
            <a:r>
              <a:rPr altLang="zh-CN" sz="2800" lang="zh-CN">
                <a:solidFill>
                  <a:srgbClr val="000000"/>
                </a:solidFill>
              </a:rPr>
              <a:t>優化</a:t>
            </a:r>
            <a:r>
              <a:rPr altLang="zh-CN" sz="2800" lang="zh-CN">
                <a:solidFill>
                  <a:srgbClr val="000000"/>
                </a:solidFill>
              </a:rPr>
              <a:t>器</a:t>
            </a:r>
            <a:r>
              <a:rPr altLang="zh-CN" sz="2800" lang="zh-CN">
                <a:solidFill>
                  <a:srgbClr val="000000"/>
                </a:solidFill>
              </a:rPr>
              <a:t>。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82" name=""/>
          <p:cNvSpPr txBox="1"/>
          <p:nvPr/>
        </p:nvSpPr>
        <p:spPr>
          <a:xfrm>
            <a:off x="654749" y="2480426"/>
            <a:ext cx="7834500" cy="1272540"/>
          </a:xfrm>
          <a:prstGeom prst="rect"/>
        </p:spPr>
        <p:txBody>
          <a:bodyPr rtlCol="0" wrap="square">
            <a:spAutoFit/>
          </a:bodyPr>
          <a:p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sz="2800" lang="zh-CN">
                <a:solidFill>
                  <a:srgbClr val="000000"/>
                </a:solidFill>
              </a:rPr>
              <a:t>如果</a:t>
            </a:r>
            <a:r>
              <a:rPr altLang="zh-CN" sz="2800" lang="zh-CN">
                <a:solidFill>
                  <a:srgbClr val="000000"/>
                </a:solidFill>
              </a:rPr>
              <a:t>你</a:t>
            </a:r>
            <a:r>
              <a:rPr altLang="zh-CN" sz="2800" lang="zh-CN">
                <a:solidFill>
                  <a:srgbClr val="000000"/>
                </a:solidFill>
              </a:rPr>
              <a:t>對</a:t>
            </a:r>
            <a:r>
              <a:rPr altLang="zh-CN" sz="2800" lang="zh-CN">
                <a:solidFill>
                  <a:srgbClr val="000000"/>
                </a:solidFill>
              </a:rPr>
              <a:t>這</a:t>
            </a:r>
            <a:r>
              <a:rPr altLang="zh-CN" sz="2800" lang="zh-CN">
                <a:solidFill>
                  <a:srgbClr val="000000"/>
                </a:solidFill>
              </a:rPr>
              <a:t>組</a:t>
            </a:r>
            <a:r>
              <a:rPr altLang="zh-CN" sz="2800" lang="zh-CN">
                <a:solidFill>
                  <a:srgbClr val="000000"/>
                </a:solidFill>
              </a:rPr>
              <a:t>數據</a:t>
            </a:r>
            <a:r>
              <a:rPr altLang="zh-CN" sz="2800" lang="zh-CN">
                <a:solidFill>
                  <a:srgbClr val="000000"/>
                </a:solidFill>
              </a:rPr>
              <a:t>很</a:t>
            </a:r>
            <a:r>
              <a:rPr altLang="zh-CN" sz="2800" lang="zh-CN">
                <a:solidFill>
                  <a:srgbClr val="000000"/>
                </a:solidFill>
              </a:rPr>
              <a:t>瞭解</a:t>
            </a:r>
            <a:r>
              <a:rPr altLang="zh-CN" sz="2800" lang="zh-CN">
                <a:solidFill>
                  <a:srgbClr val="000000"/>
                </a:solidFill>
              </a:rPr>
              <a:t>，</a:t>
            </a:r>
            <a:r>
              <a:rPr altLang="zh-CN" sz="2800" lang="zh-CN">
                <a:solidFill>
                  <a:srgbClr val="000000"/>
                </a:solidFill>
              </a:rPr>
              <a:t>通常</a:t>
            </a:r>
            <a:r>
              <a:rPr altLang="zh-CN" sz="2800" lang="zh-CN">
                <a:solidFill>
                  <a:srgbClr val="000000"/>
                </a:solidFill>
              </a:rPr>
              <a:t>會</a:t>
            </a:r>
            <a:r>
              <a:rPr altLang="zh-CN" sz="2800" lang="zh-CN">
                <a:solidFill>
                  <a:srgbClr val="000000"/>
                </a:solidFill>
              </a:rPr>
              <a:t>使用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en-US" sz="2800" lang="zh-CN">
                <a:solidFill>
                  <a:srgbClr val="000000"/>
                </a:solidFill>
              </a:rPr>
              <a:t>，</a:t>
            </a:r>
            <a:r>
              <a:rPr altLang="zh-CN" sz="2800" lang="zh-CN">
                <a:solidFill>
                  <a:srgbClr val="000000"/>
                </a:solidFill>
              </a:rPr>
              <a:t>並</a:t>
            </a:r>
            <a:r>
              <a:rPr altLang="zh-CN" sz="2800" lang="zh-CN">
                <a:solidFill>
                  <a:srgbClr val="000000"/>
                </a:solidFill>
              </a:rPr>
              <a:t>調整</a:t>
            </a:r>
            <a:r>
              <a:rPr altLang="zh-CN" sz="2800" lang="zh-CN">
                <a:solidFill>
                  <a:srgbClr val="000000"/>
                </a:solidFill>
              </a:rPr>
              <a:t>好</a:t>
            </a:r>
            <a:r>
              <a:rPr altLang="zh-CN" sz="2800" lang="zh-CN">
                <a:solidFill>
                  <a:srgbClr val="000000"/>
                </a:solidFill>
              </a:rPr>
              <a:t>參數</a:t>
            </a:r>
            <a:r>
              <a:rPr altLang="zh-CN" sz="2800" lang="zh-CN">
                <a:solidFill>
                  <a:srgbClr val="000000"/>
                </a:solidFill>
              </a:rPr>
              <a:t>來</a:t>
            </a:r>
            <a:r>
              <a:rPr altLang="zh-CN" sz="2800" lang="zh-CN">
                <a:solidFill>
                  <a:srgbClr val="000000"/>
                </a:solidFill>
              </a:rPr>
              <a:t>得到</a:t>
            </a:r>
            <a:r>
              <a:rPr altLang="zh-CN" sz="2800" lang="zh-CN">
                <a:solidFill>
                  <a:srgbClr val="000000"/>
                </a:solidFill>
              </a:rPr>
              <a:t>最好</a:t>
            </a:r>
            <a:r>
              <a:rPr altLang="zh-CN" sz="2800" lang="zh-CN">
                <a:solidFill>
                  <a:srgbClr val="000000"/>
                </a:solidFill>
              </a:rPr>
              <a:t>結果</a:t>
            </a:r>
            <a:r>
              <a:rPr altLang="zh-CN" sz="2800" lang="zh-CN">
                <a:solidFill>
                  <a:srgbClr val="000000"/>
                </a:solidFill>
              </a:rPr>
              <a:t>，</a:t>
            </a:r>
            <a:r>
              <a:rPr altLang="zh-CN" sz="2800" lang="zh-CN">
                <a:solidFill>
                  <a:srgbClr val="000000"/>
                </a:solidFill>
              </a:rPr>
              <a:t>如果</a:t>
            </a:r>
            <a:r>
              <a:rPr altLang="zh-CN" sz="2800" lang="zh-CN">
                <a:solidFill>
                  <a:srgbClr val="000000"/>
                </a:solidFill>
              </a:rPr>
              <a:t>是</a:t>
            </a:r>
            <a:r>
              <a:rPr altLang="zh-CN" sz="2800" lang="zh-CN">
                <a:solidFill>
                  <a:srgbClr val="000000"/>
                </a:solidFill>
              </a:rPr>
              <a:t>莫名其妙</a:t>
            </a:r>
            <a:r>
              <a:rPr altLang="zh-CN" sz="2800" lang="zh-CN">
                <a:solidFill>
                  <a:srgbClr val="000000"/>
                </a:solidFill>
              </a:rPr>
              <a:t>來</a:t>
            </a:r>
            <a:r>
              <a:rPr altLang="zh-CN" sz="2800" lang="zh-CN">
                <a:solidFill>
                  <a:srgbClr val="000000"/>
                </a:solidFill>
              </a:rPr>
              <a:t>的</a:t>
            </a:r>
            <a:r>
              <a:rPr altLang="zh-CN" sz="2800" lang="zh-CN">
                <a:solidFill>
                  <a:srgbClr val="000000"/>
                </a:solidFill>
              </a:rPr>
              <a:t>數據</a:t>
            </a:r>
            <a:r>
              <a:rPr altLang="zh-CN" sz="2800" lang="zh-CN">
                <a:solidFill>
                  <a:srgbClr val="000000"/>
                </a:solidFill>
              </a:rPr>
              <a:t>，</a:t>
            </a:r>
            <a:r>
              <a:rPr altLang="zh-CN" sz="2800" lang="zh-CN">
                <a:solidFill>
                  <a:srgbClr val="000000"/>
                </a:solidFill>
              </a:rPr>
              <a:t>通常</a:t>
            </a:r>
            <a:r>
              <a:rPr altLang="zh-CN" sz="2800" lang="zh-CN">
                <a:solidFill>
                  <a:srgbClr val="000000"/>
                </a:solidFill>
              </a:rPr>
              <a:t>會</a:t>
            </a:r>
            <a:r>
              <a:rPr altLang="zh-CN" sz="2800" lang="zh-CN">
                <a:solidFill>
                  <a:srgbClr val="000000"/>
                </a:solidFill>
              </a:rPr>
              <a:t>使用</a:t>
            </a:r>
            <a:r>
              <a:rPr altLang="zh-CN" sz="2800" lang="zh-CN">
                <a:solidFill>
                  <a:srgbClr val="000000"/>
                </a:solidFill>
              </a:rPr>
              <a:t>最</a:t>
            </a:r>
            <a:r>
              <a:rPr altLang="zh-CN" sz="2800" lang="zh-CN">
                <a:solidFill>
                  <a:srgbClr val="000000"/>
                </a:solidFill>
              </a:rPr>
              <a:t>萬</a:t>
            </a:r>
            <a:r>
              <a:rPr altLang="zh-CN" sz="2800" lang="zh-CN">
                <a:solidFill>
                  <a:srgbClr val="000000"/>
                </a:solidFill>
              </a:rPr>
              <a:t>能</a:t>
            </a:r>
            <a:r>
              <a:rPr altLang="zh-CN" sz="2800" lang="zh-CN">
                <a:solidFill>
                  <a:srgbClr val="000000"/>
                </a:solidFill>
              </a:rPr>
              <a:t>的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en-US" sz="2800" lang="zh-CN">
                <a:solidFill>
                  <a:srgbClr val="000000"/>
                </a:solidFill>
              </a:rPr>
              <a:t>。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83" name=""/>
          <p:cNvSpPr txBox="1"/>
          <p:nvPr/>
        </p:nvSpPr>
        <p:spPr>
          <a:xfrm>
            <a:off x="1647406" y="4043297"/>
            <a:ext cx="5849186" cy="1272540"/>
          </a:xfrm>
          <a:prstGeom prst="rect"/>
        </p:spPr>
        <p:txBody>
          <a:bodyPr rtlCol="0" wrap="square">
            <a:spAutoFit/>
          </a:bodyPr>
          <a:p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sz="2800" lang="zh-CN">
                <a:solidFill>
                  <a:srgbClr val="000000"/>
                </a:solidFill>
              </a:rPr>
              <a:t>如果</a:t>
            </a:r>
            <a:r>
              <a:rPr altLang="zh-CN" sz="2800" lang="zh-CN">
                <a:solidFill>
                  <a:srgbClr val="000000"/>
                </a:solidFill>
              </a:rPr>
              <a:t>你</a:t>
            </a:r>
            <a:r>
              <a:rPr altLang="zh-CN" sz="2800" lang="zh-CN">
                <a:solidFill>
                  <a:srgbClr val="000000"/>
                </a:solidFill>
              </a:rPr>
              <a:t>在</a:t>
            </a:r>
            <a:r>
              <a:rPr altLang="zh-CN" sz="2800" lang="zh-CN">
                <a:solidFill>
                  <a:srgbClr val="000000"/>
                </a:solidFill>
              </a:rPr>
              <a:t>寫</a:t>
            </a:r>
            <a:r>
              <a:rPr altLang="zh-CN" sz="2800" lang="zh-CN">
                <a:solidFill>
                  <a:srgbClr val="000000"/>
                </a:solidFill>
              </a:rPr>
              <a:t>論文</a:t>
            </a:r>
            <a:r>
              <a:rPr altLang="zh-CN" sz="2800" lang="zh-CN">
                <a:solidFill>
                  <a:srgbClr val="000000"/>
                </a:solidFill>
              </a:rPr>
              <a:t>的</a:t>
            </a:r>
            <a:r>
              <a:rPr altLang="zh-CN" sz="2800" lang="zh-CN">
                <a:solidFill>
                  <a:srgbClr val="000000"/>
                </a:solidFill>
              </a:rPr>
              <a:t>話</a:t>
            </a:r>
            <a:r>
              <a:rPr altLang="zh-CN" sz="2800" lang="zh-CN">
                <a:solidFill>
                  <a:srgbClr val="000000"/>
                </a:solidFill>
              </a:rPr>
              <a:t>，</a:t>
            </a:r>
            <a:r>
              <a:rPr altLang="zh-CN" sz="2800" lang="zh-CN">
                <a:solidFill>
                  <a:srgbClr val="000000"/>
                </a:solidFill>
              </a:rPr>
              <a:t>通常</a:t>
            </a:r>
            <a:r>
              <a:rPr altLang="zh-CN" sz="2800" lang="zh-CN">
                <a:solidFill>
                  <a:srgbClr val="000000"/>
                </a:solidFill>
              </a:rPr>
              <a:t>會</a:t>
            </a:r>
            <a:r>
              <a:rPr altLang="zh-CN" sz="2800" lang="zh-CN">
                <a:solidFill>
                  <a:srgbClr val="000000"/>
                </a:solidFill>
              </a:rPr>
              <a:t>把</a:t>
            </a:r>
            <a:r>
              <a:rPr altLang="zh-CN" sz="2800" lang="zh-CN">
                <a:solidFill>
                  <a:srgbClr val="000000"/>
                </a:solidFill>
              </a:rPr>
              <a:t>所有</a:t>
            </a:r>
            <a:r>
              <a:rPr altLang="zh-CN" sz="2800" lang="zh-CN">
                <a:solidFill>
                  <a:srgbClr val="000000"/>
                </a:solidFill>
              </a:rPr>
              <a:t>優化</a:t>
            </a:r>
            <a:r>
              <a:rPr altLang="zh-CN" sz="2800" lang="zh-CN">
                <a:solidFill>
                  <a:srgbClr val="000000"/>
                </a:solidFill>
              </a:rPr>
              <a:t>器</a:t>
            </a:r>
            <a:r>
              <a:rPr altLang="zh-CN" sz="2800" lang="zh-CN">
                <a:solidFill>
                  <a:srgbClr val="000000"/>
                </a:solidFill>
              </a:rPr>
              <a:t>用</a:t>
            </a:r>
            <a:r>
              <a:rPr altLang="zh-CN" sz="2800" lang="zh-CN">
                <a:solidFill>
                  <a:srgbClr val="000000"/>
                </a:solidFill>
              </a:rPr>
              <a:t>過</a:t>
            </a:r>
            <a:r>
              <a:rPr altLang="zh-CN" sz="2800" lang="zh-CN">
                <a:solidFill>
                  <a:srgbClr val="000000"/>
                </a:solidFill>
              </a:rPr>
              <a:t>一</a:t>
            </a:r>
            <a:r>
              <a:rPr altLang="zh-CN" sz="2800" lang="zh-CN">
                <a:solidFill>
                  <a:srgbClr val="000000"/>
                </a:solidFill>
              </a:rPr>
              <a:t>遍</a:t>
            </a:r>
            <a:r>
              <a:rPr altLang="zh-CN" sz="2800" lang="zh-CN">
                <a:solidFill>
                  <a:srgbClr val="000000"/>
                </a:solidFill>
              </a:rPr>
              <a:t>，</a:t>
            </a:r>
            <a:r>
              <a:rPr altLang="zh-CN" sz="2800" lang="zh-CN">
                <a:solidFill>
                  <a:srgbClr val="000000"/>
                </a:solidFill>
              </a:rPr>
              <a:t>然後</a:t>
            </a:r>
            <a:r>
              <a:rPr altLang="zh-CN" sz="2800" lang="zh-CN">
                <a:solidFill>
                  <a:srgbClr val="000000"/>
                </a:solidFill>
              </a:rPr>
              <a:t>把</a:t>
            </a:r>
            <a:r>
              <a:rPr altLang="zh-CN" sz="2800" lang="zh-CN">
                <a:solidFill>
                  <a:srgbClr val="000000"/>
                </a:solidFill>
              </a:rPr>
              <a:t>最</a:t>
            </a:r>
            <a:r>
              <a:rPr altLang="zh-CN" sz="2800" lang="zh-CN">
                <a:solidFill>
                  <a:srgbClr val="000000"/>
                </a:solidFill>
              </a:rPr>
              <a:t>好</a:t>
            </a:r>
            <a:r>
              <a:rPr altLang="zh-CN" sz="2800" lang="zh-CN">
                <a:solidFill>
                  <a:srgbClr val="000000"/>
                </a:solidFill>
              </a:rPr>
              <a:t>結果</a:t>
            </a:r>
            <a:r>
              <a:rPr altLang="zh-CN" sz="2800" lang="zh-CN">
                <a:solidFill>
                  <a:srgbClr val="000000"/>
                </a:solidFill>
              </a:rPr>
              <a:t>的</a:t>
            </a:r>
            <a:r>
              <a:rPr altLang="zh-CN" sz="2800" lang="zh-CN">
                <a:solidFill>
                  <a:srgbClr val="000000"/>
                </a:solidFill>
              </a:rPr>
              <a:t>優化</a:t>
            </a:r>
            <a:r>
              <a:rPr altLang="zh-CN" sz="2800" lang="zh-CN">
                <a:solidFill>
                  <a:srgbClr val="000000"/>
                </a:solidFill>
              </a:rPr>
              <a:t>器</a:t>
            </a:r>
            <a:r>
              <a:rPr altLang="zh-CN" sz="2800" lang="zh-CN">
                <a:solidFill>
                  <a:srgbClr val="000000"/>
                </a:solidFill>
              </a:rPr>
              <a:t>複製</a:t>
            </a:r>
            <a:r>
              <a:rPr altLang="zh-CN" sz="2800" lang="zh-CN">
                <a:solidFill>
                  <a:srgbClr val="000000"/>
                </a:solidFill>
              </a:rPr>
              <a:t>粘貼</a:t>
            </a:r>
            <a:r>
              <a:rPr altLang="zh-CN" sz="2800" lang="zh-CN">
                <a:solidFill>
                  <a:srgbClr val="000000"/>
                </a:solidFill>
              </a:rPr>
              <a:t>上去</a:t>
            </a:r>
            <a:r>
              <a:rPr altLang="zh-CN" sz="2800" lang="zh-CN">
                <a:solidFill>
                  <a:srgbClr val="000000"/>
                </a:solidFill>
              </a:rPr>
              <a:t>。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"/>
          <p:cNvSpPr>
            <a:spLocks noGrp="1"/>
          </p:cNvSpPr>
          <p:nvPr>
            <p:ph type="subTitle" idx="1"/>
          </p:nvPr>
        </p:nvSpPr>
        <p:spPr>
          <a:xfrm>
            <a:off x="671531" y="458805"/>
            <a:ext cx="7513608" cy="540472"/>
          </a:xfrm>
        </p:spPr>
        <p:txBody>
          <a:bodyPr>
            <a:noAutofit/>
          </a:bodyPr>
          <a:p>
            <a:r>
              <a:rPr sz="3200" lang="zh-CN"/>
              <a:t>優化</a:t>
            </a:r>
            <a:r>
              <a:rPr altLang="zh-CN" sz="3200" lang="zh-CN"/>
              <a:t>器</a:t>
            </a:r>
            <a:r>
              <a:rPr altLang="zh-CN" sz="3200" lang="zh-CN"/>
              <a:t>是</a:t>
            </a:r>
            <a:r>
              <a:rPr altLang="zh-CN" sz="3200" lang="zh-CN"/>
              <a:t>編譯</a:t>
            </a:r>
            <a:r>
              <a:rPr altLang="zh-CN" sz="3200" lang="en-US"/>
              <a:t>k</a:t>
            </a:r>
            <a:r>
              <a:rPr altLang="zh-CN" sz="3200" lang="en-US"/>
              <a:t>e</a:t>
            </a:r>
            <a:r>
              <a:rPr altLang="zh-CN" sz="3200" lang="en-US"/>
              <a:t>r</a:t>
            </a:r>
            <a:r>
              <a:rPr altLang="zh-CN" sz="3200" lang="en-US"/>
              <a:t>a</a:t>
            </a:r>
            <a:r>
              <a:rPr altLang="zh-CN" sz="3200" lang="en-US"/>
              <a:t>s</a:t>
            </a:r>
            <a:r>
              <a:rPr altLang="zh-CN" sz="3200" lang="zh-CN"/>
              <a:t>必要</a:t>
            </a:r>
            <a:r>
              <a:rPr altLang="zh-CN" sz="3200" lang="zh-CN"/>
              <a:t>的</a:t>
            </a:r>
            <a:r>
              <a:rPr altLang="zh-CN" sz="3200" lang="zh-CN"/>
              <a:t>兩</a:t>
            </a:r>
            <a:r>
              <a:rPr altLang="zh-CN" sz="3200" lang="zh-CN"/>
              <a:t>個</a:t>
            </a:r>
            <a:r>
              <a:rPr altLang="zh-CN" sz="3200" lang="zh-CN"/>
              <a:t>參數</a:t>
            </a:r>
            <a:r>
              <a:rPr altLang="zh-CN" sz="3200" lang="zh-CN"/>
              <a:t>之</a:t>
            </a:r>
            <a:r>
              <a:rPr altLang="zh-CN" sz="3200" lang="zh-CN"/>
              <a:t>一</a:t>
            </a:r>
            <a:endParaRPr sz="3200" lang="en-US"/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193496"/>
            <a:ext cx="5607169" cy="3367787"/>
          </a:xfrm>
          <a:prstGeom prst="rect"/>
        </p:spPr>
      </p:pic>
      <p:sp>
        <p:nvSpPr>
          <p:cNvPr id="1048605" name=""/>
          <p:cNvSpPr txBox="1"/>
          <p:nvPr/>
        </p:nvSpPr>
        <p:spPr>
          <a:xfrm>
            <a:off x="4185139" y="4561283"/>
            <a:ext cx="4000000" cy="1666239"/>
          </a:xfrm>
          <a:prstGeom prst="rect"/>
        </p:spPr>
        <p:txBody>
          <a:bodyPr rtlCol="0" wrap="square">
            <a:spAutoFit/>
          </a:bodyPr>
          <a:p>
            <a:r>
              <a:rPr altLang="zh-CN" sz="2800" lang="zh-CN"/>
              <a:t>演變</a:t>
            </a:r>
            <a:r>
              <a:rPr altLang="zh-CN" sz="2800" lang="zh-CN"/>
              <a:t>：</a:t>
            </a:r>
            <a:endParaRPr sz="2800" lang="en-US"/>
          </a:p>
          <a:p>
            <a:r>
              <a:rPr altLang="zh-CN" sz="2800" lang="zh-CN"/>
              <a:t>梯度</a:t>
            </a:r>
            <a:r>
              <a:rPr altLang="zh-CN" sz="2800" lang="zh-CN"/>
              <a:t>下降</a:t>
            </a:r>
            <a:r>
              <a:rPr altLang="zh-CN" sz="2800" lang="zh-CN"/>
              <a:t>法</a:t>
            </a:r>
            <a:endParaRPr sz="2800" lang="en-US"/>
          </a:p>
          <a:p>
            <a:r>
              <a:rPr altLang="zh-CN" sz="2800" lang="zh-CN"/>
              <a:t>動</a:t>
            </a:r>
            <a:r>
              <a:rPr altLang="zh-CN" sz="2800" lang="zh-CN"/>
              <a:t>量</a:t>
            </a:r>
            <a:r>
              <a:rPr altLang="zh-CN" sz="2800" lang="zh-CN"/>
              <a:t>優化</a:t>
            </a:r>
            <a:r>
              <a:rPr altLang="zh-CN" sz="2800" lang="zh-CN"/>
              <a:t>法</a:t>
            </a:r>
            <a:endParaRPr sz="2800" lang="en-US"/>
          </a:p>
          <a:p>
            <a:r>
              <a:rPr altLang="zh-CN" sz="2800" lang="zh-CN"/>
              <a:t>自</a:t>
            </a:r>
            <a:r>
              <a:rPr altLang="zh-CN" sz="2800" lang="zh-CN"/>
              <a:t>適應</a:t>
            </a:r>
            <a:r>
              <a:rPr altLang="zh-CN" sz="2800" lang="zh-CN"/>
              <a:t>學習</a:t>
            </a:r>
            <a:r>
              <a:rPr altLang="zh-CN" sz="2800" lang="zh-CN"/>
              <a:t>率</a:t>
            </a:r>
            <a:r>
              <a:rPr altLang="zh-CN" sz="2800" lang="zh-CN"/>
              <a:t>優化</a:t>
            </a:r>
            <a:r>
              <a:rPr altLang="zh-CN" sz="2800" lang="zh-CN"/>
              <a:t>算法</a:t>
            </a:r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436279"/>
            <a:ext cx="4787660" cy="3032329"/>
          </a:xfrm>
          <a:prstGeom prst="rect"/>
        </p:spPr>
      </p:pic>
      <p:sp>
        <p:nvSpPr>
          <p:cNvPr id="1048606" name=""/>
          <p:cNvSpPr txBox="1"/>
          <p:nvPr/>
        </p:nvSpPr>
        <p:spPr>
          <a:xfrm>
            <a:off x="4787660" y="2445750"/>
            <a:ext cx="3924150" cy="1564639"/>
          </a:xfrm>
          <a:prstGeom prst="rect"/>
        </p:spPr>
        <p:txBody>
          <a:bodyPr rtlCol="0" wrap="square">
            <a:spAutoFit/>
          </a:bodyPr>
          <a:p>
            <a:r>
              <a:rPr altLang="zh-CN" sz="2600" lang="en-US">
                <a:solidFill>
                  <a:srgbClr val="000000"/>
                </a:solidFill>
              </a:rPr>
              <a:t> </a:t>
            </a:r>
            <a:r>
              <a:rPr altLang="zh-CN" sz="2600" lang="en-US">
                <a:solidFill>
                  <a:srgbClr val="000000"/>
                </a:solidFill>
              </a:rPr>
              <a:t> </a:t>
            </a:r>
            <a:r>
              <a:rPr altLang="zh-CN" sz="2600" lang="en-US">
                <a:solidFill>
                  <a:srgbClr val="000000"/>
                </a:solidFill>
              </a:rPr>
              <a:t> </a:t>
            </a:r>
            <a:r>
              <a:rPr altLang="zh-CN" sz="2600" lang="en-US">
                <a:solidFill>
                  <a:srgbClr val="000000"/>
                </a:solidFill>
              </a:rPr>
              <a:t> </a:t>
            </a:r>
            <a:r>
              <a:rPr altLang="zh-CN" sz="2600" lang="en-US">
                <a:solidFill>
                  <a:srgbClr val="000000"/>
                </a:solidFill>
              </a:rPr>
              <a:t> </a:t>
            </a:r>
            <a:r>
              <a:rPr altLang="zh-CN" sz="2600" lang="en-US">
                <a:solidFill>
                  <a:srgbClr val="000000"/>
                </a:solidFill>
              </a:rPr>
              <a:t> </a:t>
            </a:r>
            <a:r>
              <a:rPr altLang="zh-CN" sz="2600" lang="en-US">
                <a:solidFill>
                  <a:srgbClr val="000000"/>
                </a:solidFill>
              </a:rPr>
              <a:t> </a:t>
            </a:r>
            <a:r>
              <a:rPr altLang="zh-CN" sz="2600" lang="en-US">
                <a:solidFill>
                  <a:srgbClr val="000000"/>
                </a:solidFill>
              </a:rPr>
              <a:t> </a:t>
            </a:r>
            <a:r>
              <a:rPr sz="2600" lang="zh-CN">
                <a:solidFill>
                  <a:srgbClr val="000000"/>
                </a:solidFill>
              </a:rPr>
              <a:t>假設</a:t>
            </a:r>
            <a:r>
              <a:rPr altLang="zh-CN" sz="2600" lang="zh-CN">
                <a:solidFill>
                  <a:srgbClr val="000000"/>
                </a:solidFill>
              </a:rPr>
              <a:t>左</a:t>
            </a:r>
            <a:r>
              <a:rPr altLang="zh-CN" sz="2600" lang="zh-CN">
                <a:solidFill>
                  <a:srgbClr val="000000"/>
                </a:solidFill>
              </a:rPr>
              <a:t>圖</a:t>
            </a:r>
            <a:r>
              <a:rPr altLang="zh-CN" sz="2600" lang="zh-CN">
                <a:solidFill>
                  <a:srgbClr val="000000"/>
                </a:solidFill>
              </a:rPr>
              <a:t>是</a:t>
            </a:r>
            <a:r>
              <a:rPr altLang="zh-CN" sz="2600" lang="en-US">
                <a:solidFill>
                  <a:srgbClr val="000000"/>
                </a:solidFill>
              </a:rPr>
              <a:t>l</a:t>
            </a:r>
            <a:r>
              <a:rPr altLang="zh-CN" sz="2600" lang="en-US">
                <a:solidFill>
                  <a:srgbClr val="000000"/>
                </a:solidFill>
              </a:rPr>
              <a:t>o</a:t>
            </a:r>
            <a:r>
              <a:rPr altLang="zh-CN" sz="2600" lang="en-US">
                <a:solidFill>
                  <a:srgbClr val="000000"/>
                </a:solidFill>
              </a:rPr>
              <a:t>s</a:t>
            </a:r>
            <a:r>
              <a:rPr altLang="zh-CN" sz="2600" lang="en-US">
                <a:solidFill>
                  <a:srgbClr val="000000"/>
                </a:solidFill>
              </a:rPr>
              <a:t>s</a:t>
            </a:r>
            <a:r>
              <a:rPr altLang="zh-CN" sz="2600" lang="zh-CN">
                <a:solidFill>
                  <a:srgbClr val="000000"/>
                </a:solidFill>
              </a:rPr>
              <a:t>函數</a:t>
            </a:r>
            <a:r>
              <a:rPr altLang="zh-CN" sz="2600" lang="zh-CN">
                <a:solidFill>
                  <a:srgbClr val="000000"/>
                </a:solidFill>
              </a:rPr>
              <a:t>計算</a:t>
            </a:r>
            <a:r>
              <a:rPr altLang="zh-CN" sz="2600" lang="zh-CN">
                <a:solidFill>
                  <a:srgbClr val="000000"/>
                </a:solidFill>
              </a:rPr>
              <a:t>結果</a:t>
            </a:r>
            <a:r>
              <a:rPr altLang="zh-CN" sz="2600" lang="zh-CN">
                <a:solidFill>
                  <a:srgbClr val="000000"/>
                </a:solidFill>
              </a:rPr>
              <a:t>圖</a:t>
            </a:r>
            <a:r>
              <a:rPr altLang="zh-CN" sz="2600" lang="zh-CN">
                <a:solidFill>
                  <a:srgbClr val="000000"/>
                </a:solidFill>
              </a:rPr>
              <a:t>，</a:t>
            </a:r>
            <a:r>
              <a:rPr altLang="zh-CN" sz="2600" lang="zh-CN">
                <a:solidFill>
                  <a:srgbClr val="000000"/>
                </a:solidFill>
              </a:rPr>
              <a:t>所</a:t>
            </a:r>
            <a:r>
              <a:rPr altLang="zh-CN" sz="2600" lang="zh-CN">
                <a:solidFill>
                  <a:srgbClr val="000000"/>
                </a:solidFill>
              </a:rPr>
              <a:t>求</a:t>
            </a:r>
            <a:r>
              <a:rPr altLang="zh-CN" sz="2600" lang="zh-CN">
                <a:solidFill>
                  <a:srgbClr val="000000"/>
                </a:solidFill>
              </a:rPr>
              <a:t>是</a:t>
            </a:r>
            <a:r>
              <a:rPr altLang="zh-CN" sz="2600" lang="zh-CN">
                <a:solidFill>
                  <a:srgbClr val="000000"/>
                </a:solidFill>
              </a:rPr>
              <a:t>估計</a:t>
            </a:r>
            <a:r>
              <a:rPr altLang="zh-CN" sz="2600" lang="zh-CN">
                <a:solidFill>
                  <a:srgbClr val="000000"/>
                </a:solidFill>
              </a:rPr>
              <a:t>值</a:t>
            </a:r>
            <a:r>
              <a:rPr altLang="zh-CN" sz="2600" lang="zh-CN">
                <a:solidFill>
                  <a:srgbClr val="000000"/>
                </a:solidFill>
              </a:rPr>
              <a:t>和</a:t>
            </a:r>
            <a:r>
              <a:rPr altLang="zh-CN" sz="2600" lang="zh-CN">
                <a:solidFill>
                  <a:srgbClr val="000000"/>
                </a:solidFill>
              </a:rPr>
              <a:t>實際</a:t>
            </a:r>
            <a:r>
              <a:rPr altLang="zh-CN" sz="2600" lang="zh-CN">
                <a:solidFill>
                  <a:srgbClr val="000000"/>
                </a:solidFill>
              </a:rPr>
              <a:t>值</a:t>
            </a:r>
            <a:r>
              <a:rPr altLang="zh-CN" sz="2600" lang="zh-CN">
                <a:solidFill>
                  <a:srgbClr val="000000"/>
                </a:solidFill>
              </a:rPr>
              <a:t>的</a:t>
            </a:r>
            <a:r>
              <a:rPr altLang="zh-CN" sz="2600" lang="zh-CN">
                <a:solidFill>
                  <a:srgbClr val="000000"/>
                </a:solidFill>
              </a:rPr>
              <a:t>誤差</a:t>
            </a:r>
            <a:r>
              <a:rPr altLang="zh-CN" sz="2600" lang="zh-CN">
                <a:solidFill>
                  <a:srgbClr val="000000"/>
                </a:solidFill>
              </a:rPr>
              <a:t>最</a:t>
            </a:r>
            <a:r>
              <a:rPr altLang="zh-CN" sz="2600" lang="zh-CN">
                <a:solidFill>
                  <a:srgbClr val="C00000"/>
                </a:solidFill>
              </a:rPr>
              <a:t>小</a:t>
            </a:r>
            <a:r>
              <a:rPr altLang="zh-CN" sz="2600" lang="zh-CN">
                <a:solidFill>
                  <a:srgbClr val="000000"/>
                </a:solidFill>
              </a:rPr>
              <a:t>，</a:t>
            </a:r>
            <a:r>
              <a:rPr altLang="zh-CN" sz="2600" lang="zh-CN">
                <a:solidFill>
                  <a:srgbClr val="000000"/>
                </a:solidFill>
              </a:rPr>
              <a:t>也</a:t>
            </a:r>
            <a:r>
              <a:rPr altLang="zh-CN" sz="2600" lang="zh-CN">
                <a:solidFill>
                  <a:srgbClr val="000000"/>
                </a:solidFill>
              </a:rPr>
              <a:t>就</a:t>
            </a:r>
            <a:r>
              <a:rPr altLang="zh-CN" sz="2600" lang="zh-CN">
                <a:solidFill>
                  <a:srgbClr val="000000"/>
                </a:solidFill>
              </a:rPr>
              <a:t>是</a:t>
            </a:r>
            <a:r>
              <a:rPr altLang="zh-CN" sz="2600" lang="zh-CN">
                <a:solidFill>
                  <a:srgbClr val="000000"/>
                </a:solidFill>
              </a:rPr>
              <a:t>到達</a:t>
            </a:r>
            <a:r>
              <a:rPr altLang="zh-CN" sz="2600" lang="zh-CN">
                <a:solidFill>
                  <a:srgbClr val="000000"/>
                </a:solidFill>
              </a:rPr>
              <a:t>最</a:t>
            </a:r>
            <a:r>
              <a:rPr altLang="zh-CN" sz="2600" lang="zh-CN">
                <a:solidFill>
                  <a:srgbClr val="000000"/>
                </a:solidFill>
              </a:rPr>
              <a:t>底</a:t>
            </a:r>
            <a:r>
              <a:rPr altLang="zh-CN" sz="2600" lang="zh-CN">
                <a:solidFill>
                  <a:srgbClr val="000000"/>
                </a:solidFill>
              </a:rPr>
              <a:t>端</a:t>
            </a:r>
            <a:r>
              <a:rPr altLang="zh-CN" sz="2600" lang="zh-CN">
                <a:solidFill>
                  <a:srgbClr val="000000"/>
                </a:solidFill>
              </a:rPr>
              <a:t>的</a:t>
            </a:r>
            <a:r>
              <a:rPr altLang="zh-CN" sz="2600" lang="zh-CN">
                <a:solidFill>
                  <a:srgbClr val="000000"/>
                </a:solidFill>
              </a:rPr>
              <a:t>點</a:t>
            </a:r>
            <a:r>
              <a:rPr altLang="zh-CN" sz="2600" lang="zh-CN">
                <a:solidFill>
                  <a:srgbClr val="000000"/>
                </a:solidFill>
              </a:rPr>
              <a:t>。</a:t>
            </a:r>
            <a:endParaRPr sz="2600" lang="en-US">
              <a:solidFill>
                <a:srgbClr val="000000"/>
              </a:solidFill>
            </a:endParaRPr>
          </a:p>
        </p:txBody>
      </p:sp>
      <p:sp>
        <p:nvSpPr>
          <p:cNvPr id="1048607" name=""/>
          <p:cNvSpPr txBox="1"/>
          <p:nvPr/>
        </p:nvSpPr>
        <p:spPr>
          <a:xfrm>
            <a:off x="1659755" y="4763105"/>
            <a:ext cx="5824488" cy="878841"/>
          </a:xfrm>
          <a:prstGeom prst="rect"/>
        </p:spPr>
        <p:txBody>
          <a:bodyPr rtlCol="0" wrap="square">
            <a:spAutoFit/>
          </a:bodyPr>
          <a:p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zh-CN">
                <a:solidFill>
                  <a:srgbClr val="000000"/>
                </a:solidFill>
              </a:rPr>
              <a:t>先</a:t>
            </a:r>
            <a:r>
              <a:rPr altLang="zh-CN" sz="2800" lang="zh-CN">
                <a:solidFill>
                  <a:srgbClr val="000000"/>
                </a:solidFill>
              </a:rPr>
              <a:t>假設</a:t>
            </a:r>
            <a:r>
              <a:rPr altLang="zh-CN" sz="2800" lang="zh-CN">
                <a:solidFill>
                  <a:srgbClr val="000000"/>
                </a:solidFill>
              </a:rPr>
              <a:t>隨機</a:t>
            </a:r>
            <a:r>
              <a:rPr altLang="zh-CN" sz="2800" lang="zh-CN">
                <a:solidFill>
                  <a:srgbClr val="000000"/>
                </a:solidFill>
              </a:rPr>
              <a:t>一</a:t>
            </a:r>
            <a:r>
              <a:rPr altLang="zh-CN" sz="2800" lang="zh-CN">
                <a:solidFill>
                  <a:srgbClr val="000000"/>
                </a:solidFill>
              </a:rPr>
              <a:t>個</a:t>
            </a:r>
            <a:r>
              <a:rPr altLang="zh-CN" sz="2800" lang="zh-CN">
                <a:solidFill>
                  <a:srgbClr val="000000"/>
                </a:solidFill>
              </a:rPr>
              <a:t>點</a:t>
            </a:r>
            <a:r>
              <a:rPr altLang="en-US" sz="2800" lang="zh-CN">
                <a:solidFill>
                  <a:srgbClr val="000000"/>
                </a:solidFill>
              </a:rPr>
              <a:t>，</a:t>
            </a:r>
            <a:r>
              <a:rPr altLang="zh-CN" sz="2800" lang="zh-CN">
                <a:solidFill>
                  <a:srgbClr val="000000"/>
                </a:solidFill>
              </a:rPr>
              <a:t>然後</a:t>
            </a:r>
            <a:r>
              <a:rPr altLang="zh-CN" sz="2800" lang="zh-CN">
                <a:solidFill>
                  <a:srgbClr val="000000"/>
                </a:solidFill>
              </a:rPr>
              <a:t>再</a:t>
            </a:r>
            <a:r>
              <a:rPr altLang="zh-CN" sz="2800" lang="zh-CN">
                <a:solidFill>
                  <a:srgbClr val="000000"/>
                </a:solidFill>
              </a:rPr>
              <a:t>按照</a:t>
            </a:r>
            <a:r>
              <a:rPr altLang="zh-CN" sz="2800" lang="zh-CN">
                <a:solidFill>
                  <a:srgbClr val="6600CC"/>
                </a:solidFill>
              </a:rPr>
              <a:t>優化</a:t>
            </a:r>
            <a:r>
              <a:rPr altLang="zh-CN" sz="2800" lang="zh-CN">
                <a:solidFill>
                  <a:srgbClr val="6600CC"/>
                </a:solidFill>
              </a:rPr>
              <a:t>器</a:t>
            </a:r>
            <a:r>
              <a:rPr altLang="zh-CN" sz="2800" lang="zh-CN">
                <a:solidFill>
                  <a:srgbClr val="000000"/>
                </a:solidFill>
              </a:rPr>
              <a:t>的</a:t>
            </a:r>
            <a:r>
              <a:rPr altLang="zh-CN" sz="2800" lang="zh-CN">
                <a:solidFill>
                  <a:srgbClr val="000000"/>
                </a:solidFill>
              </a:rPr>
              <a:t>規則</a:t>
            </a:r>
            <a:r>
              <a:rPr altLang="zh-CN" sz="2800" lang="zh-CN">
                <a:solidFill>
                  <a:srgbClr val="000000"/>
                </a:solidFill>
              </a:rPr>
              <a:t>，</a:t>
            </a:r>
            <a:r>
              <a:rPr altLang="zh-CN" sz="2800" lang="zh-CN">
                <a:solidFill>
                  <a:srgbClr val="000000"/>
                </a:solidFill>
              </a:rPr>
              <a:t>調整</a:t>
            </a:r>
            <a:r>
              <a:rPr altLang="zh-CN" sz="2800" lang="zh-CN">
                <a:solidFill>
                  <a:srgbClr val="000000"/>
                </a:solidFill>
              </a:rPr>
              <a:t>點</a:t>
            </a:r>
            <a:r>
              <a:rPr altLang="zh-CN" sz="2800" lang="zh-CN">
                <a:solidFill>
                  <a:srgbClr val="000000"/>
                </a:solidFill>
              </a:rPr>
              <a:t>的</a:t>
            </a:r>
            <a:r>
              <a:rPr altLang="zh-CN" sz="2800" lang="zh-CN">
                <a:solidFill>
                  <a:srgbClr val="000000"/>
                </a:solidFill>
              </a:rPr>
              <a:t>位置</a:t>
            </a:r>
            <a:r>
              <a:rPr altLang="zh-CN" sz="2800" lang="zh-CN">
                <a:solidFill>
                  <a:srgbClr val="000000"/>
                </a:solidFill>
              </a:rPr>
              <a:t>。</a:t>
            </a:r>
            <a:endParaRPr sz="2800" lang="en-US">
              <a:solidFill>
                <a:srgbClr val="000000"/>
              </a:solidFill>
            </a:endParaRPr>
          </a:p>
        </p:txBody>
      </p:sp>
      <p:cxnSp>
        <p:nvCxnSpPr>
          <p:cNvPr id="3145728" name=""/>
          <p:cNvCxnSpPr>
            <a:cxnSpLocks/>
          </p:cNvCxnSpPr>
          <p:nvPr/>
        </p:nvCxnSpPr>
        <p:spPr>
          <a:xfrm rot="8100000">
            <a:off x="3348190" y="3040457"/>
            <a:ext cx="1199127" cy="1176488"/>
          </a:xfrm>
          <a:prstGeom prst="straightConnector1"/>
          <a:ln w="38100">
            <a:solidFill>
              <a:srgbClr val="C00000"/>
            </a:solidFill>
            <a:tailEnd type="triangle" w="lg" len="lg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"/>
          <p:cNvSpPr txBox="1"/>
          <p:nvPr/>
        </p:nvSpPr>
        <p:spPr>
          <a:xfrm>
            <a:off x="3900467" y="1903754"/>
            <a:ext cx="4815519" cy="1272540"/>
          </a:xfrm>
          <a:prstGeom prst="rect"/>
        </p:spPr>
        <p:txBody>
          <a:bodyPr rtlCol="0" wrap="square">
            <a:spAutoFit/>
          </a:bodyPr>
          <a:p>
            <a:r>
              <a:rPr altLang="zh-CN" sz="2800" lang="zh-CN">
                <a:solidFill>
                  <a:srgbClr val="000000"/>
                </a:solidFill>
              </a:rPr>
              <a:t>方法</a:t>
            </a:r>
            <a:r>
              <a:rPr altLang="zh-CN" sz="2800" lang="zh-CN">
                <a:solidFill>
                  <a:srgbClr val="000000"/>
                </a:solidFill>
              </a:rPr>
              <a:t>：</a:t>
            </a:r>
            <a:endParaRPr sz="2800" lang="en-US">
              <a:solidFill>
                <a:srgbClr val="993300"/>
              </a:solidFill>
            </a:endParaRPr>
          </a:p>
          <a:p>
            <a:r>
              <a:rPr sz="2800" lang="zh-CN">
                <a:solidFill>
                  <a:srgbClr val="000000"/>
                </a:solidFill>
              </a:rPr>
              <a:t>向</a:t>
            </a:r>
            <a:r>
              <a:rPr altLang="zh-CN" sz="2800" lang="zh-CN">
                <a:solidFill>
                  <a:srgbClr val="000000"/>
                </a:solidFill>
              </a:rPr>
              <a:t>當前</a:t>
            </a:r>
            <a:r>
              <a:rPr altLang="zh-CN" sz="2800" lang="zh-CN">
                <a:solidFill>
                  <a:srgbClr val="000000"/>
                </a:solidFill>
              </a:rPr>
              <a:t>點</a:t>
            </a:r>
            <a:r>
              <a:rPr altLang="zh-CN" sz="2800" lang="zh-CN">
                <a:solidFill>
                  <a:srgbClr val="000000"/>
                </a:solidFill>
              </a:rPr>
              <a:t>的</a:t>
            </a:r>
            <a:r>
              <a:rPr altLang="zh-CN" sz="2800" lang="zh-CN">
                <a:solidFill>
                  <a:srgbClr val="993300"/>
                </a:solidFill>
              </a:rPr>
              <a:t>梯度</a:t>
            </a:r>
            <a:r>
              <a:rPr altLang="zh-CN" sz="2800" lang="zh-CN">
                <a:solidFill>
                  <a:srgbClr val="000000"/>
                </a:solidFill>
              </a:rPr>
              <a:t>反</a:t>
            </a:r>
            <a:r>
              <a:rPr altLang="zh-CN" sz="2800" lang="zh-CN">
                <a:solidFill>
                  <a:srgbClr val="000000"/>
                </a:solidFill>
              </a:rPr>
              <a:t>方向</a:t>
            </a:r>
            <a:r>
              <a:rPr altLang="zh-CN" sz="2800" lang="zh-CN">
                <a:solidFill>
                  <a:srgbClr val="000000"/>
                </a:solidFill>
              </a:rPr>
              <a:t>移動</a:t>
            </a:r>
            <a:r>
              <a:rPr altLang="zh-CN" sz="2800" lang="en-US">
                <a:solidFill>
                  <a:srgbClr val="000000"/>
                </a:solidFill>
              </a:rPr>
              <a:t>(</a:t>
            </a:r>
            <a:r>
              <a:rPr altLang="zh-CN" sz="2800" lang="zh-CN">
                <a:solidFill>
                  <a:srgbClr val="000000"/>
                </a:solidFill>
              </a:rPr>
              <a:t>距離</a:t>
            </a:r>
            <a:r>
              <a:rPr altLang="zh-CN" sz="2800" lang="zh-CN">
                <a:solidFill>
                  <a:srgbClr val="000000"/>
                </a:solidFill>
              </a:rPr>
              <a:t>由</a:t>
            </a:r>
            <a:r>
              <a:rPr altLang="zh-CN" sz="2800" lang="zh-CN">
                <a:solidFill>
                  <a:srgbClr val="000000"/>
                </a:solidFill>
              </a:rPr>
              <a:t>學習</a:t>
            </a:r>
            <a:r>
              <a:rPr altLang="zh-CN" sz="2800" lang="zh-CN">
                <a:solidFill>
                  <a:srgbClr val="000000"/>
                </a:solidFill>
              </a:rPr>
              <a:t>率</a:t>
            </a:r>
            <a:r>
              <a:rPr altLang="zh-CN" sz="2800" lang="zh-CN">
                <a:solidFill>
                  <a:srgbClr val="000000"/>
                </a:solidFill>
              </a:rPr>
              <a:t>決定</a:t>
            </a:r>
            <a:r>
              <a:rPr altLang="zh-CN" sz="2800" lang="en-US">
                <a:solidFill>
                  <a:srgbClr val="000000"/>
                </a:solidFill>
              </a:rPr>
              <a:t>)</a:t>
            </a:r>
            <a:endParaRPr sz="2800" lang="en-US">
              <a:solidFill>
                <a:srgbClr val="993300"/>
              </a:solidFill>
            </a:endParaRPr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8581" y="5556192"/>
            <a:ext cx="6676845" cy="1089150"/>
          </a:xfrm>
          <a:prstGeom prst="rect"/>
        </p:spPr>
      </p:pic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8580" y="2575668"/>
            <a:ext cx="3881887" cy="3215170"/>
          </a:xfrm>
          <a:prstGeom prst="rect"/>
        </p:spPr>
      </p:pic>
      <p:sp>
        <p:nvSpPr>
          <p:cNvPr id="1048609" name=""/>
          <p:cNvSpPr txBox="1"/>
          <p:nvPr/>
        </p:nvSpPr>
        <p:spPr>
          <a:xfrm>
            <a:off x="4129228" y="3729973"/>
            <a:ext cx="4357997" cy="1272540"/>
          </a:xfrm>
          <a:prstGeom prst="rect"/>
        </p:spPr>
        <p:txBody>
          <a:bodyPr rtlCol="0" wrap="square">
            <a:spAutoFit/>
          </a:bodyPr>
          <a:p>
            <a:r>
              <a:rPr sz="2800" lang="zh-CN">
                <a:solidFill>
                  <a:srgbClr val="000000"/>
                </a:solidFill>
              </a:rPr>
              <a:t>缺點</a:t>
            </a:r>
            <a:r>
              <a:rPr sz="2800" lang="zh-CN">
                <a:solidFill>
                  <a:srgbClr val="000000"/>
                </a:solidFill>
              </a:rPr>
              <a:t>：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zh-CN" sz="2800" lang="en-US">
                <a:solidFill>
                  <a:srgbClr val="000000"/>
                </a:solidFill>
              </a:rPr>
              <a:t>1</a:t>
            </a:r>
            <a:r>
              <a:rPr altLang="zh-CN" sz="2800" lang="en-US">
                <a:solidFill>
                  <a:srgbClr val="000000"/>
                </a:solidFill>
              </a:rPr>
              <a:t>.</a:t>
            </a:r>
            <a:r>
              <a:rPr sz="2800" lang="zh-CN">
                <a:solidFill>
                  <a:srgbClr val="000000"/>
                </a:solidFill>
              </a:rPr>
              <a:t>梯度</a:t>
            </a:r>
            <a:r>
              <a:rPr altLang="zh-CN" sz="2800" lang="zh-CN">
                <a:solidFill>
                  <a:srgbClr val="000000"/>
                </a:solidFill>
              </a:rPr>
              <a:t>越小</a:t>
            </a:r>
            <a:r>
              <a:rPr altLang="zh-CN" sz="2800" lang="zh-CN">
                <a:solidFill>
                  <a:srgbClr val="000000"/>
                </a:solidFill>
              </a:rPr>
              <a:t>移動</a:t>
            </a:r>
            <a:r>
              <a:rPr altLang="zh-CN" sz="2800" lang="zh-CN">
                <a:solidFill>
                  <a:srgbClr val="000000"/>
                </a:solidFill>
              </a:rPr>
              <a:t>速度</a:t>
            </a:r>
            <a:r>
              <a:rPr altLang="zh-CN" sz="2800" lang="zh-CN">
                <a:solidFill>
                  <a:srgbClr val="000000"/>
                </a:solidFill>
              </a:rPr>
              <a:t>越</a:t>
            </a:r>
            <a:r>
              <a:rPr altLang="zh-CN" sz="2800" lang="zh-CN">
                <a:solidFill>
                  <a:srgbClr val="000000"/>
                </a:solidFill>
              </a:rPr>
              <a:t>慢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zh-CN" sz="2800" lang="en-US">
                <a:solidFill>
                  <a:srgbClr val="000000"/>
                </a:solidFill>
              </a:rPr>
              <a:t>2</a:t>
            </a:r>
            <a:r>
              <a:rPr altLang="zh-CN" sz="2800" lang="en-US">
                <a:solidFill>
                  <a:srgbClr val="000000"/>
                </a:solidFill>
              </a:rPr>
              <a:t>.</a:t>
            </a:r>
            <a:r>
              <a:rPr altLang="zh-CN" sz="2800" lang="zh-CN">
                <a:solidFill>
                  <a:srgbClr val="000000"/>
                </a:solidFill>
              </a:rPr>
              <a:t>可</a:t>
            </a:r>
            <a:r>
              <a:rPr altLang="zh-CN" sz="2800" lang="zh-CN">
                <a:solidFill>
                  <a:srgbClr val="000000"/>
                </a:solidFill>
              </a:rPr>
              <a:t>能</a:t>
            </a:r>
            <a:r>
              <a:rPr altLang="zh-CN" sz="2800" lang="zh-CN">
                <a:solidFill>
                  <a:srgbClr val="000000"/>
                </a:solidFill>
              </a:rPr>
              <a:t>會</a:t>
            </a:r>
            <a:r>
              <a:rPr altLang="zh-CN" sz="2800" lang="zh-CN">
                <a:solidFill>
                  <a:srgbClr val="000000"/>
                </a:solidFill>
              </a:rPr>
              <a:t>卡</a:t>
            </a:r>
            <a:r>
              <a:rPr altLang="zh-CN" sz="2800" lang="zh-CN">
                <a:solidFill>
                  <a:srgbClr val="000000"/>
                </a:solidFill>
              </a:rPr>
              <a:t>在</a:t>
            </a:r>
            <a:r>
              <a:rPr altLang="zh-CN" sz="2800" lang="zh-CN">
                <a:solidFill>
                  <a:srgbClr val="000000"/>
                </a:solidFill>
              </a:rPr>
              <a:t>鞍</a:t>
            </a:r>
            <a:r>
              <a:rPr altLang="zh-CN" sz="2800" lang="zh-CN">
                <a:solidFill>
                  <a:srgbClr val="000000"/>
                </a:solidFill>
              </a:rPr>
              <a:t>點</a:t>
            </a:r>
            <a:r>
              <a:rPr altLang="zh-CN" sz="2800" lang="en-US">
                <a:solidFill>
                  <a:srgbClr val="000000"/>
                </a:solidFill>
              </a:rPr>
              <a:t>(</a:t>
            </a:r>
            <a:r>
              <a:rPr altLang="zh-CN" sz="2800" lang="zh-CN">
                <a:solidFill>
                  <a:srgbClr val="000000"/>
                </a:solidFill>
              </a:rPr>
              <a:t>梯度</a:t>
            </a:r>
            <a:r>
              <a:rPr altLang="zh-CN" sz="2800" lang="en-US">
                <a:solidFill>
                  <a:srgbClr val="000000"/>
                </a:solidFill>
              </a:rPr>
              <a:t>0</a:t>
            </a:r>
            <a:r>
              <a:rPr altLang="zh-CN" sz="2800" lang="en-US">
                <a:solidFill>
                  <a:srgbClr val="000000"/>
                </a:solidFill>
              </a:rPr>
              <a:t>)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10" name=""/>
          <p:cNvSpPr txBox="1"/>
          <p:nvPr/>
        </p:nvSpPr>
        <p:spPr>
          <a:xfrm>
            <a:off x="2717321" y="864935"/>
            <a:ext cx="3709358" cy="48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(</a:t>
            </a:r>
            <a:r>
              <a:rPr sz="2800" lang="en-US">
                <a:solidFill>
                  <a:srgbClr val="000000"/>
                </a:solidFill>
              </a:rPr>
              <a:t>Gradient Descent</a:t>
            </a:r>
            <a:r>
              <a:rPr sz="2800" lang="en-US">
                <a:solidFill>
                  <a:srgbClr val="000000"/>
                </a:solidFill>
              </a:rPr>
              <a:t>)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11" name=""/>
          <p:cNvSpPr txBox="1"/>
          <p:nvPr/>
        </p:nvSpPr>
        <p:spPr>
          <a:xfrm>
            <a:off x="3431118" y="439936"/>
            <a:ext cx="2281762" cy="485140"/>
          </a:xfrm>
          <a:prstGeom prst="rect"/>
        </p:spPr>
        <p:txBody>
          <a:bodyPr rtlCol="0" wrap="square">
            <a:spAutoFit/>
          </a:bodyPr>
          <a:p>
            <a:r>
              <a:rPr sz="2800" lang="zh-CN">
                <a:solidFill>
                  <a:srgbClr val="000000"/>
                </a:solidFill>
              </a:rPr>
              <a:t>梯度</a:t>
            </a:r>
            <a:r>
              <a:rPr altLang="zh-CN" sz="2800" lang="zh-CN">
                <a:solidFill>
                  <a:srgbClr val="000000"/>
                </a:solidFill>
              </a:rPr>
              <a:t>下降</a:t>
            </a:r>
            <a:r>
              <a:rPr altLang="zh-CN" sz="2800" lang="zh-CN">
                <a:solidFill>
                  <a:srgbClr val="000000"/>
                </a:solidFill>
              </a:rPr>
              <a:t>法</a:t>
            </a:r>
            <a:r>
              <a:rPr altLang="zh-CN" sz="2800" lang="zh-CN">
                <a:solidFill>
                  <a:srgbClr val="000000"/>
                </a:solidFill>
              </a:rPr>
              <a:t>：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"/>
          <p:cNvSpPr txBox="1"/>
          <p:nvPr/>
        </p:nvSpPr>
        <p:spPr>
          <a:xfrm>
            <a:off x="3527572" y="422512"/>
            <a:ext cx="2088856" cy="485140"/>
          </a:xfrm>
          <a:prstGeom prst="rect"/>
        </p:spPr>
        <p:txBody>
          <a:bodyPr rtlCol="0" wrap="square">
            <a:spAutoFit/>
          </a:bodyPr>
          <a:p>
            <a:r>
              <a:rPr altLang="zh-CN" sz="2800" lang="zh-CN">
                <a:solidFill>
                  <a:srgbClr val="000000"/>
                </a:solidFill>
              </a:rPr>
              <a:t>改良</a:t>
            </a:r>
            <a:r>
              <a:rPr altLang="zh-CN" sz="2800" lang="zh-CN">
                <a:solidFill>
                  <a:srgbClr val="000000"/>
                </a:solidFill>
              </a:rPr>
              <a:t>版本</a:t>
            </a:r>
            <a:r>
              <a:rPr altLang="zh-CN" sz="2800" lang="zh-CN">
                <a:solidFill>
                  <a:srgbClr val="000000"/>
                </a:solidFill>
              </a:rPr>
              <a:t>：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93" name=""/>
          <p:cNvSpPr txBox="1"/>
          <p:nvPr/>
        </p:nvSpPr>
        <p:spPr>
          <a:xfrm>
            <a:off x="1393239" y="907651"/>
            <a:ext cx="6034573" cy="48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(Stochasitc Gradient Descent</a:t>
            </a:r>
            <a:r>
              <a:rPr sz="2800" lang="en-US">
                <a:solidFill>
                  <a:srgbClr val="000000"/>
                </a:solidFill>
              </a:rPr>
              <a:t>)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94" name=""/>
          <p:cNvSpPr txBox="1"/>
          <p:nvPr/>
        </p:nvSpPr>
        <p:spPr>
          <a:xfrm>
            <a:off x="857138" y="1532055"/>
            <a:ext cx="6769080" cy="1666239"/>
          </a:xfrm>
          <a:prstGeom prst="rect"/>
        </p:spPr>
        <p:txBody>
          <a:bodyPr rtlCol="0" wrap="square">
            <a:spAutoFit/>
          </a:bodyPr>
          <a:p>
            <a:r>
              <a:rPr sz="2800" lang="zh-CN">
                <a:solidFill>
                  <a:srgbClr val="000000"/>
                </a:solidFill>
              </a:rPr>
              <a:t>因為</a:t>
            </a:r>
            <a:r>
              <a:rPr sz="2800" lang="zh-CN">
                <a:solidFill>
                  <a:srgbClr val="000000"/>
                </a:solidFill>
              </a:rPr>
              <a:t>：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zh-CN">
                <a:solidFill>
                  <a:srgbClr val="000000"/>
                </a:solidFill>
              </a:rPr>
              <a:t>每次</a:t>
            </a:r>
            <a:r>
              <a:rPr altLang="zh-CN" sz="2800" lang="zh-CN">
                <a:solidFill>
                  <a:srgbClr val="000000"/>
                </a:solidFill>
              </a:rPr>
              <a:t>計算</a:t>
            </a:r>
            <a:r>
              <a:rPr altLang="zh-CN" sz="2800" lang="zh-CN">
                <a:solidFill>
                  <a:srgbClr val="000000"/>
                </a:solidFill>
              </a:rPr>
              <a:t>梯度</a:t>
            </a:r>
            <a:r>
              <a:rPr altLang="zh-CN" sz="2800" lang="zh-CN">
                <a:solidFill>
                  <a:srgbClr val="000000"/>
                </a:solidFill>
              </a:rPr>
              <a:t>都</a:t>
            </a:r>
            <a:r>
              <a:rPr altLang="zh-CN" sz="2800" lang="zh-CN">
                <a:solidFill>
                  <a:srgbClr val="000000"/>
                </a:solidFill>
              </a:rPr>
              <a:t>要</a:t>
            </a:r>
            <a:r>
              <a:rPr altLang="zh-CN" sz="2800" lang="zh-CN">
                <a:solidFill>
                  <a:srgbClr val="000000"/>
                </a:solidFill>
              </a:rPr>
              <a:t>將</a:t>
            </a:r>
            <a:r>
              <a:rPr altLang="zh-CN" sz="2800" lang="zh-CN">
                <a:solidFill>
                  <a:srgbClr val="000000"/>
                </a:solidFill>
              </a:rPr>
              <a:t>所有</a:t>
            </a:r>
            <a:r>
              <a:rPr altLang="zh-CN" sz="2800" lang="zh-CN">
                <a:solidFill>
                  <a:srgbClr val="000000"/>
                </a:solidFill>
              </a:rPr>
              <a:t>樣本</a:t>
            </a:r>
            <a:r>
              <a:rPr altLang="zh-CN" sz="2800" lang="zh-CN">
                <a:solidFill>
                  <a:srgbClr val="000000"/>
                </a:solidFill>
              </a:rPr>
              <a:t>計算</a:t>
            </a:r>
            <a:r>
              <a:rPr altLang="zh-CN" sz="2800" lang="zh-CN">
                <a:solidFill>
                  <a:srgbClr val="000000"/>
                </a:solidFill>
              </a:rPr>
              <a:t>，</a:t>
            </a:r>
            <a:r>
              <a:rPr altLang="zh-CN" sz="2800" lang="zh-CN">
                <a:solidFill>
                  <a:srgbClr val="000000"/>
                </a:solidFill>
              </a:rPr>
              <a:t>當</a:t>
            </a:r>
            <a:r>
              <a:rPr altLang="zh-CN" sz="2800" lang="zh-CN">
                <a:solidFill>
                  <a:srgbClr val="000000"/>
                </a:solidFill>
              </a:rPr>
              <a:t>樣本</a:t>
            </a:r>
            <a:r>
              <a:rPr altLang="zh-CN" sz="2800" lang="zh-CN">
                <a:solidFill>
                  <a:srgbClr val="000000"/>
                </a:solidFill>
              </a:rPr>
              <a:t>數量</a:t>
            </a:r>
            <a:r>
              <a:rPr altLang="zh-CN" sz="2800" lang="zh-CN">
                <a:solidFill>
                  <a:srgbClr val="000000"/>
                </a:solidFill>
              </a:rPr>
              <a:t>大</a:t>
            </a:r>
            <a:r>
              <a:rPr altLang="zh-CN" sz="2800" lang="zh-CN">
                <a:solidFill>
                  <a:srgbClr val="000000"/>
                </a:solidFill>
              </a:rPr>
              <a:t>的</a:t>
            </a:r>
            <a:r>
              <a:rPr altLang="zh-CN" sz="2800" lang="zh-CN">
                <a:solidFill>
                  <a:srgbClr val="000000"/>
                </a:solidFill>
              </a:rPr>
              <a:t>時候</a:t>
            </a:r>
            <a:r>
              <a:rPr altLang="zh-CN" sz="2800" lang="zh-CN">
                <a:solidFill>
                  <a:srgbClr val="000000"/>
                </a:solidFill>
              </a:rPr>
              <a:t>，</a:t>
            </a:r>
            <a:r>
              <a:rPr altLang="zh-CN" sz="2800" lang="zh-CN">
                <a:solidFill>
                  <a:srgbClr val="000000"/>
                </a:solidFill>
              </a:rPr>
              <a:t>就</a:t>
            </a:r>
            <a:r>
              <a:rPr altLang="zh-CN" sz="2800" lang="zh-CN">
                <a:solidFill>
                  <a:srgbClr val="000000"/>
                </a:solidFill>
              </a:rPr>
              <a:t>會</a:t>
            </a:r>
            <a:r>
              <a:rPr altLang="zh-CN" sz="2800" lang="zh-CN">
                <a:solidFill>
                  <a:srgbClr val="000000"/>
                </a:solidFill>
              </a:rPr>
              <a:t>非常</a:t>
            </a:r>
            <a:r>
              <a:rPr altLang="zh-CN" sz="2800" lang="zh-CN">
                <a:solidFill>
                  <a:srgbClr val="000000"/>
                </a:solidFill>
              </a:rPr>
              <a:t>的</a:t>
            </a:r>
            <a:r>
              <a:rPr altLang="zh-CN" sz="2800" lang="zh-CN">
                <a:solidFill>
                  <a:srgbClr val="000000"/>
                </a:solidFill>
              </a:rPr>
              <a:t>慢</a:t>
            </a:r>
            <a:r>
              <a:rPr altLang="zh-CN" sz="2800" lang="zh-CN">
                <a:solidFill>
                  <a:srgbClr val="000000"/>
                </a:solidFill>
              </a:rPr>
              <a:t>，</a:t>
            </a:r>
            <a:r>
              <a:rPr altLang="zh-CN" sz="2800" lang="zh-CN">
                <a:solidFill>
                  <a:srgbClr val="000000"/>
                </a:solidFill>
              </a:rPr>
              <a:t>而且</a:t>
            </a:r>
            <a:r>
              <a:rPr altLang="zh-CN" sz="2800" lang="zh-CN">
                <a:solidFill>
                  <a:srgbClr val="000000"/>
                </a:solidFill>
              </a:rPr>
              <a:t>容易</a:t>
            </a:r>
            <a:r>
              <a:rPr altLang="zh-CN" sz="2800" lang="zh-CN">
                <a:solidFill>
                  <a:srgbClr val="000000"/>
                </a:solidFill>
              </a:rPr>
              <a:t>喪失</a:t>
            </a:r>
            <a:r>
              <a:rPr altLang="zh-CN" sz="2800" lang="zh-CN">
                <a:solidFill>
                  <a:srgbClr val="C00000"/>
                </a:solidFill>
              </a:rPr>
              <a:t>隨機</a:t>
            </a:r>
            <a:r>
              <a:rPr altLang="zh-CN" sz="2800" lang="zh-CN">
                <a:solidFill>
                  <a:srgbClr val="C00000"/>
                </a:solidFill>
              </a:rPr>
              <a:t>性</a:t>
            </a:r>
            <a:r>
              <a:rPr altLang="zh-CN" sz="2800" lang="zh-CN">
                <a:solidFill>
                  <a:srgbClr val="000000"/>
                </a:solidFill>
              </a:rPr>
              <a:t>，</a:t>
            </a:r>
            <a:r>
              <a:rPr altLang="zh-CN" sz="2800" lang="zh-CN">
                <a:solidFill>
                  <a:srgbClr val="000000"/>
                </a:solidFill>
              </a:rPr>
              <a:t>造成</a:t>
            </a:r>
            <a:r>
              <a:rPr altLang="zh-CN" sz="2800" lang="zh-CN">
                <a:solidFill>
                  <a:srgbClr val="000000"/>
                </a:solidFill>
              </a:rPr>
              <a:t>過</a:t>
            </a:r>
            <a:r>
              <a:rPr altLang="zh-CN" sz="2800" lang="zh-CN">
                <a:solidFill>
                  <a:srgbClr val="000000"/>
                </a:solidFill>
              </a:rPr>
              <a:t>擬</a:t>
            </a:r>
            <a:r>
              <a:rPr altLang="zh-CN" sz="2800" lang="zh-CN">
                <a:solidFill>
                  <a:srgbClr val="000000"/>
                </a:solidFill>
              </a:rPr>
              <a:t>合</a:t>
            </a:r>
            <a:r>
              <a:rPr altLang="zh-CN" sz="2800" lang="zh-CN">
                <a:solidFill>
                  <a:srgbClr val="000000"/>
                </a:solidFill>
              </a:rPr>
              <a:t>。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95" name=""/>
          <p:cNvSpPr txBox="1"/>
          <p:nvPr/>
        </p:nvSpPr>
        <p:spPr>
          <a:xfrm>
            <a:off x="398143" y="3429000"/>
            <a:ext cx="5487899" cy="1272539"/>
          </a:xfrm>
          <a:prstGeom prst="rect"/>
        </p:spPr>
        <p:txBody>
          <a:bodyPr rtlCol="0" wrap="square">
            <a:spAutoFit/>
          </a:bodyPr>
          <a:p>
            <a:r>
              <a:rPr sz="2800" lang="zh-CN">
                <a:solidFill>
                  <a:srgbClr val="000000"/>
                </a:solidFill>
              </a:rPr>
              <a:t>方法</a:t>
            </a:r>
            <a:r>
              <a:rPr sz="2800" lang="zh-CN">
                <a:solidFill>
                  <a:srgbClr val="000000"/>
                </a:solidFill>
              </a:rPr>
              <a:t>：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zh-CN" sz="2800" lang="zh-CN">
                <a:solidFill>
                  <a:srgbClr val="000000"/>
                </a:solidFill>
              </a:rPr>
              <a:t>和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zh-CN">
                <a:solidFill>
                  <a:srgbClr val="000000"/>
                </a:solidFill>
              </a:rPr>
              <a:t>不</a:t>
            </a:r>
            <a:r>
              <a:rPr altLang="zh-CN" sz="2800" lang="zh-CN">
                <a:solidFill>
                  <a:srgbClr val="000000"/>
                </a:solidFill>
              </a:rPr>
              <a:t>同</a:t>
            </a:r>
            <a:r>
              <a:rPr altLang="zh-CN" sz="2800" lang="zh-CN">
                <a:solidFill>
                  <a:srgbClr val="000000"/>
                </a:solidFill>
              </a:rPr>
              <a:t>的</a:t>
            </a:r>
            <a:r>
              <a:rPr altLang="zh-CN" sz="2800" lang="zh-CN">
                <a:solidFill>
                  <a:srgbClr val="000000"/>
                </a:solidFill>
              </a:rPr>
              <a:t>是</a:t>
            </a:r>
            <a:r>
              <a:rPr altLang="zh-CN" sz="2800" lang="zh-CN">
                <a:solidFill>
                  <a:srgbClr val="000000"/>
                </a:solidFill>
              </a:rPr>
              <a:t>，</a:t>
            </a:r>
            <a:r>
              <a:rPr altLang="zh-CN" sz="2800" lang="zh-CN">
                <a:solidFill>
                  <a:srgbClr val="000000"/>
                </a:solidFill>
              </a:rPr>
              <a:t>每次</a:t>
            </a:r>
            <a:r>
              <a:rPr altLang="zh-CN" sz="2800" lang="zh-CN">
                <a:solidFill>
                  <a:srgbClr val="000000"/>
                </a:solidFill>
              </a:rPr>
              <a:t>計算</a:t>
            </a:r>
            <a:r>
              <a:rPr altLang="zh-CN" sz="2800" lang="zh-CN">
                <a:solidFill>
                  <a:srgbClr val="000000"/>
                </a:solidFill>
              </a:rPr>
              <a:t>梯度</a:t>
            </a:r>
            <a:r>
              <a:rPr altLang="zh-CN" sz="2800" lang="zh-CN">
                <a:solidFill>
                  <a:srgbClr val="000000"/>
                </a:solidFill>
              </a:rPr>
              <a:t>，</a:t>
            </a:r>
            <a:r>
              <a:rPr altLang="zh-CN" sz="2800" lang="zh-CN">
                <a:solidFill>
                  <a:srgbClr val="000000"/>
                </a:solidFill>
              </a:rPr>
              <a:t>只</a:t>
            </a:r>
            <a:r>
              <a:rPr altLang="zh-CN" sz="2800" lang="zh-CN">
                <a:solidFill>
                  <a:srgbClr val="000000"/>
                </a:solidFill>
              </a:rPr>
              <a:t>計算</a:t>
            </a:r>
            <a:r>
              <a:rPr altLang="zh-CN" sz="2800" lang="zh-CN">
                <a:solidFill>
                  <a:srgbClr val="000000"/>
                </a:solidFill>
              </a:rPr>
              <a:t>一</a:t>
            </a:r>
            <a:r>
              <a:rPr altLang="zh-CN" sz="2800" lang="zh-CN">
                <a:solidFill>
                  <a:srgbClr val="000000"/>
                </a:solidFill>
              </a:rPr>
              <a:t>小</a:t>
            </a:r>
            <a:r>
              <a:rPr altLang="zh-CN" sz="2800" lang="zh-CN">
                <a:solidFill>
                  <a:srgbClr val="000000"/>
                </a:solidFill>
              </a:rPr>
              <a:t>部</a:t>
            </a:r>
            <a:r>
              <a:rPr altLang="zh-CN" sz="2800" lang="zh-CN">
                <a:solidFill>
                  <a:srgbClr val="000000"/>
                </a:solidFill>
              </a:rPr>
              <a:t>分</a:t>
            </a:r>
            <a:r>
              <a:rPr altLang="zh-CN" sz="2800" lang="zh-CN">
                <a:solidFill>
                  <a:srgbClr val="000000"/>
                </a:solidFill>
              </a:rPr>
              <a:t>的</a:t>
            </a:r>
            <a:r>
              <a:rPr altLang="zh-CN" sz="2800" lang="zh-CN">
                <a:solidFill>
                  <a:srgbClr val="000000"/>
                </a:solidFill>
              </a:rPr>
              <a:t>樣本</a:t>
            </a:r>
            <a:r>
              <a:rPr altLang="zh-CN" sz="2800" lang="zh-CN">
                <a:solidFill>
                  <a:srgbClr val="000000"/>
                </a:solidFill>
              </a:rPr>
              <a:t>。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96" name=""/>
          <p:cNvSpPr txBox="1"/>
          <p:nvPr/>
        </p:nvSpPr>
        <p:spPr>
          <a:xfrm>
            <a:off x="277385" y="4769640"/>
            <a:ext cx="4500395" cy="1272539"/>
          </a:xfrm>
          <a:prstGeom prst="rect"/>
        </p:spPr>
        <p:txBody>
          <a:bodyPr rtlCol="0" wrap="square">
            <a:spAutoFit/>
          </a:bodyPr>
          <a:p>
            <a:r>
              <a:rPr sz="2800" lang="zh-CN">
                <a:solidFill>
                  <a:srgbClr val="000000"/>
                </a:solidFill>
              </a:rPr>
              <a:t>優點</a:t>
            </a:r>
            <a:r>
              <a:rPr sz="2800" lang="zh-CN">
                <a:solidFill>
                  <a:srgbClr val="000000"/>
                </a:solidFill>
              </a:rPr>
              <a:t>：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zh-CN" sz="2800" lang="zh-CN">
                <a:solidFill>
                  <a:srgbClr val="000000"/>
                </a:solidFill>
              </a:rPr>
              <a:t>保</a:t>
            </a:r>
            <a:r>
              <a:rPr altLang="zh-CN" sz="2800" lang="zh-CN">
                <a:solidFill>
                  <a:srgbClr val="000000"/>
                </a:solidFill>
              </a:rPr>
              <a:t>有</a:t>
            </a:r>
            <a:r>
              <a:rPr altLang="zh-CN" sz="2800" lang="zh-CN">
                <a:solidFill>
                  <a:srgbClr val="000000"/>
                </a:solidFill>
              </a:rPr>
              <a:t>原來</a:t>
            </a:r>
            <a:r>
              <a:rPr altLang="zh-CN" sz="2800" lang="zh-CN">
                <a:solidFill>
                  <a:srgbClr val="000000"/>
                </a:solidFill>
              </a:rPr>
              <a:t>的</a:t>
            </a:r>
            <a:r>
              <a:rPr altLang="zh-CN" sz="2800" lang="zh-CN">
                <a:solidFill>
                  <a:srgbClr val="000000"/>
                </a:solidFill>
              </a:rPr>
              <a:t>穩定</a:t>
            </a:r>
            <a:r>
              <a:rPr altLang="zh-CN" sz="2800" lang="zh-CN">
                <a:solidFill>
                  <a:srgbClr val="000000"/>
                </a:solidFill>
              </a:rPr>
              <a:t>性</a:t>
            </a:r>
            <a:r>
              <a:rPr altLang="zh-CN" sz="2800" lang="zh-CN">
                <a:solidFill>
                  <a:srgbClr val="000000"/>
                </a:solidFill>
              </a:rPr>
              <a:t>並</a:t>
            </a:r>
            <a:r>
              <a:rPr altLang="zh-CN" sz="2800" lang="zh-CN">
                <a:solidFill>
                  <a:srgbClr val="000000"/>
                </a:solidFill>
              </a:rPr>
              <a:t>增加</a:t>
            </a:r>
            <a:r>
              <a:rPr altLang="zh-CN" sz="2800" lang="zh-CN">
                <a:solidFill>
                  <a:srgbClr val="000000"/>
                </a:solidFill>
              </a:rPr>
              <a:t>了</a:t>
            </a:r>
            <a:r>
              <a:rPr altLang="zh-CN" sz="2800" lang="zh-CN">
                <a:solidFill>
                  <a:srgbClr val="000000"/>
                </a:solidFill>
              </a:rPr>
              <a:t>隨機</a:t>
            </a:r>
            <a:r>
              <a:rPr altLang="zh-CN" sz="2800" lang="zh-CN">
                <a:solidFill>
                  <a:srgbClr val="000000"/>
                </a:solidFill>
              </a:rPr>
              <a:t>性</a:t>
            </a:r>
            <a:r>
              <a:rPr altLang="zh-CN" sz="2800" lang="zh-CN">
                <a:solidFill>
                  <a:srgbClr val="000000"/>
                </a:solidFill>
              </a:rPr>
              <a:t>和</a:t>
            </a:r>
            <a:r>
              <a:rPr altLang="zh-CN" sz="2800" lang="zh-CN">
                <a:solidFill>
                  <a:srgbClr val="000000"/>
                </a:solidFill>
              </a:rPr>
              <a:t>速度</a:t>
            </a:r>
            <a:r>
              <a:rPr altLang="zh-CN" sz="2800" lang="zh-CN">
                <a:solidFill>
                  <a:srgbClr val="000000"/>
                </a:solidFill>
              </a:rPr>
              <a:t>。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915787" y="4306257"/>
            <a:ext cx="3939476" cy="2317064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"/>
          <p:cNvSpPr txBox="1"/>
          <p:nvPr/>
        </p:nvSpPr>
        <p:spPr>
          <a:xfrm>
            <a:off x="3512279" y="302298"/>
            <a:ext cx="2119441" cy="485140"/>
          </a:xfrm>
          <a:prstGeom prst="rect"/>
        </p:spPr>
        <p:txBody>
          <a:bodyPr rtlCol="0" wrap="square">
            <a:spAutoFit/>
          </a:bodyPr>
          <a:p>
            <a:r>
              <a:rPr altLang="zh-CN" sz="2800" lang="zh-CN">
                <a:solidFill>
                  <a:srgbClr val="000000"/>
                </a:solidFill>
              </a:rPr>
              <a:t>動</a:t>
            </a:r>
            <a:r>
              <a:rPr altLang="zh-CN" sz="2800" lang="zh-CN">
                <a:solidFill>
                  <a:srgbClr val="000000"/>
                </a:solidFill>
              </a:rPr>
              <a:t>量</a:t>
            </a:r>
            <a:r>
              <a:rPr altLang="zh-CN" sz="2800" lang="zh-CN">
                <a:solidFill>
                  <a:srgbClr val="000000"/>
                </a:solidFill>
              </a:rPr>
              <a:t>優化</a:t>
            </a:r>
            <a:r>
              <a:rPr altLang="zh-CN" sz="2800" lang="zh-CN">
                <a:solidFill>
                  <a:srgbClr val="000000"/>
                </a:solidFill>
              </a:rPr>
              <a:t>法</a:t>
            </a:r>
            <a:r>
              <a:rPr altLang="zh-CN" sz="2800" lang="zh-CN">
                <a:solidFill>
                  <a:srgbClr val="000000"/>
                </a:solidFill>
              </a:rPr>
              <a:t>：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89" name=""/>
          <p:cNvSpPr txBox="1"/>
          <p:nvPr/>
        </p:nvSpPr>
        <p:spPr>
          <a:xfrm>
            <a:off x="2853038" y="787437"/>
            <a:ext cx="3437923" cy="48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momentum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zh-CN">
                <a:solidFill>
                  <a:srgbClr val="000000"/>
                </a:solidFill>
              </a:rPr>
              <a:t>動</a:t>
            </a:r>
            <a:r>
              <a:rPr altLang="zh-CN" sz="2800" lang="zh-CN">
                <a:solidFill>
                  <a:srgbClr val="000000"/>
                </a:solidFill>
              </a:rPr>
              <a:t>量</a:t>
            </a:r>
            <a:r>
              <a:rPr altLang="zh-CN" sz="2800" lang="zh-CN">
                <a:solidFill>
                  <a:srgbClr val="000000"/>
                </a:solidFill>
              </a:rPr>
              <a:t>法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90" name=""/>
          <p:cNvSpPr txBox="1"/>
          <p:nvPr/>
        </p:nvSpPr>
        <p:spPr>
          <a:xfrm>
            <a:off x="1256045" y="1272576"/>
            <a:ext cx="6631909" cy="1272540"/>
          </a:xfrm>
          <a:prstGeom prst="rect"/>
        </p:spPr>
        <p:txBody>
          <a:bodyPr rtlCol="0" wrap="square">
            <a:spAutoFit/>
          </a:bodyPr>
          <a:p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sz="2800" lang="zh-CN">
                <a:solidFill>
                  <a:srgbClr val="000000"/>
                </a:solidFill>
              </a:rPr>
              <a:t>如果</a:t>
            </a:r>
            <a:r>
              <a:rPr altLang="zh-CN" sz="2800" lang="zh-CN">
                <a:solidFill>
                  <a:srgbClr val="000000"/>
                </a:solidFill>
              </a:rPr>
              <a:t>說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zh-CN">
                <a:solidFill>
                  <a:srgbClr val="000000"/>
                </a:solidFill>
              </a:rPr>
              <a:t>是</a:t>
            </a:r>
            <a:r>
              <a:rPr altLang="zh-CN" sz="2800" lang="zh-CN">
                <a:solidFill>
                  <a:srgbClr val="000000"/>
                </a:solidFill>
              </a:rPr>
              <a:t>下</a:t>
            </a:r>
            <a:r>
              <a:rPr altLang="zh-CN" sz="2800" lang="zh-CN">
                <a:solidFill>
                  <a:srgbClr val="000000"/>
                </a:solidFill>
              </a:rPr>
              <a:t>山</a:t>
            </a:r>
            <a:r>
              <a:rPr altLang="zh-CN" sz="2800" lang="zh-CN">
                <a:solidFill>
                  <a:srgbClr val="000000"/>
                </a:solidFill>
              </a:rPr>
              <a:t>的</a:t>
            </a:r>
            <a:r>
              <a:rPr altLang="zh-CN" sz="2800" lang="zh-CN">
                <a:solidFill>
                  <a:srgbClr val="000000"/>
                </a:solidFill>
              </a:rPr>
              <a:t>盲</a:t>
            </a:r>
            <a:r>
              <a:rPr altLang="zh-CN" sz="2800" lang="zh-CN">
                <a:solidFill>
                  <a:srgbClr val="000000"/>
                </a:solidFill>
              </a:rPr>
              <a:t>人</a:t>
            </a:r>
            <a:r>
              <a:rPr altLang="zh-CN" sz="2800" lang="zh-CN">
                <a:solidFill>
                  <a:srgbClr val="000000"/>
                </a:solidFill>
              </a:rPr>
              <a:t>，</a:t>
            </a:r>
            <a:r>
              <a:rPr altLang="zh-CN" sz="2800" lang="zh-CN">
                <a:solidFill>
                  <a:srgbClr val="000000"/>
                </a:solidFill>
              </a:rPr>
              <a:t>每</a:t>
            </a:r>
            <a:r>
              <a:rPr altLang="zh-CN" sz="2800" lang="zh-CN">
                <a:solidFill>
                  <a:srgbClr val="000000"/>
                </a:solidFill>
              </a:rPr>
              <a:t>走</a:t>
            </a:r>
            <a:r>
              <a:rPr altLang="zh-CN" sz="2800" lang="zh-CN">
                <a:solidFill>
                  <a:srgbClr val="000000"/>
                </a:solidFill>
              </a:rPr>
              <a:t>一</a:t>
            </a:r>
            <a:r>
              <a:rPr altLang="zh-CN" sz="2800" lang="zh-CN">
                <a:solidFill>
                  <a:srgbClr val="000000"/>
                </a:solidFill>
              </a:rPr>
              <a:t>步</a:t>
            </a:r>
            <a:r>
              <a:rPr altLang="zh-CN" sz="2800" lang="zh-CN">
                <a:solidFill>
                  <a:srgbClr val="000000"/>
                </a:solidFill>
              </a:rPr>
              <a:t>都</a:t>
            </a:r>
            <a:r>
              <a:rPr altLang="zh-CN" sz="2800" lang="zh-CN">
                <a:solidFill>
                  <a:srgbClr val="000000"/>
                </a:solidFill>
              </a:rPr>
              <a:t>要</a:t>
            </a:r>
            <a:r>
              <a:rPr altLang="zh-CN" sz="2800" lang="zh-CN">
                <a:solidFill>
                  <a:srgbClr val="000000"/>
                </a:solidFill>
              </a:rPr>
              <a:t>先</a:t>
            </a:r>
            <a:r>
              <a:rPr altLang="zh-CN" sz="2800" lang="zh-CN">
                <a:solidFill>
                  <a:srgbClr val="000000"/>
                </a:solidFill>
              </a:rPr>
              <a:t>計算</a:t>
            </a:r>
            <a:r>
              <a:rPr altLang="zh-CN" sz="2800" lang="zh-CN">
                <a:solidFill>
                  <a:srgbClr val="000000"/>
                </a:solidFill>
              </a:rPr>
              <a:t>梯度</a:t>
            </a:r>
            <a:r>
              <a:rPr altLang="zh-CN" sz="2800" lang="zh-CN">
                <a:solidFill>
                  <a:srgbClr val="000000"/>
                </a:solidFill>
              </a:rPr>
              <a:t>然後</a:t>
            </a:r>
            <a:r>
              <a:rPr altLang="zh-CN" sz="2800" lang="zh-CN">
                <a:solidFill>
                  <a:srgbClr val="000000"/>
                </a:solidFill>
              </a:rPr>
              <a:t>再</a:t>
            </a:r>
            <a:r>
              <a:rPr altLang="zh-CN" sz="2800" lang="zh-CN">
                <a:solidFill>
                  <a:srgbClr val="000000"/>
                </a:solidFill>
              </a:rPr>
              <a:t>前進</a:t>
            </a:r>
            <a:r>
              <a:rPr altLang="zh-CN" sz="2800" lang="zh-CN">
                <a:solidFill>
                  <a:srgbClr val="000000"/>
                </a:solidFill>
              </a:rPr>
              <a:t>，</a:t>
            </a:r>
            <a:r>
              <a:rPr altLang="zh-CN" sz="2800" lang="zh-CN">
                <a:solidFill>
                  <a:srgbClr val="000000"/>
                </a:solidFill>
              </a:rPr>
              <a:t>那</a:t>
            </a:r>
            <a:r>
              <a:rPr altLang="zh-CN" sz="2800" lang="zh-CN">
                <a:solidFill>
                  <a:srgbClr val="000000"/>
                </a:solidFill>
              </a:rPr>
              <a:t>動</a:t>
            </a:r>
            <a:r>
              <a:rPr altLang="zh-CN" sz="2800" lang="zh-CN">
                <a:solidFill>
                  <a:srgbClr val="000000"/>
                </a:solidFill>
              </a:rPr>
              <a:t>量</a:t>
            </a:r>
            <a:r>
              <a:rPr altLang="zh-CN" sz="2800" lang="zh-CN">
                <a:solidFill>
                  <a:srgbClr val="000000"/>
                </a:solidFill>
              </a:rPr>
              <a:t>法</a:t>
            </a:r>
            <a:r>
              <a:rPr altLang="zh-CN" sz="2800" lang="zh-CN">
                <a:solidFill>
                  <a:srgbClr val="000000"/>
                </a:solidFill>
              </a:rPr>
              <a:t>就</a:t>
            </a:r>
            <a:r>
              <a:rPr altLang="zh-CN" sz="2800" lang="zh-CN">
                <a:solidFill>
                  <a:srgbClr val="000000"/>
                </a:solidFill>
              </a:rPr>
              <a:t>像</a:t>
            </a:r>
            <a:r>
              <a:rPr altLang="zh-CN" sz="2800" lang="zh-CN">
                <a:solidFill>
                  <a:srgbClr val="000000"/>
                </a:solidFill>
              </a:rPr>
              <a:t>一</a:t>
            </a:r>
            <a:r>
              <a:rPr altLang="zh-CN" sz="2800" lang="zh-CN">
                <a:solidFill>
                  <a:srgbClr val="000000"/>
                </a:solidFill>
              </a:rPr>
              <a:t>顆</a:t>
            </a:r>
            <a:r>
              <a:rPr altLang="zh-CN" sz="2800" lang="zh-CN">
                <a:solidFill>
                  <a:srgbClr val="000000"/>
                </a:solidFill>
              </a:rPr>
              <a:t>會</a:t>
            </a:r>
            <a:r>
              <a:rPr altLang="zh-CN" sz="2800" lang="zh-CN">
                <a:solidFill>
                  <a:srgbClr val="000000"/>
                </a:solidFill>
              </a:rPr>
              <a:t>滾動</a:t>
            </a:r>
            <a:r>
              <a:rPr altLang="zh-CN" sz="2800" lang="zh-CN">
                <a:solidFill>
                  <a:srgbClr val="000000"/>
                </a:solidFill>
              </a:rPr>
              <a:t>的</a:t>
            </a:r>
            <a:r>
              <a:rPr altLang="zh-CN" sz="2800" lang="zh-CN">
                <a:solidFill>
                  <a:srgbClr val="000000"/>
                </a:solidFill>
              </a:rPr>
              <a:t>小</a:t>
            </a:r>
            <a:r>
              <a:rPr altLang="zh-CN" sz="2800" lang="zh-CN">
                <a:solidFill>
                  <a:srgbClr val="000000"/>
                </a:solidFill>
              </a:rPr>
              <a:t>球</a:t>
            </a:r>
            <a:r>
              <a:rPr altLang="zh-CN" sz="2800" lang="zh-CN">
                <a:solidFill>
                  <a:srgbClr val="000000"/>
                </a:solidFill>
              </a:rPr>
              <a:t>，</a:t>
            </a:r>
            <a:r>
              <a:rPr altLang="zh-CN" sz="2800" lang="zh-CN">
                <a:solidFill>
                  <a:srgbClr val="000000"/>
                </a:solidFill>
              </a:rPr>
              <a:t>有</a:t>
            </a:r>
            <a:r>
              <a:rPr altLang="zh-CN" sz="2800" lang="zh-CN">
                <a:solidFill>
                  <a:srgbClr val="000000"/>
                </a:solidFill>
              </a:rPr>
              <a:t>慣性</a:t>
            </a:r>
            <a:r>
              <a:rPr altLang="zh-CN" sz="2800" lang="zh-CN">
                <a:solidFill>
                  <a:srgbClr val="000000"/>
                </a:solidFill>
              </a:rPr>
              <a:t>的</a:t>
            </a:r>
            <a:r>
              <a:rPr altLang="zh-CN" sz="2800" lang="zh-CN">
                <a:solidFill>
                  <a:srgbClr val="000000"/>
                </a:solidFill>
              </a:rPr>
              <a:t>往</a:t>
            </a:r>
            <a:r>
              <a:rPr altLang="zh-CN" sz="2800" lang="zh-CN">
                <a:solidFill>
                  <a:srgbClr val="000000"/>
                </a:solidFill>
              </a:rPr>
              <a:t>前</a:t>
            </a:r>
            <a:r>
              <a:rPr altLang="zh-CN" sz="2800" lang="zh-CN">
                <a:solidFill>
                  <a:srgbClr val="000000"/>
                </a:solidFill>
              </a:rPr>
              <a:t>跑</a:t>
            </a:r>
            <a:r>
              <a:rPr altLang="zh-CN" sz="2800" lang="zh-CN">
                <a:solidFill>
                  <a:srgbClr val="000000"/>
                </a:solidFill>
              </a:rPr>
              <a:t>。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91" name=""/>
          <p:cNvSpPr txBox="1"/>
          <p:nvPr/>
        </p:nvSpPr>
        <p:spPr>
          <a:xfrm>
            <a:off x="1800062" y="2855471"/>
            <a:ext cx="5543875" cy="1666240"/>
          </a:xfrm>
          <a:prstGeom prst="rect"/>
        </p:spPr>
        <p:txBody>
          <a:bodyPr rtlCol="0" wrap="square">
            <a:spAutoFit/>
          </a:bodyPr>
          <a:p>
            <a:r>
              <a:rPr sz="2800" lang="zh-CN">
                <a:solidFill>
                  <a:srgbClr val="000000"/>
                </a:solidFill>
              </a:rPr>
              <a:t>方法</a:t>
            </a:r>
            <a:r>
              <a:rPr sz="2800" lang="zh-CN">
                <a:solidFill>
                  <a:srgbClr val="000000"/>
                </a:solidFill>
              </a:rPr>
              <a:t>：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zh-CN" sz="2800" lang="zh-CN">
                <a:solidFill>
                  <a:srgbClr val="000000"/>
                </a:solidFill>
              </a:rPr>
              <a:t>每次</a:t>
            </a:r>
            <a:r>
              <a:rPr altLang="zh-CN" sz="2800" lang="zh-CN">
                <a:solidFill>
                  <a:srgbClr val="000000"/>
                </a:solidFill>
              </a:rPr>
              <a:t>的</a:t>
            </a:r>
            <a:r>
              <a:rPr altLang="zh-CN" sz="2800" lang="zh-CN">
                <a:solidFill>
                  <a:srgbClr val="000000"/>
                </a:solidFill>
              </a:rPr>
              <a:t>移動</a:t>
            </a:r>
            <a:r>
              <a:rPr altLang="zh-CN" sz="2800" lang="zh-CN">
                <a:solidFill>
                  <a:srgbClr val="000000"/>
                </a:solidFill>
              </a:rPr>
              <a:t>，</a:t>
            </a:r>
            <a:r>
              <a:rPr altLang="zh-CN" sz="2800" lang="zh-CN">
                <a:solidFill>
                  <a:srgbClr val="000000"/>
                </a:solidFill>
              </a:rPr>
              <a:t>除了</a:t>
            </a:r>
            <a:r>
              <a:rPr altLang="zh-CN" sz="2800" lang="zh-CN">
                <a:solidFill>
                  <a:srgbClr val="000000"/>
                </a:solidFill>
              </a:rPr>
              <a:t>當前</a:t>
            </a:r>
            <a:r>
              <a:rPr altLang="zh-CN" sz="2800" lang="zh-CN">
                <a:solidFill>
                  <a:srgbClr val="000000"/>
                </a:solidFill>
              </a:rPr>
              <a:t>的</a:t>
            </a:r>
            <a:r>
              <a:rPr altLang="zh-CN" sz="2800" lang="zh-CN">
                <a:solidFill>
                  <a:srgbClr val="000000"/>
                </a:solidFill>
              </a:rPr>
              <a:t>下降</a:t>
            </a:r>
            <a:r>
              <a:rPr altLang="zh-CN" sz="2800" lang="zh-CN">
                <a:solidFill>
                  <a:srgbClr val="000000"/>
                </a:solidFill>
              </a:rPr>
              <a:t>方向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zh-CN">
                <a:solidFill>
                  <a:srgbClr val="000000"/>
                </a:solidFill>
              </a:rPr>
              <a:t>，</a:t>
            </a:r>
            <a:r>
              <a:rPr altLang="zh-CN" sz="2800" lang="zh-CN">
                <a:solidFill>
                  <a:srgbClr val="000000"/>
                </a:solidFill>
              </a:rPr>
              <a:t>還</a:t>
            </a:r>
            <a:r>
              <a:rPr altLang="zh-CN" sz="2800" lang="zh-CN">
                <a:solidFill>
                  <a:srgbClr val="000000"/>
                </a:solidFill>
              </a:rPr>
              <a:t>加上</a:t>
            </a:r>
            <a:r>
              <a:rPr altLang="zh-CN" sz="2800" lang="zh-CN">
                <a:solidFill>
                  <a:srgbClr val="000000"/>
                </a:solidFill>
              </a:rPr>
              <a:t>了</a:t>
            </a:r>
            <a:r>
              <a:rPr altLang="zh-CN" sz="2800" lang="zh-CN">
                <a:solidFill>
                  <a:srgbClr val="000000"/>
                </a:solidFill>
              </a:rPr>
              <a:t>上</a:t>
            </a:r>
            <a:r>
              <a:rPr altLang="zh-CN" sz="2800" lang="zh-CN">
                <a:solidFill>
                  <a:srgbClr val="000000"/>
                </a:solidFill>
              </a:rPr>
              <a:t>一</a:t>
            </a:r>
            <a:r>
              <a:rPr altLang="zh-CN" sz="2800" lang="zh-CN">
                <a:solidFill>
                  <a:srgbClr val="000000"/>
                </a:solidFill>
              </a:rPr>
              <a:t>次</a:t>
            </a:r>
            <a:r>
              <a:rPr altLang="zh-CN" sz="2800" lang="zh-CN">
                <a:solidFill>
                  <a:srgbClr val="000000"/>
                </a:solidFill>
              </a:rPr>
              <a:t>的</a:t>
            </a:r>
            <a:r>
              <a:rPr altLang="zh-CN" sz="2800" lang="zh-CN">
                <a:solidFill>
                  <a:srgbClr val="000000"/>
                </a:solidFill>
              </a:rPr>
              <a:t>下降</a:t>
            </a:r>
            <a:r>
              <a:rPr altLang="zh-CN" sz="2800" lang="zh-CN">
                <a:solidFill>
                  <a:srgbClr val="000000"/>
                </a:solidFill>
              </a:rPr>
              <a:t>方向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zh-CN">
                <a:solidFill>
                  <a:srgbClr val="000000"/>
                </a:solidFill>
              </a:rPr>
              <a:t>，</a:t>
            </a:r>
            <a:r>
              <a:rPr altLang="zh-CN" sz="2800" lang="zh-CN">
                <a:solidFill>
                  <a:srgbClr val="000000"/>
                </a:solidFill>
              </a:rPr>
              <a:t>能</a:t>
            </a:r>
            <a:r>
              <a:rPr altLang="zh-CN" sz="2800" lang="zh-CN">
                <a:solidFill>
                  <a:srgbClr val="000000"/>
                </a:solidFill>
              </a:rPr>
              <a:t>更</a:t>
            </a:r>
            <a:r>
              <a:rPr altLang="zh-CN" sz="2800" lang="zh-CN">
                <a:solidFill>
                  <a:srgbClr val="000000"/>
                </a:solidFill>
              </a:rPr>
              <a:t>快</a:t>
            </a:r>
            <a:r>
              <a:rPr altLang="zh-CN" sz="2800" lang="zh-CN">
                <a:solidFill>
                  <a:srgbClr val="000000"/>
                </a:solidFill>
              </a:rPr>
              <a:t>的</a:t>
            </a:r>
            <a:r>
              <a:rPr altLang="zh-CN" sz="2800" lang="zh-CN">
                <a:solidFill>
                  <a:srgbClr val="000000"/>
                </a:solidFill>
              </a:rPr>
              <a:t>到達</a:t>
            </a:r>
            <a:r>
              <a:rPr altLang="zh-CN" sz="2800" lang="zh-CN">
                <a:solidFill>
                  <a:srgbClr val="000000"/>
                </a:solidFill>
              </a:rPr>
              <a:t>最</a:t>
            </a:r>
            <a:r>
              <a:rPr altLang="zh-CN" sz="2800" lang="zh-CN">
                <a:solidFill>
                  <a:srgbClr val="000000"/>
                </a:solidFill>
              </a:rPr>
              <a:t>低</a:t>
            </a:r>
            <a:r>
              <a:rPr altLang="zh-CN" sz="2800" lang="zh-CN">
                <a:solidFill>
                  <a:srgbClr val="000000"/>
                </a:solidFill>
              </a:rPr>
              <a:t>點</a:t>
            </a:r>
            <a:r>
              <a:rPr altLang="zh-CN" sz="2800" lang="zh-CN">
                <a:solidFill>
                  <a:srgbClr val="000000"/>
                </a:solidFill>
              </a:rPr>
              <a:t>。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406107" y="4521712"/>
            <a:ext cx="6331786" cy="2336288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"/>
          <p:cNvSpPr txBox="1"/>
          <p:nvPr/>
        </p:nvSpPr>
        <p:spPr>
          <a:xfrm>
            <a:off x="3564038" y="370233"/>
            <a:ext cx="2015924" cy="485140"/>
          </a:xfrm>
          <a:prstGeom prst="rect"/>
        </p:spPr>
        <p:txBody>
          <a:bodyPr rtlCol="0" wrap="square">
            <a:spAutoFit/>
          </a:bodyPr>
          <a:p>
            <a:r>
              <a:rPr sz="2800" lang="zh-CN">
                <a:solidFill>
                  <a:srgbClr val="000000"/>
                </a:solidFill>
              </a:rPr>
              <a:t>改良</a:t>
            </a:r>
            <a:r>
              <a:rPr altLang="zh-CN" sz="2800" lang="zh-CN">
                <a:solidFill>
                  <a:srgbClr val="000000"/>
                </a:solidFill>
              </a:rPr>
              <a:t>版本</a:t>
            </a:r>
            <a:r>
              <a:rPr altLang="zh-CN" sz="2800" lang="zh-CN">
                <a:solidFill>
                  <a:srgbClr val="000000"/>
                </a:solidFill>
              </a:rPr>
              <a:t>：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85" name=""/>
          <p:cNvSpPr txBox="1"/>
          <p:nvPr/>
        </p:nvSpPr>
        <p:spPr>
          <a:xfrm>
            <a:off x="339864" y="1386187"/>
            <a:ext cx="5370041" cy="2059941"/>
          </a:xfrm>
          <a:prstGeom prst="rect"/>
        </p:spPr>
        <p:txBody>
          <a:bodyPr rtlCol="0" wrap="square">
            <a:spAutoFit/>
          </a:bodyPr>
          <a:p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sz="2800" lang="zh-CN">
                <a:solidFill>
                  <a:srgbClr val="000000"/>
                </a:solidFill>
              </a:rPr>
              <a:t>一</a:t>
            </a:r>
            <a:r>
              <a:rPr altLang="zh-CN" sz="2800" lang="zh-CN">
                <a:solidFill>
                  <a:srgbClr val="000000"/>
                </a:solidFill>
              </a:rPr>
              <a:t>位</a:t>
            </a:r>
            <a:r>
              <a:rPr altLang="zh-CN" sz="2800" lang="zh-CN">
                <a:solidFill>
                  <a:srgbClr val="000000"/>
                </a:solidFill>
              </a:rPr>
              <a:t>叫Nesterov</a:t>
            </a:r>
            <a:r>
              <a:rPr altLang="zh-CN" sz="2800" lang="zh-CN">
                <a:solidFill>
                  <a:srgbClr val="000000"/>
                </a:solidFill>
              </a:rPr>
              <a:t>的</a:t>
            </a:r>
            <a:r>
              <a:rPr altLang="zh-CN" sz="2800" lang="zh-CN">
                <a:solidFill>
                  <a:srgbClr val="000000"/>
                </a:solidFill>
              </a:rPr>
              <a:t>大</a:t>
            </a:r>
            <a:r>
              <a:rPr altLang="zh-CN" sz="2800" lang="zh-CN">
                <a:solidFill>
                  <a:srgbClr val="000000"/>
                </a:solidFill>
              </a:rPr>
              <a:t>神</a:t>
            </a:r>
            <a:r>
              <a:rPr altLang="zh-CN" sz="2800" lang="zh-CN">
                <a:solidFill>
                  <a:srgbClr val="000000"/>
                </a:solidFill>
              </a:rPr>
              <a:t>想</a:t>
            </a:r>
            <a:r>
              <a:rPr altLang="zh-CN" sz="2800" lang="zh-CN">
                <a:solidFill>
                  <a:srgbClr val="000000"/>
                </a:solidFill>
              </a:rPr>
              <a:t>到</a:t>
            </a:r>
            <a:r>
              <a:rPr altLang="zh-CN" sz="2800" lang="zh-CN">
                <a:solidFill>
                  <a:srgbClr val="000000"/>
                </a:solidFill>
              </a:rPr>
              <a:t>，</a:t>
            </a:r>
            <a:r>
              <a:rPr altLang="zh-CN" sz="2800" lang="zh-CN">
                <a:solidFill>
                  <a:srgbClr val="000000"/>
                </a:solidFill>
              </a:rPr>
              <a:t>既然</a:t>
            </a:r>
            <a:r>
              <a:rPr altLang="zh-CN" sz="2800" lang="zh-CN">
                <a:solidFill>
                  <a:srgbClr val="000000"/>
                </a:solidFill>
              </a:rPr>
              <a:t>每次</a:t>
            </a:r>
            <a:r>
              <a:rPr altLang="zh-CN" sz="2800" lang="zh-CN">
                <a:solidFill>
                  <a:srgbClr val="000000"/>
                </a:solidFill>
              </a:rPr>
              <a:t>前進</a:t>
            </a:r>
            <a:r>
              <a:rPr altLang="zh-CN" sz="2800" lang="zh-CN">
                <a:solidFill>
                  <a:srgbClr val="000000"/>
                </a:solidFill>
              </a:rPr>
              <a:t>，</a:t>
            </a:r>
            <a:r>
              <a:rPr altLang="zh-CN" sz="2800" lang="zh-CN">
                <a:solidFill>
                  <a:srgbClr val="000000"/>
                </a:solidFill>
              </a:rPr>
              <a:t>都</a:t>
            </a:r>
            <a:r>
              <a:rPr altLang="zh-CN" sz="2800" lang="zh-CN">
                <a:solidFill>
                  <a:srgbClr val="000000"/>
                </a:solidFill>
              </a:rPr>
              <a:t>需要</a:t>
            </a:r>
            <a:r>
              <a:rPr altLang="zh-CN" sz="2800" lang="zh-CN">
                <a:solidFill>
                  <a:srgbClr val="000000"/>
                </a:solidFill>
              </a:rPr>
              <a:t>加</a:t>
            </a:r>
            <a:r>
              <a:rPr altLang="zh-CN" sz="2800" lang="zh-CN">
                <a:solidFill>
                  <a:srgbClr val="000000"/>
                </a:solidFill>
              </a:rPr>
              <a:t>上</a:t>
            </a:r>
            <a:r>
              <a:rPr altLang="zh-CN" sz="2800" lang="zh-CN">
                <a:solidFill>
                  <a:srgbClr val="000000"/>
                </a:solidFill>
              </a:rPr>
              <a:t>上</a:t>
            </a:r>
            <a:r>
              <a:rPr altLang="zh-CN" sz="2800" lang="zh-CN">
                <a:solidFill>
                  <a:srgbClr val="000000"/>
                </a:solidFill>
              </a:rPr>
              <a:t>次</a:t>
            </a:r>
            <a:r>
              <a:rPr altLang="zh-CN" sz="2800" lang="zh-CN">
                <a:solidFill>
                  <a:srgbClr val="000000"/>
                </a:solidFill>
              </a:rPr>
              <a:t>的</a:t>
            </a:r>
            <a:r>
              <a:rPr altLang="zh-CN" sz="2800" lang="zh-CN">
                <a:solidFill>
                  <a:srgbClr val="000000"/>
                </a:solidFill>
              </a:rPr>
              <a:t>下降</a:t>
            </a:r>
            <a:r>
              <a:rPr altLang="zh-CN" sz="2800" lang="zh-CN">
                <a:solidFill>
                  <a:srgbClr val="000000"/>
                </a:solidFill>
              </a:rPr>
              <a:t>方向</a:t>
            </a:r>
            <a:r>
              <a:rPr altLang="zh-CN" sz="2800" lang="zh-CN">
                <a:solidFill>
                  <a:srgbClr val="000000"/>
                </a:solidFill>
              </a:rPr>
              <a:t>，</a:t>
            </a:r>
            <a:r>
              <a:rPr altLang="zh-CN" sz="2800" lang="zh-CN">
                <a:solidFill>
                  <a:srgbClr val="000000"/>
                </a:solidFill>
              </a:rPr>
              <a:t>那</a:t>
            </a:r>
            <a:r>
              <a:rPr altLang="zh-CN" sz="2800" lang="zh-CN">
                <a:solidFill>
                  <a:srgbClr val="000000"/>
                </a:solidFill>
              </a:rPr>
              <a:t>就</a:t>
            </a:r>
            <a:r>
              <a:rPr altLang="zh-CN" sz="2800" lang="zh-CN">
                <a:solidFill>
                  <a:srgbClr val="000000"/>
                </a:solidFill>
              </a:rPr>
              <a:t>先</a:t>
            </a:r>
            <a:r>
              <a:rPr altLang="zh-CN" sz="2800" lang="zh-CN">
                <a:solidFill>
                  <a:srgbClr val="000000"/>
                </a:solidFill>
              </a:rPr>
              <a:t>前進</a:t>
            </a:r>
            <a:r>
              <a:rPr altLang="zh-CN" sz="2800" lang="zh-CN">
                <a:solidFill>
                  <a:srgbClr val="000000"/>
                </a:solidFill>
              </a:rPr>
              <a:t>一</a:t>
            </a:r>
            <a:r>
              <a:rPr altLang="zh-CN" sz="2800" lang="zh-CN">
                <a:solidFill>
                  <a:srgbClr val="000000"/>
                </a:solidFill>
              </a:rPr>
              <a:t>次</a:t>
            </a:r>
            <a:r>
              <a:rPr altLang="zh-CN" sz="2800" lang="zh-CN">
                <a:solidFill>
                  <a:srgbClr val="000000"/>
                </a:solidFill>
              </a:rPr>
              <a:t>上</a:t>
            </a:r>
            <a:r>
              <a:rPr altLang="zh-CN" sz="2800" lang="zh-CN">
                <a:solidFill>
                  <a:srgbClr val="000000"/>
                </a:solidFill>
              </a:rPr>
              <a:t>次</a:t>
            </a:r>
            <a:r>
              <a:rPr altLang="zh-CN" sz="2800" lang="zh-CN">
                <a:solidFill>
                  <a:srgbClr val="000000"/>
                </a:solidFill>
              </a:rPr>
              <a:t>的</a:t>
            </a:r>
            <a:r>
              <a:rPr altLang="zh-CN" sz="2800" lang="zh-CN">
                <a:solidFill>
                  <a:srgbClr val="000000"/>
                </a:solidFill>
              </a:rPr>
              <a:t>方向</a:t>
            </a:r>
            <a:r>
              <a:rPr altLang="zh-CN" sz="2800" lang="en-US">
                <a:solidFill>
                  <a:srgbClr val="000000"/>
                </a:solidFill>
              </a:rPr>
              <a:t>(</a:t>
            </a:r>
            <a:r>
              <a:rPr altLang="zh-CN" sz="2800" lang="zh-CN">
                <a:solidFill>
                  <a:srgbClr val="000000"/>
                </a:solidFill>
              </a:rPr>
              <a:t>到</a:t>
            </a:r>
            <a:r>
              <a:rPr altLang="zh-CN" sz="2800" lang="en-US">
                <a:solidFill>
                  <a:srgbClr val="000000"/>
                </a:solidFill>
              </a:rPr>
              <a:t>C</a:t>
            </a:r>
            <a:r>
              <a:rPr altLang="zh-CN" sz="2800" lang="en-US">
                <a:solidFill>
                  <a:srgbClr val="000000"/>
                </a:solidFill>
              </a:rPr>
              <a:t>)</a:t>
            </a:r>
            <a:r>
              <a:rPr altLang="en-US" sz="2800" lang="zh-CN">
                <a:solidFill>
                  <a:srgbClr val="000000"/>
                </a:solidFill>
              </a:rPr>
              <a:t>，</a:t>
            </a:r>
            <a:r>
              <a:rPr altLang="zh-CN" sz="2800" lang="zh-CN">
                <a:solidFill>
                  <a:srgbClr val="000000"/>
                </a:solidFill>
              </a:rPr>
              <a:t>求</a:t>
            </a:r>
            <a:r>
              <a:rPr altLang="zh-CN" sz="2800" lang="en-US">
                <a:solidFill>
                  <a:srgbClr val="000000"/>
                </a:solidFill>
              </a:rPr>
              <a:t>C</a:t>
            </a:r>
            <a:r>
              <a:rPr altLang="zh-CN" sz="2800" lang="zh-CN">
                <a:solidFill>
                  <a:srgbClr val="000000"/>
                </a:solidFill>
              </a:rPr>
              <a:t>的</a:t>
            </a:r>
            <a:r>
              <a:rPr altLang="zh-CN" sz="2800" lang="zh-CN">
                <a:solidFill>
                  <a:srgbClr val="000000"/>
                </a:solidFill>
              </a:rPr>
              <a:t>梯度</a:t>
            </a:r>
            <a:r>
              <a:rPr altLang="zh-CN" sz="2800" lang="zh-CN">
                <a:solidFill>
                  <a:srgbClr val="000000"/>
                </a:solidFill>
              </a:rPr>
              <a:t>，</a:t>
            </a:r>
            <a:r>
              <a:rPr altLang="zh-CN" sz="2800" lang="zh-CN">
                <a:solidFill>
                  <a:srgbClr val="000000"/>
                </a:solidFill>
              </a:rPr>
              <a:t>然後</a:t>
            </a:r>
            <a:r>
              <a:rPr altLang="zh-CN" sz="2800" lang="zh-CN">
                <a:solidFill>
                  <a:srgbClr val="000000"/>
                </a:solidFill>
              </a:rPr>
              <a:t>合併</a:t>
            </a:r>
            <a:r>
              <a:rPr altLang="zh-CN" sz="2800" lang="zh-CN">
                <a:solidFill>
                  <a:srgbClr val="000000"/>
                </a:solidFill>
              </a:rPr>
              <a:t>爲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zh-CN">
                <a:solidFill>
                  <a:srgbClr val="000000"/>
                </a:solidFill>
              </a:rPr>
              <a:t>的</a:t>
            </a:r>
            <a:r>
              <a:rPr altLang="zh-CN" sz="2800" lang="zh-CN">
                <a:solidFill>
                  <a:srgbClr val="000000"/>
                </a:solidFill>
              </a:rPr>
              <a:t>下降</a:t>
            </a:r>
            <a:r>
              <a:rPr altLang="zh-CN" sz="2800" lang="zh-CN">
                <a:solidFill>
                  <a:srgbClr val="000000"/>
                </a:solidFill>
              </a:rPr>
              <a:t>方向</a:t>
            </a:r>
            <a:r>
              <a:rPr altLang="zh-CN" sz="2800" lang="zh-CN">
                <a:solidFill>
                  <a:srgbClr val="000000"/>
                </a:solidFill>
              </a:rPr>
              <a:t>。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86" name=""/>
          <p:cNvSpPr txBox="1"/>
          <p:nvPr/>
        </p:nvSpPr>
        <p:spPr>
          <a:xfrm>
            <a:off x="1459547" y="855372"/>
            <a:ext cx="6932272" cy="48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(</a:t>
            </a:r>
            <a:r>
              <a:rPr sz="2800" lang="en-US">
                <a:solidFill>
                  <a:srgbClr val="000000"/>
                </a:solidFill>
              </a:rPr>
              <a:t>Nesterov accelerated gradient</a:t>
            </a:r>
            <a:r>
              <a:rPr sz="2800" lang="en-US">
                <a:solidFill>
                  <a:srgbClr val="000000"/>
                </a:solidFill>
              </a:rPr>
              <a:t>)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275378" y="4027616"/>
            <a:ext cx="6314535" cy="2830384"/>
          </a:xfrm>
          <a:prstGeom prst="rect"/>
        </p:spPr>
      </p:pic>
      <p:sp>
        <p:nvSpPr>
          <p:cNvPr id="1048587" name=""/>
          <p:cNvSpPr txBox="1"/>
          <p:nvPr/>
        </p:nvSpPr>
        <p:spPr>
          <a:xfrm>
            <a:off x="4786013" y="3250895"/>
            <a:ext cx="3918037" cy="726440"/>
          </a:xfrm>
          <a:prstGeom prst="rect"/>
        </p:spPr>
        <p:txBody>
          <a:bodyPr rtlCol="0" wrap="square">
            <a:spAutoFit/>
          </a:bodyPr>
          <a:p>
            <a:r>
              <a:rPr sz="2200" lang="zh-CN">
                <a:solidFill>
                  <a:srgbClr val="000000"/>
                </a:solidFill>
              </a:rPr>
              <a:t>也</a:t>
            </a:r>
            <a:r>
              <a:rPr altLang="zh-CN" sz="2200" lang="zh-CN">
                <a:solidFill>
                  <a:srgbClr val="000000"/>
                </a:solidFill>
              </a:rPr>
              <a:t>就</a:t>
            </a:r>
            <a:r>
              <a:rPr altLang="zh-CN" sz="2200" lang="zh-CN">
                <a:solidFill>
                  <a:srgbClr val="000000"/>
                </a:solidFill>
              </a:rPr>
              <a:t>是</a:t>
            </a:r>
            <a:r>
              <a:rPr altLang="zh-CN" sz="2200" lang="zh-CN">
                <a:solidFill>
                  <a:srgbClr val="000000"/>
                </a:solidFill>
              </a:rPr>
              <a:t>本來</a:t>
            </a:r>
            <a:r>
              <a:rPr altLang="zh-CN" sz="2200" lang="zh-CN">
                <a:solidFill>
                  <a:srgbClr val="000000"/>
                </a:solidFill>
              </a:rPr>
              <a:t>是</a:t>
            </a:r>
            <a:r>
              <a:rPr altLang="zh-CN" sz="2200" lang="zh-CN">
                <a:solidFill>
                  <a:srgbClr val="000000"/>
                </a:solidFill>
              </a:rPr>
              <a:t>加上</a:t>
            </a:r>
            <a:r>
              <a:rPr altLang="zh-CN" sz="2200" lang="en-US">
                <a:solidFill>
                  <a:srgbClr val="000000"/>
                </a:solidFill>
              </a:rPr>
              <a:t>B</a:t>
            </a:r>
            <a:r>
              <a:rPr altLang="zh-CN" sz="2200" lang="zh-CN">
                <a:solidFill>
                  <a:srgbClr val="000000"/>
                </a:solidFill>
              </a:rPr>
              <a:t>的</a:t>
            </a:r>
            <a:r>
              <a:rPr altLang="zh-CN" sz="2200" lang="zh-CN">
                <a:solidFill>
                  <a:srgbClr val="000000"/>
                </a:solidFill>
              </a:rPr>
              <a:t>下降</a:t>
            </a:r>
            <a:r>
              <a:rPr altLang="zh-CN" sz="2200" lang="zh-CN">
                <a:solidFill>
                  <a:srgbClr val="000000"/>
                </a:solidFill>
              </a:rPr>
              <a:t>方向</a:t>
            </a:r>
            <a:r>
              <a:rPr altLang="zh-CN" sz="2200" lang="zh-CN">
                <a:solidFill>
                  <a:srgbClr val="000000"/>
                </a:solidFill>
              </a:rPr>
              <a:t>，</a:t>
            </a:r>
            <a:r>
              <a:rPr altLang="zh-CN" sz="2200" lang="zh-CN">
                <a:solidFill>
                  <a:srgbClr val="000000"/>
                </a:solidFill>
              </a:rPr>
              <a:t>換成</a:t>
            </a:r>
            <a:r>
              <a:rPr altLang="zh-CN" sz="2200" lang="zh-CN">
                <a:solidFill>
                  <a:srgbClr val="000000"/>
                </a:solidFill>
              </a:rPr>
              <a:t>加上</a:t>
            </a:r>
            <a:r>
              <a:rPr altLang="zh-CN" sz="2200" lang="en-US">
                <a:solidFill>
                  <a:srgbClr val="000000"/>
                </a:solidFill>
              </a:rPr>
              <a:t>C</a:t>
            </a:r>
            <a:r>
              <a:rPr altLang="zh-CN" sz="2200" lang="zh-CN">
                <a:solidFill>
                  <a:srgbClr val="000000"/>
                </a:solidFill>
              </a:rPr>
              <a:t>的</a:t>
            </a:r>
            <a:r>
              <a:rPr altLang="zh-CN" sz="2200" lang="zh-CN">
                <a:solidFill>
                  <a:srgbClr val="000000"/>
                </a:solidFill>
              </a:rPr>
              <a:t>下降</a:t>
            </a:r>
            <a:r>
              <a:rPr altLang="zh-CN" sz="2200" lang="zh-CN">
                <a:solidFill>
                  <a:srgbClr val="000000"/>
                </a:solidFill>
              </a:rPr>
              <a:t>方向</a:t>
            </a:r>
            <a:endParaRPr sz="22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"/>
          <p:cNvSpPr txBox="1"/>
          <p:nvPr/>
        </p:nvSpPr>
        <p:spPr>
          <a:xfrm>
            <a:off x="2572000" y="178543"/>
            <a:ext cx="4000000" cy="485140"/>
          </a:xfrm>
          <a:prstGeom prst="rect"/>
        </p:spPr>
        <p:txBody>
          <a:bodyPr rtlCol="0" wrap="square">
            <a:spAutoFit/>
          </a:bodyPr>
          <a:p>
            <a:r>
              <a:rPr sz="2800" lang="zh-CN">
                <a:solidFill>
                  <a:srgbClr val="000000"/>
                </a:solidFill>
              </a:rPr>
              <a:t>自</a:t>
            </a:r>
            <a:r>
              <a:rPr altLang="zh-CN" sz="2800" lang="zh-CN">
                <a:solidFill>
                  <a:srgbClr val="000000"/>
                </a:solidFill>
              </a:rPr>
              <a:t>適應</a:t>
            </a:r>
            <a:r>
              <a:rPr altLang="zh-CN" sz="2800" lang="zh-CN">
                <a:solidFill>
                  <a:srgbClr val="000000"/>
                </a:solidFill>
              </a:rPr>
              <a:t>學習</a:t>
            </a:r>
            <a:r>
              <a:rPr altLang="zh-CN" sz="2800" lang="zh-CN">
                <a:solidFill>
                  <a:srgbClr val="000000"/>
                </a:solidFill>
              </a:rPr>
              <a:t>率</a:t>
            </a:r>
            <a:r>
              <a:rPr altLang="zh-CN" sz="2800" lang="zh-CN">
                <a:solidFill>
                  <a:srgbClr val="000000"/>
                </a:solidFill>
              </a:rPr>
              <a:t>優化</a:t>
            </a:r>
            <a:r>
              <a:rPr altLang="zh-CN" sz="2800" lang="zh-CN">
                <a:solidFill>
                  <a:srgbClr val="000000"/>
                </a:solidFill>
              </a:rPr>
              <a:t>算法</a:t>
            </a:r>
            <a:r>
              <a:rPr altLang="zh-CN" sz="2800" lang="zh-CN">
                <a:solidFill>
                  <a:srgbClr val="000000"/>
                </a:solidFill>
              </a:rPr>
              <a:t>：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0" name=""/>
          <p:cNvSpPr txBox="1"/>
          <p:nvPr/>
        </p:nvSpPr>
        <p:spPr>
          <a:xfrm>
            <a:off x="3711153" y="663682"/>
            <a:ext cx="1721692" cy="48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Adagrad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1" name=""/>
          <p:cNvSpPr txBox="1"/>
          <p:nvPr/>
        </p:nvSpPr>
        <p:spPr>
          <a:xfrm>
            <a:off x="1740729" y="1319971"/>
            <a:ext cx="5662540" cy="1666240"/>
          </a:xfrm>
          <a:prstGeom prst="rect"/>
        </p:spPr>
        <p:txBody>
          <a:bodyPr rtlCol="0" wrap="square">
            <a:spAutoFit/>
          </a:bodyPr>
          <a:p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sz="2800" lang="zh-CN">
                <a:solidFill>
                  <a:srgbClr val="000000"/>
                </a:solidFill>
              </a:rPr>
              <a:t>這</a:t>
            </a:r>
            <a:r>
              <a:rPr altLang="zh-CN" sz="2800" lang="zh-CN">
                <a:solidFill>
                  <a:srgbClr val="000000"/>
                </a:solidFill>
              </a:rPr>
              <a:t>次</a:t>
            </a:r>
            <a:r>
              <a:rPr altLang="zh-CN" sz="2800" lang="zh-CN">
                <a:solidFill>
                  <a:srgbClr val="000000"/>
                </a:solidFill>
              </a:rPr>
              <a:t>的</a:t>
            </a:r>
            <a:r>
              <a:rPr altLang="zh-CN" sz="2800" lang="zh-CN">
                <a:solidFill>
                  <a:srgbClr val="000000"/>
                </a:solidFill>
              </a:rPr>
              <a:t>算法</a:t>
            </a:r>
            <a:r>
              <a:rPr altLang="zh-CN" sz="2800" lang="zh-CN">
                <a:solidFill>
                  <a:srgbClr val="000000"/>
                </a:solidFill>
              </a:rPr>
              <a:t>會</a:t>
            </a:r>
            <a:r>
              <a:rPr altLang="zh-CN" sz="2800" lang="zh-CN">
                <a:solidFill>
                  <a:srgbClr val="000000"/>
                </a:solidFill>
              </a:rPr>
              <a:t>自動</a:t>
            </a:r>
            <a:r>
              <a:rPr altLang="zh-CN" sz="2800" lang="zh-CN">
                <a:solidFill>
                  <a:srgbClr val="000000"/>
                </a:solidFill>
              </a:rPr>
              <a:t>調整</a:t>
            </a:r>
            <a:r>
              <a:rPr altLang="zh-CN" sz="2800" lang="zh-CN">
                <a:solidFill>
                  <a:srgbClr val="000000"/>
                </a:solidFill>
              </a:rPr>
              <a:t>學習</a:t>
            </a:r>
            <a:r>
              <a:rPr altLang="zh-CN" sz="2800" lang="zh-CN">
                <a:solidFill>
                  <a:srgbClr val="000000"/>
                </a:solidFill>
              </a:rPr>
              <a:t>率</a:t>
            </a:r>
            <a:r>
              <a:rPr altLang="zh-CN" sz="2800" lang="zh-CN">
                <a:solidFill>
                  <a:srgbClr val="000000"/>
                </a:solidFill>
              </a:rPr>
              <a:t>，</a:t>
            </a:r>
            <a:r>
              <a:rPr altLang="zh-CN" sz="2800" lang="zh-CN">
                <a:solidFill>
                  <a:srgbClr val="000000"/>
                </a:solidFill>
              </a:rPr>
              <a:t>一</a:t>
            </a:r>
            <a:r>
              <a:rPr altLang="zh-CN" sz="2800" lang="zh-CN">
                <a:solidFill>
                  <a:srgbClr val="000000"/>
                </a:solidFill>
              </a:rPr>
              <a:t>開始</a:t>
            </a:r>
            <a:r>
              <a:rPr altLang="zh-CN" sz="2800" lang="zh-CN">
                <a:solidFill>
                  <a:srgbClr val="000000"/>
                </a:solidFill>
              </a:rPr>
              <a:t>速度</a:t>
            </a:r>
            <a:r>
              <a:rPr altLang="zh-CN" sz="2800" lang="zh-CN">
                <a:solidFill>
                  <a:srgbClr val="000000"/>
                </a:solidFill>
              </a:rPr>
              <a:t>快</a:t>
            </a:r>
            <a:r>
              <a:rPr altLang="zh-CN" sz="2800" lang="zh-CN">
                <a:solidFill>
                  <a:srgbClr val="000000"/>
                </a:solidFill>
              </a:rPr>
              <a:t>，</a:t>
            </a:r>
            <a:r>
              <a:rPr altLang="zh-CN" sz="2800" lang="zh-CN">
                <a:solidFill>
                  <a:srgbClr val="000000"/>
                </a:solidFill>
              </a:rPr>
              <a:t>快</a:t>
            </a:r>
            <a:r>
              <a:rPr altLang="zh-CN" sz="2800" lang="zh-CN">
                <a:solidFill>
                  <a:srgbClr val="000000"/>
                </a:solidFill>
              </a:rPr>
              <a:t>結束</a:t>
            </a:r>
            <a:r>
              <a:rPr altLang="zh-CN" sz="2800" lang="zh-CN">
                <a:solidFill>
                  <a:srgbClr val="000000"/>
                </a:solidFill>
              </a:rPr>
              <a:t>時</a:t>
            </a:r>
            <a:r>
              <a:rPr altLang="zh-CN" sz="2800" lang="zh-CN">
                <a:solidFill>
                  <a:srgbClr val="000000"/>
                </a:solidFill>
              </a:rPr>
              <a:t>速度</a:t>
            </a:r>
            <a:r>
              <a:rPr altLang="zh-CN" sz="2800" lang="zh-CN">
                <a:solidFill>
                  <a:srgbClr val="000000"/>
                </a:solidFill>
              </a:rPr>
              <a:t>慢</a:t>
            </a:r>
            <a:r>
              <a:rPr altLang="zh-CN" sz="2800" lang="zh-CN">
                <a:solidFill>
                  <a:srgbClr val="000000"/>
                </a:solidFill>
              </a:rPr>
              <a:t>，</a:t>
            </a:r>
            <a:r>
              <a:rPr altLang="zh-CN" sz="2800" lang="zh-CN">
                <a:solidFill>
                  <a:srgbClr val="000000"/>
                </a:solidFill>
              </a:rPr>
              <a:t>以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zh-CN">
                <a:solidFill>
                  <a:srgbClr val="000000"/>
                </a:solidFill>
              </a:rPr>
              <a:t>爲</a:t>
            </a:r>
            <a:r>
              <a:rPr altLang="zh-CN" sz="2800" lang="zh-CN">
                <a:solidFill>
                  <a:srgbClr val="000000"/>
                </a:solidFill>
              </a:rPr>
              <a:t>底</a:t>
            </a:r>
            <a:r>
              <a:rPr altLang="zh-CN" sz="2800" lang="zh-CN">
                <a:solidFill>
                  <a:srgbClr val="000000"/>
                </a:solidFill>
              </a:rPr>
              <a:t>，</a:t>
            </a:r>
            <a:r>
              <a:rPr altLang="zh-CN" sz="2800" lang="zh-CN">
                <a:solidFill>
                  <a:srgbClr val="000000"/>
                </a:solidFill>
              </a:rPr>
              <a:t>然後</a:t>
            </a:r>
            <a:r>
              <a:rPr altLang="zh-CN" sz="2800" lang="zh-CN">
                <a:solidFill>
                  <a:srgbClr val="000000"/>
                </a:solidFill>
              </a:rPr>
              <a:t>學習</a:t>
            </a:r>
            <a:r>
              <a:rPr altLang="zh-CN" sz="2800" lang="zh-CN">
                <a:solidFill>
                  <a:srgbClr val="000000"/>
                </a:solidFill>
              </a:rPr>
              <a:t>率</a:t>
            </a:r>
            <a:r>
              <a:rPr altLang="zh-CN" sz="2800" lang="zh-CN">
                <a:solidFill>
                  <a:srgbClr val="000000"/>
                </a:solidFill>
              </a:rPr>
              <a:t>加上</a:t>
            </a:r>
            <a:r>
              <a:rPr altLang="zh-CN" sz="2800" lang="zh-CN">
                <a:solidFill>
                  <a:srgbClr val="000000"/>
                </a:solidFill>
              </a:rPr>
              <a:t>分</a:t>
            </a:r>
            <a:r>
              <a:rPr altLang="zh-CN" sz="2800" lang="zh-CN">
                <a:solidFill>
                  <a:srgbClr val="000000"/>
                </a:solidFill>
              </a:rPr>
              <a:t>母</a:t>
            </a:r>
            <a:r>
              <a:rPr altLang="zh-CN" sz="2800" lang="zh-CN">
                <a:solidFill>
                  <a:srgbClr val="000000"/>
                </a:solidFill>
              </a:rPr>
              <a:t>：</a:t>
            </a:r>
            <a:r>
              <a:rPr altLang="zh-CN" sz="2800" lang="zh-CN">
                <a:solidFill>
                  <a:srgbClr val="000000"/>
                </a:solidFill>
              </a:rPr>
              <a:t>梯度</a:t>
            </a:r>
            <a:r>
              <a:rPr altLang="zh-CN" sz="2800" lang="zh-CN">
                <a:solidFill>
                  <a:srgbClr val="000000"/>
                </a:solidFill>
              </a:rPr>
              <a:t>平方</a:t>
            </a:r>
            <a:r>
              <a:rPr altLang="zh-CN" sz="2800" lang="zh-CN">
                <a:solidFill>
                  <a:srgbClr val="000000"/>
                </a:solidFill>
              </a:rPr>
              <a:t>累積</a:t>
            </a:r>
            <a:r>
              <a:rPr altLang="zh-CN" sz="2800" lang="zh-CN">
                <a:solidFill>
                  <a:srgbClr val="000000"/>
                </a:solidFill>
              </a:rPr>
              <a:t>和</a:t>
            </a:r>
            <a:r>
              <a:rPr altLang="zh-CN" sz="2800" lang="zh-CN">
                <a:solidFill>
                  <a:srgbClr val="000000"/>
                </a:solidFill>
              </a:rPr>
              <a:t>的</a:t>
            </a:r>
            <a:r>
              <a:rPr altLang="zh-CN" sz="2800" lang="zh-CN">
                <a:solidFill>
                  <a:srgbClr val="000000"/>
                </a:solidFill>
              </a:rPr>
              <a:t>平方</a:t>
            </a:r>
            <a:r>
              <a:rPr altLang="zh-CN" sz="2800" lang="zh-CN">
                <a:solidFill>
                  <a:srgbClr val="000000"/>
                </a:solidFill>
              </a:rPr>
              <a:t>根</a:t>
            </a:r>
            <a:r>
              <a:rPr altLang="zh-CN" sz="2800" lang="zh-CN">
                <a:solidFill>
                  <a:srgbClr val="000000"/>
                </a:solidFill>
              </a:rPr>
              <a:t>。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2" name=""/>
          <p:cNvSpPr txBox="1"/>
          <p:nvPr/>
        </p:nvSpPr>
        <p:spPr>
          <a:xfrm>
            <a:off x="4692771" y="3465484"/>
            <a:ext cx="4200904" cy="1272540"/>
          </a:xfrm>
          <a:prstGeom prst="rect"/>
        </p:spPr>
        <p:txBody>
          <a:bodyPr rtlCol="0" wrap="square">
            <a:spAutoFit/>
          </a:bodyPr>
          <a:p>
            <a:r>
              <a:rPr altLang="zh-CN" sz="2800" lang="zh-CN">
                <a:solidFill>
                  <a:srgbClr val="000000"/>
                </a:solidFill>
              </a:rPr>
              <a:t>缺</a:t>
            </a:r>
            <a:r>
              <a:rPr altLang="zh-CN" sz="2800" lang="zh-CN">
                <a:solidFill>
                  <a:srgbClr val="000000"/>
                </a:solidFill>
              </a:rPr>
              <a:t>點</a:t>
            </a:r>
            <a:r>
              <a:rPr altLang="zh-CN" sz="2800" lang="zh-CN">
                <a:solidFill>
                  <a:srgbClr val="000000"/>
                </a:solidFill>
              </a:rPr>
              <a:t>：</a:t>
            </a:r>
            <a:endParaRPr sz="2800" lang="en-US">
              <a:solidFill>
                <a:srgbClr val="993300"/>
              </a:solidFill>
            </a:endParaRPr>
          </a:p>
          <a:p>
            <a:r>
              <a:rPr altLang="zh-CN" sz="2800" lang="zh-CN">
                <a:solidFill>
                  <a:srgbClr val="000000"/>
                </a:solidFill>
              </a:rPr>
              <a:t>因為</a:t>
            </a:r>
            <a:r>
              <a:rPr altLang="zh-CN" sz="2800" lang="zh-CN">
                <a:solidFill>
                  <a:srgbClr val="000000"/>
                </a:solidFill>
              </a:rPr>
              <a:t>分</a:t>
            </a:r>
            <a:r>
              <a:rPr altLang="zh-CN" sz="2800" lang="zh-CN">
                <a:solidFill>
                  <a:srgbClr val="000000"/>
                </a:solidFill>
              </a:rPr>
              <a:t>母</a:t>
            </a:r>
            <a:r>
              <a:rPr altLang="zh-CN" sz="2800" lang="zh-CN">
                <a:solidFill>
                  <a:srgbClr val="000000"/>
                </a:solidFill>
              </a:rPr>
              <a:t>項</a:t>
            </a:r>
            <a:r>
              <a:rPr altLang="zh-CN" sz="2800" lang="zh-CN">
                <a:solidFill>
                  <a:srgbClr val="000000"/>
                </a:solidFill>
              </a:rPr>
              <a:t>不</a:t>
            </a:r>
            <a:r>
              <a:rPr altLang="zh-CN" sz="2800" lang="zh-CN">
                <a:solidFill>
                  <a:srgbClr val="000000"/>
                </a:solidFill>
              </a:rPr>
              <a:t>斷</a:t>
            </a:r>
            <a:r>
              <a:rPr altLang="zh-CN" sz="2800" lang="zh-CN">
                <a:solidFill>
                  <a:srgbClr val="000000"/>
                </a:solidFill>
              </a:rPr>
              <a:t>的</a:t>
            </a:r>
            <a:r>
              <a:rPr altLang="zh-CN" sz="2800" lang="zh-CN">
                <a:solidFill>
                  <a:srgbClr val="000000"/>
                </a:solidFill>
              </a:rPr>
              <a:t>累積</a:t>
            </a:r>
            <a:r>
              <a:rPr altLang="zh-CN" sz="2800" lang="zh-CN">
                <a:solidFill>
                  <a:srgbClr val="000000"/>
                </a:solidFill>
              </a:rPr>
              <a:t>，</a:t>
            </a:r>
            <a:r>
              <a:rPr altLang="zh-CN" sz="2800" lang="zh-CN">
                <a:solidFill>
                  <a:srgbClr val="000000"/>
                </a:solidFill>
              </a:rPr>
              <a:t>訓練</a:t>
            </a:r>
            <a:r>
              <a:rPr altLang="zh-CN" sz="2800" lang="zh-CN">
                <a:solidFill>
                  <a:srgbClr val="000000"/>
                </a:solidFill>
              </a:rPr>
              <a:t>會</a:t>
            </a:r>
            <a:r>
              <a:rPr altLang="zh-CN" sz="2800" lang="zh-CN">
                <a:solidFill>
                  <a:srgbClr val="993300"/>
                </a:solidFill>
              </a:rPr>
              <a:t>提前</a:t>
            </a:r>
            <a:r>
              <a:rPr altLang="zh-CN" sz="2800" lang="zh-CN">
                <a:solidFill>
                  <a:srgbClr val="993300"/>
                </a:solidFill>
              </a:rPr>
              <a:t>結束</a:t>
            </a:r>
            <a:endParaRPr sz="2800" lang="en-US">
              <a:solidFill>
                <a:srgbClr val="993300"/>
              </a:solidFill>
            </a:endParaRPr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173192" y="5217299"/>
            <a:ext cx="6797615" cy="1420251"/>
          </a:xfrm>
          <a:prstGeom prst="rect"/>
        </p:spPr>
      </p:pic>
      <p:sp>
        <p:nvSpPr>
          <p:cNvPr id="1048684" name=""/>
          <p:cNvSpPr txBox="1"/>
          <p:nvPr/>
        </p:nvSpPr>
        <p:spPr>
          <a:xfrm>
            <a:off x="285999" y="3342490"/>
            <a:ext cx="3844638" cy="1272540"/>
          </a:xfrm>
          <a:prstGeom prst="rect"/>
        </p:spPr>
        <p:txBody>
          <a:bodyPr rtlCol="0" wrap="square">
            <a:spAutoFit/>
          </a:bodyPr>
          <a:p>
            <a:r>
              <a:rPr sz="2800" lang="zh-CN">
                <a:solidFill>
                  <a:srgbClr val="000000"/>
                </a:solidFill>
              </a:rPr>
              <a:t>優點</a:t>
            </a:r>
            <a:r>
              <a:rPr sz="2800" lang="zh-CN">
                <a:solidFill>
                  <a:srgbClr val="000000"/>
                </a:solidFill>
              </a:rPr>
              <a:t>：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zh-CN" sz="2800" lang="zh-CN">
                <a:solidFill>
                  <a:srgbClr val="000000"/>
                </a:solidFill>
              </a:rPr>
              <a:t>可</a:t>
            </a:r>
            <a:r>
              <a:rPr altLang="zh-CN" sz="2800" lang="zh-CN">
                <a:solidFill>
                  <a:srgbClr val="000000"/>
                </a:solidFill>
              </a:rPr>
              <a:t>以</a:t>
            </a:r>
            <a:r>
              <a:rPr altLang="zh-CN" sz="2800" lang="zh-CN">
                <a:solidFill>
                  <a:srgbClr val="000000"/>
                </a:solidFill>
              </a:rPr>
              <a:t>在</a:t>
            </a:r>
            <a:r>
              <a:rPr altLang="zh-CN" sz="2800" lang="zh-CN">
                <a:solidFill>
                  <a:srgbClr val="000000"/>
                </a:solidFill>
              </a:rPr>
              <a:t>數據</a:t>
            </a:r>
            <a:r>
              <a:rPr altLang="zh-CN" sz="2800" lang="zh-CN">
                <a:solidFill>
                  <a:srgbClr val="000000"/>
                </a:solidFill>
              </a:rPr>
              <a:t>分佈</a:t>
            </a:r>
            <a:r>
              <a:rPr altLang="zh-CN" sz="2800" lang="zh-CN">
                <a:solidFill>
                  <a:srgbClr val="000000"/>
                </a:solidFill>
              </a:rPr>
              <a:t>稀</a:t>
            </a:r>
            <a:r>
              <a:rPr altLang="zh-CN" sz="2800" lang="zh-CN">
                <a:solidFill>
                  <a:srgbClr val="000000"/>
                </a:solidFill>
              </a:rPr>
              <a:t>疏</a:t>
            </a:r>
            <a:r>
              <a:rPr altLang="zh-CN" sz="2800" lang="zh-CN">
                <a:solidFill>
                  <a:srgbClr val="000000"/>
                </a:solidFill>
              </a:rPr>
              <a:t>的</a:t>
            </a:r>
            <a:r>
              <a:rPr altLang="zh-CN" sz="2800" lang="zh-CN">
                <a:solidFill>
                  <a:srgbClr val="000000"/>
                </a:solidFill>
              </a:rPr>
              <a:t>場景</a:t>
            </a:r>
            <a:r>
              <a:rPr altLang="zh-CN" sz="2800" lang="zh-CN">
                <a:solidFill>
                  <a:srgbClr val="000000"/>
                </a:solidFill>
              </a:rPr>
              <a:t>有</a:t>
            </a:r>
            <a:r>
              <a:rPr altLang="zh-CN" sz="2800" lang="zh-CN">
                <a:solidFill>
                  <a:srgbClr val="000000"/>
                </a:solidFill>
              </a:rPr>
              <a:t>很好</a:t>
            </a:r>
            <a:r>
              <a:rPr altLang="zh-CN" sz="2800" lang="zh-CN">
                <a:solidFill>
                  <a:srgbClr val="000000"/>
                </a:solidFill>
              </a:rPr>
              <a:t>的</a:t>
            </a:r>
            <a:r>
              <a:rPr altLang="zh-CN" sz="2800" lang="zh-CN">
                <a:solidFill>
                  <a:srgbClr val="000000"/>
                </a:solidFill>
              </a:rPr>
              <a:t>效果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"/>
          <p:cNvSpPr txBox="1"/>
          <p:nvPr/>
        </p:nvSpPr>
        <p:spPr>
          <a:xfrm>
            <a:off x="3594447" y="475223"/>
            <a:ext cx="1955105" cy="485140"/>
          </a:xfrm>
          <a:prstGeom prst="rect"/>
        </p:spPr>
        <p:txBody>
          <a:bodyPr rtlCol="0" wrap="square">
            <a:spAutoFit/>
          </a:bodyPr>
          <a:p>
            <a:r>
              <a:rPr sz="2800" lang="zh-CN">
                <a:solidFill>
                  <a:srgbClr val="000000"/>
                </a:solidFill>
              </a:rPr>
              <a:t>改良</a:t>
            </a:r>
            <a:r>
              <a:rPr altLang="zh-CN" sz="2800" lang="zh-CN">
                <a:solidFill>
                  <a:srgbClr val="000000"/>
                </a:solidFill>
              </a:rPr>
              <a:t>版本</a:t>
            </a:r>
            <a:r>
              <a:rPr altLang="zh-CN" sz="2800" lang="zh-CN">
                <a:solidFill>
                  <a:srgbClr val="000000"/>
                </a:solidFill>
              </a:rPr>
              <a:t>：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4" name=""/>
          <p:cNvSpPr txBox="1"/>
          <p:nvPr/>
        </p:nvSpPr>
        <p:spPr>
          <a:xfrm>
            <a:off x="3594446" y="1147541"/>
            <a:ext cx="1708030" cy="48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RMSProp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5" name=""/>
          <p:cNvSpPr txBox="1"/>
          <p:nvPr/>
        </p:nvSpPr>
        <p:spPr>
          <a:xfrm>
            <a:off x="2006357" y="1952683"/>
            <a:ext cx="4884207" cy="1272541"/>
          </a:xfrm>
          <a:prstGeom prst="rect"/>
        </p:spPr>
        <p:txBody>
          <a:bodyPr rtlCol="0" wrap="square">
            <a:spAutoFit/>
          </a:bodyPr>
          <a:p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sz="2800" lang="zh-CN">
                <a:solidFill>
                  <a:srgbClr val="000000"/>
                </a:solidFill>
              </a:rPr>
              <a:t>將</a:t>
            </a:r>
            <a:r>
              <a:rPr altLang="zh-CN" sz="2800" lang="zh-CN">
                <a:solidFill>
                  <a:srgbClr val="000000"/>
                </a:solidFill>
              </a:rPr>
              <a:t>原本</a:t>
            </a:r>
            <a:r>
              <a:rPr altLang="zh-CN" sz="2800" lang="zh-CN">
                <a:solidFill>
                  <a:srgbClr val="000000"/>
                </a:solidFill>
              </a:rPr>
              <a:t>的</a:t>
            </a:r>
            <a:r>
              <a:rPr altLang="zh-CN" sz="2800" lang="zh-CN">
                <a:solidFill>
                  <a:srgbClr val="000000"/>
                </a:solidFill>
              </a:rPr>
              <a:t>分</a:t>
            </a:r>
            <a:r>
              <a:rPr altLang="zh-CN" sz="2800" lang="zh-CN">
                <a:solidFill>
                  <a:srgbClr val="000000"/>
                </a:solidFill>
              </a:rPr>
              <a:t>母</a:t>
            </a:r>
            <a:r>
              <a:rPr altLang="zh-CN" sz="2800" lang="zh-CN">
                <a:solidFill>
                  <a:srgbClr val="000000"/>
                </a:solidFill>
              </a:rPr>
              <a:t>改</a:t>
            </a:r>
            <a:r>
              <a:rPr altLang="zh-CN" sz="2800" lang="zh-CN">
                <a:solidFill>
                  <a:srgbClr val="000000"/>
                </a:solidFill>
              </a:rPr>
              <a:t>爲</a:t>
            </a:r>
            <a:r>
              <a:rPr altLang="zh-CN" sz="2800" lang="zh-CN">
                <a:solidFill>
                  <a:srgbClr val="000000"/>
                </a:solidFill>
              </a:rPr>
              <a:t>梯度</a:t>
            </a:r>
            <a:r>
              <a:rPr altLang="zh-CN" sz="2800" lang="zh-CN">
                <a:solidFill>
                  <a:srgbClr val="000000"/>
                </a:solidFill>
              </a:rPr>
              <a:t>平方</a:t>
            </a:r>
            <a:r>
              <a:rPr altLang="zh-CN" sz="2800" lang="zh-CN">
                <a:solidFill>
                  <a:srgbClr val="000000"/>
                </a:solidFill>
              </a:rPr>
              <a:t>的</a:t>
            </a:r>
            <a:r>
              <a:rPr altLang="zh-CN" sz="2800" lang="zh-CN">
                <a:solidFill>
                  <a:srgbClr val="000000"/>
                </a:solidFill>
              </a:rPr>
              <a:t>平均</a:t>
            </a:r>
            <a:r>
              <a:rPr altLang="zh-CN" sz="2800" lang="zh-CN">
                <a:solidFill>
                  <a:srgbClr val="000000"/>
                </a:solidFill>
              </a:rPr>
              <a:t>值</a:t>
            </a:r>
            <a:r>
              <a:rPr altLang="zh-CN" sz="2800" lang="zh-CN">
                <a:solidFill>
                  <a:srgbClr val="000000"/>
                </a:solidFill>
              </a:rPr>
              <a:t>，</a:t>
            </a:r>
            <a:r>
              <a:rPr altLang="zh-CN" sz="2800" lang="zh-CN">
                <a:solidFill>
                  <a:srgbClr val="000000"/>
                </a:solidFill>
              </a:rPr>
              <a:t>緩解Adagrad</a:t>
            </a:r>
            <a:r>
              <a:rPr altLang="zh-CN" sz="2800" lang="zh-CN">
                <a:solidFill>
                  <a:srgbClr val="000000"/>
                </a:solidFill>
              </a:rPr>
              <a:t>的</a:t>
            </a:r>
            <a:r>
              <a:rPr altLang="zh-CN" sz="2800" lang="zh-CN">
                <a:solidFill>
                  <a:srgbClr val="000000"/>
                </a:solidFill>
              </a:rPr>
              <a:t>學習</a:t>
            </a:r>
            <a:r>
              <a:rPr altLang="zh-CN" sz="2800" lang="zh-CN">
                <a:solidFill>
                  <a:srgbClr val="000000"/>
                </a:solidFill>
              </a:rPr>
              <a:t>率</a:t>
            </a:r>
            <a:r>
              <a:rPr altLang="zh-CN" sz="2800" lang="zh-CN">
                <a:solidFill>
                  <a:srgbClr val="000000"/>
                </a:solidFill>
              </a:rPr>
              <a:t>下降</a:t>
            </a:r>
            <a:r>
              <a:rPr altLang="zh-CN" sz="2800" lang="zh-CN">
                <a:solidFill>
                  <a:srgbClr val="000000"/>
                </a:solidFill>
              </a:rPr>
              <a:t>過</a:t>
            </a:r>
            <a:r>
              <a:rPr altLang="zh-CN" sz="2800" lang="zh-CN">
                <a:solidFill>
                  <a:srgbClr val="000000"/>
                </a:solidFill>
              </a:rPr>
              <a:t>快</a:t>
            </a:r>
            <a:r>
              <a:rPr altLang="zh-CN" sz="2800" lang="zh-CN">
                <a:solidFill>
                  <a:srgbClr val="000000"/>
                </a:solidFill>
              </a:rPr>
              <a:t>的</a:t>
            </a:r>
            <a:r>
              <a:rPr altLang="zh-CN" sz="2800" lang="zh-CN">
                <a:solidFill>
                  <a:srgbClr val="000000"/>
                </a:solidFill>
              </a:rPr>
              <a:t>問題</a:t>
            </a:r>
            <a:r>
              <a:rPr altLang="zh-CN" sz="2800" lang="zh-CN">
                <a:solidFill>
                  <a:srgbClr val="000000"/>
                </a:solidFill>
              </a:rPr>
              <a:t>。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919377" y="4217546"/>
            <a:ext cx="5305245" cy="862606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ONEPLUS 6</dc:creator>
  <dcterms:created xsi:type="dcterms:W3CDTF">2015-05-10T09:30:45Z</dcterms:created>
  <dcterms:modified xsi:type="dcterms:W3CDTF">2019-06-12T15:55:54Z</dcterms:modified>
</cp:coreProperties>
</file>