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71" r:id="rId5"/>
    <p:sldId id="262" r:id="rId6"/>
    <p:sldId id="272" r:id="rId7"/>
    <p:sldId id="263" r:id="rId8"/>
    <p:sldId id="264" r:id="rId9"/>
    <p:sldId id="274" r:id="rId10"/>
    <p:sldId id="275" r:id="rId11"/>
    <p:sldId id="265"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BEC5"/>
    <a:srgbClr val="90A4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94" d="100"/>
          <a:sy n="194" d="100"/>
        </p:scale>
        <p:origin x="163" y="2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B1295F-030C-40F0-B4FA-D354BC14C9F1}" type="datetimeFigureOut">
              <a:rPr lang="en-US" smtClean="0"/>
              <a:t>30-Jun-20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12700-36B0-49BA-914F-F1249CA146A1}" type="slidenum">
              <a:rPr lang="en-US" smtClean="0"/>
              <a:t>‹#›</a:t>
            </a:fld>
            <a:endParaRPr lang="en-US"/>
          </a:p>
        </p:txBody>
      </p:sp>
    </p:spTree>
    <p:extLst>
      <p:ext uri="{BB962C8B-B14F-4D97-AF65-F5344CB8AC3E}">
        <p14:creationId xmlns:p14="http://schemas.microsoft.com/office/powerpoint/2010/main" val="1311295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1295F-030C-40F0-B4FA-D354BC14C9F1}" type="datetimeFigureOut">
              <a:rPr lang="en-US" smtClean="0"/>
              <a:t>30-Jun-20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12700-36B0-49BA-914F-F1249CA146A1}" type="slidenum">
              <a:rPr lang="en-US" smtClean="0"/>
              <a:t>‹#›</a:t>
            </a:fld>
            <a:endParaRPr lang="en-US"/>
          </a:p>
        </p:txBody>
      </p:sp>
    </p:spTree>
    <p:extLst>
      <p:ext uri="{BB962C8B-B14F-4D97-AF65-F5344CB8AC3E}">
        <p14:creationId xmlns:p14="http://schemas.microsoft.com/office/powerpoint/2010/main" val="2331679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1295F-030C-40F0-B4FA-D354BC14C9F1}" type="datetimeFigureOut">
              <a:rPr lang="en-US" smtClean="0"/>
              <a:t>30-Jun-20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12700-36B0-49BA-914F-F1249CA146A1}" type="slidenum">
              <a:rPr lang="en-US" smtClean="0"/>
              <a:t>‹#›</a:t>
            </a:fld>
            <a:endParaRPr lang="en-US"/>
          </a:p>
        </p:txBody>
      </p:sp>
    </p:spTree>
    <p:extLst>
      <p:ext uri="{BB962C8B-B14F-4D97-AF65-F5344CB8AC3E}">
        <p14:creationId xmlns:p14="http://schemas.microsoft.com/office/powerpoint/2010/main" val="3865637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1295F-030C-40F0-B4FA-D354BC14C9F1}" type="datetimeFigureOut">
              <a:rPr lang="en-US" smtClean="0"/>
              <a:t>30-Jun-20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12700-36B0-49BA-914F-F1249CA146A1}" type="slidenum">
              <a:rPr lang="en-US" smtClean="0"/>
              <a:t>‹#›</a:t>
            </a:fld>
            <a:endParaRPr lang="en-US"/>
          </a:p>
        </p:txBody>
      </p:sp>
    </p:spTree>
    <p:extLst>
      <p:ext uri="{BB962C8B-B14F-4D97-AF65-F5344CB8AC3E}">
        <p14:creationId xmlns:p14="http://schemas.microsoft.com/office/powerpoint/2010/main" val="626211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B1295F-030C-40F0-B4FA-D354BC14C9F1}" type="datetimeFigureOut">
              <a:rPr lang="en-US" smtClean="0"/>
              <a:t>30-Jun-20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12700-36B0-49BA-914F-F1249CA146A1}" type="slidenum">
              <a:rPr lang="en-US" smtClean="0"/>
              <a:t>‹#›</a:t>
            </a:fld>
            <a:endParaRPr lang="en-US"/>
          </a:p>
        </p:txBody>
      </p:sp>
    </p:spTree>
    <p:extLst>
      <p:ext uri="{BB962C8B-B14F-4D97-AF65-F5344CB8AC3E}">
        <p14:creationId xmlns:p14="http://schemas.microsoft.com/office/powerpoint/2010/main" val="56230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B1295F-030C-40F0-B4FA-D354BC14C9F1}" type="datetimeFigureOut">
              <a:rPr lang="en-US" smtClean="0"/>
              <a:t>30-Jun-20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712700-36B0-49BA-914F-F1249CA146A1}" type="slidenum">
              <a:rPr lang="en-US" smtClean="0"/>
              <a:t>‹#›</a:t>
            </a:fld>
            <a:endParaRPr lang="en-US"/>
          </a:p>
        </p:txBody>
      </p:sp>
    </p:spTree>
    <p:extLst>
      <p:ext uri="{BB962C8B-B14F-4D97-AF65-F5344CB8AC3E}">
        <p14:creationId xmlns:p14="http://schemas.microsoft.com/office/powerpoint/2010/main" val="3246015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B1295F-030C-40F0-B4FA-D354BC14C9F1}" type="datetimeFigureOut">
              <a:rPr lang="en-US" smtClean="0"/>
              <a:t>30-Jun-20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712700-36B0-49BA-914F-F1249CA146A1}" type="slidenum">
              <a:rPr lang="en-US" smtClean="0"/>
              <a:t>‹#›</a:t>
            </a:fld>
            <a:endParaRPr lang="en-US"/>
          </a:p>
        </p:txBody>
      </p:sp>
    </p:spTree>
    <p:extLst>
      <p:ext uri="{BB962C8B-B14F-4D97-AF65-F5344CB8AC3E}">
        <p14:creationId xmlns:p14="http://schemas.microsoft.com/office/powerpoint/2010/main" val="112401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B1295F-030C-40F0-B4FA-D354BC14C9F1}" type="datetimeFigureOut">
              <a:rPr lang="en-US" smtClean="0"/>
              <a:t>30-Jun-20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712700-36B0-49BA-914F-F1249CA146A1}" type="slidenum">
              <a:rPr lang="en-US" smtClean="0"/>
              <a:t>‹#›</a:t>
            </a:fld>
            <a:endParaRPr lang="en-US"/>
          </a:p>
        </p:txBody>
      </p:sp>
    </p:spTree>
    <p:extLst>
      <p:ext uri="{BB962C8B-B14F-4D97-AF65-F5344CB8AC3E}">
        <p14:creationId xmlns:p14="http://schemas.microsoft.com/office/powerpoint/2010/main" val="3715670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B1295F-030C-40F0-B4FA-D354BC14C9F1}" type="datetimeFigureOut">
              <a:rPr lang="en-US" smtClean="0"/>
              <a:t>30-Jun-20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712700-36B0-49BA-914F-F1249CA146A1}" type="slidenum">
              <a:rPr lang="en-US" smtClean="0"/>
              <a:t>‹#›</a:t>
            </a:fld>
            <a:endParaRPr lang="en-US"/>
          </a:p>
        </p:txBody>
      </p:sp>
    </p:spTree>
    <p:extLst>
      <p:ext uri="{BB962C8B-B14F-4D97-AF65-F5344CB8AC3E}">
        <p14:creationId xmlns:p14="http://schemas.microsoft.com/office/powerpoint/2010/main" val="2923851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B1295F-030C-40F0-B4FA-D354BC14C9F1}" type="datetimeFigureOut">
              <a:rPr lang="en-US" smtClean="0"/>
              <a:t>30-Jun-20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712700-36B0-49BA-914F-F1249CA146A1}" type="slidenum">
              <a:rPr lang="en-US" smtClean="0"/>
              <a:t>‹#›</a:t>
            </a:fld>
            <a:endParaRPr lang="en-US"/>
          </a:p>
        </p:txBody>
      </p:sp>
    </p:spTree>
    <p:extLst>
      <p:ext uri="{BB962C8B-B14F-4D97-AF65-F5344CB8AC3E}">
        <p14:creationId xmlns:p14="http://schemas.microsoft.com/office/powerpoint/2010/main" val="1088863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B1295F-030C-40F0-B4FA-D354BC14C9F1}" type="datetimeFigureOut">
              <a:rPr lang="en-US" smtClean="0"/>
              <a:t>30-Jun-20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712700-36B0-49BA-914F-F1249CA146A1}" type="slidenum">
              <a:rPr lang="en-US" smtClean="0"/>
              <a:t>‹#›</a:t>
            </a:fld>
            <a:endParaRPr lang="en-US"/>
          </a:p>
        </p:txBody>
      </p:sp>
    </p:spTree>
    <p:extLst>
      <p:ext uri="{BB962C8B-B14F-4D97-AF65-F5344CB8AC3E}">
        <p14:creationId xmlns:p14="http://schemas.microsoft.com/office/powerpoint/2010/main" val="514380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1295F-030C-40F0-B4FA-D354BC14C9F1}" type="datetimeFigureOut">
              <a:rPr lang="en-US" smtClean="0"/>
              <a:t>30-Jun-20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712700-36B0-49BA-914F-F1249CA146A1}" type="slidenum">
              <a:rPr lang="en-US" smtClean="0"/>
              <a:t>‹#›</a:t>
            </a:fld>
            <a:endParaRPr lang="en-US"/>
          </a:p>
        </p:txBody>
      </p:sp>
    </p:spTree>
    <p:extLst>
      <p:ext uri="{BB962C8B-B14F-4D97-AF65-F5344CB8AC3E}">
        <p14:creationId xmlns:p14="http://schemas.microsoft.com/office/powerpoint/2010/main" val="3767342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0BEC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74020" y="1845445"/>
            <a:ext cx="6403428" cy="1160901"/>
          </a:xfrm>
        </p:spPr>
        <p:txBody>
          <a:bodyPr/>
          <a:lstStyle/>
          <a:p>
            <a:r>
              <a:rPr lang="en-US" b="1" dirty="0" smtClean="0"/>
              <a:t>StegLock</a:t>
            </a:r>
            <a:endParaRPr lang="en-US" b="1" dirty="0"/>
          </a:p>
        </p:txBody>
      </p:sp>
      <p:sp>
        <p:nvSpPr>
          <p:cNvPr id="3" name="Subtitle 2"/>
          <p:cNvSpPr>
            <a:spLocks noGrp="1"/>
          </p:cNvSpPr>
          <p:nvPr>
            <p:ph type="subTitle" idx="1"/>
          </p:nvPr>
        </p:nvSpPr>
        <p:spPr>
          <a:xfrm>
            <a:off x="4974020" y="3570509"/>
            <a:ext cx="6403428" cy="1655762"/>
          </a:xfrm>
        </p:spPr>
        <p:txBody>
          <a:bodyPr/>
          <a:lstStyle/>
          <a:p>
            <a:r>
              <a:rPr lang="en-US" dirty="0" smtClean="0"/>
              <a:t>Steganography Mobile Application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151" y="1538014"/>
            <a:ext cx="3602421" cy="360242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5448" y="121653"/>
            <a:ext cx="1261448" cy="1416362"/>
          </a:xfrm>
          <a:prstGeom prst="rect">
            <a:avLst/>
          </a:prstGeom>
        </p:spPr>
      </p:pic>
      <p:sp>
        <p:nvSpPr>
          <p:cNvPr id="7" name="Subtitle 2"/>
          <p:cNvSpPr txBox="1">
            <a:spLocks/>
          </p:cNvSpPr>
          <p:nvPr/>
        </p:nvSpPr>
        <p:spPr>
          <a:xfrm>
            <a:off x="341927" y="5745137"/>
            <a:ext cx="4242867" cy="9489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t>Coordinator</a:t>
            </a:r>
          </a:p>
          <a:p>
            <a:r>
              <a:rPr lang="en-US" dirty="0" smtClean="0"/>
              <a:t>Assoc. Prof. Popa Marius Ph.D.</a:t>
            </a:r>
            <a:endParaRPr lang="en-US" dirty="0"/>
          </a:p>
          <a:p>
            <a:endParaRPr lang="en-US" dirty="0"/>
          </a:p>
        </p:txBody>
      </p:sp>
      <p:sp>
        <p:nvSpPr>
          <p:cNvPr id="8" name="Subtitle 2"/>
          <p:cNvSpPr txBox="1">
            <a:spLocks/>
          </p:cNvSpPr>
          <p:nvPr/>
        </p:nvSpPr>
        <p:spPr>
          <a:xfrm>
            <a:off x="7659756" y="5717547"/>
            <a:ext cx="4242867" cy="9489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t>Master Student</a:t>
            </a:r>
          </a:p>
          <a:p>
            <a:r>
              <a:rPr lang="en-US" dirty="0" smtClean="0"/>
              <a:t>Ionescu Radu </a:t>
            </a:r>
            <a:r>
              <a:rPr lang="ro-RO" dirty="0"/>
              <a:t>Ș</a:t>
            </a:r>
            <a:r>
              <a:rPr lang="en-US" dirty="0" smtClean="0"/>
              <a:t>tefan</a:t>
            </a:r>
            <a:endParaRPr lang="en-US" dirty="0"/>
          </a:p>
          <a:p>
            <a:endParaRPr lang="en-US" dirty="0"/>
          </a:p>
        </p:txBody>
      </p:sp>
    </p:spTree>
    <p:extLst>
      <p:ext uri="{BB962C8B-B14F-4D97-AF65-F5344CB8AC3E}">
        <p14:creationId xmlns:p14="http://schemas.microsoft.com/office/powerpoint/2010/main" val="293325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0BEC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43201" y="764626"/>
            <a:ext cx="7480852" cy="1160901"/>
          </a:xfrm>
        </p:spPr>
        <p:txBody>
          <a:bodyPr>
            <a:normAutofit fontScale="90000"/>
          </a:bodyPr>
          <a:lstStyle/>
          <a:p>
            <a:r>
              <a:rPr lang="en-US" b="1" dirty="0" smtClean="0"/>
              <a:t>Solution Implementation</a:t>
            </a:r>
            <a:endParaRPr lang="en-US" b="1" dirty="0"/>
          </a:p>
        </p:txBody>
      </p:sp>
      <p:sp>
        <p:nvSpPr>
          <p:cNvPr id="3" name="Subtitle 2"/>
          <p:cNvSpPr>
            <a:spLocks noGrp="1"/>
          </p:cNvSpPr>
          <p:nvPr>
            <p:ph type="subTitle" idx="1"/>
          </p:nvPr>
        </p:nvSpPr>
        <p:spPr>
          <a:xfrm>
            <a:off x="827691" y="2916237"/>
            <a:ext cx="10720550" cy="3492445"/>
          </a:xfrm>
        </p:spPr>
        <p:txBody>
          <a:bodyPr/>
          <a:lstStyle/>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US" dirty="0" smtClean="0"/>
          </a:p>
          <a:p>
            <a:pPr marL="342900" indent="-342900" algn="just">
              <a:buFont typeface="Arial" panose="020B0604020202020204" pitchFamily="34" charset="0"/>
              <a:buChar char="•"/>
            </a:pPr>
            <a:r>
              <a:rPr lang="en-US" dirty="0" smtClean="0"/>
              <a:t>Only one bit hidden inside a whole pixel</a:t>
            </a:r>
          </a:p>
          <a:p>
            <a:pPr marL="342900" indent="-342900" algn="just">
              <a:buFont typeface="Arial" panose="020B0604020202020204" pitchFamily="34" charset="0"/>
              <a:buChar char="•"/>
            </a:pPr>
            <a:r>
              <a:rPr lang="en-US" dirty="0" smtClean="0"/>
              <a:t>Some of the pixels may not need to be altered</a:t>
            </a:r>
          </a:p>
          <a:p>
            <a:pPr marL="342900" indent="-342900" algn="just">
              <a:buFont typeface="Arial" panose="020B0604020202020204" pitchFamily="34" charset="0"/>
              <a:buChar char="•"/>
            </a:pPr>
            <a:r>
              <a:rPr lang="en-US" dirty="0" smtClean="0"/>
              <a:t>The total impact on the original image should not be great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075" y="338107"/>
            <a:ext cx="2010103" cy="2010103"/>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5448" y="121653"/>
            <a:ext cx="1261448" cy="1416362"/>
          </a:xfrm>
          <a:prstGeom prst="rect">
            <a:avLst/>
          </a:prstGeom>
        </p:spPr>
      </p:pic>
    </p:spTree>
    <p:extLst>
      <p:ext uri="{BB962C8B-B14F-4D97-AF65-F5344CB8AC3E}">
        <p14:creationId xmlns:p14="http://schemas.microsoft.com/office/powerpoint/2010/main" val="2429364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0BEC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
            <a:ext cx="12192000" cy="4619296"/>
          </a:xfrm>
        </p:spPr>
        <p:txBody>
          <a:bodyPr>
            <a:noAutofit/>
          </a:bodyPr>
          <a:lstStyle/>
          <a:p>
            <a:r>
              <a:rPr lang="en-US" sz="11000" b="1" dirty="0" smtClean="0"/>
              <a:t>DEMO</a:t>
            </a:r>
            <a:endParaRPr lang="en-US" sz="110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075" y="338107"/>
            <a:ext cx="2010103" cy="201010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5448" y="121653"/>
            <a:ext cx="1261448" cy="1416362"/>
          </a:xfrm>
          <a:prstGeom prst="rect">
            <a:avLst/>
          </a:prstGeom>
        </p:spPr>
      </p:pic>
    </p:spTree>
    <p:extLst>
      <p:ext uri="{BB962C8B-B14F-4D97-AF65-F5344CB8AC3E}">
        <p14:creationId xmlns:p14="http://schemas.microsoft.com/office/powerpoint/2010/main" val="2976288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0BEC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764626"/>
            <a:ext cx="7374835" cy="1160901"/>
          </a:xfrm>
        </p:spPr>
        <p:txBody>
          <a:bodyPr>
            <a:normAutofit/>
          </a:bodyPr>
          <a:lstStyle/>
          <a:p>
            <a:r>
              <a:rPr lang="en-US" b="1" dirty="0" smtClean="0"/>
              <a:t>Conclusions</a:t>
            </a:r>
            <a:endParaRPr lang="en-US" b="1" dirty="0"/>
          </a:p>
        </p:txBody>
      </p:sp>
      <p:sp>
        <p:nvSpPr>
          <p:cNvPr id="3" name="Subtitle 2"/>
          <p:cNvSpPr>
            <a:spLocks noGrp="1"/>
          </p:cNvSpPr>
          <p:nvPr>
            <p:ph type="subTitle" idx="1"/>
          </p:nvPr>
        </p:nvSpPr>
        <p:spPr>
          <a:xfrm>
            <a:off x="433551" y="2916237"/>
            <a:ext cx="11114689" cy="3492445"/>
          </a:xfrm>
        </p:spPr>
        <p:txBody>
          <a:bodyPr anchor="ctr"/>
          <a:lstStyle/>
          <a:p>
            <a:pPr algn="just"/>
            <a:r>
              <a:rPr lang="en-US" dirty="0" smtClean="0"/>
              <a:t>StegLock is a simple mobile application for communication, secured by modern steganographic techniques combined with cryptography. The Java LSB steganographic module ensures the safe and fast communication. There are multiple applications implementing steganographic algorithms but none of them is fail proof. Steganography may be used in conjunction with cryptography, digital watermarking and fingerprinting techniques to achieve a higher security level, but in my opinion further research must be done in this field.</a:t>
            </a:r>
          </a:p>
          <a:p>
            <a:pPr algn="l"/>
            <a:endParaRPr lang="en-US" dirty="0" smtClean="0"/>
          </a:p>
          <a:p>
            <a:pPr algn="l"/>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075" y="338107"/>
            <a:ext cx="2010103" cy="201010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5448" y="121653"/>
            <a:ext cx="1261448" cy="1416362"/>
          </a:xfrm>
          <a:prstGeom prst="rect">
            <a:avLst/>
          </a:prstGeom>
        </p:spPr>
      </p:pic>
    </p:spTree>
    <p:extLst>
      <p:ext uri="{BB962C8B-B14F-4D97-AF65-F5344CB8AC3E}">
        <p14:creationId xmlns:p14="http://schemas.microsoft.com/office/powerpoint/2010/main" val="1697308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0BEC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338107"/>
            <a:ext cx="7427843" cy="2010104"/>
          </a:xfrm>
        </p:spPr>
        <p:txBody>
          <a:bodyPr anchor="ctr"/>
          <a:lstStyle/>
          <a:p>
            <a:r>
              <a:rPr lang="en-US" b="1" dirty="0" smtClean="0"/>
              <a:t>Introduction</a:t>
            </a:r>
            <a:endParaRPr lang="en-US" b="1" dirty="0"/>
          </a:p>
        </p:txBody>
      </p:sp>
      <p:sp>
        <p:nvSpPr>
          <p:cNvPr id="3" name="Subtitle 2"/>
          <p:cNvSpPr>
            <a:spLocks noGrp="1"/>
          </p:cNvSpPr>
          <p:nvPr>
            <p:ph type="subTitle" idx="1"/>
          </p:nvPr>
        </p:nvSpPr>
        <p:spPr>
          <a:xfrm>
            <a:off x="433551" y="2916237"/>
            <a:ext cx="11114689" cy="3492445"/>
          </a:xfrm>
        </p:spPr>
        <p:txBody>
          <a:bodyPr/>
          <a:lstStyle/>
          <a:p>
            <a:pPr algn="just"/>
            <a:r>
              <a:rPr lang="en-US" dirty="0" smtClean="0"/>
              <a:t>StegLock is a mobile application for communication, secured by digital steganography combined with cryptographic techniques.</a:t>
            </a:r>
          </a:p>
          <a:p>
            <a:pPr algn="l"/>
            <a:endParaRPr lang="en-US" dirty="0" smtClean="0"/>
          </a:p>
          <a:p>
            <a:pPr marL="342900" indent="-342900" algn="l">
              <a:buFont typeface="Arial" panose="020B0604020202020204" pitchFamily="34" charset="0"/>
              <a:buChar char="•"/>
            </a:pPr>
            <a:r>
              <a:rPr lang="en-US" dirty="0" smtClean="0"/>
              <a:t>Simple and user friendly</a:t>
            </a:r>
          </a:p>
          <a:p>
            <a:pPr marL="342900" indent="-342900" algn="l">
              <a:buFont typeface="Arial" panose="020B0604020202020204" pitchFamily="34" charset="0"/>
              <a:buChar char="•"/>
            </a:pPr>
            <a:r>
              <a:rPr lang="en-US" dirty="0" smtClean="0"/>
              <a:t>Fast real-time communication</a:t>
            </a:r>
          </a:p>
          <a:p>
            <a:pPr marL="342900" indent="-342900" algn="l">
              <a:buFont typeface="Arial" panose="020B0604020202020204" pitchFamily="34" charset="0"/>
              <a:buChar char="•"/>
            </a:pPr>
            <a:r>
              <a:rPr lang="en-US" dirty="0" smtClean="0"/>
              <a:t>Secure message interchange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075" y="338107"/>
            <a:ext cx="2010103" cy="2010103"/>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5448" y="121653"/>
            <a:ext cx="1261448" cy="1416362"/>
          </a:xfrm>
          <a:prstGeom prst="rect">
            <a:avLst/>
          </a:prstGeom>
        </p:spPr>
      </p:pic>
    </p:spTree>
    <p:extLst>
      <p:ext uri="{BB962C8B-B14F-4D97-AF65-F5344CB8AC3E}">
        <p14:creationId xmlns:p14="http://schemas.microsoft.com/office/powerpoint/2010/main" val="2495218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0BEC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338107"/>
            <a:ext cx="7527235" cy="2010103"/>
          </a:xfrm>
        </p:spPr>
        <p:txBody>
          <a:bodyPr anchor="ctr">
            <a:normAutofit/>
          </a:bodyPr>
          <a:lstStyle/>
          <a:p>
            <a:r>
              <a:rPr lang="en-US" b="1" dirty="0" smtClean="0"/>
              <a:t>Objective</a:t>
            </a:r>
            <a:endParaRPr lang="en-US" b="1" dirty="0"/>
          </a:p>
        </p:txBody>
      </p:sp>
      <p:sp>
        <p:nvSpPr>
          <p:cNvPr id="3" name="Subtitle 2"/>
          <p:cNvSpPr>
            <a:spLocks noGrp="1"/>
          </p:cNvSpPr>
          <p:nvPr>
            <p:ph type="subTitle" idx="1"/>
          </p:nvPr>
        </p:nvSpPr>
        <p:spPr>
          <a:xfrm>
            <a:off x="433551" y="2916237"/>
            <a:ext cx="11114689" cy="3492445"/>
          </a:xfrm>
        </p:spPr>
        <p:txBody>
          <a:bodyPr/>
          <a:lstStyle/>
          <a:p>
            <a:pPr marL="342900" indent="-342900" algn="just">
              <a:buFont typeface="Arial" panose="020B0604020202020204" pitchFamily="34" charset="0"/>
              <a:buChar char="•"/>
            </a:pPr>
            <a:r>
              <a:rPr lang="en-US" dirty="0" smtClean="0"/>
              <a:t>The main objective of the StegLock mobile application is to secure the communication of sensitive information, interchanged by two </a:t>
            </a:r>
            <a:r>
              <a:rPr lang="en-US" dirty="0"/>
              <a:t>parties. Also, the existence of the secret messages should not be detected</a:t>
            </a:r>
            <a:r>
              <a:rPr lang="en-US" dirty="0" smtClean="0"/>
              <a:t>.</a:t>
            </a:r>
          </a:p>
          <a:p>
            <a:pPr algn="just"/>
            <a:endParaRPr lang="en-US" dirty="0" smtClean="0"/>
          </a:p>
          <a:p>
            <a:pPr marL="342900" indent="-342900" algn="just">
              <a:buFont typeface="Arial" panose="020B0604020202020204" pitchFamily="34" charset="0"/>
              <a:buChar char="•"/>
            </a:pPr>
            <a:r>
              <a:rPr lang="en-US" dirty="0" smtClean="0"/>
              <a:t>The StegLock mobile application works as a simple chat solution, which can be used to send text messages, images and audio recordings, but the multimedia files may contain hidden text messages. </a:t>
            </a:r>
          </a:p>
          <a:p>
            <a:pPr algn="l"/>
            <a:endParaRPr lang="en-US" dirty="0" smtClean="0"/>
          </a:p>
          <a:p>
            <a:pPr algn="l"/>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075" y="338107"/>
            <a:ext cx="2010103" cy="201010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5448" y="121653"/>
            <a:ext cx="1261448" cy="1416362"/>
          </a:xfrm>
          <a:prstGeom prst="rect">
            <a:avLst/>
          </a:prstGeom>
        </p:spPr>
      </p:pic>
    </p:spTree>
    <p:extLst>
      <p:ext uri="{BB962C8B-B14F-4D97-AF65-F5344CB8AC3E}">
        <p14:creationId xmlns:p14="http://schemas.microsoft.com/office/powerpoint/2010/main" val="2296482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0BEC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338107"/>
            <a:ext cx="7527235" cy="2010103"/>
          </a:xfrm>
        </p:spPr>
        <p:txBody>
          <a:bodyPr anchor="ctr">
            <a:normAutofit/>
          </a:bodyPr>
          <a:lstStyle/>
          <a:p>
            <a:r>
              <a:rPr lang="en-US" b="1" dirty="0" smtClean="0"/>
              <a:t>Problem Description</a:t>
            </a:r>
            <a:endParaRPr lang="en-US" b="1" dirty="0"/>
          </a:p>
        </p:txBody>
      </p:sp>
      <p:sp>
        <p:nvSpPr>
          <p:cNvPr id="3" name="Subtitle 2"/>
          <p:cNvSpPr>
            <a:spLocks noGrp="1"/>
          </p:cNvSpPr>
          <p:nvPr>
            <p:ph type="subTitle" idx="1"/>
          </p:nvPr>
        </p:nvSpPr>
        <p:spPr>
          <a:xfrm>
            <a:off x="433551" y="2916237"/>
            <a:ext cx="11114689" cy="3492445"/>
          </a:xfrm>
        </p:spPr>
        <p:txBody>
          <a:bodyPr>
            <a:normAutofit fontScale="92500" lnSpcReduction="20000"/>
          </a:bodyPr>
          <a:lstStyle/>
          <a:p>
            <a:pPr marL="342900" indent="-342900" algn="just">
              <a:buFont typeface="Arial" panose="020B0604020202020204" pitchFamily="34" charset="0"/>
              <a:buChar char="•"/>
            </a:pPr>
            <a:r>
              <a:rPr lang="en-US" dirty="0" smtClean="0"/>
              <a:t>The objective of the application is achieved using digital steganography techniques. By implementing these techniques, the sensitive information is embedded inside multimedia documents, without altering their appearance. </a:t>
            </a:r>
          </a:p>
          <a:p>
            <a:pPr marL="342900" indent="-342900" algn="just">
              <a:buFont typeface="Arial" panose="020B0604020202020204" pitchFamily="34" charset="0"/>
              <a:buChar char="•"/>
            </a:pPr>
            <a:endParaRPr lang="en-US" dirty="0" smtClean="0"/>
          </a:p>
          <a:p>
            <a:pPr marL="342900" indent="-342900" algn="just">
              <a:buFont typeface="Arial" panose="020B0604020202020204" pitchFamily="34" charset="0"/>
              <a:buChar char="•"/>
            </a:pPr>
            <a:r>
              <a:rPr lang="en-US" dirty="0" smtClean="0"/>
              <a:t>These multimedia documents can then be sent to anybody and if an attacker intercepts the files, even if the existence of the hidden information is revealed, the extraction of it should not be possible.</a:t>
            </a:r>
          </a:p>
          <a:p>
            <a:pPr marL="342900" indent="-342900" algn="just">
              <a:buFont typeface="Arial" panose="020B0604020202020204" pitchFamily="34" charset="0"/>
              <a:buChar char="•"/>
            </a:pPr>
            <a:endParaRPr lang="en-US" dirty="0" smtClean="0"/>
          </a:p>
          <a:p>
            <a:pPr marL="342900" indent="-342900" algn="just">
              <a:buFont typeface="Arial" panose="020B0604020202020204" pitchFamily="34" charset="0"/>
              <a:buChar char="•"/>
            </a:pPr>
            <a:r>
              <a:rPr lang="en-US" dirty="0" smtClean="0"/>
              <a:t>The </a:t>
            </a:r>
            <a:r>
              <a:rPr lang="en-US" dirty="0"/>
              <a:t>main </a:t>
            </a:r>
            <a:r>
              <a:rPr lang="en-US" dirty="0" smtClean="0"/>
              <a:t>problems of steganographic algorithms </a:t>
            </a:r>
            <a:r>
              <a:rPr lang="en-US" dirty="0"/>
              <a:t>are lossy </a:t>
            </a:r>
            <a:r>
              <a:rPr lang="en-US" dirty="0" smtClean="0"/>
              <a:t>compression, which might remove parts of the embedded information and steganalysis, which is a statistical approach for detecting the alteration of the multimedia cover files.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075" y="338107"/>
            <a:ext cx="2010103" cy="201010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5448" y="121653"/>
            <a:ext cx="1261448" cy="1416362"/>
          </a:xfrm>
          <a:prstGeom prst="rect">
            <a:avLst/>
          </a:prstGeom>
        </p:spPr>
      </p:pic>
    </p:spTree>
    <p:extLst>
      <p:ext uri="{BB962C8B-B14F-4D97-AF65-F5344CB8AC3E}">
        <p14:creationId xmlns:p14="http://schemas.microsoft.com/office/powerpoint/2010/main" val="2032300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0BEC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43201" y="338108"/>
            <a:ext cx="7441096" cy="2010102"/>
          </a:xfrm>
        </p:spPr>
        <p:txBody>
          <a:bodyPr anchor="ctr"/>
          <a:lstStyle/>
          <a:p>
            <a:r>
              <a:rPr lang="en-US" b="1" dirty="0" smtClean="0"/>
              <a:t>Methods and Technologies</a:t>
            </a:r>
            <a:endParaRPr lang="en-US" b="1" dirty="0"/>
          </a:p>
        </p:txBody>
      </p:sp>
      <p:sp>
        <p:nvSpPr>
          <p:cNvPr id="3" name="Subtitle 2"/>
          <p:cNvSpPr>
            <a:spLocks noGrp="1"/>
          </p:cNvSpPr>
          <p:nvPr>
            <p:ph type="subTitle" idx="1"/>
          </p:nvPr>
        </p:nvSpPr>
        <p:spPr>
          <a:xfrm>
            <a:off x="433551" y="2916237"/>
            <a:ext cx="11114689" cy="3492445"/>
          </a:xfrm>
        </p:spPr>
        <p:txBody>
          <a:bodyPr/>
          <a:lstStyle/>
          <a:p>
            <a:pPr algn="just"/>
            <a:r>
              <a:rPr lang="en-US" dirty="0" smtClean="0"/>
              <a:t>StegLock uses new technologies like the latest Android SDK, Google Firebase and Facebook libraries, but also a self developed steganographic module.</a:t>
            </a:r>
          </a:p>
          <a:p>
            <a:pPr algn="l"/>
            <a:endParaRPr lang="en-US" dirty="0" smtClean="0"/>
          </a:p>
          <a:p>
            <a:pPr marL="342900" indent="-342900" algn="l">
              <a:buFont typeface="Arial" panose="020B0604020202020204" pitchFamily="34" charset="0"/>
              <a:buChar char="•"/>
            </a:pPr>
            <a:r>
              <a:rPr lang="en-US" dirty="0" smtClean="0"/>
              <a:t>Andoid API level 29</a:t>
            </a:r>
          </a:p>
          <a:p>
            <a:pPr marL="342900" indent="-342900" algn="l">
              <a:buFont typeface="Arial" panose="020B0604020202020204" pitchFamily="34" charset="0"/>
              <a:buChar char="•"/>
            </a:pPr>
            <a:r>
              <a:rPr lang="en-US" dirty="0" smtClean="0"/>
              <a:t>Google Firebase: Authentication, Database, Storage</a:t>
            </a:r>
          </a:p>
          <a:p>
            <a:pPr marL="342900" indent="-342900" algn="l">
              <a:buFont typeface="Arial" panose="020B0604020202020204" pitchFamily="34" charset="0"/>
              <a:buChar char="•"/>
            </a:pPr>
            <a:r>
              <a:rPr lang="en-US" dirty="0" smtClean="0"/>
              <a:t>Facebook: Login library</a:t>
            </a:r>
          </a:p>
          <a:p>
            <a:pPr algn="l"/>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075" y="338107"/>
            <a:ext cx="2010103" cy="201010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5448" y="121653"/>
            <a:ext cx="1261448" cy="1416362"/>
          </a:xfrm>
          <a:prstGeom prst="rect">
            <a:avLst/>
          </a:prstGeom>
        </p:spPr>
      </p:pic>
    </p:spTree>
    <p:extLst>
      <p:ext uri="{BB962C8B-B14F-4D97-AF65-F5344CB8AC3E}">
        <p14:creationId xmlns:p14="http://schemas.microsoft.com/office/powerpoint/2010/main" val="3030544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0BEC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43201" y="338108"/>
            <a:ext cx="7441096" cy="2010102"/>
          </a:xfrm>
        </p:spPr>
        <p:txBody>
          <a:bodyPr anchor="ctr"/>
          <a:lstStyle/>
          <a:p>
            <a:r>
              <a:rPr lang="en-US" b="1" dirty="0" smtClean="0"/>
              <a:t>Methods and Technologies</a:t>
            </a:r>
            <a:endParaRPr lang="en-US" b="1" dirty="0"/>
          </a:p>
        </p:txBody>
      </p:sp>
      <p:sp>
        <p:nvSpPr>
          <p:cNvPr id="3" name="Subtitle 2"/>
          <p:cNvSpPr>
            <a:spLocks noGrp="1"/>
          </p:cNvSpPr>
          <p:nvPr>
            <p:ph type="subTitle" idx="1"/>
          </p:nvPr>
        </p:nvSpPr>
        <p:spPr>
          <a:xfrm>
            <a:off x="433551" y="2916237"/>
            <a:ext cx="11114689" cy="3492445"/>
          </a:xfrm>
        </p:spPr>
        <p:txBody>
          <a:bodyPr/>
          <a:lstStyle/>
          <a:p>
            <a:pPr algn="just"/>
            <a:r>
              <a:rPr lang="en-US" dirty="0" smtClean="0"/>
              <a:t>The applications' core functionality is written in Java and is made up of a steganographic engine that operates at bit level to achieve the desired results.</a:t>
            </a:r>
          </a:p>
          <a:p>
            <a:pPr algn="l"/>
            <a:endParaRPr lang="en-US" dirty="0"/>
          </a:p>
          <a:p>
            <a:pPr marL="342900" indent="-342900" algn="l">
              <a:buFont typeface="Arial" panose="020B0604020202020204" pitchFamily="34" charset="0"/>
              <a:buChar char="•"/>
            </a:pPr>
            <a:r>
              <a:rPr lang="en-US" dirty="0" smtClean="0"/>
              <a:t>Advanced Encryption Standard algorithms for encryption (128 bit key)</a:t>
            </a:r>
          </a:p>
          <a:p>
            <a:pPr marL="342900" indent="-342900" algn="l">
              <a:buFont typeface="Arial" panose="020B0604020202020204" pitchFamily="34" charset="0"/>
              <a:buChar char="•"/>
            </a:pPr>
            <a:r>
              <a:rPr lang="en-US" dirty="0" smtClean="0"/>
              <a:t>Algorithms for embedding and for extracting the secret message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075" y="338107"/>
            <a:ext cx="2010103" cy="201010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5448" y="121653"/>
            <a:ext cx="1261448" cy="1416362"/>
          </a:xfrm>
          <a:prstGeom prst="rect">
            <a:avLst/>
          </a:prstGeom>
        </p:spPr>
      </p:pic>
    </p:spTree>
    <p:extLst>
      <p:ext uri="{BB962C8B-B14F-4D97-AF65-F5344CB8AC3E}">
        <p14:creationId xmlns:p14="http://schemas.microsoft.com/office/powerpoint/2010/main" val="4185330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0BEC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764626"/>
            <a:ext cx="7255565" cy="1160901"/>
          </a:xfrm>
        </p:spPr>
        <p:txBody>
          <a:bodyPr/>
          <a:lstStyle/>
          <a:p>
            <a:r>
              <a:rPr lang="en-US" b="1" dirty="0" smtClean="0"/>
              <a:t>Solution Architecture</a:t>
            </a:r>
            <a:endParaRPr lang="en-US" b="1" dirty="0"/>
          </a:p>
        </p:txBody>
      </p:sp>
      <p:sp>
        <p:nvSpPr>
          <p:cNvPr id="3" name="Subtitle 2"/>
          <p:cNvSpPr>
            <a:spLocks noGrp="1"/>
          </p:cNvSpPr>
          <p:nvPr>
            <p:ph type="subTitle" idx="1"/>
          </p:nvPr>
        </p:nvSpPr>
        <p:spPr>
          <a:xfrm>
            <a:off x="433551" y="2916237"/>
            <a:ext cx="6000379" cy="3603833"/>
          </a:xfrm>
        </p:spPr>
        <p:txBody>
          <a:bodyPr/>
          <a:lstStyle/>
          <a:p>
            <a:pPr algn="just"/>
            <a:r>
              <a:rPr lang="en-US" dirty="0" smtClean="0"/>
              <a:t>StegLock is a simple mobile chat application</a:t>
            </a:r>
          </a:p>
          <a:p>
            <a:pPr algn="just"/>
            <a:endParaRPr lang="en-US" dirty="0" smtClean="0"/>
          </a:p>
          <a:p>
            <a:pPr marL="342900" indent="-342900" algn="just">
              <a:buFont typeface="Arial" panose="020B0604020202020204" pitchFamily="34" charset="0"/>
              <a:buChar char="•"/>
            </a:pPr>
            <a:r>
              <a:rPr lang="en-US" dirty="0" smtClean="0"/>
              <a:t>User friendly activities</a:t>
            </a:r>
          </a:p>
          <a:p>
            <a:pPr marL="342900" indent="-342900" algn="just">
              <a:buFont typeface="Arial" panose="020B0604020202020204" pitchFamily="34" charset="0"/>
              <a:buChar char="•"/>
            </a:pPr>
            <a:r>
              <a:rPr lang="en-US" dirty="0" smtClean="0"/>
              <a:t>Using latest Google technologies for authentication, user management and persistent storage</a:t>
            </a:r>
          </a:p>
          <a:p>
            <a:pPr marL="342900" indent="-342900" algn="just">
              <a:buFont typeface="Arial" panose="020B0604020202020204" pitchFamily="34" charset="0"/>
              <a:buChar char="•"/>
            </a:pPr>
            <a:r>
              <a:rPr lang="en-US" dirty="0" smtClean="0"/>
              <a:t>Send and receive image and sound files with secret messages embedded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075" y="338107"/>
            <a:ext cx="2010103" cy="2010103"/>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5448" y="121653"/>
            <a:ext cx="1261448" cy="141636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1553" y="2916236"/>
            <a:ext cx="4318154" cy="3603833"/>
          </a:xfrm>
          <a:prstGeom prst="rect">
            <a:avLst/>
          </a:prstGeom>
        </p:spPr>
      </p:pic>
    </p:spTree>
    <p:extLst>
      <p:ext uri="{BB962C8B-B14F-4D97-AF65-F5344CB8AC3E}">
        <p14:creationId xmlns:p14="http://schemas.microsoft.com/office/powerpoint/2010/main" val="2224058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0BEC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43201" y="764626"/>
            <a:ext cx="7480852" cy="1160901"/>
          </a:xfrm>
        </p:spPr>
        <p:txBody>
          <a:bodyPr>
            <a:normAutofit fontScale="90000"/>
          </a:bodyPr>
          <a:lstStyle/>
          <a:p>
            <a:r>
              <a:rPr lang="en-US" b="1" dirty="0" smtClean="0"/>
              <a:t>Solution Implementation</a:t>
            </a:r>
            <a:endParaRPr lang="en-US" b="1" dirty="0"/>
          </a:p>
        </p:txBody>
      </p:sp>
      <p:sp>
        <p:nvSpPr>
          <p:cNvPr id="3" name="Subtitle 2"/>
          <p:cNvSpPr>
            <a:spLocks noGrp="1"/>
          </p:cNvSpPr>
          <p:nvPr>
            <p:ph type="subTitle" idx="1"/>
          </p:nvPr>
        </p:nvSpPr>
        <p:spPr>
          <a:xfrm>
            <a:off x="662609" y="2917571"/>
            <a:ext cx="5717283" cy="3492445"/>
          </a:xfrm>
        </p:spPr>
        <p:txBody>
          <a:bodyPr/>
          <a:lstStyle/>
          <a:p>
            <a:pPr algn="just"/>
            <a:r>
              <a:rPr lang="en-US" dirty="0" smtClean="0"/>
              <a:t>StegLock is implementing a Least Significant Bit steganography algorithm</a:t>
            </a:r>
          </a:p>
          <a:p>
            <a:pPr algn="just"/>
            <a:endParaRPr lang="en-US" dirty="0" smtClean="0"/>
          </a:p>
          <a:p>
            <a:pPr marL="342900" indent="-342900" algn="just">
              <a:buFont typeface="Arial" panose="020B0604020202020204" pitchFamily="34" charset="0"/>
              <a:buChar char="•"/>
            </a:pPr>
            <a:r>
              <a:rPr lang="en-US" dirty="0" smtClean="0"/>
              <a:t>Secure steganographic algorithm</a:t>
            </a:r>
          </a:p>
          <a:p>
            <a:pPr marL="342900" indent="-342900" algn="just">
              <a:buFont typeface="Arial" panose="020B0604020202020204" pitchFamily="34" charset="0"/>
              <a:buChar char="•"/>
            </a:pPr>
            <a:r>
              <a:rPr lang="en-US" dirty="0" smtClean="0"/>
              <a:t>Symmetric Cryptography </a:t>
            </a:r>
          </a:p>
          <a:p>
            <a:pPr marL="342900" indent="-342900" algn="just">
              <a:buFont typeface="Arial" panose="020B0604020202020204" pitchFamily="34" charset="0"/>
              <a:buChar char="•"/>
            </a:pPr>
            <a:r>
              <a:rPr lang="en-US" dirty="0" smtClean="0"/>
              <a:t>Implemented using Java, Android SDK and Google Firebase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075" y="338107"/>
            <a:ext cx="2010103" cy="2010103"/>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5448" y="121653"/>
            <a:ext cx="1261448" cy="141636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25156" y="2814760"/>
            <a:ext cx="2400292" cy="4043240"/>
          </a:xfrm>
          <a:prstGeom prst="rect">
            <a:avLst/>
          </a:prstGeom>
        </p:spPr>
      </p:pic>
    </p:spTree>
    <p:extLst>
      <p:ext uri="{BB962C8B-B14F-4D97-AF65-F5344CB8AC3E}">
        <p14:creationId xmlns:p14="http://schemas.microsoft.com/office/powerpoint/2010/main" val="28918284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0BEC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43201" y="764626"/>
            <a:ext cx="7480852" cy="1160901"/>
          </a:xfrm>
        </p:spPr>
        <p:txBody>
          <a:bodyPr>
            <a:normAutofit fontScale="90000"/>
          </a:bodyPr>
          <a:lstStyle/>
          <a:p>
            <a:r>
              <a:rPr lang="en-US" b="1" dirty="0" smtClean="0"/>
              <a:t>Solution Implementation</a:t>
            </a:r>
            <a:endParaRPr lang="en-US" b="1" dirty="0"/>
          </a:p>
        </p:txBody>
      </p:sp>
      <p:sp>
        <p:nvSpPr>
          <p:cNvPr id="3" name="Subtitle 2"/>
          <p:cNvSpPr>
            <a:spLocks noGrp="1"/>
          </p:cNvSpPr>
          <p:nvPr>
            <p:ph type="subTitle" idx="1"/>
          </p:nvPr>
        </p:nvSpPr>
        <p:spPr>
          <a:xfrm>
            <a:off x="5830957" y="2916237"/>
            <a:ext cx="5717283" cy="3492445"/>
          </a:xfrm>
        </p:spPr>
        <p:txBody>
          <a:bodyPr/>
          <a:lstStyle/>
          <a:p>
            <a:pPr algn="just"/>
            <a:r>
              <a:rPr lang="en-US" dirty="0" smtClean="0"/>
              <a:t>The sensitive information is encrypted before the steganographic process.</a:t>
            </a:r>
          </a:p>
          <a:p>
            <a:pPr algn="just"/>
            <a:endParaRPr lang="en-US" dirty="0" smtClean="0"/>
          </a:p>
          <a:p>
            <a:pPr marL="342900" indent="-342900" algn="just">
              <a:buFont typeface="Arial" panose="020B0604020202020204" pitchFamily="34" charset="0"/>
              <a:buChar char="•"/>
            </a:pPr>
            <a:r>
              <a:rPr lang="en-US" dirty="0" smtClean="0"/>
              <a:t>Higher level of security if the existence of the hidden information is revealed</a:t>
            </a:r>
          </a:p>
          <a:p>
            <a:pPr marL="342900" indent="-342900" algn="just">
              <a:buFont typeface="Arial" panose="020B0604020202020204" pitchFamily="34" charset="0"/>
              <a:buChar char="•"/>
            </a:pPr>
            <a:r>
              <a:rPr lang="en-US" dirty="0" smtClean="0"/>
              <a:t>Better against steganalysis because the cipher text is more random looking than the plain text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075" y="338107"/>
            <a:ext cx="2010103" cy="201010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075" y="3068635"/>
            <a:ext cx="4956542" cy="302718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25448" y="121653"/>
            <a:ext cx="1261448" cy="1416362"/>
          </a:xfrm>
          <a:prstGeom prst="rect">
            <a:avLst/>
          </a:prstGeom>
        </p:spPr>
      </p:pic>
    </p:spTree>
    <p:extLst>
      <p:ext uri="{BB962C8B-B14F-4D97-AF65-F5344CB8AC3E}">
        <p14:creationId xmlns:p14="http://schemas.microsoft.com/office/powerpoint/2010/main" val="164740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TotalTime>
  <Words>530</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StegLock</vt:lpstr>
      <vt:lpstr>Introduction</vt:lpstr>
      <vt:lpstr>Objective</vt:lpstr>
      <vt:lpstr>Problem Description</vt:lpstr>
      <vt:lpstr>Methods and Technologies</vt:lpstr>
      <vt:lpstr>Methods and Technologies</vt:lpstr>
      <vt:lpstr>Solution Architecture</vt:lpstr>
      <vt:lpstr>Solution Implementation</vt:lpstr>
      <vt:lpstr>Solution Implementation</vt:lpstr>
      <vt:lpstr>Solution Implementation</vt:lpstr>
      <vt:lpstr>DEMO</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StegLock</dc:title>
  <dc:creator>Radu Ionescu</dc:creator>
  <cp:lastModifiedBy>Radu Ionescu</cp:lastModifiedBy>
  <cp:revision>34</cp:revision>
  <dcterms:created xsi:type="dcterms:W3CDTF">2020-05-17T07:15:28Z</dcterms:created>
  <dcterms:modified xsi:type="dcterms:W3CDTF">2020-06-30T20:32:39Z</dcterms:modified>
</cp:coreProperties>
</file>