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B7A3-B08E-4362-9371-413D0B980AF8}" type="datetimeFigureOut">
              <a:rPr lang="ro-RO" smtClean="0"/>
              <a:t>18.01.2016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6FB7-9EEF-4645-9255-1F1C0D2608B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832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B7A3-B08E-4362-9371-413D0B980AF8}" type="datetimeFigureOut">
              <a:rPr lang="ro-RO" smtClean="0"/>
              <a:t>18.01.2016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6FB7-9EEF-4645-9255-1F1C0D2608B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705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B7A3-B08E-4362-9371-413D0B980AF8}" type="datetimeFigureOut">
              <a:rPr lang="ro-RO" smtClean="0"/>
              <a:t>18.01.2016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6FB7-9EEF-4645-9255-1F1C0D2608B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5035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B7A3-B08E-4362-9371-413D0B980AF8}" type="datetimeFigureOut">
              <a:rPr lang="ro-RO" smtClean="0"/>
              <a:t>18.01.2016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6FB7-9EEF-4645-9255-1F1C0D2608B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0637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B7A3-B08E-4362-9371-413D0B980AF8}" type="datetimeFigureOut">
              <a:rPr lang="ro-RO" smtClean="0"/>
              <a:t>18.01.2016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6FB7-9EEF-4645-9255-1F1C0D2608B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5422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B7A3-B08E-4362-9371-413D0B980AF8}" type="datetimeFigureOut">
              <a:rPr lang="ro-RO" smtClean="0"/>
              <a:t>18.01.2016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6FB7-9EEF-4645-9255-1F1C0D2608B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95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B7A3-B08E-4362-9371-413D0B980AF8}" type="datetimeFigureOut">
              <a:rPr lang="ro-RO" smtClean="0"/>
              <a:t>18.01.2016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6FB7-9EEF-4645-9255-1F1C0D2608B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965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B7A3-B08E-4362-9371-413D0B980AF8}" type="datetimeFigureOut">
              <a:rPr lang="ro-RO" smtClean="0"/>
              <a:t>18.01.2016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6FB7-9EEF-4645-9255-1F1C0D2608B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577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B7A3-B08E-4362-9371-413D0B980AF8}" type="datetimeFigureOut">
              <a:rPr lang="ro-RO" smtClean="0"/>
              <a:t>18.01.2016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6FB7-9EEF-4645-9255-1F1C0D2608B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307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B7A3-B08E-4362-9371-413D0B980AF8}" type="datetimeFigureOut">
              <a:rPr lang="ro-RO" smtClean="0"/>
              <a:t>18.01.2016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6FB7-9EEF-4645-9255-1F1C0D2608B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145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B7A3-B08E-4362-9371-413D0B980AF8}" type="datetimeFigureOut">
              <a:rPr lang="ro-RO" smtClean="0"/>
              <a:t>18.01.2016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6FB7-9EEF-4645-9255-1F1C0D2608B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615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0B7A3-B08E-4362-9371-413D0B980AF8}" type="datetimeFigureOut">
              <a:rPr lang="ro-RO" smtClean="0"/>
              <a:t>18.01.2016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6FB7-9EEF-4645-9255-1F1C0D2608B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576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364" y="120283"/>
            <a:ext cx="11799518" cy="944432"/>
          </a:xfrm>
        </p:spPr>
        <p:txBody>
          <a:bodyPr/>
          <a:lstStyle/>
          <a:p>
            <a:r>
              <a:rPr lang="ro-RO"/>
              <a:t>Standard Template Library -STL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677" y="1064715"/>
            <a:ext cx="11649205" cy="5473871"/>
          </a:xfrm>
        </p:spPr>
        <p:txBody>
          <a:bodyPr>
            <a:normAutofit/>
          </a:bodyPr>
          <a:lstStyle/>
          <a:p>
            <a:endParaRPr lang="ro-RO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RO"/>
              <a:t>b</a:t>
            </a:r>
            <a:r>
              <a:rPr lang="en-US" err="1" smtClean="0"/>
              <a:t>ibliotec</a:t>
            </a:r>
            <a:r>
              <a:rPr lang="ro-RO" smtClean="0"/>
              <a:t>ă</a:t>
            </a:r>
            <a:r>
              <a:rPr lang="en-US" smtClean="0"/>
              <a:t> de </a:t>
            </a:r>
            <a:r>
              <a:rPr lang="ro-RO" smtClean="0"/>
              <a:t>șabloane de clase standard, în principal pentru principalele structur</a:t>
            </a:r>
            <a:r>
              <a:rPr lang="en-US" err="1" smtClean="0"/>
              <a:t>i</a:t>
            </a:r>
            <a:r>
              <a:rPr lang="en-US" smtClean="0"/>
              <a:t> </a:t>
            </a:r>
            <a:r>
              <a:rPr lang="ro-RO" smtClean="0"/>
              <a:t>de </a:t>
            </a:r>
            <a:r>
              <a:rPr lang="ro-RO"/>
              <a:t>date: </a:t>
            </a:r>
            <a:r>
              <a:rPr lang="ro-RO" smtClean="0"/>
              <a:t>vector, </a:t>
            </a:r>
            <a:r>
              <a:rPr lang="ro-RO"/>
              <a:t>lista, stiva, coada, </a:t>
            </a:r>
            <a:r>
              <a:rPr lang="ro-RO" smtClean="0"/>
              <a:t>tabela de dispersie (</a:t>
            </a:r>
            <a:r>
              <a:rPr lang="ro-RO"/>
              <a:t>hash-table</a:t>
            </a:r>
            <a:r>
              <a:rPr lang="ro-RO" smtClean="0"/>
              <a:t>);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RO" smtClean="0"/>
              <a:t>se pot </a:t>
            </a:r>
            <a:r>
              <a:rPr lang="en-US" err="1" smtClean="0"/>
              <a:t>instan</a:t>
            </a:r>
            <a:r>
              <a:rPr lang="ro-RO" smtClean="0"/>
              <a:t>ți</a:t>
            </a:r>
            <a:r>
              <a:rPr lang="en-US" smtClean="0"/>
              <a:t>a </a:t>
            </a:r>
            <a:r>
              <a:rPr lang="ro-RO" smtClean="0"/>
              <a:t>fara modificări pentru tipurile de bază sau pentru tipurile definite </a:t>
            </a:r>
            <a:r>
              <a:rPr lang="ro-RO"/>
              <a:t>de </a:t>
            </a:r>
            <a:r>
              <a:rPr lang="ro-RO" smtClean="0"/>
              <a:t>programator (</a:t>
            </a:r>
            <a:r>
              <a:rPr lang="ro-RO" smtClean="0">
                <a:solidFill>
                  <a:srgbClr val="FF0000"/>
                </a:solidFill>
              </a:rPr>
              <a:t>vector</a:t>
            </a:r>
            <a:r>
              <a:rPr lang="en-US" smtClean="0">
                <a:solidFill>
                  <a:srgbClr val="FF0000"/>
                </a:solidFill>
              </a:rPr>
              <a:t>&lt;</a:t>
            </a:r>
            <a:r>
              <a:rPr lang="ro-RO" smtClean="0">
                <a:solidFill>
                  <a:srgbClr val="FF0000"/>
                </a:solidFill>
              </a:rPr>
              <a:t>double</a:t>
            </a:r>
            <a:r>
              <a:rPr lang="en-US" smtClean="0">
                <a:solidFill>
                  <a:srgbClr val="FF0000"/>
                </a:solidFill>
              </a:rPr>
              <a:t>&gt;</a:t>
            </a:r>
            <a:r>
              <a:rPr lang="ro-RO" smtClean="0">
                <a:solidFill>
                  <a:srgbClr val="FF0000"/>
                </a:solidFill>
              </a:rPr>
              <a:t>, </a:t>
            </a:r>
            <a:r>
              <a:rPr lang="en-US" smtClean="0">
                <a:solidFill>
                  <a:srgbClr val="FF0000"/>
                </a:solidFill>
              </a:rPr>
              <a:t>list&lt;</a:t>
            </a:r>
            <a:r>
              <a:rPr lang="ro-RO" smtClean="0">
                <a:solidFill>
                  <a:srgbClr val="FF0000"/>
                </a:solidFill>
              </a:rPr>
              <a:t>Pers</a:t>
            </a:r>
            <a:r>
              <a:rPr lang="en-US" smtClean="0">
                <a:solidFill>
                  <a:srgbClr val="FF0000"/>
                </a:solidFill>
              </a:rPr>
              <a:t>&gt;</a:t>
            </a:r>
            <a:r>
              <a:rPr lang="ro-RO" smtClean="0">
                <a:solidFill>
                  <a:srgbClr val="FF0000"/>
                </a:solidFill>
              </a:rPr>
              <a:t>, </a:t>
            </a:r>
            <a:r>
              <a:rPr lang="en-US" smtClean="0">
                <a:solidFill>
                  <a:srgbClr val="FF0000"/>
                </a:solidFill>
              </a:rPr>
              <a:t>stack&lt;</a:t>
            </a:r>
            <a:r>
              <a:rPr lang="ro-RO" smtClean="0">
                <a:solidFill>
                  <a:srgbClr val="FF0000"/>
                </a:solidFill>
              </a:rPr>
              <a:t>Stud</a:t>
            </a:r>
            <a:r>
              <a:rPr lang="en-US" smtClean="0">
                <a:solidFill>
                  <a:srgbClr val="FF0000"/>
                </a:solidFill>
              </a:rPr>
              <a:t>*&gt; </a:t>
            </a:r>
            <a:r>
              <a:rPr lang="ro-RO" smtClean="0">
                <a:solidFill>
                  <a:srgbClr val="FF0000"/>
                </a:solidFill>
              </a:rPr>
              <a:t> </a:t>
            </a:r>
            <a:r>
              <a:rPr lang="ro-RO" smtClean="0"/>
              <a:t>etc.)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RO" smtClean="0"/>
              <a:t>sarcina programatorului de a alege șablonul adecvat, în funcție de volumul datelor stocate, tipul de acces dorit, volumul actualizărilor etc.</a:t>
            </a:r>
            <a:endParaRPr lang="ro-RO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ro-RO"/>
          </a:p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035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364" y="120283"/>
            <a:ext cx="11799518" cy="944432"/>
          </a:xfrm>
        </p:spPr>
        <p:txBody>
          <a:bodyPr/>
          <a:lstStyle/>
          <a:p>
            <a:r>
              <a:rPr lang="ro-RO" smtClean="0"/>
              <a:t>Container secvențial: </a:t>
            </a:r>
            <a:r>
              <a:rPr lang="en-US" b="1" smtClean="0">
                <a:solidFill>
                  <a:srgbClr val="0070C0"/>
                </a:solidFill>
              </a:rPr>
              <a:t>deque</a:t>
            </a:r>
            <a:endParaRPr lang="ro-RO" b="1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677" y="1064715"/>
            <a:ext cx="11649205" cy="5473871"/>
          </a:xfrm>
        </p:spPr>
        <p:txBody>
          <a:bodyPr>
            <a:normAutofit/>
          </a:bodyPr>
          <a:lstStyle/>
          <a:p>
            <a:endParaRPr lang="ro-RO"/>
          </a:p>
          <a:p>
            <a:r>
              <a:rPr lang="ro-RO" sz="3200" smtClean="0"/>
              <a:t>DoubleEndedQueue</a:t>
            </a:r>
            <a:endParaRPr lang="en-US" sz="320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/>
              <a:t>c</a:t>
            </a:r>
            <a:r>
              <a:rPr lang="ro-RO" smtClean="0"/>
              <a:t>ombină </a:t>
            </a:r>
            <a:r>
              <a:rPr lang="ro-RO"/>
              <a:t>facilitățile de la </a:t>
            </a:r>
            <a:r>
              <a:rPr lang="ro-RO">
                <a:solidFill>
                  <a:srgbClr val="0070C0"/>
                </a:solidFill>
              </a:rPr>
              <a:t>vector</a:t>
            </a:r>
            <a:r>
              <a:rPr lang="ro-RO"/>
              <a:t> și </a:t>
            </a:r>
            <a:r>
              <a:rPr lang="ro-RO" smtClean="0">
                <a:solidFill>
                  <a:srgbClr val="0070C0"/>
                </a:solidFill>
              </a:rPr>
              <a:t>list</a:t>
            </a:r>
            <a:endParaRPr lang="ro-RO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mtClean="0"/>
              <a:t>u</a:t>
            </a:r>
            <a:r>
              <a:rPr lang="ro-RO" smtClean="0"/>
              <a:t>tilizeză</a:t>
            </a:r>
            <a:r>
              <a:rPr lang="en-US" smtClean="0"/>
              <a:t> blocuri </a:t>
            </a:r>
            <a:r>
              <a:rPr lang="ro-RO" smtClean="0"/>
              <a:t>contigu</a:t>
            </a:r>
            <a:r>
              <a:rPr lang="en-US" smtClean="0"/>
              <a:t>i de </a:t>
            </a:r>
            <a:r>
              <a:rPr lang="ro-RO" smtClean="0"/>
              <a:t>memorie, </a:t>
            </a:r>
            <a:r>
              <a:rPr lang="en-US" smtClean="0"/>
              <a:t>gestionate cu vectori de pointeri</a:t>
            </a:r>
            <a:endParaRPr lang="ro-RO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mtClean="0"/>
              <a:t>o</a:t>
            </a:r>
            <a:r>
              <a:rPr lang="ro-RO" smtClean="0"/>
              <a:t>perații </a:t>
            </a:r>
            <a:r>
              <a:rPr lang="ro-RO"/>
              <a:t>specifice: </a:t>
            </a:r>
            <a:r>
              <a:rPr lang="ro-RO" i="1">
                <a:solidFill>
                  <a:srgbClr val="0070C0"/>
                </a:solidFill>
              </a:rPr>
              <a:t>push_front()</a:t>
            </a:r>
            <a:r>
              <a:rPr lang="ro-RO" i="1"/>
              <a:t>; </a:t>
            </a:r>
            <a:r>
              <a:rPr lang="ro-RO" i="1">
                <a:solidFill>
                  <a:srgbClr val="0070C0"/>
                </a:solidFill>
              </a:rPr>
              <a:t>pop_front();</a:t>
            </a:r>
            <a:endParaRPr lang="ro-RO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B050"/>
                </a:solidFill>
              </a:rPr>
              <a:t>e</a:t>
            </a:r>
            <a:r>
              <a:rPr lang="ro-RO" smtClean="0">
                <a:solidFill>
                  <a:srgbClr val="00B050"/>
                </a:solidFill>
              </a:rPr>
              <a:t>ficient</a:t>
            </a:r>
            <a:r>
              <a:rPr lang="ro-RO">
                <a:solidFill>
                  <a:srgbClr val="00B050"/>
                </a:solidFill>
              </a:rPr>
              <a:t>: </a:t>
            </a:r>
            <a:r>
              <a:rPr lang="ro-RO"/>
              <a:t>acces, inserare la început și sfârșit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</a:rPr>
              <a:t>i</a:t>
            </a:r>
            <a:r>
              <a:rPr lang="ro-RO" smtClean="0">
                <a:solidFill>
                  <a:srgbClr val="FF0000"/>
                </a:solidFill>
              </a:rPr>
              <a:t>neficient</a:t>
            </a:r>
            <a:r>
              <a:rPr lang="ro-RO"/>
              <a:t>: inserări/ștergeri în interior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mtClean="0"/>
              <a:t>o</a:t>
            </a:r>
            <a:r>
              <a:rPr lang="ro-RO" smtClean="0"/>
              <a:t>pțiune </a:t>
            </a:r>
            <a:r>
              <a:rPr lang="ro-RO"/>
              <a:t>bună în comparație cu vector când nu se cunoaște apriori numărul de elemente. </a:t>
            </a:r>
            <a:endParaRPr lang="en-US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RO" i="1" smtClean="0"/>
              <a:t>deque</a:t>
            </a:r>
            <a:r>
              <a:rPr lang="ro-RO" smtClean="0"/>
              <a:t> </a:t>
            </a:r>
            <a:r>
              <a:rPr lang="ro-RO"/>
              <a:t>în faza de </a:t>
            </a:r>
            <a:r>
              <a:rPr lang="en-US" smtClean="0"/>
              <a:t>populare</a:t>
            </a:r>
            <a:r>
              <a:rPr lang="ro-RO" smtClean="0"/>
              <a:t>, </a:t>
            </a:r>
            <a:r>
              <a:rPr lang="ro-RO"/>
              <a:t>după care containerul este copiat în </a:t>
            </a:r>
            <a:r>
              <a:rPr lang="ro-RO" smtClean="0"/>
              <a:t>vector</a:t>
            </a:r>
            <a:r>
              <a:rPr lang="en-US" smtClean="0"/>
              <a:t> !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mtClean="0"/>
              <a:t>n</a:t>
            </a:r>
            <a:r>
              <a:rPr lang="ro-RO" smtClean="0"/>
              <a:t>u </a:t>
            </a:r>
            <a:r>
              <a:rPr lang="ro-RO"/>
              <a:t>dezalocă</a:t>
            </a:r>
            <a:r>
              <a:rPr lang="en-US"/>
              <a:t> </a:t>
            </a:r>
            <a:r>
              <a:rPr lang="ro-RO"/>
              <a:t>zonele de memorie deja </a:t>
            </a:r>
            <a:r>
              <a:rPr lang="ro-RO" smtClean="0"/>
              <a:t>allocate</a:t>
            </a:r>
            <a:r>
              <a:rPr lang="en-US" smtClean="0"/>
              <a:t>, ci invalideaza iteratorii deja incarcati</a:t>
            </a:r>
            <a:endParaRPr lang="en-US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535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364" y="120283"/>
            <a:ext cx="11799518" cy="944432"/>
          </a:xfrm>
        </p:spPr>
        <p:txBody>
          <a:bodyPr/>
          <a:lstStyle/>
          <a:p>
            <a:r>
              <a:rPr lang="ro-RO" smtClean="0"/>
              <a:t>Container secvențial: </a:t>
            </a:r>
            <a:r>
              <a:rPr lang="en-US" b="1" smtClean="0">
                <a:solidFill>
                  <a:srgbClr val="0070C0"/>
                </a:solidFill>
              </a:rPr>
              <a:t>deque</a:t>
            </a:r>
            <a:endParaRPr lang="ro-RO" b="1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677" y="1052192"/>
            <a:ext cx="11649205" cy="5674285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ro-RO" sz="2800"/>
              <a:t>int n = 10;</a:t>
            </a:r>
          </a:p>
          <a:p>
            <a:pPr algn="just"/>
            <a:r>
              <a:rPr lang="pt-BR" sz="2800">
                <a:solidFill>
                  <a:srgbClr val="FF0000"/>
                </a:solidFill>
              </a:rPr>
              <a:t>deque&lt;int&gt; </a:t>
            </a:r>
            <a:r>
              <a:rPr lang="pt-BR" sz="2800"/>
              <a:t>dq(15</a:t>
            </a:r>
            <a:r>
              <a:rPr lang="pt-BR" sz="2800" smtClean="0"/>
              <a:t>);</a:t>
            </a:r>
          </a:p>
          <a:p>
            <a:pPr algn="just"/>
            <a:r>
              <a:rPr lang="pt-BR" sz="2800" smtClean="0">
                <a:solidFill>
                  <a:srgbClr val="FF0000"/>
                </a:solidFill>
              </a:rPr>
              <a:t>deque&lt;int</a:t>
            </a:r>
            <a:r>
              <a:rPr lang="pt-BR" sz="2800">
                <a:solidFill>
                  <a:srgbClr val="FF0000"/>
                </a:solidFill>
              </a:rPr>
              <a:t>&gt;::iterator </a:t>
            </a:r>
            <a:r>
              <a:rPr lang="pt-BR" sz="2800"/>
              <a:t>pd;</a:t>
            </a:r>
          </a:p>
          <a:p>
            <a:pPr algn="just"/>
            <a:r>
              <a:rPr lang="ro-RO" sz="2800"/>
              <a:t>dq.push_front(0); </a:t>
            </a:r>
            <a:r>
              <a:rPr lang="ro-RO" sz="2800">
                <a:solidFill>
                  <a:srgbClr val="00CC66"/>
                </a:solidFill>
              </a:rPr>
              <a:t>// creste size la 16 !</a:t>
            </a:r>
          </a:p>
          <a:p>
            <a:pPr algn="just"/>
            <a:r>
              <a:rPr lang="ro-RO" sz="2800"/>
              <a:t>pd = dq.begin()+1;</a:t>
            </a:r>
          </a:p>
          <a:p>
            <a:pPr algn="just"/>
            <a:r>
              <a:rPr lang="ro-RO" sz="2800">
                <a:solidFill>
                  <a:srgbClr val="00B0F0"/>
                </a:solidFill>
              </a:rPr>
              <a:t>generate_n</a:t>
            </a:r>
            <a:r>
              <a:rPr lang="ro-RO" sz="2800"/>
              <a:t>( pd, n, Fibonacci  ); </a:t>
            </a:r>
            <a:r>
              <a:rPr lang="ro-RO" sz="2800">
                <a:solidFill>
                  <a:srgbClr val="00CC66"/>
                </a:solidFill>
              </a:rPr>
              <a:t>// populare cu functie generatoare</a:t>
            </a:r>
          </a:p>
          <a:p>
            <a:pPr algn="just"/>
            <a:r>
              <a:rPr lang="ro-RO" sz="2800"/>
              <a:t>vector&lt;int&gt; vi(dq.size());</a:t>
            </a:r>
          </a:p>
          <a:p>
            <a:pPr algn="just"/>
            <a:r>
              <a:rPr lang="ro-RO" sz="2800"/>
              <a:t>for(pd = dq.begin(); pd != dq.end(); pd++ ) cout &lt;&lt; *pd &lt;&lt;" " ;</a:t>
            </a:r>
          </a:p>
          <a:p>
            <a:pPr algn="just"/>
            <a:r>
              <a:rPr lang="ro-RO" sz="2800" smtClean="0"/>
              <a:t>cout </a:t>
            </a:r>
            <a:r>
              <a:rPr lang="ro-RO" sz="2800"/>
              <a:t>&lt;&lt;endl;</a:t>
            </a:r>
          </a:p>
          <a:p>
            <a:pPr algn="just"/>
            <a:r>
              <a:rPr lang="ro-RO" sz="2800" smtClean="0"/>
              <a:t>for(int </a:t>
            </a:r>
            <a:r>
              <a:rPr lang="ro-RO" sz="2800"/>
              <a:t>i=0; i&lt;dq.size(); i++) { vi[i]=dq[i];  cout &lt;&lt; vi[i] &lt;&lt; " ";  }</a:t>
            </a:r>
          </a:p>
          <a:p>
            <a:pPr algn="just"/>
            <a:endParaRPr lang="ro-RO" sz="2800"/>
          </a:p>
        </p:txBody>
      </p:sp>
    </p:spTree>
    <p:extLst>
      <p:ext uri="{BB962C8B-B14F-4D97-AF65-F5344CB8AC3E}">
        <p14:creationId xmlns:p14="http://schemas.microsoft.com/office/powerpoint/2010/main" val="267856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364" y="120283"/>
            <a:ext cx="11799518" cy="944432"/>
          </a:xfrm>
        </p:spPr>
        <p:txBody>
          <a:bodyPr/>
          <a:lstStyle/>
          <a:p>
            <a:r>
              <a:rPr lang="ro-RO" smtClean="0"/>
              <a:t>Container </a:t>
            </a:r>
            <a:r>
              <a:rPr lang="en-US" smtClean="0"/>
              <a:t>asociative</a:t>
            </a:r>
            <a:r>
              <a:rPr lang="ro-RO" smtClean="0"/>
              <a:t>: </a:t>
            </a:r>
            <a:r>
              <a:rPr lang="en-US" b="1" smtClean="0">
                <a:solidFill>
                  <a:srgbClr val="0070C0"/>
                </a:solidFill>
              </a:rPr>
              <a:t>set</a:t>
            </a:r>
            <a:endParaRPr lang="ro-RO" b="1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677" y="1052192"/>
            <a:ext cx="11649205" cy="5674285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just"/>
            <a:r>
              <a:rPr lang="ro-RO" sz="3100"/>
              <a:t>Pers p[10]={ Pers(45,"Mateescu Dan"), Pers(25,"Ionescu Tudor") };</a:t>
            </a:r>
          </a:p>
          <a:p>
            <a:pPr algn="just"/>
            <a:r>
              <a:rPr lang="ro-RO" sz="3100"/>
              <a:t>  </a:t>
            </a:r>
            <a:r>
              <a:rPr lang="ro-RO" sz="3100">
                <a:solidFill>
                  <a:srgbClr val="FF0000"/>
                </a:solidFill>
              </a:rPr>
              <a:t>set&lt; Pers&gt; echipa_1;</a:t>
            </a:r>
          </a:p>
          <a:p>
            <a:pPr algn="just"/>
            <a:r>
              <a:rPr lang="ro-RO" sz="3100"/>
              <a:t>  </a:t>
            </a:r>
            <a:r>
              <a:rPr lang="ro-RO" sz="3100">
                <a:solidFill>
                  <a:srgbClr val="FF0000"/>
                </a:solidFill>
              </a:rPr>
              <a:t>set&lt; Pers, greater&lt;Pers&gt;, allocator&lt;Pers&gt; &gt; echipa_2;</a:t>
            </a:r>
          </a:p>
          <a:p>
            <a:pPr algn="just"/>
            <a:r>
              <a:rPr lang="ro-RO" sz="3100"/>
              <a:t>  echipa_1.</a:t>
            </a:r>
            <a:r>
              <a:rPr lang="ro-RO" sz="3100">
                <a:solidFill>
                  <a:srgbClr val="0070C0"/>
                </a:solidFill>
              </a:rPr>
              <a:t>insert</a:t>
            </a:r>
            <a:r>
              <a:rPr lang="ro-RO" sz="3100"/>
              <a:t>(p[1]);	echipa_1.</a:t>
            </a:r>
            <a:r>
              <a:rPr lang="ro-RO" sz="3100">
                <a:solidFill>
                  <a:srgbClr val="0070C0"/>
                </a:solidFill>
              </a:rPr>
              <a:t>insert</a:t>
            </a:r>
            <a:r>
              <a:rPr lang="ro-RO" sz="3100"/>
              <a:t>(p[6]);</a:t>
            </a:r>
          </a:p>
          <a:p>
            <a:pPr algn="just"/>
            <a:r>
              <a:rPr lang="ro-RO" sz="3100"/>
              <a:t>  cout &lt;&lt; "\n"&lt;&lt; p[0].nume &lt;&lt; " este " &lt;&lt;</a:t>
            </a:r>
          </a:p>
          <a:p>
            <a:pPr algn="just"/>
            <a:r>
              <a:rPr lang="ro-RO" sz="3100"/>
              <a:t> 	   (echipa_1.</a:t>
            </a:r>
            <a:r>
              <a:rPr lang="ro-RO" sz="3100">
                <a:solidFill>
                  <a:srgbClr val="0070C0"/>
                </a:solidFill>
              </a:rPr>
              <a:t>key_comp</a:t>
            </a:r>
            <a:r>
              <a:rPr lang="ro-RO" sz="3100"/>
              <a:t>()( p[0],  p[1])  ? </a:t>
            </a:r>
          </a:p>
          <a:p>
            <a:pPr algn="just"/>
            <a:r>
              <a:rPr lang="ro-RO" sz="3100"/>
              <a:t> 	  " mai tinar(a) ": " mai batrin(a) " ) </a:t>
            </a:r>
            <a:r>
              <a:rPr lang="ro-RO" sz="3100" smtClean="0"/>
              <a:t>&lt;&lt; </a:t>
            </a:r>
            <a:r>
              <a:rPr lang="ro-RO" sz="3100"/>
              <a:t>" decat " &lt;&lt; p[1].nume &lt;&lt; endl;</a:t>
            </a:r>
          </a:p>
          <a:p>
            <a:pPr algn="just"/>
            <a:r>
              <a:rPr lang="ro-RO" sz="3100"/>
              <a:t>  </a:t>
            </a:r>
          </a:p>
          <a:p>
            <a:pPr algn="just"/>
            <a:r>
              <a:rPr lang="ro-RO" sz="3100"/>
              <a:t>  set&lt; Pers&gt;::iterator iter_pers;</a:t>
            </a:r>
          </a:p>
          <a:p>
            <a:pPr algn="just"/>
            <a:r>
              <a:rPr lang="ro-RO" sz="3100"/>
              <a:t>  p[5].varsta=25; </a:t>
            </a:r>
          </a:p>
          <a:p>
            <a:pPr algn="just"/>
            <a:r>
              <a:rPr lang="ro-RO" sz="3100"/>
              <a:t>  iter_pers = echipa_1.find(p[5</a:t>
            </a:r>
            <a:r>
              <a:rPr lang="ro-RO" sz="3100" smtClean="0"/>
              <a:t>]);</a:t>
            </a:r>
            <a:r>
              <a:rPr lang="en-US" sz="3100" smtClean="0"/>
              <a:t> </a:t>
            </a:r>
            <a:r>
              <a:rPr lang="ro-RO" sz="3100" smtClean="0"/>
              <a:t>  </a:t>
            </a:r>
            <a:r>
              <a:rPr lang="ro-RO" sz="3100" smtClean="0">
                <a:solidFill>
                  <a:srgbClr val="00CC66"/>
                </a:solidFill>
              </a:rPr>
              <a:t>//	iter_pers = echipa_1.find(p[0]);</a:t>
            </a:r>
          </a:p>
          <a:p>
            <a:pPr algn="just"/>
            <a:r>
              <a:rPr lang="ro-RO" sz="3100" smtClean="0"/>
              <a:t>  </a:t>
            </a:r>
            <a:r>
              <a:rPr lang="ro-RO" sz="3100"/>
              <a:t>iter_pers!= echipa_1.end() ? </a:t>
            </a:r>
          </a:p>
          <a:p>
            <a:pPr algn="just"/>
            <a:r>
              <a:rPr lang="ro-RO" sz="3100"/>
              <a:t>	 cout &lt;&lt; "\n Gasit: "&lt;&lt; iter_pers-&gt;nume  : cout &lt;&lt; "\n Negasit ! ";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158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364" y="120283"/>
            <a:ext cx="11799518" cy="944432"/>
          </a:xfrm>
        </p:spPr>
        <p:txBody>
          <a:bodyPr/>
          <a:lstStyle/>
          <a:p>
            <a:r>
              <a:rPr lang="ro-RO" smtClean="0"/>
              <a:t>Container </a:t>
            </a:r>
            <a:r>
              <a:rPr lang="en-US" smtClean="0"/>
              <a:t>asociative</a:t>
            </a:r>
            <a:r>
              <a:rPr lang="ro-RO" smtClean="0"/>
              <a:t>: </a:t>
            </a:r>
            <a:r>
              <a:rPr lang="en-US" b="1" smtClean="0">
                <a:solidFill>
                  <a:srgbClr val="0070C0"/>
                </a:solidFill>
              </a:rPr>
              <a:t>map</a:t>
            </a:r>
            <a:endParaRPr lang="ro-RO" b="1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677" y="864296"/>
            <a:ext cx="11649205" cy="5993704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algn="just"/>
            <a:r>
              <a:rPr lang="ro-RO" sz="2900"/>
              <a:t>#include &lt;iostream&gt;</a:t>
            </a:r>
          </a:p>
          <a:p>
            <a:pPr algn="just"/>
            <a:r>
              <a:rPr lang="ro-RO" sz="2900"/>
              <a:t>#include &lt;</a:t>
            </a:r>
            <a:r>
              <a:rPr lang="ro-RO" sz="2900">
                <a:solidFill>
                  <a:srgbClr val="FF0000"/>
                </a:solidFill>
              </a:rPr>
              <a:t>map</a:t>
            </a:r>
            <a:r>
              <a:rPr lang="ro-RO" sz="2900"/>
              <a:t>&gt; </a:t>
            </a:r>
            <a:r>
              <a:rPr lang="ro-RO" sz="2900">
                <a:solidFill>
                  <a:srgbClr val="00CC66"/>
                </a:solidFill>
              </a:rPr>
              <a:t>// vector asociativ</a:t>
            </a:r>
          </a:p>
          <a:p>
            <a:pPr algn="just"/>
            <a:r>
              <a:rPr lang="it-IT" sz="2900"/>
              <a:t>#include &lt;string&gt; </a:t>
            </a:r>
            <a:r>
              <a:rPr lang="it-IT" sz="2900">
                <a:solidFill>
                  <a:srgbClr val="00CC66"/>
                </a:solidFill>
              </a:rPr>
              <a:t>// </a:t>
            </a:r>
            <a:r>
              <a:rPr lang="it-IT" sz="2900" smtClean="0">
                <a:solidFill>
                  <a:srgbClr val="00CC66"/>
                </a:solidFill>
              </a:rPr>
              <a:t>definitia </a:t>
            </a:r>
            <a:r>
              <a:rPr lang="it-IT" sz="2900">
                <a:solidFill>
                  <a:srgbClr val="00CC66"/>
                </a:solidFill>
              </a:rPr>
              <a:t>clasei string</a:t>
            </a:r>
          </a:p>
          <a:p>
            <a:pPr algn="just"/>
            <a:r>
              <a:rPr lang="ro-RO" sz="2900"/>
              <a:t>using namespace std;</a:t>
            </a:r>
          </a:p>
          <a:p>
            <a:pPr algn="just"/>
            <a:r>
              <a:rPr lang="en-US" sz="2900"/>
              <a:t>typedef </a:t>
            </a:r>
            <a:r>
              <a:rPr lang="en-US" sz="2900" b="1">
                <a:solidFill>
                  <a:srgbClr val="0070C0"/>
                </a:solidFill>
              </a:rPr>
              <a:t>pair&lt;string, int&gt; </a:t>
            </a:r>
            <a:r>
              <a:rPr lang="en-US" sz="2900"/>
              <a:t>pereche; </a:t>
            </a:r>
            <a:r>
              <a:rPr lang="en-US" sz="2900">
                <a:solidFill>
                  <a:srgbClr val="00CC66"/>
                </a:solidFill>
              </a:rPr>
              <a:t>// key : value</a:t>
            </a:r>
          </a:p>
          <a:p>
            <a:pPr algn="just"/>
            <a:r>
              <a:rPr lang="ro-RO" sz="2900"/>
              <a:t>void main()</a:t>
            </a:r>
          </a:p>
          <a:p>
            <a:pPr algn="just"/>
            <a:r>
              <a:rPr lang="ro-RO" sz="2900"/>
              <a:t>{</a:t>
            </a:r>
          </a:p>
          <a:p>
            <a:pPr algn="just"/>
            <a:r>
              <a:rPr lang="ro-RO" sz="2900"/>
              <a:t>  string nume;  char aux[50];</a:t>
            </a:r>
          </a:p>
          <a:p>
            <a:pPr algn="just"/>
            <a:r>
              <a:rPr lang="ro-RO" sz="2900"/>
              <a:t>  </a:t>
            </a:r>
            <a:r>
              <a:rPr lang="ro-RO" sz="2900">
                <a:solidFill>
                  <a:srgbClr val="FF0000"/>
                </a:solidFill>
              </a:rPr>
              <a:t>map&lt;string, int&gt; </a:t>
            </a:r>
            <a:r>
              <a:rPr lang="ro-RO" sz="2900"/>
              <a:t>agenda; </a:t>
            </a:r>
            <a:r>
              <a:rPr lang="ro-RO" sz="2900">
                <a:solidFill>
                  <a:srgbClr val="FF0000"/>
                </a:solidFill>
              </a:rPr>
              <a:t>map&lt;string, int&gt;::iterator </a:t>
            </a:r>
            <a:r>
              <a:rPr lang="ro-RO" sz="2900"/>
              <a:t>it;</a:t>
            </a:r>
          </a:p>
          <a:p>
            <a:pPr algn="just"/>
            <a:r>
              <a:rPr lang="ro-RO" sz="2900"/>
              <a:t>  agenda.insert(pereche("Ionescu F",722123456)); </a:t>
            </a:r>
            <a:r>
              <a:rPr lang="ro-RO" sz="2900" smtClean="0"/>
              <a:t>agenda.insert(pereche</a:t>
            </a:r>
            <a:r>
              <a:rPr lang="ro-RO" sz="2900"/>
              <a:t>("Popescu A",744123456</a:t>
            </a:r>
            <a:r>
              <a:rPr lang="ro-RO" sz="2900" smtClean="0"/>
              <a:t>));</a:t>
            </a:r>
            <a:r>
              <a:rPr lang="ro-RO" sz="2900"/>
              <a:t> </a:t>
            </a:r>
            <a:r>
              <a:rPr lang="ro-RO" sz="2900">
                <a:solidFill>
                  <a:srgbClr val="00B050"/>
                </a:solidFill>
              </a:rPr>
              <a:t>// construire agenda</a:t>
            </a:r>
          </a:p>
          <a:p>
            <a:pPr algn="just"/>
            <a:r>
              <a:rPr lang="ro-RO" sz="2900" smtClean="0"/>
              <a:t>  </a:t>
            </a:r>
            <a:r>
              <a:rPr lang="ro-RO" sz="2900"/>
              <a:t>while(cout&lt;&lt;"\n Nume sau CTRL/Z:",  cin.getline(aux,50)  )</a:t>
            </a:r>
            <a:r>
              <a:rPr lang="ro-RO" sz="2900">
                <a:solidFill>
                  <a:srgbClr val="00B050"/>
                </a:solidFill>
              </a:rPr>
              <a:t>//cautare in agenda </a:t>
            </a:r>
          </a:p>
          <a:p>
            <a:pPr lvl="1" algn="just"/>
            <a:r>
              <a:rPr lang="ro-RO" sz="2500"/>
              <a:t>  {</a:t>
            </a:r>
          </a:p>
          <a:p>
            <a:pPr lvl="1" algn="just"/>
            <a:r>
              <a:rPr lang="ro-RO" sz="2900"/>
              <a:t>     nume=aux; it=agenda.find(nume);</a:t>
            </a:r>
          </a:p>
          <a:p>
            <a:pPr lvl="1" algn="just"/>
            <a:r>
              <a:rPr lang="ro-RO" sz="2900"/>
              <a:t>     if(it!=agenda.end()) </a:t>
            </a:r>
          </a:p>
          <a:p>
            <a:pPr lvl="1" algn="just"/>
            <a:r>
              <a:rPr lang="en-US" sz="2900" smtClean="0"/>
              <a:t>	cout</a:t>
            </a:r>
            <a:r>
              <a:rPr lang="en-US" sz="2900"/>
              <a:t>&lt;&lt;"\n"&lt;&lt;(*it).</a:t>
            </a:r>
            <a:r>
              <a:rPr lang="en-US" sz="2900" b="1">
                <a:solidFill>
                  <a:srgbClr val="0070C0"/>
                </a:solidFill>
              </a:rPr>
              <a:t>first</a:t>
            </a:r>
            <a:r>
              <a:rPr lang="en-US" sz="2900"/>
              <a:t>&lt;&lt;" tel: "&lt;&lt;(*it).</a:t>
            </a:r>
            <a:r>
              <a:rPr lang="en-US" sz="2900" b="1">
                <a:solidFill>
                  <a:srgbClr val="0070C0"/>
                </a:solidFill>
              </a:rPr>
              <a:t>second</a:t>
            </a:r>
            <a:r>
              <a:rPr lang="en-US" sz="2900"/>
              <a:t>; </a:t>
            </a:r>
            <a:r>
              <a:rPr lang="en-US" sz="2900">
                <a:solidFill>
                  <a:srgbClr val="00CC66"/>
                </a:solidFill>
              </a:rPr>
              <a:t>// sau cout&lt;&lt;"\n"&lt;&lt;agenda[nume]; // acces prin cheie</a:t>
            </a:r>
          </a:p>
          <a:p>
            <a:pPr lvl="1" algn="just"/>
            <a:r>
              <a:rPr lang="ro-RO" sz="2900"/>
              <a:t>     else </a:t>
            </a:r>
          </a:p>
          <a:p>
            <a:pPr lvl="1" algn="just"/>
            <a:r>
              <a:rPr lang="en-US" sz="2900" smtClean="0"/>
              <a:t>	</a:t>
            </a:r>
            <a:r>
              <a:rPr lang="ro-RO" sz="2900" smtClean="0"/>
              <a:t>cout</a:t>
            </a:r>
            <a:r>
              <a:rPr lang="ro-RO" sz="2900"/>
              <a:t>&lt;&lt;"\n"&lt;&lt;nume&lt;&lt;" nu exista in agenda!!!";</a:t>
            </a:r>
          </a:p>
          <a:p>
            <a:pPr lvl="1" algn="just"/>
            <a:r>
              <a:rPr lang="ro-RO" sz="2500"/>
              <a:t>  }</a:t>
            </a:r>
          </a:p>
          <a:p>
            <a:pPr algn="just"/>
            <a:r>
              <a:rPr lang="en-US" sz="2900"/>
              <a:t>  for(it=agenda.begin(); it!=agenda.end(); it</a:t>
            </a:r>
            <a:r>
              <a:rPr lang="en-US" sz="2900" smtClean="0"/>
              <a:t>++)  cout</a:t>
            </a:r>
            <a:r>
              <a:rPr lang="en-US" sz="2900"/>
              <a:t>&lt;&lt;"\n"&lt;&lt;(*it).first&lt;&lt;" : "&lt;&lt;(*it).second</a:t>
            </a:r>
            <a:r>
              <a:rPr lang="en-US" sz="2900" smtClean="0"/>
              <a:t>;  </a:t>
            </a:r>
            <a:r>
              <a:rPr lang="en-US" sz="2900">
                <a:solidFill>
                  <a:srgbClr val="00CC66"/>
                </a:solidFill>
              </a:rPr>
              <a:t>// afisare continut agenda</a:t>
            </a:r>
          </a:p>
          <a:p>
            <a:pPr algn="just"/>
            <a:r>
              <a:rPr lang="ro-RO" sz="2900" smtClean="0"/>
              <a:t>}</a:t>
            </a:r>
            <a:endParaRPr lang="ro-RO" sz="2900"/>
          </a:p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7196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364" y="120283"/>
            <a:ext cx="11799518" cy="944432"/>
          </a:xfrm>
        </p:spPr>
        <p:txBody>
          <a:bodyPr/>
          <a:lstStyle/>
          <a:p>
            <a:r>
              <a:rPr lang="ro-RO"/>
              <a:t>Standard Template Library -STL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677" y="1064715"/>
            <a:ext cx="11649205" cy="5473871"/>
          </a:xfrm>
        </p:spPr>
        <p:txBody>
          <a:bodyPr>
            <a:normAutofit/>
          </a:bodyPr>
          <a:lstStyle/>
          <a:p>
            <a:endParaRPr lang="ro-RO"/>
          </a:p>
          <a:p>
            <a:pPr algn="just"/>
            <a:r>
              <a:rPr lang="en-US" smtClean="0"/>
              <a:t>Structura</a:t>
            </a:r>
            <a:r>
              <a:rPr lang="ro-RO" smtClean="0"/>
              <a:t>:</a:t>
            </a:r>
            <a:endParaRPr lang="ro-RO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smtClean="0"/>
              <a:t>Containerele</a:t>
            </a:r>
            <a:r>
              <a:rPr lang="fr-FR" smtClean="0"/>
              <a:t> – implementează </a:t>
            </a:r>
            <a:r>
              <a:rPr lang="fr-FR"/>
              <a:t>șabloanele principalelor structuri de date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b="1" smtClean="0"/>
              <a:t>Iteratorii</a:t>
            </a:r>
            <a:r>
              <a:rPr lang="it-IT" smtClean="0"/>
              <a:t> – generalizează </a:t>
            </a:r>
            <a:r>
              <a:rPr lang="it-IT"/>
              <a:t>principalele modalități de a accesa un element dintr-un container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b="1" smtClean="0"/>
              <a:t>Algoritmii</a:t>
            </a:r>
            <a:r>
              <a:rPr lang="en-US" smtClean="0"/>
              <a:t> </a:t>
            </a:r>
            <a:r>
              <a:rPr lang="ro-RO" smtClean="0"/>
              <a:t>–</a:t>
            </a:r>
            <a:r>
              <a:rPr lang="en-US" smtClean="0"/>
              <a:t> </a:t>
            </a:r>
            <a:r>
              <a:rPr lang="ro-RO" smtClean="0"/>
              <a:t>implementează </a:t>
            </a:r>
            <a:r>
              <a:rPr lang="ro-RO"/>
              <a:t>principalele operații într-o manieră independentă de container</a:t>
            </a:r>
          </a:p>
          <a:p>
            <a:pPr algn="just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1427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364" y="120283"/>
            <a:ext cx="11799518" cy="944432"/>
          </a:xfrm>
        </p:spPr>
        <p:txBody>
          <a:bodyPr/>
          <a:lstStyle/>
          <a:p>
            <a:r>
              <a:rPr lang="ro-RO"/>
              <a:t>Standard Template Library -STL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677" y="1064715"/>
            <a:ext cx="11649205" cy="5473871"/>
          </a:xfrm>
        </p:spPr>
        <p:txBody>
          <a:bodyPr>
            <a:normAutofit/>
          </a:bodyPr>
          <a:lstStyle/>
          <a:p>
            <a:r>
              <a:rPr lang="ro-RO" sz="4000" smtClean="0"/>
              <a:t>Containere</a:t>
            </a:r>
            <a:endParaRPr lang="ro-RO" sz="4000"/>
          </a:p>
          <a:p>
            <a:pPr algn="just"/>
            <a:r>
              <a:rPr lang="it-IT" smtClean="0"/>
              <a:t>Stocheaza</a:t>
            </a:r>
            <a:r>
              <a:rPr lang="ro-RO" smtClean="0"/>
              <a:t> </a:t>
            </a:r>
            <a:r>
              <a:rPr lang="it-IT" smtClean="0"/>
              <a:t>obiecte</a:t>
            </a:r>
            <a:r>
              <a:rPr lang="ro-RO" smtClean="0"/>
              <a:t> </a:t>
            </a:r>
            <a:r>
              <a:rPr lang="it-IT" smtClean="0"/>
              <a:t>si</a:t>
            </a:r>
            <a:r>
              <a:rPr lang="ro-RO" smtClean="0"/>
              <a:t> </a:t>
            </a:r>
            <a:r>
              <a:rPr lang="it-IT" smtClean="0"/>
              <a:t>metode</a:t>
            </a:r>
            <a:r>
              <a:rPr lang="ro-RO" smtClean="0"/>
              <a:t>le de acces la ele</a:t>
            </a:r>
            <a:endParaRPr lang="it-IT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smtClean="0"/>
              <a:t>după ordine si acces</a:t>
            </a:r>
            <a:endParaRPr lang="ro-RO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o-RO" smtClean="0"/>
              <a:t>forward</a:t>
            </a:r>
            <a:endParaRPr lang="ro-RO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o-RO" smtClean="0"/>
              <a:t>reversible</a:t>
            </a:r>
            <a:endParaRPr lang="ro-RO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o-RO" smtClean="0"/>
              <a:t>random access</a:t>
            </a:r>
            <a:endParaRPr lang="ro-RO"/>
          </a:p>
          <a:p>
            <a:pPr algn="just"/>
            <a:endParaRPr lang="ro-RO" sz="8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smtClean="0"/>
              <a:t>după organizare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o-RO" b="1" smtClean="0"/>
              <a:t>secvențiale</a:t>
            </a:r>
            <a:r>
              <a:rPr lang="ro-RO" smtClean="0"/>
              <a:t>: structuri liniare, acces bazat pe ordine sau pe procedee gestionate de programator</a:t>
            </a:r>
            <a:endParaRPr lang="ro-RO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o-RO" b="1" smtClean="0"/>
              <a:t>asociative</a:t>
            </a:r>
            <a:r>
              <a:rPr lang="ro-RO" smtClean="0"/>
              <a:t>: stocheaza chei sau asocieri cheie-valoare, precum și metode de acces bazate pe chei</a:t>
            </a:r>
            <a:endParaRPr lang="ro-RO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o-RO" b="1" smtClean="0"/>
              <a:t>adaptoare</a:t>
            </a:r>
            <a:r>
              <a:rPr lang="ro-RO" smtClean="0"/>
              <a:t>: adapteaza containerele secvențiale, conferindu-le funcționalități  de stivă, coadă, coadă cu priorități</a:t>
            </a:r>
            <a:endParaRPr lang="ro-RO"/>
          </a:p>
          <a:p>
            <a:pPr algn="just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41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364" y="120283"/>
            <a:ext cx="11799518" cy="944432"/>
          </a:xfrm>
        </p:spPr>
        <p:txBody>
          <a:bodyPr/>
          <a:lstStyle/>
          <a:p>
            <a:r>
              <a:rPr lang="ro-RO" smtClean="0"/>
              <a:t>Container secvențial: </a:t>
            </a:r>
            <a:r>
              <a:rPr lang="ro-RO" b="1" smtClean="0">
                <a:solidFill>
                  <a:srgbClr val="0070C0"/>
                </a:solidFill>
              </a:rPr>
              <a:t>vector</a:t>
            </a:r>
            <a:endParaRPr lang="ro-RO" b="1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677" y="1064715"/>
            <a:ext cx="11649205" cy="5473871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RO" smtClean="0"/>
              <a:t>folosește </a:t>
            </a:r>
            <a:r>
              <a:rPr lang="ro-RO" b="1" smtClean="0"/>
              <a:t>spațiu contiguu </a:t>
            </a:r>
            <a:r>
              <a:rPr lang="ro-RO" smtClean="0"/>
              <a:t>de memorie dinamică =&gt; performanță la acces direct prin poziție element (index);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RO" smtClean="0">
                <a:solidFill>
                  <a:srgbClr val="FF0000"/>
                </a:solidFill>
              </a:rPr>
              <a:t>redimensionare </a:t>
            </a:r>
            <a:r>
              <a:rPr lang="ro-RO" smtClean="0"/>
              <a:t>cu realocare si posibila mutare; </a:t>
            </a:r>
            <a:r>
              <a:rPr lang="ro-RO" smtClean="0">
                <a:solidFill>
                  <a:srgbClr val="FF0000"/>
                </a:solidFill>
              </a:rPr>
              <a:t>ineficient</a:t>
            </a:r>
            <a:r>
              <a:rPr lang="ro-RO" smtClean="0"/>
              <a:t> pentru că se apelează </a:t>
            </a:r>
            <a:r>
              <a:rPr lang="ro-RO" smtClean="0">
                <a:solidFill>
                  <a:srgbClr val="0070C0"/>
                </a:solidFill>
              </a:rPr>
              <a:t>alocator</a:t>
            </a:r>
            <a:r>
              <a:rPr lang="ro-RO" smtClean="0"/>
              <a:t> obiect vector, apel de </a:t>
            </a:r>
            <a:r>
              <a:rPr lang="ro-RO" smtClean="0">
                <a:solidFill>
                  <a:srgbClr val="0070C0"/>
                </a:solidFill>
              </a:rPr>
              <a:t>constructor</a:t>
            </a:r>
            <a:r>
              <a:rPr lang="ro-RO" smtClean="0"/>
              <a:t> de copiere pentru fiecare element stocat, apel </a:t>
            </a:r>
            <a:r>
              <a:rPr lang="ro-RO" smtClean="0">
                <a:solidFill>
                  <a:srgbClr val="0070C0"/>
                </a:solidFill>
              </a:rPr>
              <a:t>destructor</a:t>
            </a:r>
            <a:r>
              <a:rPr lang="ro-RO" smtClean="0"/>
              <a:t> elemente din poziția veche, dezalocare  obiect vector vechi …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RO" smtClean="0"/>
              <a:t>anticiparea redimensionărilor: </a:t>
            </a:r>
            <a:r>
              <a:rPr lang="ro-RO" i="1" smtClean="0">
                <a:solidFill>
                  <a:srgbClr val="0070C0"/>
                </a:solidFill>
              </a:rPr>
              <a:t>Reserve()</a:t>
            </a:r>
            <a:r>
              <a:rPr lang="ro-RO" smtClean="0">
                <a:solidFill>
                  <a:srgbClr val="0070C0"/>
                </a:solidFill>
              </a:rPr>
              <a:t> </a:t>
            </a:r>
            <a:r>
              <a:rPr lang="ro-RO" smtClean="0"/>
              <a:t>pentru spațiu suplimentar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RO" smtClean="0"/>
              <a:t>permite atribuire între vectori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RO" smtClean="0"/>
              <a:t>operații </a:t>
            </a:r>
            <a:r>
              <a:rPr lang="ro-RO" smtClean="0">
                <a:solidFill>
                  <a:srgbClr val="00B050"/>
                </a:solidFill>
              </a:rPr>
              <a:t>eficiente</a:t>
            </a:r>
            <a:r>
              <a:rPr lang="ro-RO" smtClean="0"/>
              <a:t>: acces prin index</a:t>
            </a:r>
            <a:r>
              <a:rPr lang="ro-RO" i="1" smtClean="0"/>
              <a:t>, </a:t>
            </a:r>
            <a:r>
              <a:rPr lang="ro-RO" i="1" smtClean="0">
                <a:solidFill>
                  <a:srgbClr val="0070C0"/>
                </a:solidFill>
              </a:rPr>
              <a:t>pop_back()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RO" smtClean="0"/>
              <a:t>operații care depind de context: </a:t>
            </a:r>
            <a:r>
              <a:rPr lang="ro-RO" i="1" smtClean="0">
                <a:solidFill>
                  <a:srgbClr val="0070C0"/>
                </a:solidFill>
              </a:rPr>
              <a:t>push_back() </a:t>
            </a:r>
            <a:endParaRPr lang="ro-RO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RO" smtClean="0"/>
              <a:t>operații </a:t>
            </a:r>
            <a:r>
              <a:rPr lang="ro-RO" smtClean="0">
                <a:solidFill>
                  <a:srgbClr val="00B050"/>
                </a:solidFill>
              </a:rPr>
              <a:t>ineficiente</a:t>
            </a:r>
            <a:r>
              <a:rPr lang="ro-RO" smtClean="0"/>
              <a:t>: </a:t>
            </a:r>
            <a:r>
              <a:rPr lang="ro-RO" i="1" smtClean="0">
                <a:solidFill>
                  <a:srgbClr val="0070C0"/>
                </a:solidFill>
              </a:rPr>
              <a:t>insert</a:t>
            </a:r>
            <a:r>
              <a:rPr lang="ro-RO" smtClean="0">
                <a:solidFill>
                  <a:srgbClr val="0070C0"/>
                </a:solidFill>
              </a:rPr>
              <a:t> / </a:t>
            </a:r>
            <a:r>
              <a:rPr lang="ro-RO" i="1" smtClean="0">
                <a:solidFill>
                  <a:srgbClr val="0070C0"/>
                </a:solidFill>
              </a:rPr>
              <a:t>erase</a:t>
            </a:r>
            <a:r>
              <a:rPr lang="ro-RO" smtClean="0">
                <a:solidFill>
                  <a:srgbClr val="0070C0"/>
                </a:solidFill>
              </a:rPr>
              <a:t> </a:t>
            </a:r>
            <a:r>
              <a:rPr lang="ro-RO"/>
              <a:t>la început sau în interior</a:t>
            </a:r>
          </a:p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482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364" y="120283"/>
            <a:ext cx="11799518" cy="944432"/>
          </a:xfrm>
        </p:spPr>
        <p:txBody>
          <a:bodyPr/>
          <a:lstStyle/>
          <a:p>
            <a:r>
              <a:rPr lang="ro-RO" smtClean="0"/>
              <a:t>Container secvențial: </a:t>
            </a:r>
            <a:r>
              <a:rPr lang="ro-RO" b="1" smtClean="0">
                <a:solidFill>
                  <a:srgbClr val="0070C0"/>
                </a:solidFill>
              </a:rPr>
              <a:t>vector</a:t>
            </a:r>
            <a:endParaRPr lang="ro-RO" b="1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677" y="1064715"/>
            <a:ext cx="11649205" cy="5473871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just"/>
            <a:endParaRPr lang="ro-RO"/>
          </a:p>
          <a:p>
            <a:pPr algn="just"/>
            <a:r>
              <a:rPr lang="pt-BR"/>
              <a:t>vector&lt;Pers&gt; vp(2); vp.reserve(3); </a:t>
            </a:r>
            <a:r>
              <a:rPr lang="pt-BR">
                <a:solidFill>
                  <a:srgbClr val="00CC66"/>
                </a:solidFill>
              </a:rPr>
              <a:t>// caz probabil: stim aproximativ, 2 sau 3 elemente</a:t>
            </a:r>
          </a:p>
          <a:p>
            <a:pPr algn="just"/>
            <a:r>
              <a:rPr lang="ro-RO"/>
              <a:t>Pers p1(20, "Domintan E"), p2(30, "Traistaru V"), p3(40, "Patrulescu I"), p4(50, "Cincinat P");</a:t>
            </a:r>
          </a:p>
          <a:p>
            <a:pPr algn="just"/>
            <a:r>
              <a:rPr lang="ro-RO"/>
              <a:t>vp[0]=p1; cout&lt;&lt;"\nNrElemente="&lt;&lt;vp.size</a:t>
            </a:r>
            <a:r>
              <a:rPr lang="ro-RO" smtClean="0"/>
              <a:t>()</a:t>
            </a:r>
          </a:p>
          <a:p>
            <a:pPr algn="just"/>
            <a:r>
              <a:rPr lang="ro-RO"/>
              <a:t>	</a:t>
            </a:r>
            <a:r>
              <a:rPr lang="ro-RO" smtClean="0"/>
              <a:t>			&lt;&lt;" </a:t>
            </a:r>
            <a:r>
              <a:rPr lang="ro-RO"/>
              <a:t>cu extindere pana la ="&lt;&lt;vp.capacity()&lt;&lt;endl;</a:t>
            </a:r>
          </a:p>
          <a:p>
            <a:pPr algn="just"/>
            <a:r>
              <a:rPr lang="ro-RO"/>
              <a:t>vp[1]=p2; </a:t>
            </a:r>
          </a:p>
          <a:p>
            <a:pPr algn="just"/>
            <a:r>
              <a:rPr lang="ro-RO">
                <a:solidFill>
                  <a:srgbClr val="00CC66"/>
                </a:solidFill>
              </a:rPr>
              <a:t>// vp[2]=p3;  err depasire capacitate</a:t>
            </a:r>
          </a:p>
          <a:p>
            <a:pPr algn="just"/>
            <a:r>
              <a:rPr lang="ro-RO"/>
              <a:t>vp.push_back(p3); </a:t>
            </a:r>
            <a:r>
              <a:rPr lang="ro-RO">
                <a:solidFill>
                  <a:srgbClr val="00CC66"/>
                </a:solidFill>
              </a:rPr>
              <a:t>// utilizeaza rezervarea!</a:t>
            </a:r>
          </a:p>
          <a:p>
            <a:pPr algn="just"/>
            <a:r>
              <a:rPr lang="ro-RO"/>
              <a:t>vp.push_back(p4); </a:t>
            </a:r>
            <a:r>
              <a:rPr lang="ro-RO">
                <a:solidFill>
                  <a:srgbClr val="00CC66"/>
                </a:solidFill>
              </a:rPr>
              <a:t>// necesita mutare ?! depinde ... </a:t>
            </a:r>
          </a:p>
          <a:p>
            <a:pPr algn="just"/>
            <a:r>
              <a:rPr lang="nn-NO"/>
              <a:t>for(int i=0;i&lt;vp.size();i++) cout&lt;&lt;vp[i];</a:t>
            </a:r>
          </a:p>
          <a:p>
            <a:pPr algn="just"/>
            <a:r>
              <a:rPr lang="ro-RO"/>
              <a:t>vp[0]=p1; cout&lt;&lt;"\nDupa realocari: size ="&lt;&lt;vp.size()&lt;&lt;" capacity="&lt;&lt;vp.capacity()&lt;&lt;endl;</a:t>
            </a:r>
          </a:p>
          <a:p>
            <a:pPr algn="just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607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364" y="120283"/>
            <a:ext cx="11799518" cy="944432"/>
          </a:xfrm>
        </p:spPr>
        <p:txBody>
          <a:bodyPr/>
          <a:lstStyle/>
          <a:p>
            <a:r>
              <a:rPr lang="ro-RO" smtClean="0"/>
              <a:t>Container secvențial: </a:t>
            </a:r>
            <a:r>
              <a:rPr lang="ro-RO" b="1" smtClean="0">
                <a:solidFill>
                  <a:srgbClr val="0070C0"/>
                </a:solidFill>
              </a:rPr>
              <a:t>vector</a:t>
            </a:r>
            <a:endParaRPr lang="ro-RO" b="1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677" y="1064715"/>
            <a:ext cx="11649205" cy="5473871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just"/>
            <a:endParaRPr lang="ro-RO"/>
          </a:p>
          <a:p>
            <a:pPr algn="just"/>
            <a:r>
              <a:rPr lang="ro-RO"/>
              <a:t>vector&lt;Pers*&gt; vpp; </a:t>
            </a:r>
            <a:r>
              <a:rPr lang="ro-RO">
                <a:solidFill>
                  <a:srgbClr val="00CC66"/>
                </a:solidFill>
              </a:rPr>
              <a:t>// </a:t>
            </a:r>
            <a:r>
              <a:rPr lang="ro-RO" smtClean="0">
                <a:solidFill>
                  <a:srgbClr val="00CC66"/>
                </a:solidFill>
              </a:rPr>
              <a:t>nu dimensionam caci nu stim cate </a:t>
            </a:r>
            <a:r>
              <a:rPr lang="ro-RO">
                <a:solidFill>
                  <a:srgbClr val="00CC66"/>
                </a:solidFill>
              </a:rPr>
              <a:t>elemente vom tine</a:t>
            </a:r>
          </a:p>
          <a:p>
            <a:pPr algn="just"/>
            <a:r>
              <a:rPr lang="ro-RO"/>
              <a:t>vpp.push_back(new Pers(50, "John")); </a:t>
            </a:r>
            <a:endParaRPr lang="ro-RO" smtClean="0"/>
          </a:p>
          <a:p>
            <a:pPr algn="just"/>
            <a:r>
              <a:rPr lang="ro-RO"/>
              <a:t>	</a:t>
            </a:r>
            <a:r>
              <a:rPr lang="ro-RO" smtClean="0"/>
              <a:t>	</a:t>
            </a:r>
            <a:r>
              <a:rPr lang="ro-RO" smtClean="0">
                <a:solidFill>
                  <a:srgbClr val="00CC66"/>
                </a:solidFill>
              </a:rPr>
              <a:t>// </a:t>
            </a:r>
            <a:r>
              <a:rPr lang="ro-RO">
                <a:solidFill>
                  <a:srgbClr val="00CC66"/>
                </a:solidFill>
              </a:rPr>
              <a:t>adaugam, dar probabil nu muta, caci un element are doar 4 B (pointer)</a:t>
            </a:r>
          </a:p>
          <a:p>
            <a:pPr algn="just"/>
            <a:r>
              <a:rPr lang="en-US"/>
              <a:t>vpp.push_back(new Pers(60, "Helen")); vpp.push_back(new Pers(70, "Rita"));</a:t>
            </a:r>
          </a:p>
          <a:p>
            <a:pPr algn="just"/>
            <a:r>
              <a:rPr lang="ro-RO"/>
              <a:t>vector&lt;Pers*&gt;::iterator iter_pers; </a:t>
            </a:r>
            <a:r>
              <a:rPr lang="ro-RO">
                <a:solidFill>
                  <a:srgbClr val="00CC66"/>
                </a:solidFill>
              </a:rPr>
              <a:t>// parcurgere cu iterator, ineficienta</a:t>
            </a:r>
          </a:p>
          <a:p>
            <a:pPr algn="just"/>
            <a:r>
              <a:rPr lang="ro-RO"/>
              <a:t>for(iter_pers = vpp.begin(); iter_pers != vpp.end(); iter_pers++ ) </a:t>
            </a:r>
            <a:r>
              <a:rPr lang="ro-RO" smtClean="0"/>
              <a:t>cout &lt;&lt; </a:t>
            </a:r>
            <a:r>
              <a:rPr lang="ro-RO" smtClean="0">
                <a:solidFill>
                  <a:srgbClr val="FF0000"/>
                </a:solidFill>
              </a:rPr>
              <a:t>**</a:t>
            </a:r>
            <a:r>
              <a:rPr lang="ro-RO" smtClean="0"/>
              <a:t>iter_pers &lt;&lt;" " ;</a:t>
            </a:r>
          </a:p>
          <a:p>
            <a:pPr algn="just"/>
            <a:r>
              <a:rPr lang="ro-RO"/>
              <a:t>	</a:t>
            </a:r>
            <a:r>
              <a:rPr lang="ro-RO" smtClean="0"/>
              <a:t>			</a:t>
            </a:r>
            <a:r>
              <a:rPr lang="ro-RO" smtClean="0">
                <a:solidFill>
                  <a:srgbClr val="00CC66"/>
                </a:solidFill>
              </a:rPr>
              <a:t>//</a:t>
            </a:r>
            <a:r>
              <a:rPr lang="ro-RO">
                <a:solidFill>
                  <a:srgbClr val="00CC66"/>
                </a:solidFill>
              </a:rPr>
              <a:t>end() pointeaza dupa ultimul element</a:t>
            </a:r>
          </a:p>
          <a:p>
            <a:pPr algn="just"/>
            <a:r>
              <a:rPr lang="ro-RO" smtClean="0"/>
              <a:t>cout </a:t>
            </a:r>
            <a:r>
              <a:rPr lang="ro-RO"/>
              <a:t>&lt;&lt;endl;</a:t>
            </a:r>
          </a:p>
          <a:p>
            <a:pPr algn="just"/>
            <a:r>
              <a:rPr lang="ro-RO">
                <a:solidFill>
                  <a:srgbClr val="00CC66"/>
                </a:solidFill>
              </a:rPr>
              <a:t>// stergere element din mijloc</a:t>
            </a:r>
          </a:p>
          <a:p>
            <a:pPr algn="just"/>
            <a:r>
              <a:rPr lang="ro-RO"/>
              <a:t>iter_pers=vpp.begin()+vpp.size()/2; vpp.erase(iter_pers); cout &lt;&lt; *vpp[1];</a:t>
            </a:r>
          </a:p>
          <a:p>
            <a:pPr algn="just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702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364" y="120283"/>
            <a:ext cx="11799518" cy="944432"/>
          </a:xfrm>
        </p:spPr>
        <p:txBody>
          <a:bodyPr/>
          <a:lstStyle/>
          <a:p>
            <a:r>
              <a:rPr lang="ro-RO" smtClean="0"/>
              <a:t>Container secvențial: </a:t>
            </a:r>
            <a:r>
              <a:rPr lang="ro-RO" b="1" smtClean="0">
                <a:solidFill>
                  <a:srgbClr val="0070C0"/>
                </a:solidFill>
              </a:rPr>
              <a:t>vector</a:t>
            </a:r>
            <a:endParaRPr lang="ro-RO" b="1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677" y="1064715"/>
            <a:ext cx="11649205" cy="5473871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just"/>
            <a:endParaRPr lang="ro-RO"/>
          </a:p>
          <a:p>
            <a:pPr algn="just"/>
            <a:r>
              <a:rPr lang="ro-RO">
                <a:solidFill>
                  <a:srgbClr val="00CC66"/>
                </a:solidFill>
              </a:rPr>
              <a:t>// stergere element din mijloc</a:t>
            </a:r>
          </a:p>
          <a:p>
            <a:pPr algn="just"/>
            <a:r>
              <a:rPr lang="ro-RO"/>
              <a:t>iter_pers=vpp.begin()+vpp.size()/2; vpp.erase(iter_pers); cout &lt;&lt; *vpp[1];</a:t>
            </a:r>
          </a:p>
          <a:p>
            <a:pPr algn="just"/>
            <a:endParaRPr lang="ro-RO"/>
          </a:p>
          <a:p>
            <a:pPr algn="just"/>
            <a:r>
              <a:rPr lang="ro-RO">
                <a:solidFill>
                  <a:srgbClr val="00CC66"/>
                </a:solidFill>
              </a:rPr>
              <a:t>// iterator reverse</a:t>
            </a:r>
          </a:p>
          <a:p>
            <a:pPr algn="just"/>
            <a:r>
              <a:rPr lang="ro-RO"/>
              <a:t>vector&lt;Pers*&gt;::reverse_iterator rit;</a:t>
            </a:r>
          </a:p>
          <a:p>
            <a:pPr algn="just"/>
            <a:r>
              <a:rPr lang="en-US"/>
              <a:t>for(rit= vpp.rbegin(); rit!= vpp.rend(); rit++) cout&lt;&lt;(**rit);</a:t>
            </a:r>
          </a:p>
        </p:txBody>
      </p:sp>
    </p:spTree>
    <p:extLst>
      <p:ext uri="{BB962C8B-B14F-4D97-AF65-F5344CB8AC3E}">
        <p14:creationId xmlns:p14="http://schemas.microsoft.com/office/powerpoint/2010/main" val="240133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364" y="120283"/>
            <a:ext cx="11799518" cy="944432"/>
          </a:xfrm>
        </p:spPr>
        <p:txBody>
          <a:bodyPr/>
          <a:lstStyle/>
          <a:p>
            <a:r>
              <a:rPr lang="ro-RO" smtClean="0"/>
              <a:t>Container secvențial: </a:t>
            </a:r>
            <a:r>
              <a:rPr lang="ro-RO" b="1" smtClean="0">
                <a:solidFill>
                  <a:srgbClr val="0070C0"/>
                </a:solidFill>
              </a:rPr>
              <a:t>list</a:t>
            </a:r>
            <a:endParaRPr lang="ro-RO" b="1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677" y="1064715"/>
            <a:ext cx="11649205" cy="5473871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RO" smtClean="0"/>
              <a:t>implementată ca o listă dublu-înlănțuită; previous(); next();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RO" smtClean="0"/>
              <a:t>ocupă o zonă de memorie necontiguă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RO" smtClean="0">
                <a:solidFill>
                  <a:srgbClr val="00B050"/>
                </a:solidFill>
              </a:rPr>
              <a:t>eficient</a:t>
            </a:r>
            <a:r>
              <a:rPr lang="ro-RO" smtClean="0"/>
              <a:t>: inserări / ștergeri de elemente (nu știm prealabil câte noduri va ține)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RO">
                <a:solidFill>
                  <a:srgbClr val="FF0000"/>
                </a:solidFill>
              </a:rPr>
              <a:t>i</a:t>
            </a:r>
            <a:r>
              <a:rPr lang="ro-RO" smtClean="0">
                <a:solidFill>
                  <a:srgbClr val="FF0000"/>
                </a:solidFill>
              </a:rPr>
              <a:t>neficient</a:t>
            </a:r>
            <a:r>
              <a:rPr lang="ro-RO" smtClean="0"/>
              <a:t>: căutare element (deplasări și identificare);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RO" smtClean="0"/>
              <a:t>spațiu mai mare de stocare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484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364" y="120283"/>
            <a:ext cx="11799518" cy="944432"/>
          </a:xfrm>
        </p:spPr>
        <p:txBody>
          <a:bodyPr/>
          <a:lstStyle/>
          <a:p>
            <a:r>
              <a:rPr lang="ro-RO" smtClean="0"/>
              <a:t>Container secvențial: </a:t>
            </a:r>
            <a:r>
              <a:rPr lang="ro-RO" b="1" smtClean="0">
                <a:solidFill>
                  <a:srgbClr val="0070C0"/>
                </a:solidFill>
              </a:rPr>
              <a:t>list</a:t>
            </a:r>
            <a:endParaRPr lang="ro-RO" b="1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677" y="1052192"/>
            <a:ext cx="11649205" cy="5674285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just"/>
            <a:r>
              <a:rPr lang="ro-RO" sz="3100"/>
              <a:t>#include &lt;list&gt;</a:t>
            </a:r>
          </a:p>
          <a:p>
            <a:pPr algn="just"/>
            <a:r>
              <a:rPr lang="ro-RO" sz="3100"/>
              <a:t>#include &lt;iostream&gt;</a:t>
            </a:r>
          </a:p>
          <a:p>
            <a:pPr algn="just"/>
            <a:r>
              <a:rPr lang="ro-RO" sz="3100"/>
              <a:t>using namespace std;</a:t>
            </a:r>
          </a:p>
          <a:p>
            <a:pPr algn="just"/>
            <a:r>
              <a:rPr lang="ro-RO" sz="3100" smtClean="0"/>
              <a:t>void </a:t>
            </a:r>
            <a:r>
              <a:rPr lang="ro-RO" sz="3100"/>
              <a:t>main()</a:t>
            </a:r>
          </a:p>
          <a:p>
            <a:pPr algn="just"/>
            <a:r>
              <a:rPr lang="ro-RO" sz="3100"/>
              <a:t>{</a:t>
            </a:r>
          </a:p>
          <a:p>
            <a:pPr lvl="1" algn="just"/>
            <a:r>
              <a:rPr lang="ro-RO" sz="3100"/>
              <a:t>list&lt;double&gt; ld;</a:t>
            </a:r>
          </a:p>
          <a:p>
            <a:pPr lvl="1" algn="just"/>
            <a:r>
              <a:rPr lang="ro-RO" sz="3100"/>
              <a:t>ld.push_back(10.1); </a:t>
            </a:r>
            <a:r>
              <a:rPr lang="ro-RO" sz="3100">
                <a:solidFill>
                  <a:srgbClr val="FF0000"/>
                </a:solidFill>
              </a:rPr>
              <a:t>ld.push_front(20.2)</a:t>
            </a:r>
            <a:r>
              <a:rPr lang="ro-RO" sz="3100"/>
              <a:t>; ld.push_back(30.3);</a:t>
            </a:r>
          </a:p>
          <a:p>
            <a:pPr lvl="1" algn="just"/>
            <a:r>
              <a:rPr lang="ro-RO" sz="3100" smtClean="0"/>
              <a:t>ld.insert(ld.</a:t>
            </a:r>
            <a:r>
              <a:rPr lang="ro-RO" sz="3100" smtClean="0">
                <a:solidFill>
                  <a:srgbClr val="FF0000"/>
                </a:solidFill>
              </a:rPr>
              <a:t>begin</a:t>
            </a:r>
            <a:r>
              <a:rPr lang="ro-RO" sz="3100" smtClean="0"/>
              <a:t>(),</a:t>
            </a:r>
            <a:r>
              <a:rPr lang="ro-RO" sz="3100"/>
              <a:t>50.5); ld.insert(ld.</a:t>
            </a:r>
            <a:r>
              <a:rPr lang="ro-RO" sz="3100">
                <a:solidFill>
                  <a:srgbClr val="FF0000"/>
                </a:solidFill>
              </a:rPr>
              <a:t>end</a:t>
            </a:r>
            <a:r>
              <a:rPr lang="ro-RO" sz="3100"/>
              <a:t>(),60.6);</a:t>
            </a:r>
          </a:p>
          <a:p>
            <a:pPr lvl="1" algn="just"/>
            <a:r>
              <a:rPr lang="fr-FR" sz="3100" smtClean="0"/>
              <a:t>double </a:t>
            </a:r>
            <a:r>
              <a:rPr lang="fr-FR" sz="3100"/>
              <a:t>vd[]={123.4,234.5,345.6, 456.7, 567.8};</a:t>
            </a:r>
          </a:p>
          <a:p>
            <a:pPr lvl="1" algn="just"/>
            <a:r>
              <a:rPr lang="ro-RO" sz="3100"/>
              <a:t>ld.insert(ld.begin(),</a:t>
            </a:r>
            <a:r>
              <a:rPr lang="ro-RO" sz="3100">
                <a:solidFill>
                  <a:srgbClr val="FF0000"/>
                </a:solidFill>
              </a:rPr>
              <a:t>vd+1,vd+4</a:t>
            </a:r>
            <a:r>
              <a:rPr lang="ro-RO" sz="3100"/>
              <a:t>); </a:t>
            </a:r>
            <a:r>
              <a:rPr lang="ro-RO" sz="3100">
                <a:solidFill>
                  <a:srgbClr val="00CC66"/>
                </a:solidFill>
              </a:rPr>
              <a:t>// insert segment din vector clasic</a:t>
            </a:r>
          </a:p>
          <a:p>
            <a:pPr lvl="1" algn="just"/>
            <a:r>
              <a:rPr lang="ro-RO" sz="3100">
                <a:solidFill>
                  <a:srgbClr val="FF0000"/>
                </a:solidFill>
              </a:rPr>
              <a:t>ld.sort();</a:t>
            </a:r>
          </a:p>
          <a:p>
            <a:pPr lvl="1" algn="just"/>
            <a:r>
              <a:rPr lang="ro-RO" sz="3100"/>
              <a:t>list&lt;double&gt;::iterator it;</a:t>
            </a:r>
          </a:p>
          <a:p>
            <a:pPr lvl="1" algn="just"/>
            <a:r>
              <a:rPr lang="en-US" sz="3100"/>
              <a:t>for(it= ld.begin(); it!= ld.end();it++) cout&lt;&lt;(*it)&lt;&lt;" ";</a:t>
            </a:r>
          </a:p>
          <a:p>
            <a:pPr algn="just"/>
            <a:r>
              <a:rPr lang="ro-RO" sz="3100" smtClean="0"/>
              <a:t>}</a:t>
            </a:r>
            <a:endParaRPr lang="ro-RO" sz="3100"/>
          </a:p>
          <a:p>
            <a:pPr algn="just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3114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892</Words>
  <Application>Microsoft Office PowerPoint</Application>
  <PresentationFormat>Widescreen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Standard Template Library -STL</vt:lpstr>
      <vt:lpstr>Standard Template Library -STL</vt:lpstr>
      <vt:lpstr>Standard Template Library -STL</vt:lpstr>
      <vt:lpstr>Container secvențial: vector</vt:lpstr>
      <vt:lpstr>Container secvențial: vector</vt:lpstr>
      <vt:lpstr>Container secvențial: vector</vt:lpstr>
      <vt:lpstr>Container secvențial: vector</vt:lpstr>
      <vt:lpstr>Container secvențial: list</vt:lpstr>
      <vt:lpstr>Container secvențial: list</vt:lpstr>
      <vt:lpstr>Container secvențial: deque</vt:lpstr>
      <vt:lpstr>Container secvențial: deque</vt:lpstr>
      <vt:lpstr>Container asociative: set</vt:lpstr>
      <vt:lpstr>Container asociative: map</vt:lpstr>
    </vt:vector>
  </TitlesOfParts>
  <Company>ASE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Template Library -STL</dc:title>
  <dc:creator>Smeureanu</dc:creator>
  <cp:lastModifiedBy>SMEUREANU ION</cp:lastModifiedBy>
  <cp:revision>41</cp:revision>
  <dcterms:created xsi:type="dcterms:W3CDTF">2014-01-06T10:16:52Z</dcterms:created>
  <dcterms:modified xsi:type="dcterms:W3CDTF">2016-01-18T15:50:59Z</dcterms:modified>
</cp:coreProperties>
</file>