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1"/>
  </p:notesMasterIdLst>
  <p:sldIdLst>
    <p:sldId id="256" r:id="rId2"/>
    <p:sldId id="295" r:id="rId3"/>
    <p:sldId id="263" r:id="rId4"/>
    <p:sldId id="296" r:id="rId5"/>
    <p:sldId id="261" r:id="rId6"/>
    <p:sldId id="265" r:id="rId7"/>
    <p:sldId id="266" r:id="rId8"/>
    <p:sldId id="267" r:id="rId9"/>
    <p:sldId id="260" r:id="rId10"/>
    <p:sldId id="258" r:id="rId11"/>
    <p:sldId id="268" r:id="rId12"/>
    <p:sldId id="269" r:id="rId13"/>
    <p:sldId id="257" r:id="rId14"/>
    <p:sldId id="259" r:id="rId15"/>
    <p:sldId id="270" r:id="rId16"/>
    <p:sldId id="271" r:id="rId17"/>
    <p:sldId id="272" r:id="rId18"/>
    <p:sldId id="273" r:id="rId19"/>
    <p:sldId id="274" r:id="rId20"/>
    <p:sldId id="28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62" r:id="rId30"/>
    <p:sldId id="284" r:id="rId31"/>
    <p:sldId id="298" r:id="rId32"/>
    <p:sldId id="299" r:id="rId33"/>
    <p:sldId id="300" r:id="rId34"/>
    <p:sldId id="301" r:id="rId35"/>
    <p:sldId id="302" r:id="rId36"/>
    <p:sldId id="285" r:id="rId37"/>
    <p:sldId id="286" r:id="rId38"/>
    <p:sldId id="297" r:id="rId39"/>
    <p:sldId id="288" r:id="rId40"/>
    <p:sldId id="264" r:id="rId41"/>
    <p:sldId id="287" r:id="rId42"/>
    <p:sldId id="289" r:id="rId43"/>
    <p:sldId id="290" r:id="rId44"/>
    <p:sldId id="293" r:id="rId45"/>
    <p:sldId id="291" r:id="rId46"/>
    <p:sldId id="292" r:id="rId47"/>
    <p:sldId id="303" r:id="rId48"/>
    <p:sldId id="304" r:id="rId49"/>
    <p:sldId id="29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81" autoAdjust="0"/>
  </p:normalViewPr>
  <p:slideViewPr>
    <p:cSldViewPr>
      <p:cViewPr>
        <p:scale>
          <a:sx n="100" d="100"/>
          <a:sy n="100" d="100"/>
        </p:scale>
        <p:origin x="1104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90EF-6291-4E76-8446-B962C9D09BF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11364-28C5-4E1B-9B66-0ED41392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http://cellphonetrackers.org/gsm/gsm-tracker.php</a:t>
            </a:r>
          </a:p>
          <a:p>
            <a:r>
              <a:rPr lang="en-US" dirty="0"/>
              <a:t>http://www.cell2gps.com/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1364-28C5-4E1B-9B66-0ED413929F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GSM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Visitor Location Register</a:t>
            </a:r>
          </a:p>
          <a:p>
            <a:r>
              <a:rPr lang="en-US" dirty="0"/>
              <a:t>To a certain  extent it is a cache of HLR</a:t>
            </a:r>
          </a:p>
          <a:p>
            <a:r>
              <a:rPr lang="en-US" dirty="0"/>
              <a:t>Contains a subset of administrative information necessary for call control  of mobile stations within the are controlled by the VLR</a:t>
            </a:r>
          </a:p>
          <a:p>
            <a:pPr lvl="1"/>
            <a:r>
              <a:rPr lang="en-US" dirty="0"/>
              <a:t>Data stored only while subscriber is in the area</a:t>
            </a:r>
          </a:p>
          <a:p>
            <a:pPr lvl="2"/>
            <a:r>
              <a:rPr lang="en-US" dirty="0"/>
              <a:t>Subscriber profile</a:t>
            </a:r>
          </a:p>
          <a:p>
            <a:pPr lvl="2"/>
            <a:r>
              <a:rPr lang="en-US" dirty="0"/>
              <a:t>Authentication data</a:t>
            </a:r>
          </a:p>
          <a:p>
            <a:pPr lvl="2"/>
            <a:r>
              <a:rPr lang="en-US" dirty="0"/>
              <a:t>Special numbers IMSI, TMSI, MSRN</a:t>
            </a:r>
          </a:p>
          <a:p>
            <a:r>
              <a:rPr lang="en-US" dirty="0"/>
              <a:t>Each MSC has a VLR, usually in the same box</a:t>
            </a:r>
          </a:p>
          <a:p>
            <a:r>
              <a:rPr lang="en-US" dirty="0"/>
              <a:t>Does</a:t>
            </a:r>
          </a:p>
          <a:p>
            <a:pPr lvl="1"/>
            <a:r>
              <a:rPr lang="en-US" dirty="0"/>
              <a:t>Location update when subscriber enters the area</a:t>
            </a:r>
          </a:p>
          <a:p>
            <a:pPr lvl="1"/>
            <a:r>
              <a:rPr lang="en-US" dirty="0"/>
              <a:t>Removes data when subscriber exits the area</a:t>
            </a:r>
          </a:p>
          <a:p>
            <a:pPr lvl="1"/>
            <a:r>
              <a:rPr lang="en-US" dirty="0"/>
              <a:t>Manages local subscriber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Equipment Identity Register</a:t>
            </a:r>
          </a:p>
          <a:p>
            <a:pPr lvl="1"/>
            <a:r>
              <a:rPr lang="en-US" dirty="0"/>
              <a:t>Allows/disallows a certain mobile equipment in the network</a:t>
            </a:r>
          </a:p>
          <a:p>
            <a:pPr lvl="1"/>
            <a:r>
              <a:rPr lang="en-US" dirty="0"/>
              <a:t>Mobile equipment is identified by IMEI – International Mobile Equipment Identity</a:t>
            </a:r>
          </a:p>
          <a:p>
            <a:pPr lvl="1"/>
            <a:r>
              <a:rPr lang="en-US" dirty="0"/>
              <a:t>Lists of IMEI numbers</a:t>
            </a:r>
          </a:p>
          <a:p>
            <a:pPr lvl="2"/>
            <a:r>
              <a:rPr lang="en-US" dirty="0"/>
              <a:t>White list – accepted device list</a:t>
            </a:r>
          </a:p>
          <a:p>
            <a:pPr lvl="2"/>
            <a:r>
              <a:rPr lang="en-US" dirty="0"/>
              <a:t>Black list  - blocked devices due to stolen, fraud, etc.</a:t>
            </a:r>
          </a:p>
          <a:p>
            <a:pPr lvl="2"/>
            <a:r>
              <a:rPr lang="en-US" dirty="0"/>
              <a:t>Grey list  - incompatible devices, bugs, etc.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Secure database holding secret keys</a:t>
            </a:r>
          </a:p>
          <a:p>
            <a:r>
              <a:rPr lang="en-US" dirty="0"/>
              <a:t>Secret key is stored both places:</a:t>
            </a:r>
          </a:p>
          <a:p>
            <a:pPr lvl="1"/>
            <a:r>
              <a:rPr lang="en-US" dirty="0"/>
              <a:t>In the SIM module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AuC</a:t>
            </a:r>
            <a:r>
              <a:rPr lang="en-US" dirty="0"/>
              <a:t> database</a:t>
            </a:r>
          </a:p>
          <a:p>
            <a:r>
              <a:rPr lang="en-US" dirty="0"/>
              <a:t>Does: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ciphering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Switching Centre</a:t>
            </a:r>
          </a:p>
          <a:p>
            <a:r>
              <a:rPr lang="en-US" dirty="0"/>
              <a:t>More BSC are connected to one MSC</a:t>
            </a:r>
          </a:p>
          <a:p>
            <a:r>
              <a:rPr lang="en-US" dirty="0"/>
              <a:t>Responsible with:</a:t>
            </a:r>
          </a:p>
          <a:p>
            <a:pPr lvl="1"/>
            <a:r>
              <a:rPr lang="en-US" dirty="0"/>
              <a:t>Routing of incoming/outgoing calls</a:t>
            </a:r>
          </a:p>
          <a:p>
            <a:pPr lvl="1"/>
            <a:r>
              <a:rPr lang="en-US" dirty="0"/>
              <a:t>Billing (CDR – call detail record)/authorization of calls</a:t>
            </a:r>
          </a:p>
          <a:p>
            <a:pPr lvl="1"/>
            <a:r>
              <a:rPr lang="en-US" dirty="0"/>
              <a:t>Handling mobile station management:</a:t>
            </a:r>
          </a:p>
          <a:p>
            <a:pPr lvl="2"/>
            <a:r>
              <a:rPr lang="en-US" dirty="0"/>
              <a:t>Registration</a:t>
            </a:r>
          </a:p>
          <a:p>
            <a:pPr lvl="2"/>
            <a:r>
              <a:rPr lang="en-US" dirty="0"/>
              <a:t>Authentication</a:t>
            </a:r>
          </a:p>
          <a:p>
            <a:pPr lvl="2"/>
            <a:r>
              <a:rPr lang="en-US" dirty="0"/>
              <a:t>Location update</a:t>
            </a:r>
          </a:p>
          <a:p>
            <a:pPr lvl="2"/>
            <a:r>
              <a:rPr lang="en-US" dirty="0"/>
              <a:t>Handovers</a:t>
            </a:r>
          </a:p>
          <a:p>
            <a:pPr lvl="2"/>
            <a:r>
              <a:rPr lang="en-US" dirty="0"/>
              <a:t>Call routing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GMSC</a:t>
            </a:r>
          </a:p>
          <a:p>
            <a:pPr lvl="1"/>
            <a:r>
              <a:rPr lang="en-US" dirty="0"/>
              <a:t>Gateway MSC</a:t>
            </a:r>
          </a:p>
          <a:p>
            <a:pPr lvl="1"/>
            <a:r>
              <a:rPr lang="en-US" dirty="0"/>
              <a:t>Link to other networks mobile or not</a:t>
            </a:r>
          </a:p>
          <a:p>
            <a:pPr lvl="1"/>
            <a:r>
              <a:rPr lang="en-US" dirty="0"/>
              <a:t>Terminates calls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GSM</a:t>
            </a:r>
          </a:p>
          <a:p>
            <a:pPr lvl="1"/>
            <a:r>
              <a:rPr lang="en-US" dirty="0"/>
              <a:t>User != Equipment</a:t>
            </a:r>
          </a:p>
          <a:p>
            <a:pPr lvl="1"/>
            <a:r>
              <a:rPr lang="en-US" dirty="0"/>
              <a:t>User subscribes to multiple services</a:t>
            </a:r>
          </a:p>
          <a:p>
            <a:pPr lvl="1"/>
            <a:r>
              <a:rPr lang="en-US" dirty="0"/>
              <a:t>Designed for security up to a certain extent</a:t>
            </a:r>
          </a:p>
          <a:p>
            <a:pPr lvl="1"/>
            <a:r>
              <a:rPr lang="en-US" dirty="0"/>
              <a:t>Subscriber Id != phone number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- IMEI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International Mobile Station Equipment Identity</a:t>
            </a:r>
          </a:p>
          <a:p>
            <a:r>
              <a:rPr lang="en-US" dirty="0"/>
              <a:t>Identifies the equipment</a:t>
            </a:r>
          </a:p>
          <a:p>
            <a:r>
              <a:rPr lang="en-US" dirty="0"/>
              <a:t>Allocated by manufacturer</a:t>
            </a:r>
          </a:p>
          <a:p>
            <a:r>
              <a:rPr lang="en-US" dirty="0"/>
              <a:t>Registered by the network and stored in EIR in order to recognize equipment as:</a:t>
            </a:r>
          </a:p>
          <a:p>
            <a:pPr lvl="1"/>
            <a:r>
              <a:rPr lang="en-US" dirty="0"/>
              <a:t>Compatible/incompatible</a:t>
            </a:r>
          </a:p>
          <a:p>
            <a:pPr lvl="1"/>
            <a:r>
              <a:rPr lang="en-US" dirty="0"/>
              <a:t>Old or obsolete</a:t>
            </a:r>
          </a:p>
          <a:p>
            <a:pPr lvl="1"/>
            <a:r>
              <a:rPr lang="en-US" dirty="0"/>
              <a:t>Stolen!</a:t>
            </a:r>
          </a:p>
          <a:p>
            <a:r>
              <a:rPr lang="en-US" dirty="0"/>
              <a:t>IMEI = TAC + FAC + SNR + SP</a:t>
            </a:r>
          </a:p>
          <a:p>
            <a:pPr lvl="1"/>
            <a:r>
              <a:rPr lang="en-US" dirty="0"/>
              <a:t>TAC – Type Approval Code 6 decimal, e.g. 10,20 – Nokia; 51 - Sony</a:t>
            </a:r>
          </a:p>
          <a:p>
            <a:pPr lvl="1"/>
            <a:r>
              <a:rPr lang="en-US" dirty="0"/>
              <a:t>FAC – Final Assembly Code 6 decimal</a:t>
            </a:r>
          </a:p>
          <a:p>
            <a:pPr lvl="1"/>
            <a:r>
              <a:rPr lang="en-US" dirty="0"/>
              <a:t>SNR - Serial Number 6 decimal</a:t>
            </a:r>
          </a:p>
          <a:p>
            <a:pPr lvl="1"/>
            <a:r>
              <a:rPr lang="en-US" dirty="0"/>
              <a:t>SP – Spare 1 decimal</a:t>
            </a:r>
          </a:p>
          <a:p>
            <a:r>
              <a:rPr lang="en-US" dirty="0"/>
              <a:t>Theoretically should be unique</a:t>
            </a:r>
          </a:p>
          <a:p>
            <a:pPr lvl="1"/>
            <a:r>
              <a:rPr lang="en-US" dirty="0"/>
              <a:t>Practically: India 2012 - 18000 devices with the same IMEI were found</a:t>
            </a:r>
          </a:p>
          <a:p>
            <a:r>
              <a:rPr lang="en-US" dirty="0"/>
              <a:t>Exercise : dial *#06#  on your phone to get your IMEI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- IMSI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International Mobile Subscriber Identity</a:t>
            </a:r>
          </a:p>
          <a:p>
            <a:r>
              <a:rPr lang="en-US" dirty="0"/>
              <a:t>Identifies the Subscriber</a:t>
            </a:r>
          </a:p>
          <a:p>
            <a:r>
              <a:rPr lang="en-US" dirty="0"/>
              <a:t>Stored in SIM card and HLR</a:t>
            </a:r>
          </a:p>
          <a:p>
            <a:r>
              <a:rPr lang="en-US" dirty="0"/>
              <a:t>IMSI = MCC + MNC + MSIN</a:t>
            </a:r>
          </a:p>
          <a:p>
            <a:pPr lvl="1"/>
            <a:r>
              <a:rPr lang="en-US" dirty="0"/>
              <a:t>MCC – Mobile Country Code 3 decimal</a:t>
            </a:r>
          </a:p>
          <a:p>
            <a:pPr lvl="1"/>
            <a:r>
              <a:rPr lang="en-US" dirty="0"/>
              <a:t>MNC – Mobile Network code 2 decimal</a:t>
            </a:r>
          </a:p>
          <a:p>
            <a:pPr lvl="1"/>
            <a:r>
              <a:rPr lang="en-US" dirty="0"/>
              <a:t>MSIN – Mobile Subscriber Identification Number 10 decimal(identifies the subscriber)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953000"/>
            <a:ext cx="4762500" cy="1805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- MSISDN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Mobile Subscriber ISDN Number (ISDN = Integrated Services Digital Network)</a:t>
            </a:r>
          </a:p>
          <a:p>
            <a:r>
              <a:rPr lang="en-US" dirty="0"/>
              <a:t>This is the telephone number</a:t>
            </a:r>
          </a:p>
          <a:p>
            <a:r>
              <a:rPr lang="en-US" dirty="0"/>
              <a:t>One phone - many SIM cards</a:t>
            </a:r>
          </a:p>
          <a:p>
            <a:pPr lvl="1"/>
            <a:r>
              <a:rPr lang="en-US" dirty="0"/>
              <a:t>One subscriber identified by one IMSI can hold more MSISDN for different services</a:t>
            </a:r>
          </a:p>
          <a:p>
            <a:pPr lvl="1"/>
            <a:r>
              <a:rPr lang="en-US" dirty="0"/>
              <a:t>IMSI,MSISDN pair is stored in HLR</a:t>
            </a:r>
          </a:p>
          <a:p>
            <a:r>
              <a:rPr lang="en-US" dirty="0"/>
              <a:t>MSISDN = CC + NDC + SN</a:t>
            </a:r>
          </a:p>
          <a:p>
            <a:pPr lvl="1"/>
            <a:r>
              <a:rPr lang="en-US" dirty="0"/>
              <a:t>CC – Country Code max 3 digits</a:t>
            </a:r>
          </a:p>
          <a:p>
            <a:pPr lvl="1"/>
            <a:r>
              <a:rPr lang="en-US" dirty="0"/>
              <a:t>NDC – National Destination Code max 3 digits</a:t>
            </a:r>
          </a:p>
          <a:p>
            <a:pPr lvl="1"/>
            <a:r>
              <a:rPr lang="en-US" dirty="0"/>
              <a:t>SN – Subscriber Number max 10 digits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- MSRN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Mobile Station Roaming Number</a:t>
            </a:r>
          </a:p>
          <a:p>
            <a:r>
              <a:rPr lang="en-US" dirty="0"/>
              <a:t>Temporary ISDN number assigned by the VLR to the mobile station based on location</a:t>
            </a:r>
          </a:p>
          <a:p>
            <a:r>
              <a:rPr lang="en-US" dirty="0"/>
              <a:t>Same structure as MSISDN</a:t>
            </a:r>
          </a:p>
          <a:p>
            <a:r>
              <a:rPr lang="en-US" dirty="0"/>
              <a:t>Allocation of MSRN by VLR:</a:t>
            </a:r>
          </a:p>
          <a:p>
            <a:pPr lvl="1"/>
            <a:r>
              <a:rPr lang="en-US" dirty="0"/>
              <a:t>On registration when entering a new Location Area; </a:t>
            </a:r>
          </a:p>
          <a:p>
            <a:pPr lvl="1"/>
            <a:r>
              <a:rPr lang="en-US" dirty="0"/>
              <a:t>As per HLR request</a:t>
            </a:r>
          </a:p>
          <a:p>
            <a:pPr lvl="1"/>
            <a:r>
              <a:rPr lang="en-US" dirty="0"/>
              <a:t>Dynamically at call setup</a:t>
            </a:r>
          </a:p>
          <a:p>
            <a:r>
              <a:rPr lang="en-US" dirty="0"/>
              <a:t>MSRN is further stored in HLR</a:t>
            </a:r>
          </a:p>
          <a:p>
            <a:r>
              <a:rPr lang="en-US" dirty="0"/>
              <a:t>Used for routing calls to the mobile station</a:t>
            </a:r>
          </a:p>
          <a:p>
            <a:r>
              <a:rPr lang="en-US" dirty="0"/>
              <a:t>Hides the real MSISDN for traffic sniffers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14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Global System for Mobile Communications</a:t>
            </a:r>
          </a:p>
          <a:p>
            <a:r>
              <a:rPr lang="en-US" dirty="0"/>
              <a:t>NMT = Nordic Mobile Telephone</a:t>
            </a:r>
          </a:p>
          <a:p>
            <a:r>
              <a:rPr lang="en-US" dirty="0"/>
              <a:t>AMPS = Advanced Mobile Phone System</a:t>
            </a:r>
          </a:p>
          <a:p>
            <a:r>
              <a:rPr lang="en-US" dirty="0"/>
              <a:t>GSM = Global System for Mobile communication</a:t>
            </a:r>
          </a:p>
          <a:p>
            <a:r>
              <a:rPr lang="en-US" dirty="0"/>
              <a:t>CSD = Circuit Switched Data</a:t>
            </a:r>
          </a:p>
          <a:p>
            <a:r>
              <a:rPr lang="en-US" dirty="0"/>
              <a:t>HSCSD = High Speed Circuit Switched Data</a:t>
            </a:r>
          </a:p>
          <a:p>
            <a:r>
              <a:rPr lang="en-US" dirty="0"/>
              <a:t>GPRS = General Packet Radio Service</a:t>
            </a:r>
          </a:p>
          <a:p>
            <a:r>
              <a:rPr lang="en-US" dirty="0"/>
              <a:t>EDGE = Enhanced Data Rates for GSM Evolution</a:t>
            </a:r>
          </a:p>
          <a:p>
            <a:r>
              <a:rPr lang="fr-FR" dirty="0"/>
              <a:t> UMTS = </a:t>
            </a:r>
            <a:r>
              <a:rPr lang="fr-FR" dirty="0" err="1"/>
              <a:t>Universal</a:t>
            </a:r>
            <a:r>
              <a:rPr lang="fr-FR" dirty="0"/>
              <a:t> Mobile </a:t>
            </a:r>
            <a:r>
              <a:rPr lang="fr-FR" dirty="0" err="1"/>
              <a:t>Telecommunication</a:t>
            </a:r>
            <a:r>
              <a:rPr lang="fr-FR" dirty="0"/>
              <a:t> System</a:t>
            </a:r>
          </a:p>
          <a:p>
            <a:r>
              <a:rPr lang="en-US" dirty="0"/>
              <a:t> LTE = Long Term Evolution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1" y="4038600"/>
          <a:ext cx="64008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NMT, AMPS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GSM/CSD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HSCSD, GPRS,</a:t>
                      </a:r>
                    </a:p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384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/>
              <a:t>Location Area Identity</a:t>
            </a:r>
          </a:p>
          <a:p>
            <a:r>
              <a:rPr lang="ro-RO" dirty="0"/>
              <a:t>Each Location Area in the PLMN has an ID</a:t>
            </a:r>
          </a:p>
          <a:p>
            <a:r>
              <a:rPr lang="ro-RO" dirty="0"/>
              <a:t>LAI = CC + MNC + LAC</a:t>
            </a:r>
          </a:p>
          <a:p>
            <a:pPr lvl="1"/>
            <a:r>
              <a:rPr lang="ro-RO" dirty="0"/>
              <a:t>CC – Country Code 3 digits</a:t>
            </a:r>
          </a:p>
          <a:p>
            <a:pPr lvl="1"/>
            <a:r>
              <a:rPr lang="ro-RO" dirty="0"/>
              <a:t>MNC – Mobile Network Code 2 digits</a:t>
            </a:r>
          </a:p>
          <a:p>
            <a:pPr lvl="1"/>
            <a:r>
              <a:rPr lang="ro-RO" dirty="0"/>
              <a:t>LAC – Local Area Code 5 digits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276600"/>
            <a:ext cx="3473528" cy="330319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– TMSI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Temporary Mobile Subscriber Identity</a:t>
            </a:r>
          </a:p>
          <a:p>
            <a:r>
              <a:rPr lang="en-US" dirty="0"/>
              <a:t>Assigned by the VLR </a:t>
            </a:r>
          </a:p>
          <a:p>
            <a:r>
              <a:rPr lang="en-US" dirty="0"/>
              <a:t>Stored only in VLR</a:t>
            </a:r>
          </a:p>
          <a:p>
            <a:r>
              <a:rPr lang="en-US" dirty="0"/>
              <a:t>Stored in Mobile Station</a:t>
            </a:r>
          </a:p>
          <a:p>
            <a:r>
              <a:rPr lang="en-US" dirty="0"/>
              <a:t>Only local significance at VLR service area and only for how long subscriber is handled by this VLR</a:t>
            </a:r>
          </a:p>
          <a:p>
            <a:r>
              <a:rPr lang="en-US" dirty="0"/>
              <a:t>Used to hide the identity of the subscriber if radio channel is listened to</a:t>
            </a:r>
          </a:p>
          <a:p>
            <a:r>
              <a:rPr lang="en-US" dirty="0"/>
              <a:t>Along with Location Area Information uniquely identifies the subscriber (TMSI, LAI)</a:t>
            </a:r>
          </a:p>
          <a:p>
            <a:r>
              <a:rPr lang="en-US" dirty="0"/>
              <a:t>LMSI – Local Mobile Subscriber Identity – can be assigned by VLR as an additional search key to speed up database searches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of Mobile Station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086065"/>
            <a:ext cx="5181599" cy="504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Mobile Station requires to attach to the network</a:t>
            </a:r>
          </a:p>
          <a:p>
            <a:r>
              <a:rPr lang="en-US" dirty="0"/>
              <a:t>Mobile Station and AUC share the same secret key </a:t>
            </a:r>
            <a:r>
              <a:rPr lang="en-US" dirty="0" err="1"/>
              <a:t>Ki</a:t>
            </a:r>
            <a:endParaRPr lang="en-US" dirty="0"/>
          </a:p>
          <a:p>
            <a:r>
              <a:rPr lang="en-US" dirty="0"/>
              <a:t>MSC sends the AUC the IMSI of the subscriber</a:t>
            </a:r>
          </a:p>
          <a:p>
            <a:r>
              <a:rPr lang="en-US" dirty="0"/>
              <a:t>The AUC computes and sends back to MSC:</a:t>
            </a:r>
          </a:p>
          <a:p>
            <a:pPr lvl="1"/>
            <a:r>
              <a:rPr lang="en-US" dirty="0"/>
              <a:t>A random number to be used as challenge (</a:t>
            </a:r>
            <a:r>
              <a:rPr lang="en-US" dirty="0" err="1"/>
              <a:t>rnd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response to the challenge (</a:t>
            </a:r>
            <a:r>
              <a:rPr lang="en-US" dirty="0" err="1"/>
              <a:t>sres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session key (Ks)</a:t>
            </a:r>
          </a:p>
          <a:p>
            <a:r>
              <a:rPr lang="en-US" dirty="0"/>
              <a:t>MSC challenges the MS with the random</a:t>
            </a:r>
          </a:p>
          <a:p>
            <a:r>
              <a:rPr lang="en-US" dirty="0"/>
              <a:t>MS computes the response to the challenge (res) and sends it to MSC</a:t>
            </a:r>
          </a:p>
          <a:p>
            <a:r>
              <a:rPr lang="en-US" dirty="0"/>
              <a:t>MSC checks if res==</a:t>
            </a:r>
            <a:r>
              <a:rPr lang="en-US" dirty="0" err="1"/>
              <a:t>sres</a:t>
            </a:r>
            <a:endParaRPr lang="en-US" dirty="0"/>
          </a:p>
          <a:p>
            <a:r>
              <a:rPr lang="en-US" dirty="0"/>
              <a:t>If so, the MS is allowed in the network</a:t>
            </a:r>
          </a:p>
          <a:p>
            <a:r>
              <a:rPr lang="en-US" dirty="0"/>
              <a:t>MS can easily derive session key itself (Ks); MS switches to ciphering mode</a:t>
            </a:r>
          </a:p>
          <a:p>
            <a:r>
              <a:rPr lang="en-US" dirty="0"/>
              <a:t>Ks is used to encrypt communication radio between MS and network using A5 algorithm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Update - attach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19200"/>
            <a:ext cx="56769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Update - attach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 wants to register at current location and sends a request with its IMSI and LAI (MCC+MNC+LAC)</a:t>
            </a:r>
          </a:p>
          <a:p>
            <a:r>
              <a:rPr lang="en-US" dirty="0"/>
              <a:t>Authentication takes place as presented </a:t>
            </a:r>
          </a:p>
          <a:p>
            <a:r>
              <a:rPr lang="en-US" dirty="0"/>
              <a:t>MSC/VLR assign a MSRN to the MS and update HLR with new identification information</a:t>
            </a:r>
          </a:p>
          <a:p>
            <a:r>
              <a:rPr lang="en-US" dirty="0"/>
              <a:t>HLR sends VLR subscriber data for local caching</a:t>
            </a:r>
          </a:p>
          <a:p>
            <a:r>
              <a:rPr lang="en-US" dirty="0"/>
              <a:t>HLR confirms to MSC, and MSC confirms to MS</a:t>
            </a:r>
          </a:p>
          <a:p>
            <a:r>
              <a:rPr lang="en-US" dirty="0"/>
              <a:t>VLR generates TMSI for subscriber</a:t>
            </a:r>
          </a:p>
          <a:p>
            <a:r>
              <a:rPr lang="en-US" dirty="0"/>
              <a:t>After ciphering the connection, the TMSI is updated into the MS; this way TMSI is not compromised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Update – when moving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12045"/>
            <a:ext cx="6557962" cy="392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subscriber enters an area covered by other MSC/VLR</a:t>
            </a:r>
          </a:p>
          <a:p>
            <a:r>
              <a:rPr lang="en-US" dirty="0"/>
              <a:t>VLR finds no record of MS; asks to HLR to give details and update location</a:t>
            </a:r>
          </a:p>
          <a:p>
            <a:r>
              <a:rPr lang="en-US" dirty="0"/>
              <a:t>HLR sends subscriber data to VLR for local storage and </a:t>
            </a:r>
          </a:p>
          <a:p>
            <a:r>
              <a:rPr lang="en-US" dirty="0"/>
              <a:t>HLR instructs the old VLR to forget the MS</a:t>
            </a:r>
          </a:p>
          <a:p>
            <a:r>
              <a:rPr lang="en-US" dirty="0"/>
              <a:t>The rest of the flow is the same as for the area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/>
              <a:t>1,2 involves BSC</a:t>
            </a:r>
          </a:p>
          <a:p>
            <a:r>
              <a:rPr lang="en-US" dirty="0"/>
              <a:t>3 involves MSC</a:t>
            </a:r>
          </a:p>
          <a:p>
            <a:r>
              <a:rPr lang="en-US" dirty="0"/>
              <a:t>4 involves MSC, HLR </a:t>
            </a:r>
            <a:r>
              <a:rPr lang="ro-RO" dirty="0"/>
              <a:t>(Location Update)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0"/>
            <a:ext cx="4300538" cy="317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ro-RO" dirty="0"/>
              <a:t>Mobile to Mobile same network different MSC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6715125" cy="448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GSM architecture</a:t>
            </a:r>
          </a:p>
        </p:txBody>
      </p:sp>
      <p:pic>
        <p:nvPicPr>
          <p:cNvPr id="4" name="Picture 3" descr="gsm_ar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709126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Voice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Party </a:t>
            </a:r>
            <a:r>
              <a:rPr lang="ro-RO" dirty="0"/>
              <a:t>diale</a:t>
            </a:r>
            <a:r>
              <a:rPr lang="en-US" dirty="0"/>
              <a:t>s</a:t>
            </a:r>
            <a:r>
              <a:rPr lang="ro-RO" dirty="0"/>
              <a:t> number </a:t>
            </a:r>
            <a:r>
              <a:rPr lang="en-US" dirty="0"/>
              <a:t>MSISDN B</a:t>
            </a:r>
            <a:endParaRPr lang="ro-RO" dirty="0"/>
          </a:p>
          <a:p>
            <a:r>
              <a:rPr lang="ro-RO" dirty="0"/>
              <a:t>SRI Request – </a:t>
            </a:r>
            <a:r>
              <a:rPr lang="en-US" dirty="0"/>
              <a:t>MSC of A Party </a:t>
            </a:r>
            <a:r>
              <a:rPr lang="ro-RO" dirty="0"/>
              <a:t>ask</a:t>
            </a:r>
            <a:r>
              <a:rPr lang="en-US" dirty="0"/>
              <a:t>s</a:t>
            </a:r>
            <a:r>
              <a:rPr lang="ro-RO" dirty="0"/>
              <a:t> HLR how to address dialed number</a:t>
            </a:r>
            <a:r>
              <a:rPr lang="en-US" dirty="0"/>
              <a:t>; HLR knows location information therefore knows MSC/VLR of B, </a:t>
            </a:r>
            <a:r>
              <a:rPr lang="en-US" dirty="0" err="1"/>
              <a:t>i.e</a:t>
            </a:r>
            <a:r>
              <a:rPr lang="en-US" dirty="0"/>
              <a:t> MSC/VLR B</a:t>
            </a:r>
            <a:endParaRPr lang="ro-RO" dirty="0"/>
          </a:p>
          <a:p>
            <a:r>
              <a:rPr lang="ro-RO" dirty="0"/>
              <a:t>Provide Roaming Number Request – HLR asks VLR B about MSRN of B</a:t>
            </a:r>
            <a:endParaRPr lang="en-US" dirty="0"/>
          </a:p>
          <a:p>
            <a:r>
              <a:rPr lang="en-US" dirty="0"/>
              <a:t>SRI Response – MSC A is informed how to reach MS B, i.e. what MSC, what MSRN</a:t>
            </a:r>
          </a:p>
          <a:p>
            <a:r>
              <a:rPr lang="en-US" dirty="0"/>
              <a:t>A connection is established between the MSC A and MSC B</a:t>
            </a:r>
          </a:p>
          <a:p>
            <a:r>
              <a:rPr lang="en-US" dirty="0"/>
              <a:t>Initial Address Message – MSC A dials the MSRN B directly to MSC B, informing that A Party wants to call B</a:t>
            </a:r>
          </a:p>
          <a:p>
            <a:r>
              <a:rPr lang="en-US" dirty="0"/>
              <a:t>Alert – notify that MS B is ringing, A is also played the ring tone</a:t>
            </a:r>
          </a:p>
          <a:p>
            <a:r>
              <a:rPr lang="en-US" dirty="0"/>
              <a:t>Answer– MS B answers the phone; voice channels are connected</a:t>
            </a:r>
          </a:p>
          <a:p>
            <a:r>
              <a:rPr lang="en-US" dirty="0"/>
              <a:t>Release – one of the </a:t>
            </a:r>
            <a:r>
              <a:rPr lang="en-US"/>
              <a:t>parties hangs up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Roaming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72000" y="1066800"/>
            <a:ext cx="4191000" cy="2438400"/>
            <a:chOff x="3048000" y="3048000"/>
            <a:chExt cx="4191000" cy="2438400"/>
          </a:xfrm>
        </p:grpSpPr>
        <p:sp>
          <p:nvSpPr>
            <p:cNvPr id="9" name="Cloud 8"/>
            <p:cNvSpPr/>
            <p:nvPr/>
          </p:nvSpPr>
          <p:spPr>
            <a:xfrm>
              <a:off x="3048000" y="3048000"/>
              <a:ext cx="4191000" cy="24384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HPLMN</a:t>
              </a:r>
            </a:p>
          </p:txBody>
        </p:sp>
        <p:sp>
          <p:nvSpPr>
            <p:cNvPr id="4" name="Can 3"/>
            <p:cNvSpPr/>
            <p:nvPr/>
          </p:nvSpPr>
          <p:spPr>
            <a:xfrm>
              <a:off x="3581400" y="4038600"/>
              <a:ext cx="609600" cy="7589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HLR</a:t>
              </a:r>
            </a:p>
          </p:txBody>
        </p:sp>
        <p:sp>
          <p:nvSpPr>
            <p:cNvPr id="5" name="Cube 4"/>
            <p:cNvSpPr/>
            <p:nvPr/>
          </p:nvSpPr>
          <p:spPr>
            <a:xfrm>
              <a:off x="4572000" y="4724400"/>
              <a:ext cx="758952" cy="6065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MSC</a:t>
              </a:r>
            </a:p>
          </p:txBody>
        </p:sp>
        <p:sp>
          <p:nvSpPr>
            <p:cNvPr id="8" name="Cube 7"/>
            <p:cNvSpPr/>
            <p:nvPr/>
          </p:nvSpPr>
          <p:spPr>
            <a:xfrm>
              <a:off x="5638800" y="3962400"/>
              <a:ext cx="1139952" cy="7589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GMSC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4800" y="1600200"/>
            <a:ext cx="4191000" cy="2438400"/>
            <a:chOff x="3048000" y="3048000"/>
            <a:chExt cx="4191000" cy="2438400"/>
          </a:xfrm>
        </p:grpSpPr>
        <p:sp>
          <p:nvSpPr>
            <p:cNvPr id="17" name="Cloud 16"/>
            <p:cNvSpPr/>
            <p:nvPr/>
          </p:nvSpPr>
          <p:spPr>
            <a:xfrm>
              <a:off x="3048000" y="3048000"/>
              <a:ext cx="4191000" cy="24384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VPLMN – Visited Country</a:t>
              </a:r>
            </a:p>
          </p:txBody>
        </p:sp>
        <p:sp>
          <p:nvSpPr>
            <p:cNvPr id="18" name="Can 17"/>
            <p:cNvSpPr/>
            <p:nvPr/>
          </p:nvSpPr>
          <p:spPr>
            <a:xfrm>
              <a:off x="4724400" y="4419600"/>
              <a:ext cx="609600" cy="7589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HLR</a:t>
              </a:r>
            </a:p>
          </p:txBody>
        </p:sp>
        <p:sp>
          <p:nvSpPr>
            <p:cNvPr id="19" name="Cube 18"/>
            <p:cNvSpPr/>
            <p:nvPr/>
          </p:nvSpPr>
          <p:spPr>
            <a:xfrm>
              <a:off x="5562600" y="4419600"/>
              <a:ext cx="758952" cy="6065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MSC</a:t>
              </a:r>
            </a:p>
          </p:txBody>
        </p:sp>
        <p:sp>
          <p:nvSpPr>
            <p:cNvPr id="20" name="Cube 19"/>
            <p:cNvSpPr/>
            <p:nvPr/>
          </p:nvSpPr>
          <p:spPr>
            <a:xfrm>
              <a:off x="5486400" y="3276600"/>
              <a:ext cx="1139952" cy="7589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GMSC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48200" y="3733800"/>
            <a:ext cx="4191000" cy="2438400"/>
            <a:chOff x="3048000" y="3048000"/>
            <a:chExt cx="4191000" cy="2438400"/>
          </a:xfrm>
        </p:grpSpPr>
        <p:sp>
          <p:nvSpPr>
            <p:cNvPr id="22" name="Cloud 21"/>
            <p:cNvSpPr/>
            <p:nvPr/>
          </p:nvSpPr>
          <p:spPr>
            <a:xfrm>
              <a:off x="3048000" y="3048000"/>
              <a:ext cx="4191000" cy="24384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VPLMN – Home Country</a:t>
              </a:r>
            </a:p>
          </p:txBody>
        </p:sp>
        <p:sp>
          <p:nvSpPr>
            <p:cNvPr id="23" name="Can 22"/>
            <p:cNvSpPr/>
            <p:nvPr/>
          </p:nvSpPr>
          <p:spPr>
            <a:xfrm>
              <a:off x="4572000" y="4495800"/>
              <a:ext cx="609600" cy="7589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HLR</a:t>
              </a:r>
            </a:p>
          </p:txBody>
        </p:sp>
        <p:sp>
          <p:nvSpPr>
            <p:cNvPr id="24" name="Cube 23"/>
            <p:cNvSpPr/>
            <p:nvPr/>
          </p:nvSpPr>
          <p:spPr>
            <a:xfrm>
              <a:off x="5486400" y="4419600"/>
              <a:ext cx="758952" cy="6065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MSC</a:t>
              </a:r>
            </a:p>
          </p:txBody>
        </p:sp>
        <p:sp>
          <p:nvSpPr>
            <p:cNvPr id="25" name="Cube 24"/>
            <p:cNvSpPr/>
            <p:nvPr/>
          </p:nvSpPr>
          <p:spPr>
            <a:xfrm>
              <a:off x="5562600" y="3352800"/>
              <a:ext cx="1139952" cy="7589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GMSC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09600" y="44958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PLMN – Public Land Mobile Network</a:t>
            </a:r>
          </a:p>
          <a:p>
            <a:r>
              <a:rPr lang="en-US" dirty="0"/>
              <a:t>HPLMN – Home PLMN (Home network of SIM card)</a:t>
            </a:r>
          </a:p>
          <a:p>
            <a:r>
              <a:rPr lang="en-US" dirty="0"/>
              <a:t>VPLMN – Visited PLMN (Visited foreign network)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PLMN – Public Land Mobile Network</a:t>
            </a:r>
          </a:p>
          <a:p>
            <a:r>
              <a:rPr lang="en-US" dirty="0"/>
              <a:t>HPLMN – Home PLMN (Home network of SIM card)</a:t>
            </a:r>
          </a:p>
          <a:p>
            <a:r>
              <a:rPr lang="en-US" dirty="0"/>
              <a:t>VPLMN – Visited PLMN (Visited foreign network)</a:t>
            </a:r>
          </a:p>
          <a:p>
            <a:r>
              <a:rPr lang="en-US" dirty="0"/>
              <a:t>User attaches to:</a:t>
            </a:r>
          </a:p>
          <a:p>
            <a:pPr lvl="1"/>
            <a:r>
              <a:rPr lang="en-US" dirty="0"/>
              <a:t>HPLMN</a:t>
            </a:r>
          </a:p>
          <a:p>
            <a:pPr lvl="1"/>
            <a:r>
              <a:rPr lang="en-US" dirty="0"/>
              <a:t>VPLMN – home – i.e. local roaming</a:t>
            </a:r>
          </a:p>
          <a:p>
            <a:pPr lvl="1"/>
            <a:r>
              <a:rPr lang="en-US" dirty="0"/>
              <a:t>VPLMN – foreign country – i.e. roaming abroad</a:t>
            </a:r>
          </a:p>
          <a:p>
            <a:r>
              <a:rPr lang="en-US" dirty="0"/>
              <a:t>In roaming participate:</a:t>
            </a:r>
          </a:p>
          <a:p>
            <a:pPr lvl="1"/>
            <a:r>
              <a:rPr lang="en-US" dirty="0"/>
              <a:t>HLR in HPLMN</a:t>
            </a:r>
          </a:p>
          <a:p>
            <a:pPr lvl="1"/>
            <a:r>
              <a:rPr lang="en-US" dirty="0"/>
              <a:t>VMSC in VPLMN</a:t>
            </a:r>
          </a:p>
          <a:p>
            <a:r>
              <a:rPr lang="en-US" dirty="0"/>
              <a:t>To make roaming happen:</a:t>
            </a:r>
          </a:p>
          <a:p>
            <a:pPr lvl="1"/>
            <a:r>
              <a:rPr lang="en-US" dirty="0"/>
              <a:t>Operators must sign agreement</a:t>
            </a:r>
          </a:p>
          <a:p>
            <a:pPr lvl="1"/>
            <a:r>
              <a:rPr lang="en-US" dirty="0"/>
              <a:t>Networks must be properly configured</a:t>
            </a:r>
          </a:p>
          <a:p>
            <a:pPr lvl="1"/>
            <a:r>
              <a:rPr lang="en-US" dirty="0"/>
              <a:t>Roaming service must be activated for given subscriber (HLR profile)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UMTS Network (3G)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UMTS = </a:t>
            </a:r>
            <a:r>
              <a:rPr lang="fr-FR" dirty="0" err="1"/>
              <a:t>Universal</a:t>
            </a:r>
            <a:r>
              <a:rPr lang="fr-FR" dirty="0"/>
              <a:t> Mobile </a:t>
            </a:r>
            <a:r>
              <a:rPr lang="fr-FR" dirty="0" err="1"/>
              <a:t>Telecommunications</a:t>
            </a:r>
            <a:r>
              <a:rPr lang="fr-FR" dirty="0"/>
              <a:t> System</a:t>
            </a:r>
          </a:p>
          <a:p>
            <a:pPr lvl="1"/>
            <a:r>
              <a:rPr lang="en-US" b="1" dirty="0"/>
              <a:t>new technologically more advanced and more effective access to network – Wideband CDMA</a:t>
            </a:r>
          </a:p>
          <a:p>
            <a:pPr lvl="1"/>
            <a:r>
              <a:rPr lang="en-US" b="1" dirty="0" err="1"/>
              <a:t>troughput</a:t>
            </a:r>
            <a:r>
              <a:rPr lang="en-US" b="1" dirty="0"/>
              <a:t> for user up to 2Mbit/s</a:t>
            </a:r>
          </a:p>
          <a:p>
            <a:pPr lvl="1"/>
            <a:r>
              <a:rPr lang="en-US" b="1" dirty="0"/>
              <a:t>Completely different access technology</a:t>
            </a:r>
          </a:p>
          <a:p>
            <a:pPr lvl="1"/>
            <a:r>
              <a:rPr lang="en-US" dirty="0"/>
              <a:t>Different BTS (Node-B)</a:t>
            </a:r>
          </a:p>
          <a:p>
            <a:pPr lvl="1"/>
            <a:r>
              <a:rPr lang="en-US" dirty="0"/>
              <a:t>Different BTS controllers (RNC)</a:t>
            </a:r>
          </a:p>
          <a:p>
            <a:pPr lvl="1"/>
            <a:r>
              <a:rPr lang="en-US" dirty="0"/>
              <a:t>Different user terminals (supporting two systems)</a:t>
            </a:r>
          </a:p>
          <a:p>
            <a:pPr lvl="1"/>
            <a:r>
              <a:rPr lang="en-US" dirty="0"/>
              <a:t>Voice </a:t>
            </a:r>
            <a:r>
              <a:rPr lang="en-US" dirty="0" err="1"/>
              <a:t>codecs</a:t>
            </a:r>
            <a:r>
              <a:rPr lang="en-US" dirty="0"/>
              <a:t> with adaptive coding (AMR)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UMTS Network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upload.wikimedia.org/wikipedia/commons/3/3f/UTRAN_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09800"/>
            <a:ext cx="6134100" cy="2895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UTRAN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Node B</a:t>
            </a:r>
          </a:p>
          <a:p>
            <a:pPr lvl="1"/>
            <a:r>
              <a:rPr lang="en-US" dirty="0"/>
              <a:t>Analogue to BTS</a:t>
            </a:r>
          </a:p>
          <a:p>
            <a:pPr lvl="1"/>
            <a:r>
              <a:rPr lang="en-US" b="1" dirty="0"/>
              <a:t>Radio signal processing</a:t>
            </a:r>
          </a:p>
          <a:p>
            <a:pPr lvl="2"/>
            <a:r>
              <a:rPr lang="en-US" dirty="0"/>
              <a:t>Modulation/demodulation</a:t>
            </a:r>
          </a:p>
          <a:p>
            <a:pPr lvl="1"/>
            <a:r>
              <a:rPr lang="en-US" b="1" dirty="0"/>
              <a:t>Managing radio resources</a:t>
            </a:r>
          </a:p>
          <a:p>
            <a:pPr lvl="1"/>
            <a:r>
              <a:rPr lang="en-US" dirty="0"/>
              <a:t> Power control</a:t>
            </a:r>
          </a:p>
          <a:p>
            <a:pPr lvl="1"/>
            <a:r>
              <a:rPr lang="en-US" dirty="0"/>
              <a:t> Signal measurement / error rate</a:t>
            </a:r>
          </a:p>
          <a:p>
            <a:r>
              <a:rPr lang="en-US" sz="2800" dirty="0"/>
              <a:t>RNC (Radio Network Controller)</a:t>
            </a:r>
          </a:p>
          <a:p>
            <a:pPr lvl="1"/>
            <a:r>
              <a:rPr lang="en-US" dirty="0"/>
              <a:t>Analogue to BSC</a:t>
            </a:r>
          </a:p>
          <a:p>
            <a:pPr lvl="1"/>
            <a:r>
              <a:rPr lang="en-US" dirty="0"/>
              <a:t>Soft handover</a:t>
            </a:r>
          </a:p>
          <a:p>
            <a:pPr lvl="1"/>
            <a:r>
              <a:rPr lang="en-US" dirty="0"/>
              <a:t>Ciphering</a:t>
            </a:r>
          </a:p>
          <a:p>
            <a:pPr lvl="1"/>
            <a:r>
              <a:rPr lang="en-US" dirty="0"/>
              <a:t>Location of terminals</a:t>
            </a:r>
          </a:p>
          <a:p>
            <a:r>
              <a:rPr lang="en-US" dirty="0"/>
              <a:t>Interfaces</a:t>
            </a:r>
          </a:p>
          <a:p>
            <a:pPr lvl="1"/>
            <a:r>
              <a:rPr lang="en-US" dirty="0" err="1"/>
              <a:t>IuPS</a:t>
            </a:r>
            <a:r>
              <a:rPr lang="en-US" dirty="0"/>
              <a:t> – packet network connections</a:t>
            </a:r>
          </a:p>
          <a:p>
            <a:pPr lvl="1"/>
            <a:r>
              <a:rPr lang="en-US" dirty="0" err="1"/>
              <a:t>IuCS</a:t>
            </a:r>
            <a:r>
              <a:rPr lang="en-US" dirty="0"/>
              <a:t> – voice network connections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GSM Interfaces</a:t>
            </a:r>
          </a:p>
        </p:txBody>
      </p:sp>
      <p:pic>
        <p:nvPicPr>
          <p:cNvPr id="8" name="Content Placeholder 7" descr="gsm_prot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6535" y="1447800"/>
            <a:ext cx="6748130" cy="457200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GSM Interfaces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Um – MS to BTS radio interface </a:t>
            </a:r>
          </a:p>
          <a:p>
            <a:r>
              <a:rPr lang="en-US" dirty="0" err="1"/>
              <a:t>Abis</a:t>
            </a:r>
            <a:r>
              <a:rPr lang="en-US" dirty="0"/>
              <a:t> – BTS to BSC – radio equipment control and</a:t>
            </a:r>
          </a:p>
          <a:p>
            <a:r>
              <a:rPr lang="en-US" dirty="0"/>
              <a:t>A – BSS to MSC channel management</a:t>
            </a:r>
          </a:p>
          <a:p>
            <a:r>
              <a:rPr lang="en-US" dirty="0"/>
              <a:t>B – </a:t>
            </a:r>
            <a:r>
              <a:rPr lang="en-US" dirty="0" err="1"/>
              <a:t>MSCtoVLR</a:t>
            </a:r>
            <a:r>
              <a:rPr lang="en-US" dirty="0"/>
              <a:t> – MSC interrogates VLR about MS in the area; protocol is MAP/B (SS7)</a:t>
            </a:r>
          </a:p>
          <a:p>
            <a:r>
              <a:rPr lang="en-US" dirty="0"/>
              <a:t>C – HLR to GMSC – exchange routing information; protocol is MAP/C</a:t>
            </a:r>
          </a:p>
          <a:p>
            <a:r>
              <a:rPr lang="en-US" dirty="0"/>
              <a:t>D – VLR to HLR; protocol is MAP/D for location exchange</a:t>
            </a:r>
          </a:p>
          <a:p>
            <a:r>
              <a:rPr lang="en-US" dirty="0"/>
              <a:t>E – MSC to MSC; handover and relay; protocol is MAP/E</a:t>
            </a:r>
          </a:p>
          <a:p>
            <a:r>
              <a:rPr lang="en-US" dirty="0"/>
              <a:t>F – MSC to EIR; check IMEI status</a:t>
            </a:r>
          </a:p>
          <a:p>
            <a:r>
              <a:rPr lang="en-US" dirty="0"/>
              <a:t>G – VLR to VLR; location update; protocol is MAP/G</a:t>
            </a:r>
          </a:p>
          <a:p>
            <a:r>
              <a:rPr lang="en-US" dirty="0"/>
              <a:t>H – MSC to SMS Gateway</a:t>
            </a:r>
          </a:p>
          <a:p>
            <a:r>
              <a:rPr lang="en-US" dirty="0"/>
              <a:t>HLR to USSD Gateway is also MAP based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Subscriber authentication (algorithm A3, A8)</a:t>
            </a:r>
          </a:p>
          <a:p>
            <a:r>
              <a:rPr lang="en-US" dirty="0"/>
              <a:t>Network authentication (only UMTS, optional)</a:t>
            </a:r>
          </a:p>
          <a:p>
            <a:r>
              <a:rPr lang="en-US" dirty="0"/>
              <a:t>Signaling and voice ciphering (algorithm A5)</a:t>
            </a:r>
          </a:p>
          <a:p>
            <a:r>
              <a:rPr lang="en-US" dirty="0"/>
              <a:t>Controlling of used terminals (HLR, EIR)</a:t>
            </a:r>
          </a:p>
          <a:p>
            <a:r>
              <a:rPr lang="en-US" dirty="0"/>
              <a:t>Controlling of access to terminal – PIN code (</a:t>
            </a:r>
            <a:r>
              <a:rPr lang="en-US" dirty="0" err="1"/>
              <a:t>ang</a:t>
            </a:r>
            <a:r>
              <a:rPr lang="en-US" dirty="0"/>
              <a:t>. </a:t>
            </a:r>
            <a:r>
              <a:rPr lang="en-US" i="1" dirty="0"/>
              <a:t>Personal</a:t>
            </a:r>
          </a:p>
          <a:p>
            <a:r>
              <a:rPr lang="en-US" i="1" dirty="0"/>
              <a:t>Identification Number)</a:t>
            </a:r>
          </a:p>
          <a:p>
            <a:r>
              <a:rPr lang="en-US" dirty="0"/>
              <a:t> Access to operator network for legal authorities (LI – </a:t>
            </a:r>
            <a:r>
              <a:rPr lang="en-US" dirty="0" err="1"/>
              <a:t>ang</a:t>
            </a:r>
            <a:r>
              <a:rPr lang="en-US" dirty="0"/>
              <a:t>. </a:t>
            </a:r>
            <a:r>
              <a:rPr lang="en-US" i="1" dirty="0" err="1"/>
              <a:t>Lawfull</a:t>
            </a:r>
            <a:endParaRPr lang="en-US" i="1" dirty="0"/>
          </a:p>
          <a:p>
            <a:r>
              <a:rPr lang="en-US" i="1" dirty="0"/>
              <a:t>Interception)</a:t>
            </a:r>
          </a:p>
          <a:p>
            <a:r>
              <a:rPr lang="en-US" dirty="0"/>
              <a:t>Physical access to network elements</a:t>
            </a:r>
          </a:p>
          <a:p>
            <a:r>
              <a:rPr lang="en-US" dirty="0"/>
              <a:t>Using IPSec to secure IP links (</a:t>
            </a:r>
            <a:r>
              <a:rPr lang="en-US" dirty="0" err="1"/>
              <a:t>sigtran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 Packet Radio Service</a:t>
            </a:r>
          </a:p>
          <a:p>
            <a:r>
              <a:rPr lang="en-US" dirty="0"/>
              <a:t>Packet oriented data service – Packet transmission in radio link</a:t>
            </a:r>
          </a:p>
          <a:p>
            <a:r>
              <a:rPr lang="en-US" dirty="0"/>
              <a:t>Costs are dependent on data volume not duration</a:t>
            </a:r>
          </a:p>
          <a:p>
            <a:r>
              <a:rPr lang="en-US" dirty="0"/>
              <a:t>Mobile network is transparent to various IP networks</a:t>
            </a:r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SMS</a:t>
            </a:r>
          </a:p>
          <a:p>
            <a:pPr lvl="1"/>
            <a:r>
              <a:rPr lang="en-US" dirty="0"/>
              <a:t>MMS</a:t>
            </a:r>
          </a:p>
          <a:p>
            <a:pPr lvl="1"/>
            <a:r>
              <a:rPr lang="en-US" dirty="0"/>
              <a:t>Internet access, </a:t>
            </a:r>
            <a:r>
              <a:rPr lang="en-US" dirty="0" err="1"/>
              <a:t>Facebook</a:t>
            </a:r>
            <a:r>
              <a:rPr lang="en-US" dirty="0"/>
              <a:t>, VPN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Acronyms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MS – Mobile Station</a:t>
            </a:r>
          </a:p>
          <a:p>
            <a:r>
              <a:rPr lang="en-US" dirty="0"/>
              <a:t>BSS – Base Station Subsystem</a:t>
            </a:r>
          </a:p>
          <a:p>
            <a:pPr lvl="1"/>
            <a:r>
              <a:rPr lang="en-US" dirty="0"/>
              <a:t>BTS – Base Transceiver Station</a:t>
            </a:r>
          </a:p>
          <a:p>
            <a:pPr lvl="1"/>
            <a:r>
              <a:rPr lang="en-US" dirty="0"/>
              <a:t>BSC – Base Station </a:t>
            </a:r>
            <a:r>
              <a:rPr lang="en-US" dirty="0" err="1"/>
              <a:t>Controler</a:t>
            </a:r>
            <a:endParaRPr lang="en-US" dirty="0"/>
          </a:p>
          <a:p>
            <a:r>
              <a:rPr lang="en-US" dirty="0"/>
              <a:t>NMS – Network Management System</a:t>
            </a:r>
          </a:p>
          <a:p>
            <a:r>
              <a:rPr lang="en-US" dirty="0"/>
              <a:t>NSS – Network &amp; Switching Subsystem</a:t>
            </a:r>
          </a:p>
          <a:p>
            <a:pPr lvl="1"/>
            <a:r>
              <a:rPr lang="en-US" dirty="0"/>
              <a:t>MSC– Mobile Switching Center</a:t>
            </a:r>
          </a:p>
          <a:p>
            <a:pPr lvl="1"/>
            <a:r>
              <a:rPr lang="en-US" dirty="0"/>
              <a:t>GMSC – Gateway Mobile Switching Center</a:t>
            </a:r>
          </a:p>
          <a:p>
            <a:pPr lvl="1"/>
            <a:r>
              <a:rPr lang="en-US" dirty="0"/>
              <a:t>HLR – Home Location Register</a:t>
            </a:r>
          </a:p>
          <a:p>
            <a:pPr lvl="1"/>
            <a:r>
              <a:rPr lang="en-US" dirty="0"/>
              <a:t>VLR – Visitor Location Register</a:t>
            </a:r>
          </a:p>
          <a:p>
            <a:pPr lvl="1"/>
            <a:r>
              <a:rPr lang="en-US" dirty="0" err="1"/>
              <a:t>AuC</a:t>
            </a:r>
            <a:r>
              <a:rPr lang="en-US" dirty="0"/>
              <a:t> – Authentication Center</a:t>
            </a:r>
          </a:p>
          <a:p>
            <a:pPr lvl="1"/>
            <a:r>
              <a:rPr lang="en-US" dirty="0"/>
              <a:t>EIR – Equipment Identity Register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GPRS Architecture</a:t>
            </a:r>
          </a:p>
        </p:txBody>
      </p:sp>
      <p:pic>
        <p:nvPicPr>
          <p:cNvPr id="4" name="Content Placeholder 3" descr="gprs_arch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56216" y="1447800"/>
            <a:ext cx="5288767" cy="4572000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Serving GPRS support node</a:t>
            </a:r>
          </a:p>
          <a:p>
            <a:r>
              <a:rPr lang="en-US" dirty="0"/>
              <a:t>Tasks:</a:t>
            </a:r>
          </a:p>
          <a:p>
            <a:pPr lvl="1"/>
            <a:r>
              <a:rPr lang="en-US" dirty="0"/>
              <a:t>Security – encryption</a:t>
            </a:r>
          </a:p>
          <a:p>
            <a:pPr lvl="2"/>
            <a:r>
              <a:rPr lang="en-US" dirty="0"/>
              <a:t>Data is encrypted between mobile station and SGSN</a:t>
            </a:r>
          </a:p>
          <a:p>
            <a:pPr lvl="1"/>
            <a:r>
              <a:rPr lang="en-US" dirty="0"/>
              <a:t>Routing packets</a:t>
            </a:r>
          </a:p>
          <a:p>
            <a:pPr lvl="1"/>
            <a:r>
              <a:rPr lang="en-US" dirty="0"/>
              <a:t>Mobility handling, e.g. handover</a:t>
            </a:r>
          </a:p>
          <a:p>
            <a:pPr lvl="1"/>
            <a:r>
              <a:rPr lang="en-US" dirty="0"/>
              <a:t>Records charging information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GGSN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Gateway GPRS support node</a:t>
            </a:r>
          </a:p>
          <a:p>
            <a:r>
              <a:rPr lang="en-US" dirty="0"/>
              <a:t>Gateway</a:t>
            </a:r>
          </a:p>
          <a:p>
            <a:r>
              <a:rPr lang="en-US" dirty="0"/>
              <a:t>Router</a:t>
            </a:r>
          </a:p>
          <a:p>
            <a:r>
              <a:rPr lang="en-US" dirty="0"/>
              <a:t>Firewall</a:t>
            </a:r>
          </a:p>
          <a:p>
            <a:r>
              <a:rPr lang="en-US" dirty="0"/>
              <a:t>Authenticates user</a:t>
            </a:r>
          </a:p>
          <a:p>
            <a:r>
              <a:rPr lang="en-US" dirty="0"/>
              <a:t>Charging info</a:t>
            </a:r>
          </a:p>
          <a:p>
            <a:r>
              <a:rPr lang="en-US" dirty="0"/>
              <a:t>IP address assignment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GPRS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Subscriber wants to access Internet</a:t>
            </a:r>
          </a:p>
          <a:p>
            <a:r>
              <a:rPr lang="en-US" dirty="0"/>
              <a:t>Subscriber has set up on phone upon subscription:</a:t>
            </a:r>
          </a:p>
          <a:p>
            <a:pPr lvl="1"/>
            <a:r>
              <a:rPr lang="en-US" dirty="0"/>
              <a:t>APN (Access Point Name)</a:t>
            </a:r>
          </a:p>
          <a:p>
            <a:pPr lvl="2"/>
            <a:r>
              <a:rPr lang="en-US" dirty="0"/>
              <a:t>Ex. Postpaid.operator.ro, prepaid.operator.ro</a:t>
            </a:r>
          </a:p>
          <a:p>
            <a:r>
              <a:rPr lang="en-US" sz="2800" dirty="0"/>
              <a:t>APN determines:</a:t>
            </a:r>
          </a:p>
          <a:p>
            <a:pPr lvl="1"/>
            <a:r>
              <a:rPr lang="en-US" dirty="0"/>
              <a:t>IP network to which user can connect</a:t>
            </a:r>
          </a:p>
          <a:p>
            <a:pPr lvl="1"/>
            <a:r>
              <a:rPr lang="en-US" dirty="0"/>
              <a:t>Set of parameters used in this connection</a:t>
            </a:r>
          </a:p>
          <a:p>
            <a:r>
              <a:rPr lang="en-US" dirty="0"/>
              <a:t>Gateway IP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PDP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PDP = Packet Data Protocol</a:t>
            </a:r>
          </a:p>
          <a:p>
            <a:r>
              <a:rPr lang="en-US" dirty="0"/>
              <a:t>PDP context</a:t>
            </a:r>
          </a:p>
          <a:p>
            <a:pPr lvl="1"/>
            <a:r>
              <a:rPr lang="en-US" dirty="0"/>
              <a:t>information about active user session</a:t>
            </a:r>
          </a:p>
          <a:p>
            <a:pPr lvl="1"/>
            <a:r>
              <a:rPr lang="en-US" dirty="0"/>
              <a:t>MS IP Address</a:t>
            </a:r>
          </a:p>
          <a:p>
            <a:pPr lvl="1"/>
            <a:r>
              <a:rPr lang="en-US" dirty="0"/>
              <a:t>GGSN used to access Internet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Attach to network</a:t>
            </a:r>
          </a:p>
          <a:p>
            <a:pPr lvl="1"/>
            <a:r>
              <a:rPr lang="en-US" dirty="0"/>
              <a:t>Activate PDP context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PDP Context  Activation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19250" y="1752600"/>
            <a:ext cx="63627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PDP Context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MS initiates procedure to obtain IP address, sends APN as parameter</a:t>
            </a:r>
          </a:p>
          <a:p>
            <a:r>
              <a:rPr lang="en-US" dirty="0"/>
              <a:t>SGSN queries DNS to find the IP of the GGSN corresponding to APN data</a:t>
            </a:r>
          </a:p>
          <a:p>
            <a:r>
              <a:rPr lang="en-US" dirty="0"/>
              <a:t>DNS replies with the GGSN IP</a:t>
            </a:r>
          </a:p>
          <a:p>
            <a:r>
              <a:rPr lang="en-US" dirty="0"/>
              <a:t>SGSN routes PDP creation request to the GGSN</a:t>
            </a:r>
          </a:p>
          <a:p>
            <a:r>
              <a:rPr lang="en-US" dirty="0"/>
              <a:t>GGSN queries Radius server to authenticate the user</a:t>
            </a:r>
          </a:p>
          <a:p>
            <a:r>
              <a:rPr lang="en-US" dirty="0"/>
              <a:t>GGSN responds SGSN indicating the procedure finished and an IP has been allocated</a:t>
            </a:r>
          </a:p>
          <a:p>
            <a:r>
              <a:rPr lang="en-US" dirty="0"/>
              <a:t>SGSN responds the MS with the IP</a:t>
            </a:r>
          </a:p>
          <a:p>
            <a:r>
              <a:rPr lang="en-US" dirty="0"/>
              <a:t>The MS can now browse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1054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GERAN – GSM Edge Radio Network (2G)</a:t>
            </a:r>
          </a:p>
          <a:p>
            <a:r>
              <a:rPr lang="en-US" dirty="0"/>
              <a:t>UTRAN – UMTS Network (3G)</a:t>
            </a:r>
          </a:p>
        </p:txBody>
      </p:sp>
      <p:pic>
        <p:nvPicPr>
          <p:cNvPr id="60418" name="Picture 2" descr="http://upload.wikimedia.org/wikipedia/commons/1/1f/LongTermEvolu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838200"/>
            <a:ext cx="5895975" cy="40904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Long Term Evolution</a:t>
            </a:r>
          </a:p>
          <a:p>
            <a:r>
              <a:rPr lang="en-US" dirty="0"/>
              <a:t>Optimized for IP services</a:t>
            </a:r>
          </a:p>
          <a:p>
            <a:r>
              <a:rPr lang="en-US" dirty="0"/>
              <a:t>NO optimization for Voice (fallback to 3G)</a:t>
            </a:r>
          </a:p>
          <a:p>
            <a:r>
              <a:rPr lang="en-US" dirty="0"/>
              <a:t>MME</a:t>
            </a:r>
          </a:p>
          <a:p>
            <a:pPr lvl="1"/>
            <a:r>
              <a:rPr lang="en-US" dirty="0"/>
              <a:t>Mobility Management Entity</a:t>
            </a:r>
          </a:p>
          <a:p>
            <a:pPr lvl="2"/>
            <a:r>
              <a:rPr lang="en-US" dirty="0"/>
              <a:t>Serves control plane – session and subscriber management</a:t>
            </a:r>
          </a:p>
          <a:p>
            <a:r>
              <a:rPr lang="en-US" dirty="0"/>
              <a:t>P-GW </a:t>
            </a:r>
          </a:p>
          <a:p>
            <a:pPr lvl="2"/>
            <a:r>
              <a:rPr lang="en-US" dirty="0"/>
              <a:t>PDN (Packet Data Network)</a:t>
            </a:r>
          </a:p>
          <a:p>
            <a:pPr lvl="2"/>
            <a:r>
              <a:rPr lang="en-US" dirty="0"/>
              <a:t>Interface with external IP</a:t>
            </a:r>
          </a:p>
          <a:p>
            <a:pPr lvl="2"/>
            <a:r>
              <a:rPr lang="en-US" dirty="0"/>
              <a:t>Analog to GGSN</a:t>
            </a:r>
          </a:p>
          <a:p>
            <a:r>
              <a:rPr lang="en-US" dirty="0"/>
              <a:t>S-GW</a:t>
            </a:r>
          </a:p>
          <a:p>
            <a:pPr lvl="2"/>
            <a:r>
              <a:rPr lang="en-US" dirty="0"/>
              <a:t>Serving gateway – interface towards E-UTRAN (radio infrastructure for LTE)</a:t>
            </a:r>
          </a:p>
          <a:p>
            <a:pPr lvl="2"/>
            <a:r>
              <a:rPr lang="en-US" dirty="0"/>
              <a:t>Analog to SGSN</a:t>
            </a:r>
          </a:p>
          <a:p>
            <a:r>
              <a:rPr lang="en-US" dirty="0"/>
              <a:t>PCRF</a:t>
            </a:r>
          </a:p>
          <a:p>
            <a:pPr lvl="1"/>
            <a:r>
              <a:rPr lang="en-US" dirty="0"/>
              <a:t>Policy and Charging Rules Function</a:t>
            </a:r>
          </a:p>
          <a:p>
            <a:pPr lvl="1"/>
            <a:r>
              <a:rPr lang="en-US" dirty="0"/>
              <a:t>Enforces policies, e.g. throttling download speed</a:t>
            </a:r>
          </a:p>
          <a:p>
            <a:r>
              <a:rPr lang="en-US" dirty="0"/>
              <a:t>HSS</a:t>
            </a:r>
          </a:p>
          <a:p>
            <a:pPr lvl="1"/>
            <a:r>
              <a:rPr lang="en-US" dirty="0"/>
              <a:t>Equivalent to HLR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the Core Network most protocols are</a:t>
            </a:r>
          </a:p>
          <a:p>
            <a:pPr lvl="1"/>
            <a:r>
              <a:rPr lang="en-US" dirty="0"/>
              <a:t>SS7 based:</a:t>
            </a:r>
          </a:p>
          <a:p>
            <a:pPr lvl="2"/>
            <a:r>
              <a:rPr lang="en-US" dirty="0"/>
              <a:t>Various MAP</a:t>
            </a:r>
          </a:p>
          <a:p>
            <a:pPr lvl="2"/>
            <a:r>
              <a:rPr lang="en-US" dirty="0"/>
              <a:t>CAP</a:t>
            </a:r>
          </a:p>
          <a:p>
            <a:pPr lvl="1"/>
            <a:r>
              <a:rPr lang="en-US" dirty="0"/>
              <a:t>Diameter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</a:t>
            </a:r>
          </a:p>
          <a:p>
            <a:pPr lvl="1"/>
            <a:r>
              <a:rPr lang="en-US" dirty="0"/>
              <a:t>One BTS covers one cell</a:t>
            </a:r>
          </a:p>
          <a:p>
            <a:pPr lvl="1"/>
            <a:r>
              <a:rPr lang="en-US" dirty="0"/>
              <a:t>Identified by Cell Global Identity</a:t>
            </a:r>
          </a:p>
          <a:p>
            <a:r>
              <a:rPr lang="en-US" dirty="0"/>
              <a:t>Location Area</a:t>
            </a:r>
          </a:p>
          <a:p>
            <a:pPr lvl="1"/>
            <a:r>
              <a:rPr lang="en-US" dirty="0"/>
              <a:t>A group of cells served by BTSs controlled by one BSC</a:t>
            </a:r>
          </a:p>
          <a:p>
            <a:r>
              <a:rPr lang="en-US" dirty="0"/>
              <a:t>MSC/VLR Service Area</a:t>
            </a:r>
          </a:p>
          <a:p>
            <a:pPr lvl="1"/>
            <a:r>
              <a:rPr lang="en-US" dirty="0"/>
              <a:t>Area covered by one MSC</a:t>
            </a:r>
          </a:p>
          <a:p>
            <a:r>
              <a:rPr lang="en-US" dirty="0"/>
              <a:t>PLMN</a:t>
            </a:r>
          </a:p>
          <a:p>
            <a:pPr lvl="1"/>
            <a:r>
              <a:rPr lang="en-US" dirty="0"/>
              <a:t>Whole area covered by one network operator is the Public Land Mobile Network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device: </a:t>
            </a:r>
          </a:p>
          <a:p>
            <a:pPr lvl="1"/>
            <a:r>
              <a:rPr lang="en-US" dirty="0"/>
              <a:t>Radio transceiver</a:t>
            </a:r>
          </a:p>
          <a:p>
            <a:pPr lvl="1"/>
            <a:r>
              <a:rPr lang="en-US" dirty="0"/>
              <a:t>Display + keyboard, battery ..</a:t>
            </a:r>
          </a:p>
          <a:p>
            <a:pPr lvl="1"/>
            <a:r>
              <a:rPr lang="en-US" dirty="0"/>
              <a:t>SIM card</a:t>
            </a:r>
          </a:p>
          <a:p>
            <a:pPr lvl="2"/>
            <a:r>
              <a:rPr lang="en-US" dirty="0"/>
              <a:t>Subscriber Identity Module </a:t>
            </a:r>
          </a:p>
          <a:p>
            <a:pPr lvl="3"/>
            <a:r>
              <a:rPr lang="en-US" dirty="0"/>
              <a:t>Subscriber identification</a:t>
            </a:r>
          </a:p>
          <a:p>
            <a:pPr lvl="3"/>
            <a:r>
              <a:rPr lang="en-US" dirty="0"/>
              <a:t>addressing information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Voice services</a:t>
            </a:r>
          </a:p>
          <a:p>
            <a:pPr lvl="1"/>
            <a:r>
              <a:rPr lang="en-US" dirty="0"/>
              <a:t>Data bearer services</a:t>
            </a:r>
          </a:p>
          <a:p>
            <a:pPr lvl="1"/>
            <a:r>
              <a:rPr lang="en-US" dirty="0"/>
              <a:t>Supplementary 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Subsystem (BSS)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Transceiver Station (BTS)</a:t>
            </a:r>
          </a:p>
          <a:p>
            <a:pPr lvl="1"/>
            <a:r>
              <a:rPr lang="en-US" dirty="0"/>
              <a:t>Connects the Mobile Station to the cellular network</a:t>
            </a:r>
          </a:p>
          <a:p>
            <a:pPr lvl="1"/>
            <a:r>
              <a:rPr lang="en-US" dirty="0"/>
              <a:t>Handles radio interface protocols</a:t>
            </a:r>
          </a:p>
          <a:p>
            <a:pPr lvl="1"/>
            <a:r>
              <a:rPr lang="en-US" dirty="0"/>
              <a:t>Modulates, demodulates and ciphers</a:t>
            </a:r>
          </a:p>
          <a:p>
            <a:pPr lvl="1"/>
            <a:r>
              <a:rPr lang="en-US" dirty="0"/>
              <a:t>Physically: Antennas + transceiver</a:t>
            </a:r>
          </a:p>
          <a:p>
            <a:pPr lvl="1"/>
            <a:r>
              <a:rPr lang="en-US" dirty="0"/>
              <a:t>Serves a Cell</a:t>
            </a:r>
          </a:p>
          <a:p>
            <a:r>
              <a:rPr lang="en-US" dirty="0"/>
              <a:t>Base Station Controller (BSC)</a:t>
            </a:r>
          </a:p>
          <a:p>
            <a:pPr lvl="1"/>
            <a:r>
              <a:rPr lang="en-US" dirty="0"/>
              <a:t>Controls a group of BTS</a:t>
            </a:r>
          </a:p>
          <a:p>
            <a:pPr lvl="1"/>
            <a:r>
              <a:rPr lang="en-US" dirty="0"/>
              <a:t>Manages radio resources – e.g. allocates communication channels, handovers, power control, signal quality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Networking Switching Subsystem (NSS)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Core Network</a:t>
            </a:r>
          </a:p>
          <a:p>
            <a:r>
              <a:rPr lang="en-US" dirty="0"/>
              <a:t>MSC + VLR + HLR + other nodes connected to those via signaling protocols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 Location Register</a:t>
            </a:r>
          </a:p>
          <a:p>
            <a:r>
              <a:rPr lang="en-US" dirty="0"/>
              <a:t>Database and Service</a:t>
            </a:r>
          </a:p>
          <a:p>
            <a:pPr lvl="1"/>
            <a:r>
              <a:rPr lang="en-US" dirty="0"/>
              <a:t>Subscriptions</a:t>
            </a:r>
          </a:p>
          <a:p>
            <a:pPr lvl="2"/>
            <a:r>
              <a:rPr lang="en-US" dirty="0"/>
              <a:t>Administrative information </a:t>
            </a:r>
          </a:p>
          <a:p>
            <a:pPr lvl="3"/>
            <a:r>
              <a:rPr lang="en-US" dirty="0"/>
              <a:t>IMSI + MSISDN</a:t>
            </a:r>
          </a:p>
          <a:p>
            <a:pPr lvl="3"/>
            <a:r>
              <a:rPr lang="en-US" dirty="0"/>
              <a:t>Supplementary services</a:t>
            </a:r>
          </a:p>
          <a:p>
            <a:pPr lvl="3"/>
            <a:r>
              <a:rPr lang="en-US" dirty="0"/>
              <a:t>Basic service subscription information</a:t>
            </a:r>
          </a:p>
          <a:p>
            <a:pPr lvl="3"/>
            <a:r>
              <a:rPr lang="en-US" dirty="0"/>
              <a:t>Service restrictions – e.g. roaming permission, call barring..</a:t>
            </a:r>
          </a:p>
          <a:p>
            <a:pPr lvl="2"/>
            <a:r>
              <a:rPr lang="en-US" dirty="0"/>
              <a:t>Location information</a:t>
            </a:r>
          </a:p>
          <a:p>
            <a:r>
              <a:rPr lang="en-US" dirty="0"/>
              <a:t>Registers users in the network</a:t>
            </a:r>
          </a:p>
          <a:p>
            <a:r>
              <a:rPr lang="en-US" dirty="0"/>
              <a:t>Holds location information of mobile stations under the form of the VLR address of the VLR that currently serves a the subscriber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2327</TotalTime>
  <Words>2306</Words>
  <Application>Microsoft Office PowerPoint</Application>
  <PresentationFormat>On-screen Show (4:3)</PresentationFormat>
  <Paragraphs>426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Calibri</vt:lpstr>
      <vt:lpstr>Franklin Gothic Book</vt:lpstr>
      <vt:lpstr>Perpetua</vt:lpstr>
      <vt:lpstr>Wingdings 2</vt:lpstr>
      <vt:lpstr>Equity</vt:lpstr>
      <vt:lpstr>GSM Networks</vt:lpstr>
      <vt:lpstr>GSM</vt:lpstr>
      <vt:lpstr>GSM architecture</vt:lpstr>
      <vt:lpstr>Acronyms</vt:lpstr>
      <vt:lpstr>Network Areas</vt:lpstr>
      <vt:lpstr>Mobile Station</vt:lpstr>
      <vt:lpstr>Base Station Subsystem (BSS)</vt:lpstr>
      <vt:lpstr>Networking Switching Subsystem (NSS)</vt:lpstr>
      <vt:lpstr>HLR</vt:lpstr>
      <vt:lpstr>VLR</vt:lpstr>
      <vt:lpstr>EIR</vt:lpstr>
      <vt:lpstr>AuC</vt:lpstr>
      <vt:lpstr>MSC</vt:lpstr>
      <vt:lpstr>GMSC</vt:lpstr>
      <vt:lpstr>Addressing</vt:lpstr>
      <vt:lpstr>Addressing - IMEI</vt:lpstr>
      <vt:lpstr>Addressing - IMSI</vt:lpstr>
      <vt:lpstr>Addressing - MSISDN</vt:lpstr>
      <vt:lpstr>Addressing - MSRN</vt:lpstr>
      <vt:lpstr>LAI</vt:lpstr>
      <vt:lpstr>Addressing – TMSI</vt:lpstr>
      <vt:lpstr>Authentication of Mobile Station</vt:lpstr>
      <vt:lpstr>Authentication</vt:lpstr>
      <vt:lpstr>Location Update - attach</vt:lpstr>
      <vt:lpstr>Location Update - attach</vt:lpstr>
      <vt:lpstr>Location Update – when moving</vt:lpstr>
      <vt:lpstr>Location Update</vt:lpstr>
      <vt:lpstr>Handovers</vt:lpstr>
      <vt:lpstr>Voice Calls</vt:lpstr>
      <vt:lpstr>Voice Call</vt:lpstr>
      <vt:lpstr>Roaming</vt:lpstr>
      <vt:lpstr>Roaming</vt:lpstr>
      <vt:lpstr>UMTS Network (3G)</vt:lpstr>
      <vt:lpstr>UMTS Network Diagram</vt:lpstr>
      <vt:lpstr>UTRAN </vt:lpstr>
      <vt:lpstr>GSM Interfaces</vt:lpstr>
      <vt:lpstr>GSM Interfaces Review</vt:lpstr>
      <vt:lpstr>Security review</vt:lpstr>
      <vt:lpstr>GPRS</vt:lpstr>
      <vt:lpstr>GPRS Architecture</vt:lpstr>
      <vt:lpstr>SGSN</vt:lpstr>
      <vt:lpstr>GGSN</vt:lpstr>
      <vt:lpstr>GPRS Call</vt:lpstr>
      <vt:lpstr>PDP Context</vt:lpstr>
      <vt:lpstr>PDP Context  Activation</vt:lpstr>
      <vt:lpstr>PDP Context Activation</vt:lpstr>
      <vt:lpstr>LTE</vt:lpstr>
      <vt:lpstr>LTE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</dc:title>
  <dc:creator>Adrian Visoiu</dc:creator>
  <cp:lastModifiedBy>Adrian Visoiu</cp:lastModifiedBy>
  <cp:revision>164</cp:revision>
  <dcterms:created xsi:type="dcterms:W3CDTF">2006-08-16T00:00:00Z</dcterms:created>
  <dcterms:modified xsi:type="dcterms:W3CDTF">2016-10-22T13:02:38Z</dcterms:modified>
</cp:coreProperties>
</file>