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C60F3D3-3CCC-44CF-B6F6-D126A343BA17}"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340904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C60F3D3-3CCC-44CF-B6F6-D126A343BA17}"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2785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C60F3D3-3CCC-44CF-B6F6-D126A343BA17}"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293330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C60F3D3-3CCC-44CF-B6F6-D126A343BA17}"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382716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60F3D3-3CCC-44CF-B6F6-D126A343BA17}"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13210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C60F3D3-3CCC-44CF-B6F6-D126A343BA17}"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31473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C60F3D3-3CCC-44CF-B6F6-D126A343BA17}"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152090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C60F3D3-3CCC-44CF-B6F6-D126A343BA17}"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86600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0F3D3-3CCC-44CF-B6F6-D126A343BA17}"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1440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60F3D3-3CCC-44CF-B6F6-D126A343BA17}"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423934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60F3D3-3CCC-44CF-B6F6-D126A343BA17}"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018E9-29E9-409E-9AC6-8A365EBC6E5E}" type="slidenum">
              <a:rPr lang="en-US" smtClean="0"/>
              <a:t>‹#›</a:t>
            </a:fld>
            <a:endParaRPr lang="en-US"/>
          </a:p>
        </p:txBody>
      </p:sp>
    </p:spTree>
    <p:extLst>
      <p:ext uri="{BB962C8B-B14F-4D97-AF65-F5344CB8AC3E}">
        <p14:creationId xmlns:p14="http://schemas.microsoft.com/office/powerpoint/2010/main" val="395727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0F3D3-3CCC-44CF-B6F6-D126A343BA17}" type="datetimeFigureOut">
              <a:rPr lang="en-US" smtClean="0"/>
              <a:t>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018E9-29E9-409E-9AC6-8A365EBC6E5E}" type="slidenum">
              <a:rPr lang="en-US" smtClean="0"/>
              <a:t>‹#›</a:t>
            </a:fld>
            <a:endParaRPr lang="en-US"/>
          </a:p>
        </p:txBody>
      </p:sp>
    </p:spTree>
    <p:extLst>
      <p:ext uri="{BB962C8B-B14F-4D97-AF65-F5344CB8AC3E}">
        <p14:creationId xmlns:p14="http://schemas.microsoft.com/office/powerpoint/2010/main" val="843325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a:t>Design Patterns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22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Factory Method</a:t>
            </a:r>
            <a:endParaRPr lang="en-US" dirty="0"/>
          </a:p>
        </p:txBody>
      </p:sp>
      <p:sp>
        <p:nvSpPr>
          <p:cNvPr id="3" name="Content Placeholder 2"/>
          <p:cNvSpPr>
            <a:spLocks noGrp="1"/>
          </p:cNvSpPr>
          <p:nvPr>
            <p:ph idx="1"/>
          </p:nvPr>
        </p:nvSpPr>
        <p:spPr>
          <a:xfrm>
            <a:off x="838200" y="1825625"/>
            <a:ext cx="3457353" cy="4351338"/>
          </a:xfrm>
        </p:spPr>
        <p:txBody>
          <a:bodyPr/>
          <a:lstStyle/>
          <a:p>
            <a:r>
              <a:rPr lang="en-US" dirty="0"/>
              <a:t>define an interface for creating an object, but let subclasses decide which class to instantiate</a:t>
            </a:r>
            <a:endParaRPr lang="ro-RO" dirty="0"/>
          </a:p>
          <a:p>
            <a:r>
              <a:rPr lang="en-US" dirty="0"/>
              <a:t>Factory Method lets a class defer instantiation to subclasses</a:t>
            </a:r>
          </a:p>
        </p:txBody>
      </p:sp>
      <p:pic>
        <p:nvPicPr>
          <p:cNvPr id="4" name="Picture 3"/>
          <p:cNvPicPr/>
          <p:nvPr/>
        </p:nvPicPr>
        <p:blipFill>
          <a:blip r:embed="rId2" cstate="print"/>
          <a:srcRect l="20513" t="18462" r="33494" b="40769"/>
          <a:stretch>
            <a:fillRect/>
          </a:stretch>
        </p:blipFill>
        <p:spPr bwMode="auto">
          <a:xfrm>
            <a:off x="4386150" y="1511558"/>
            <a:ext cx="7341561" cy="4240656"/>
          </a:xfrm>
          <a:prstGeom prst="rect">
            <a:avLst/>
          </a:prstGeom>
          <a:noFill/>
          <a:ln w="9525">
            <a:noFill/>
            <a:miter lim="800000"/>
            <a:headEnd/>
            <a:tailEnd/>
          </a:ln>
        </p:spPr>
      </p:pic>
    </p:spTree>
    <p:extLst>
      <p:ext uri="{BB962C8B-B14F-4D97-AF65-F5344CB8AC3E}">
        <p14:creationId xmlns:p14="http://schemas.microsoft.com/office/powerpoint/2010/main" val="217702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Factory Method - Structure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Creator </a:t>
            </a:r>
            <a:endParaRPr lang="en-US" dirty="0"/>
          </a:p>
          <a:p>
            <a:pPr lvl="1"/>
            <a:r>
              <a:rPr lang="en-US" dirty="0"/>
              <a:t>Defines an interface for creating objects of type Product</a:t>
            </a:r>
          </a:p>
          <a:p>
            <a:pPr lvl="1"/>
            <a:r>
              <a:rPr lang="en-US" dirty="0" err="1"/>
              <a:t>createProduct</a:t>
            </a:r>
            <a:r>
              <a:rPr lang="en-US" dirty="0"/>
              <a:t>() is the factory method</a:t>
            </a:r>
          </a:p>
          <a:p>
            <a:pPr lvl="1"/>
            <a:r>
              <a:rPr lang="en-US" dirty="0" err="1"/>
              <a:t>getDefaultProduct</a:t>
            </a:r>
            <a:r>
              <a:rPr lang="en-US" dirty="0"/>
              <a:t>() is a method for creating a default Product of a certain concrete Type</a:t>
            </a:r>
          </a:p>
          <a:p>
            <a:r>
              <a:rPr lang="en-US" b="1" dirty="0"/>
              <a:t>Product</a:t>
            </a:r>
            <a:endParaRPr lang="en-US" dirty="0"/>
          </a:p>
          <a:p>
            <a:pPr lvl="1"/>
            <a:r>
              <a:rPr lang="en-US" dirty="0"/>
              <a:t>defines the interface exposed by product objects</a:t>
            </a:r>
          </a:p>
          <a:p>
            <a:r>
              <a:rPr lang="en-US" b="1" dirty="0" err="1"/>
              <a:t>ConcreteProduct</a:t>
            </a:r>
            <a:endParaRPr lang="en-US" dirty="0"/>
          </a:p>
          <a:p>
            <a:pPr lvl="1"/>
            <a:r>
              <a:rPr lang="en-US" dirty="0"/>
              <a:t>implements the interface exposed by its base class</a:t>
            </a:r>
          </a:p>
          <a:p>
            <a:r>
              <a:rPr lang="en-US" b="1" dirty="0" err="1"/>
              <a:t>ConcreteCreator</a:t>
            </a:r>
            <a:endParaRPr lang="en-US" dirty="0"/>
          </a:p>
          <a:p>
            <a:pPr lvl="1"/>
            <a:r>
              <a:rPr lang="en-US" dirty="0"/>
              <a:t>implements the interface defined by the Creator</a:t>
            </a:r>
          </a:p>
          <a:p>
            <a:pPr lvl="1"/>
            <a:r>
              <a:rPr lang="en-US" dirty="0"/>
              <a:t>creates </a:t>
            </a:r>
            <a:r>
              <a:rPr lang="en-US" dirty="0" err="1"/>
              <a:t>ConcreteProduct</a:t>
            </a:r>
            <a:r>
              <a:rPr lang="en-US" dirty="0"/>
              <a:t> objects</a:t>
            </a:r>
          </a:p>
          <a:p>
            <a:endParaRPr lang="en-US" dirty="0"/>
          </a:p>
        </p:txBody>
      </p:sp>
    </p:spTree>
    <p:extLst>
      <p:ext uri="{BB962C8B-B14F-4D97-AF65-F5344CB8AC3E}">
        <p14:creationId xmlns:p14="http://schemas.microsoft.com/office/powerpoint/2010/main" val="269806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Factory Method - Structure</a:t>
            </a:r>
            <a:endParaRPr lang="en-US" dirty="0"/>
          </a:p>
        </p:txBody>
      </p:sp>
      <p:sp>
        <p:nvSpPr>
          <p:cNvPr id="3" name="Content Placeholder 2"/>
          <p:cNvSpPr>
            <a:spLocks noGrp="1"/>
          </p:cNvSpPr>
          <p:nvPr>
            <p:ph idx="1"/>
          </p:nvPr>
        </p:nvSpPr>
        <p:spPr/>
        <p:txBody>
          <a:bodyPr>
            <a:normAutofit/>
          </a:bodyPr>
          <a:lstStyle/>
          <a:p>
            <a:pPr lvl="0"/>
            <a:r>
              <a:rPr lang="en-US" dirty="0"/>
              <a:t>the concrete types of objects are hidden to the client</a:t>
            </a:r>
          </a:p>
          <a:p>
            <a:pPr lvl="0"/>
            <a:r>
              <a:rPr lang="en-US" dirty="0"/>
              <a:t>the client doesn’t need to know the concrete type of product</a:t>
            </a:r>
          </a:p>
          <a:p>
            <a:r>
              <a:rPr lang="en-US" dirty="0"/>
              <a:t>as opposed to the </a:t>
            </a:r>
            <a:r>
              <a:rPr lang="en-US" dirty="0" err="1"/>
              <a:t>AbstractFactory</a:t>
            </a:r>
            <a:r>
              <a:rPr lang="en-US" dirty="0"/>
              <a:t>, the Creator may also use the product in his own interest; The </a:t>
            </a:r>
            <a:r>
              <a:rPr lang="en-US" dirty="0" err="1"/>
              <a:t>AbstractFactory</a:t>
            </a:r>
            <a:r>
              <a:rPr lang="en-US" dirty="0"/>
              <a:t> is a class for creating Products; The Creator from the </a:t>
            </a:r>
            <a:r>
              <a:rPr lang="en-US" dirty="0" err="1"/>
              <a:t>FactoryMethod</a:t>
            </a:r>
            <a:r>
              <a:rPr lang="en-US" dirty="0"/>
              <a:t> is a class with a method for creating products, having additional functionality.</a:t>
            </a:r>
          </a:p>
        </p:txBody>
      </p:sp>
    </p:spTree>
    <p:extLst>
      <p:ext uri="{BB962C8B-B14F-4D97-AF65-F5344CB8AC3E}">
        <p14:creationId xmlns:p14="http://schemas.microsoft.com/office/powerpoint/2010/main" val="176588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Prototype	</a:t>
            </a:r>
            <a:endParaRPr lang="en-US" dirty="0"/>
          </a:p>
        </p:txBody>
      </p:sp>
      <p:sp>
        <p:nvSpPr>
          <p:cNvPr id="3" name="Content Placeholder 2"/>
          <p:cNvSpPr>
            <a:spLocks noGrp="1"/>
          </p:cNvSpPr>
          <p:nvPr>
            <p:ph idx="1"/>
          </p:nvPr>
        </p:nvSpPr>
        <p:spPr>
          <a:xfrm>
            <a:off x="838200" y="1825625"/>
            <a:ext cx="2372833" cy="4351338"/>
          </a:xfrm>
        </p:spPr>
        <p:txBody>
          <a:bodyPr/>
          <a:lstStyle/>
          <a:p>
            <a:r>
              <a:rPr lang="en-US" dirty="0"/>
              <a:t>specify the kinds of objects to create using a prototypical instance, and create new objects by copying this prototype</a:t>
            </a:r>
          </a:p>
        </p:txBody>
      </p:sp>
      <p:pic>
        <p:nvPicPr>
          <p:cNvPr id="4" name="Picture 3"/>
          <p:cNvPicPr/>
          <p:nvPr/>
        </p:nvPicPr>
        <p:blipFill>
          <a:blip r:embed="rId2" cstate="print"/>
          <a:srcRect l="17468" t="20769" r="41667" b="39487"/>
          <a:stretch>
            <a:fillRect/>
          </a:stretch>
        </p:blipFill>
        <p:spPr bwMode="auto">
          <a:xfrm>
            <a:off x="3333750" y="1750059"/>
            <a:ext cx="7862334" cy="4426903"/>
          </a:xfrm>
          <a:prstGeom prst="rect">
            <a:avLst/>
          </a:prstGeom>
          <a:noFill/>
          <a:ln w="9525">
            <a:noFill/>
            <a:miter lim="800000"/>
            <a:headEnd/>
            <a:tailEnd/>
          </a:ln>
        </p:spPr>
      </p:pic>
    </p:spTree>
    <p:extLst>
      <p:ext uri="{BB962C8B-B14F-4D97-AF65-F5344CB8AC3E}">
        <p14:creationId xmlns:p14="http://schemas.microsoft.com/office/powerpoint/2010/main" val="587708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Prototype – Structure</a:t>
            </a:r>
            <a:endParaRPr lang="en-US" dirty="0"/>
          </a:p>
        </p:txBody>
      </p:sp>
      <p:sp>
        <p:nvSpPr>
          <p:cNvPr id="3" name="Content Placeholder 2"/>
          <p:cNvSpPr>
            <a:spLocks noGrp="1"/>
          </p:cNvSpPr>
          <p:nvPr>
            <p:ph idx="1"/>
          </p:nvPr>
        </p:nvSpPr>
        <p:spPr/>
        <p:txBody>
          <a:bodyPr/>
          <a:lstStyle/>
          <a:p>
            <a:r>
              <a:rPr lang="en-US" dirty="0"/>
              <a:t>Prototype</a:t>
            </a:r>
          </a:p>
          <a:p>
            <a:pPr lvl="1"/>
            <a:r>
              <a:rPr lang="en-US" dirty="0"/>
              <a:t>defines an interface for cloning itself</a:t>
            </a:r>
          </a:p>
          <a:p>
            <a:r>
              <a:rPr lang="en-US" dirty="0" err="1"/>
              <a:t>ConcretePrototype</a:t>
            </a:r>
            <a:endParaRPr lang="en-US" dirty="0"/>
          </a:p>
          <a:p>
            <a:pPr lvl="1"/>
            <a:r>
              <a:rPr lang="en-US" dirty="0"/>
              <a:t>implements the cloning operation; creates an object of the same type with the same internal state</a:t>
            </a:r>
          </a:p>
          <a:p>
            <a:r>
              <a:rPr lang="en-US" dirty="0"/>
              <a:t>Client</a:t>
            </a:r>
          </a:p>
          <a:p>
            <a:pPr lvl="1"/>
            <a:r>
              <a:rPr lang="en-US" dirty="0"/>
              <a:t>uses a prototype to create new </a:t>
            </a:r>
            <a:r>
              <a:rPr lang="en-US" dirty="0" err="1"/>
              <a:t>ConcreteObjects</a:t>
            </a:r>
            <a:r>
              <a:rPr lang="en-US" dirty="0"/>
              <a:t> from the prototype</a:t>
            </a:r>
          </a:p>
        </p:txBody>
      </p:sp>
    </p:spTree>
    <p:extLst>
      <p:ext uri="{BB962C8B-B14F-4D97-AF65-F5344CB8AC3E}">
        <p14:creationId xmlns:p14="http://schemas.microsoft.com/office/powerpoint/2010/main" val="99318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Protorype - Implications</a:t>
            </a:r>
            <a:endParaRPr lang="en-US" dirty="0"/>
          </a:p>
        </p:txBody>
      </p:sp>
      <p:sp>
        <p:nvSpPr>
          <p:cNvPr id="3" name="Content Placeholder 2"/>
          <p:cNvSpPr>
            <a:spLocks noGrp="1"/>
          </p:cNvSpPr>
          <p:nvPr>
            <p:ph idx="1"/>
          </p:nvPr>
        </p:nvSpPr>
        <p:spPr/>
        <p:txBody>
          <a:bodyPr/>
          <a:lstStyle/>
          <a:p>
            <a:pPr lvl="0"/>
            <a:r>
              <a:rPr lang="en-US" dirty="0"/>
              <a:t>useful when there are only a few states for the </a:t>
            </a:r>
            <a:r>
              <a:rPr lang="en-US" dirty="0" err="1"/>
              <a:t>ConcretePrototype</a:t>
            </a:r>
            <a:r>
              <a:rPr lang="en-US" dirty="0"/>
              <a:t> ; already existing instances may be used to instantiate clones without reconstructing the object</a:t>
            </a:r>
          </a:p>
          <a:p>
            <a:pPr lvl="0"/>
            <a:r>
              <a:rPr lang="en-US" dirty="0"/>
              <a:t>various implementations are possible: deep / shallow copies</a:t>
            </a:r>
          </a:p>
          <a:p>
            <a:r>
              <a:rPr lang="en-US" dirty="0"/>
              <a:t>available in various languages: copy constructors, </a:t>
            </a:r>
            <a:r>
              <a:rPr lang="en-US" dirty="0" err="1"/>
              <a:t>ICloneable</a:t>
            </a:r>
            <a:r>
              <a:rPr lang="en-US" dirty="0"/>
              <a:t> interfaces</a:t>
            </a:r>
            <a:r>
              <a:rPr lang="ro-RO" dirty="0"/>
              <a:t>, etc.</a:t>
            </a:r>
            <a:endParaRPr lang="en-US" dirty="0"/>
          </a:p>
        </p:txBody>
      </p:sp>
    </p:spTree>
    <p:extLst>
      <p:ext uri="{BB962C8B-B14F-4D97-AF65-F5344CB8AC3E}">
        <p14:creationId xmlns:p14="http://schemas.microsoft.com/office/powerpoint/2010/main" val="414417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Singleton</a:t>
            </a:r>
            <a:endParaRPr lang="en-US" dirty="0"/>
          </a:p>
        </p:txBody>
      </p:sp>
      <p:sp>
        <p:nvSpPr>
          <p:cNvPr id="3" name="Content Placeholder 2"/>
          <p:cNvSpPr>
            <a:spLocks noGrp="1"/>
          </p:cNvSpPr>
          <p:nvPr>
            <p:ph idx="1"/>
          </p:nvPr>
        </p:nvSpPr>
        <p:spPr>
          <a:xfrm>
            <a:off x="838200" y="1825625"/>
            <a:ext cx="2596116" cy="4351338"/>
          </a:xfrm>
        </p:spPr>
        <p:txBody>
          <a:bodyPr/>
          <a:lstStyle/>
          <a:p>
            <a:r>
              <a:rPr lang="en-US" dirty="0"/>
              <a:t>Ensure a class has only one instance, and provide a global point of access to it.</a:t>
            </a:r>
          </a:p>
        </p:txBody>
      </p:sp>
      <p:pic>
        <p:nvPicPr>
          <p:cNvPr id="4" name="Picture 3" descr="Singleton.JPG"/>
          <p:cNvPicPr/>
          <p:nvPr/>
        </p:nvPicPr>
        <p:blipFill>
          <a:blip r:embed="rId2" cstate="print"/>
          <a:stretch>
            <a:fillRect/>
          </a:stretch>
        </p:blipFill>
        <p:spPr>
          <a:xfrm>
            <a:off x="4769588" y="1825624"/>
            <a:ext cx="3502541" cy="2820803"/>
          </a:xfrm>
          <a:prstGeom prst="rect">
            <a:avLst/>
          </a:prstGeom>
        </p:spPr>
      </p:pic>
    </p:spTree>
    <p:extLst>
      <p:ext uri="{BB962C8B-B14F-4D97-AF65-F5344CB8AC3E}">
        <p14:creationId xmlns:p14="http://schemas.microsoft.com/office/powerpoint/2010/main" val="396373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Singleton</a:t>
            </a:r>
            <a:endParaRPr lang="en-US" dirty="0"/>
          </a:p>
        </p:txBody>
      </p:sp>
      <p:sp>
        <p:nvSpPr>
          <p:cNvPr id="3" name="Content Placeholder 2"/>
          <p:cNvSpPr>
            <a:spLocks noGrp="1"/>
          </p:cNvSpPr>
          <p:nvPr>
            <p:ph idx="1"/>
          </p:nvPr>
        </p:nvSpPr>
        <p:spPr/>
        <p:txBody>
          <a:bodyPr>
            <a:normAutofit/>
          </a:bodyPr>
          <a:lstStyle/>
          <a:p>
            <a:r>
              <a:rPr lang="en-US" dirty="0"/>
              <a:t>In order to implement such requirement, the Singleton class contains the following:</a:t>
            </a:r>
          </a:p>
          <a:p>
            <a:pPr lvl="1"/>
            <a:r>
              <a:rPr lang="en-US" dirty="0"/>
              <a:t>The attribute holding the unique instance, called </a:t>
            </a:r>
            <a:r>
              <a:rPr lang="en-US" b="1" dirty="0"/>
              <a:t>instance</a:t>
            </a:r>
            <a:r>
              <a:rPr lang="en-US" dirty="0"/>
              <a:t>; the instance’s visibility is set to </a:t>
            </a:r>
            <a:r>
              <a:rPr lang="en-US" b="1" dirty="0"/>
              <a:t>private</a:t>
            </a:r>
            <a:r>
              <a:rPr lang="en-US" dirty="0"/>
              <a:t>, in order to prevent direct access to the instance; also the scope of this attribute is set to </a:t>
            </a:r>
            <a:r>
              <a:rPr lang="en-US" b="1" dirty="0"/>
              <a:t>classifier</a:t>
            </a:r>
            <a:r>
              <a:rPr lang="en-US" dirty="0"/>
              <a:t>, this making it a static member in the class;</a:t>
            </a:r>
          </a:p>
          <a:p>
            <a:pPr lvl="1"/>
            <a:r>
              <a:rPr lang="en-US" dirty="0"/>
              <a:t>A </a:t>
            </a:r>
            <a:r>
              <a:rPr lang="en-US" b="1" dirty="0"/>
              <a:t>private constructor</a:t>
            </a:r>
            <a:r>
              <a:rPr lang="en-US" dirty="0"/>
              <a:t>; objects of type Singleton are not intended to be instantiated from other classes</a:t>
            </a:r>
          </a:p>
          <a:p>
            <a:pPr lvl="1"/>
            <a:r>
              <a:rPr lang="en-US" dirty="0"/>
              <a:t>A </a:t>
            </a:r>
            <a:r>
              <a:rPr lang="en-US" b="1" dirty="0"/>
              <a:t>public operation</a:t>
            </a:r>
            <a:r>
              <a:rPr lang="en-US" dirty="0"/>
              <a:t> at classifier scope (class level operation) that permits access to the unique instance, </a:t>
            </a:r>
            <a:r>
              <a:rPr lang="en-US" dirty="0" err="1"/>
              <a:t>getInstance</a:t>
            </a:r>
            <a:r>
              <a:rPr lang="en-US" dirty="0"/>
              <a:t>, implemented as a static method;</a:t>
            </a:r>
          </a:p>
        </p:txBody>
      </p:sp>
    </p:spTree>
    <p:extLst>
      <p:ext uri="{BB962C8B-B14F-4D97-AF65-F5344CB8AC3E}">
        <p14:creationId xmlns:p14="http://schemas.microsoft.com/office/powerpoint/2010/main" val="423222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Singleton</a:t>
            </a:r>
            <a:endParaRPr lang="en-US" dirty="0"/>
          </a:p>
        </p:txBody>
      </p:sp>
      <p:sp>
        <p:nvSpPr>
          <p:cNvPr id="3" name="Content Placeholder 2"/>
          <p:cNvSpPr>
            <a:spLocks noGrp="1"/>
          </p:cNvSpPr>
          <p:nvPr>
            <p:ph idx="1"/>
          </p:nvPr>
        </p:nvSpPr>
        <p:spPr/>
        <p:txBody>
          <a:bodyPr/>
          <a:lstStyle/>
          <a:p>
            <a:r>
              <a:rPr lang="en-US" b="1" dirty="0" err="1"/>
              <a:t>SimpleSingleton</a:t>
            </a:r>
            <a:r>
              <a:rPr lang="en-US" dirty="0"/>
              <a:t> is a simple implementation of the pattern using static members. These ensure the creation of the instance from the very start of the program or load of the shared library and continuous existence until the exit/unload.</a:t>
            </a:r>
          </a:p>
          <a:p>
            <a:r>
              <a:rPr lang="en-US" b="1" dirty="0" err="1"/>
              <a:t>LazySingleton</a:t>
            </a:r>
            <a:r>
              <a:rPr lang="en-US" dirty="0"/>
              <a:t> offers the same functionality but it implements the case when the instance is not created until the first call to the </a:t>
            </a:r>
            <a:r>
              <a:rPr lang="en-US" b="1" dirty="0" err="1"/>
              <a:t>getInstance</a:t>
            </a:r>
            <a:r>
              <a:rPr lang="en-US" dirty="0"/>
              <a:t> method . This may be useful for memory reasons.</a:t>
            </a:r>
          </a:p>
        </p:txBody>
      </p:sp>
    </p:spTree>
    <p:extLst>
      <p:ext uri="{BB962C8B-B14F-4D97-AF65-F5344CB8AC3E}">
        <p14:creationId xmlns:p14="http://schemas.microsoft.com/office/powerpoint/2010/main" val="55028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Singleton</a:t>
            </a:r>
            <a:endParaRPr lang="en-US" dirty="0"/>
          </a:p>
        </p:txBody>
      </p:sp>
      <p:sp>
        <p:nvSpPr>
          <p:cNvPr id="3" name="Content Placeholder 2"/>
          <p:cNvSpPr>
            <a:spLocks noGrp="1"/>
          </p:cNvSpPr>
          <p:nvPr>
            <p:ph idx="1"/>
          </p:nvPr>
        </p:nvSpPr>
        <p:spPr/>
        <p:txBody>
          <a:bodyPr/>
          <a:lstStyle/>
          <a:p>
            <a:r>
              <a:rPr lang="en-US" b="1" dirty="0" err="1"/>
              <a:t>ThreadSafeLazySingleton</a:t>
            </a:r>
            <a:r>
              <a:rPr lang="en-US" dirty="0"/>
              <a:t> is an improved </a:t>
            </a:r>
            <a:r>
              <a:rPr lang="en-US" b="1" dirty="0" err="1"/>
              <a:t>LazySingleton</a:t>
            </a:r>
            <a:r>
              <a:rPr lang="en-US" dirty="0"/>
              <a:t> used in multithreading applications. It is necessary to ensure that only one call to the </a:t>
            </a:r>
            <a:r>
              <a:rPr lang="en-US" b="1" dirty="0" err="1"/>
              <a:t>getInstance</a:t>
            </a:r>
            <a:r>
              <a:rPr lang="en-US" dirty="0"/>
              <a:t> method done from different threads performs the instantiation and the rest of the calls return only the already  existing object. In this case a </a:t>
            </a:r>
            <a:r>
              <a:rPr lang="en-US" dirty="0" err="1"/>
              <a:t>mutex</a:t>
            </a:r>
            <a:r>
              <a:rPr lang="en-US" dirty="0"/>
              <a:t> is used to synchronize the calls at </a:t>
            </a:r>
            <a:r>
              <a:rPr lang="en-US" b="1" dirty="0" err="1"/>
              <a:t>getInstance</a:t>
            </a:r>
            <a:r>
              <a:rPr lang="en-US" dirty="0"/>
              <a:t> method level. In the given example a time consuming operation is simulated in the private constructor such way if multiple threads call the </a:t>
            </a:r>
            <a:r>
              <a:rPr lang="en-US" b="1" dirty="0" err="1"/>
              <a:t>getInstance</a:t>
            </a:r>
            <a:r>
              <a:rPr lang="en-US" dirty="0"/>
              <a:t>, then they are forced to wait the instantiation of the object.  It is observed from the output that the calls are synchronized. </a:t>
            </a:r>
          </a:p>
        </p:txBody>
      </p:sp>
    </p:spTree>
    <p:extLst>
      <p:ext uri="{BB962C8B-B14F-4D97-AF65-F5344CB8AC3E}">
        <p14:creationId xmlns:p14="http://schemas.microsoft.com/office/powerpoint/2010/main" val="387287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Abstract Factory</a:t>
            </a:r>
            <a:endParaRPr lang="en-US" dirty="0"/>
          </a:p>
        </p:txBody>
      </p:sp>
      <p:sp>
        <p:nvSpPr>
          <p:cNvPr id="3" name="Content Placeholder 2"/>
          <p:cNvSpPr>
            <a:spLocks noGrp="1"/>
          </p:cNvSpPr>
          <p:nvPr>
            <p:ph idx="1"/>
          </p:nvPr>
        </p:nvSpPr>
        <p:spPr>
          <a:xfrm>
            <a:off x="838200" y="1825625"/>
            <a:ext cx="4380614" cy="4351338"/>
          </a:xfrm>
        </p:spPr>
        <p:txBody>
          <a:bodyPr/>
          <a:lstStyle/>
          <a:p>
            <a:r>
              <a:rPr lang="en-US" dirty="0"/>
              <a:t>provide</a:t>
            </a:r>
            <a:r>
              <a:rPr lang="ro-RO" dirty="0"/>
              <a:t>s</a:t>
            </a:r>
            <a:r>
              <a:rPr lang="en-US" dirty="0"/>
              <a:t> an interface for creating families of related or dependent objects without exposing their concrete classes.</a:t>
            </a:r>
          </a:p>
        </p:txBody>
      </p:sp>
      <p:pic>
        <p:nvPicPr>
          <p:cNvPr id="4" name="Picture 3" descr="AbstractFactory2.JPG"/>
          <p:cNvPicPr/>
          <p:nvPr/>
        </p:nvPicPr>
        <p:blipFill>
          <a:blip r:embed="rId2" cstate="print"/>
          <a:stretch>
            <a:fillRect/>
          </a:stretch>
        </p:blipFill>
        <p:spPr>
          <a:xfrm>
            <a:off x="5218814" y="1116691"/>
            <a:ext cx="5943600" cy="5283835"/>
          </a:xfrm>
          <a:prstGeom prst="rect">
            <a:avLst/>
          </a:prstGeom>
        </p:spPr>
      </p:pic>
    </p:spTree>
    <p:extLst>
      <p:ext uri="{BB962C8B-B14F-4D97-AF65-F5344CB8AC3E}">
        <p14:creationId xmlns:p14="http://schemas.microsoft.com/office/powerpoint/2010/main" val="32085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Singleton – Thread Safe Lazy Singleton</a:t>
            </a:r>
            <a:endParaRPr lang="en-US" dirty="0"/>
          </a:p>
        </p:txBody>
      </p:sp>
      <p:pic>
        <p:nvPicPr>
          <p:cNvPr id="4" name="Picture 3"/>
          <p:cNvPicPr/>
          <p:nvPr/>
        </p:nvPicPr>
        <p:blipFill>
          <a:blip r:embed="rId2" cstate="print"/>
          <a:srcRect/>
          <a:stretch>
            <a:fillRect/>
          </a:stretch>
        </p:blipFill>
        <p:spPr bwMode="auto">
          <a:xfrm>
            <a:off x="1625008" y="1690688"/>
            <a:ext cx="8507819" cy="4550624"/>
          </a:xfrm>
          <a:prstGeom prst="rect">
            <a:avLst/>
          </a:prstGeom>
          <a:noFill/>
          <a:ln w="9525">
            <a:noFill/>
            <a:miter lim="800000"/>
            <a:headEnd/>
            <a:tailEnd/>
          </a:ln>
        </p:spPr>
      </p:pic>
    </p:spTree>
    <p:extLst>
      <p:ext uri="{BB962C8B-B14F-4D97-AF65-F5344CB8AC3E}">
        <p14:creationId xmlns:p14="http://schemas.microsoft.com/office/powerpoint/2010/main" val="358757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Adapter/Wrapper</a:t>
            </a:r>
            <a:endParaRPr lang="en-US" dirty="0"/>
          </a:p>
        </p:txBody>
      </p:sp>
      <p:sp>
        <p:nvSpPr>
          <p:cNvPr id="3" name="Content Placeholder 2"/>
          <p:cNvSpPr>
            <a:spLocks noGrp="1"/>
          </p:cNvSpPr>
          <p:nvPr>
            <p:ph idx="1"/>
          </p:nvPr>
        </p:nvSpPr>
        <p:spPr>
          <a:xfrm>
            <a:off x="838200" y="1825625"/>
            <a:ext cx="3627474" cy="4351338"/>
          </a:xfrm>
        </p:spPr>
        <p:txBody>
          <a:bodyPr>
            <a:normAutofit lnSpcReduction="10000"/>
          </a:bodyPr>
          <a:lstStyle/>
          <a:p>
            <a:r>
              <a:rPr lang="ro-RO" dirty="0"/>
              <a:t>Structural pattern</a:t>
            </a:r>
          </a:p>
          <a:p>
            <a:r>
              <a:rPr lang="en-US" dirty="0"/>
              <a:t>convert</a:t>
            </a:r>
            <a:r>
              <a:rPr lang="ro-RO" dirty="0"/>
              <a:t>s</a:t>
            </a:r>
            <a:r>
              <a:rPr lang="en-US" dirty="0"/>
              <a:t> the interface of a class into another interface clients expect. </a:t>
            </a:r>
            <a:endParaRPr lang="ro-RO" dirty="0"/>
          </a:p>
          <a:p>
            <a:r>
              <a:rPr lang="en-US" dirty="0"/>
              <a:t>lets classes work together that could not otherwise because of incompatible interfaces.</a:t>
            </a:r>
          </a:p>
        </p:txBody>
      </p:sp>
      <p:pic>
        <p:nvPicPr>
          <p:cNvPr id="4" name="Picture 3"/>
          <p:cNvPicPr/>
          <p:nvPr/>
        </p:nvPicPr>
        <p:blipFill>
          <a:blip r:embed="rId2" cstate="print"/>
          <a:srcRect l="20353" t="18205" r="37820" b="48718"/>
          <a:stretch>
            <a:fillRect/>
          </a:stretch>
        </p:blipFill>
        <p:spPr bwMode="auto">
          <a:xfrm>
            <a:off x="4568233" y="1825624"/>
            <a:ext cx="6925561" cy="3735203"/>
          </a:xfrm>
          <a:prstGeom prst="rect">
            <a:avLst/>
          </a:prstGeom>
          <a:noFill/>
          <a:ln w="9525">
            <a:noFill/>
            <a:miter lim="800000"/>
            <a:headEnd/>
            <a:tailEnd/>
          </a:ln>
        </p:spPr>
      </p:pic>
    </p:spTree>
    <p:extLst>
      <p:ext uri="{BB962C8B-B14F-4D97-AF65-F5344CB8AC3E}">
        <p14:creationId xmlns:p14="http://schemas.microsoft.com/office/powerpoint/2010/main" val="429385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Adapter – Structure</a:t>
            </a:r>
            <a:endParaRPr lang="en-US" dirty="0"/>
          </a:p>
        </p:txBody>
      </p:sp>
      <p:sp>
        <p:nvSpPr>
          <p:cNvPr id="3" name="Content Placeholder 2"/>
          <p:cNvSpPr>
            <a:spLocks noGrp="1"/>
          </p:cNvSpPr>
          <p:nvPr>
            <p:ph idx="1"/>
          </p:nvPr>
        </p:nvSpPr>
        <p:spPr>
          <a:xfrm>
            <a:off x="838200" y="1825625"/>
            <a:ext cx="4148470" cy="4351338"/>
          </a:xfrm>
        </p:spPr>
        <p:txBody>
          <a:bodyPr>
            <a:normAutofit lnSpcReduction="10000"/>
          </a:bodyPr>
          <a:lstStyle/>
          <a:p>
            <a:r>
              <a:rPr lang="en-US" b="1" dirty="0"/>
              <a:t>Target </a:t>
            </a:r>
            <a:endParaRPr lang="en-US" dirty="0"/>
          </a:p>
          <a:p>
            <a:pPr lvl="1"/>
            <a:r>
              <a:rPr lang="en-US" dirty="0"/>
              <a:t>Offers the interface to be used by the client</a:t>
            </a:r>
          </a:p>
          <a:p>
            <a:r>
              <a:rPr lang="en-US" b="1" dirty="0"/>
              <a:t>Adapter</a:t>
            </a:r>
            <a:endParaRPr lang="en-US" dirty="0"/>
          </a:p>
          <a:p>
            <a:pPr lvl="1"/>
            <a:r>
              <a:rPr lang="en-US" dirty="0"/>
              <a:t>Implements the interface of the </a:t>
            </a:r>
            <a:r>
              <a:rPr lang="en-US" dirty="0" err="1"/>
              <a:t>Adaptee</a:t>
            </a:r>
            <a:r>
              <a:rPr lang="en-US" dirty="0"/>
              <a:t> to the Target interface</a:t>
            </a:r>
          </a:p>
          <a:p>
            <a:r>
              <a:rPr lang="en-US" b="1" dirty="0" err="1"/>
              <a:t>Adaptee</a:t>
            </a:r>
            <a:endParaRPr lang="en-US" dirty="0"/>
          </a:p>
          <a:p>
            <a:pPr lvl="1"/>
            <a:r>
              <a:rPr lang="en-US" dirty="0"/>
              <a:t>Supports a specific request that is not compatible with the target request</a:t>
            </a:r>
          </a:p>
          <a:p>
            <a:endParaRPr lang="en-US" dirty="0"/>
          </a:p>
        </p:txBody>
      </p:sp>
      <p:pic>
        <p:nvPicPr>
          <p:cNvPr id="4" name="Picture 3"/>
          <p:cNvPicPr/>
          <p:nvPr/>
        </p:nvPicPr>
        <p:blipFill>
          <a:blip r:embed="rId2" cstate="print"/>
          <a:srcRect/>
          <a:stretch>
            <a:fillRect/>
          </a:stretch>
        </p:blipFill>
        <p:spPr bwMode="auto">
          <a:xfrm>
            <a:off x="5419503" y="1825624"/>
            <a:ext cx="6329474" cy="3926589"/>
          </a:xfrm>
          <a:prstGeom prst="rect">
            <a:avLst/>
          </a:prstGeom>
          <a:noFill/>
          <a:ln w="9525">
            <a:noFill/>
            <a:miter lim="800000"/>
            <a:headEnd/>
            <a:tailEnd/>
          </a:ln>
        </p:spPr>
      </p:pic>
    </p:spTree>
    <p:extLst>
      <p:ext uri="{BB962C8B-B14F-4D97-AF65-F5344CB8AC3E}">
        <p14:creationId xmlns:p14="http://schemas.microsoft.com/office/powerpoint/2010/main" val="301604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Adapter - Implications</a:t>
            </a:r>
            <a:endParaRPr lang="en-US" dirty="0"/>
          </a:p>
        </p:txBody>
      </p:sp>
      <p:sp>
        <p:nvSpPr>
          <p:cNvPr id="3" name="Content Placeholder 2"/>
          <p:cNvSpPr>
            <a:spLocks noGrp="1"/>
          </p:cNvSpPr>
          <p:nvPr>
            <p:ph idx="1"/>
          </p:nvPr>
        </p:nvSpPr>
        <p:spPr/>
        <p:txBody>
          <a:bodyPr/>
          <a:lstStyle/>
          <a:p>
            <a:pPr lvl="0"/>
            <a:r>
              <a:rPr lang="en-US" dirty="0"/>
              <a:t>There may be existing classes that are difficult to rewrite but cannot be used as they are</a:t>
            </a:r>
          </a:p>
          <a:p>
            <a:pPr lvl="0"/>
            <a:r>
              <a:rPr lang="en-US" dirty="0"/>
              <a:t>Different adapters can adapt heterogeneous </a:t>
            </a:r>
            <a:r>
              <a:rPr lang="en-US" dirty="0" err="1"/>
              <a:t>adaptees</a:t>
            </a:r>
            <a:r>
              <a:rPr lang="en-US" dirty="0"/>
              <a:t>; the target interface is unique</a:t>
            </a:r>
          </a:p>
          <a:p>
            <a:pPr lvl="0"/>
            <a:r>
              <a:rPr lang="en-US" dirty="0"/>
              <a:t>The client is not interested how the result is obtained; the backend mechanisms are transparent for the client</a:t>
            </a:r>
          </a:p>
          <a:p>
            <a:endParaRPr lang="en-US" dirty="0"/>
          </a:p>
        </p:txBody>
      </p:sp>
    </p:spTree>
    <p:extLst>
      <p:ext uri="{BB962C8B-B14F-4D97-AF65-F5344CB8AC3E}">
        <p14:creationId xmlns:p14="http://schemas.microsoft.com/office/powerpoint/2010/main" val="10941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Bridge</a:t>
            </a:r>
            <a:endParaRPr lang="en-US" dirty="0"/>
          </a:p>
        </p:txBody>
      </p:sp>
      <p:sp>
        <p:nvSpPr>
          <p:cNvPr id="3" name="Content Placeholder 2"/>
          <p:cNvSpPr>
            <a:spLocks noGrp="1"/>
          </p:cNvSpPr>
          <p:nvPr>
            <p:ph idx="1"/>
          </p:nvPr>
        </p:nvSpPr>
        <p:spPr>
          <a:xfrm>
            <a:off x="838200" y="1825625"/>
            <a:ext cx="2936358" cy="4351338"/>
          </a:xfrm>
        </p:spPr>
        <p:txBody>
          <a:bodyPr/>
          <a:lstStyle/>
          <a:p>
            <a:r>
              <a:rPr lang="en-US" dirty="0"/>
              <a:t>Decouple</a:t>
            </a:r>
            <a:r>
              <a:rPr lang="ro-RO" dirty="0"/>
              <a:t>s</a:t>
            </a:r>
            <a:r>
              <a:rPr lang="en-US" dirty="0"/>
              <a:t> an abstraction from its implementation allowing the two to vary independently.</a:t>
            </a:r>
          </a:p>
        </p:txBody>
      </p:sp>
      <p:pic>
        <p:nvPicPr>
          <p:cNvPr id="4" name="Picture 3"/>
          <p:cNvPicPr/>
          <p:nvPr/>
        </p:nvPicPr>
        <p:blipFill>
          <a:blip r:embed="rId2" cstate="print"/>
          <a:srcRect l="20513" t="17436" r="48397" b="49744"/>
          <a:stretch>
            <a:fillRect/>
          </a:stretch>
        </p:blipFill>
        <p:spPr bwMode="auto">
          <a:xfrm>
            <a:off x="3774558" y="1559656"/>
            <a:ext cx="6315740" cy="3969274"/>
          </a:xfrm>
          <a:prstGeom prst="rect">
            <a:avLst/>
          </a:prstGeom>
          <a:noFill/>
          <a:ln w="9525">
            <a:noFill/>
            <a:miter lim="800000"/>
            <a:headEnd/>
            <a:tailEnd/>
          </a:ln>
        </p:spPr>
      </p:pic>
    </p:spTree>
    <p:extLst>
      <p:ext uri="{BB962C8B-B14F-4D97-AF65-F5344CB8AC3E}">
        <p14:creationId xmlns:p14="http://schemas.microsoft.com/office/powerpoint/2010/main" val="321743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Bridge - Structure</a:t>
            </a:r>
            <a:endParaRPr lang="en-US" dirty="0"/>
          </a:p>
        </p:txBody>
      </p:sp>
      <p:sp>
        <p:nvSpPr>
          <p:cNvPr id="3" name="Content Placeholder 2"/>
          <p:cNvSpPr>
            <a:spLocks noGrp="1"/>
          </p:cNvSpPr>
          <p:nvPr>
            <p:ph idx="1"/>
          </p:nvPr>
        </p:nvSpPr>
        <p:spPr/>
        <p:txBody>
          <a:bodyPr>
            <a:normAutofit/>
          </a:bodyPr>
          <a:lstStyle/>
          <a:p>
            <a:r>
              <a:rPr lang="en-US" b="1" dirty="0"/>
              <a:t>Abstraction</a:t>
            </a:r>
            <a:endParaRPr lang="en-US" dirty="0"/>
          </a:p>
          <a:p>
            <a:pPr lvl="1"/>
            <a:r>
              <a:rPr lang="en-US" dirty="0"/>
              <a:t>abstract class defining the interface</a:t>
            </a:r>
          </a:p>
          <a:p>
            <a:r>
              <a:rPr lang="en-US" b="1" dirty="0" err="1"/>
              <a:t>RefinedAbstraction</a:t>
            </a:r>
            <a:endParaRPr lang="en-US" dirty="0"/>
          </a:p>
          <a:p>
            <a:pPr lvl="1"/>
            <a:r>
              <a:rPr lang="en-US" dirty="0"/>
              <a:t>Extends the interface defined by abstraction</a:t>
            </a:r>
          </a:p>
          <a:p>
            <a:pPr lvl="1"/>
            <a:r>
              <a:rPr lang="en-US" dirty="0"/>
              <a:t>Inherits the operation()</a:t>
            </a:r>
          </a:p>
          <a:p>
            <a:r>
              <a:rPr lang="en-US" b="1" dirty="0" err="1"/>
              <a:t>Implementor</a:t>
            </a:r>
            <a:endParaRPr lang="en-US" dirty="0"/>
          </a:p>
          <a:p>
            <a:pPr lvl="1"/>
            <a:r>
              <a:rPr lang="en-US" dirty="0"/>
              <a:t>Defines the interface for classes that ho</a:t>
            </a:r>
            <a:r>
              <a:rPr lang="ro-RO" dirty="0"/>
              <a:t>l</a:t>
            </a:r>
            <a:r>
              <a:rPr lang="en-US" dirty="0"/>
              <a:t>d concrete implementations</a:t>
            </a:r>
          </a:p>
          <a:p>
            <a:r>
              <a:rPr lang="en-US" b="1" dirty="0" err="1"/>
              <a:t>ConcreteImplementor</a:t>
            </a:r>
            <a:endParaRPr lang="en-US" dirty="0"/>
          </a:p>
          <a:p>
            <a:pPr lvl="1"/>
            <a:r>
              <a:rPr lang="en-US" dirty="0"/>
              <a:t>Implements </a:t>
            </a:r>
            <a:r>
              <a:rPr lang="en-US" dirty="0" err="1"/>
              <a:t>Implementor</a:t>
            </a:r>
            <a:r>
              <a:rPr lang="en-US" dirty="0"/>
              <a:t> interface and defines the concrete implementation</a:t>
            </a:r>
          </a:p>
        </p:txBody>
      </p:sp>
    </p:spTree>
    <p:extLst>
      <p:ext uri="{BB962C8B-B14F-4D97-AF65-F5344CB8AC3E}">
        <p14:creationId xmlns:p14="http://schemas.microsoft.com/office/powerpoint/2010/main" val="3489775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Bridge - Implications</a:t>
            </a:r>
            <a:endParaRPr lang="en-US" dirty="0"/>
          </a:p>
        </p:txBody>
      </p:sp>
      <p:sp>
        <p:nvSpPr>
          <p:cNvPr id="3" name="Content Placeholder 2"/>
          <p:cNvSpPr>
            <a:spLocks noGrp="1"/>
          </p:cNvSpPr>
          <p:nvPr>
            <p:ph idx="1"/>
          </p:nvPr>
        </p:nvSpPr>
        <p:spPr/>
        <p:txBody>
          <a:bodyPr/>
          <a:lstStyle/>
          <a:p>
            <a:pPr lvl="0"/>
            <a:r>
              <a:rPr lang="en-US" dirty="0"/>
              <a:t>Various abstractions can use various implementations</a:t>
            </a:r>
          </a:p>
          <a:p>
            <a:r>
              <a:rPr lang="en-US" dirty="0"/>
              <a:t>There are two independent regions: the inheritance tree form Abstraction and the inheritance tree from </a:t>
            </a:r>
            <a:r>
              <a:rPr lang="en-US" dirty="0" err="1"/>
              <a:t>Implementor</a:t>
            </a:r>
            <a:r>
              <a:rPr lang="en-US" dirty="0"/>
              <a:t>; these are independent and operation implementations can be combined easily</a:t>
            </a:r>
          </a:p>
        </p:txBody>
      </p:sp>
    </p:spTree>
    <p:extLst>
      <p:ext uri="{BB962C8B-B14F-4D97-AF65-F5344CB8AC3E}">
        <p14:creationId xmlns:p14="http://schemas.microsoft.com/office/powerpoint/2010/main" val="1233124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Composite</a:t>
            </a:r>
            <a:endParaRPr lang="en-US" dirty="0"/>
          </a:p>
        </p:txBody>
      </p:sp>
      <p:sp>
        <p:nvSpPr>
          <p:cNvPr id="3" name="Content Placeholder 2"/>
          <p:cNvSpPr>
            <a:spLocks noGrp="1"/>
          </p:cNvSpPr>
          <p:nvPr>
            <p:ph idx="1"/>
          </p:nvPr>
        </p:nvSpPr>
        <p:spPr>
          <a:xfrm>
            <a:off x="838200" y="1825625"/>
            <a:ext cx="3127744" cy="4351338"/>
          </a:xfrm>
        </p:spPr>
        <p:txBody>
          <a:bodyPr/>
          <a:lstStyle/>
          <a:p>
            <a:r>
              <a:rPr lang="en-US" dirty="0"/>
              <a:t>Compose objects into tree structures to represent part-whole hierarchies. Composite lets clients treat individual objects and compositions of objects uniformly.</a:t>
            </a:r>
          </a:p>
        </p:txBody>
      </p:sp>
      <p:pic>
        <p:nvPicPr>
          <p:cNvPr id="4" name="Picture 3"/>
          <p:cNvPicPr/>
          <p:nvPr/>
        </p:nvPicPr>
        <p:blipFill>
          <a:blip r:embed="rId2" cstate="print"/>
          <a:srcRect l="20513" t="22564" r="38461" b="42821"/>
          <a:stretch>
            <a:fillRect/>
          </a:stretch>
        </p:blipFill>
        <p:spPr bwMode="auto">
          <a:xfrm>
            <a:off x="3965943" y="1922166"/>
            <a:ext cx="7017489" cy="3872578"/>
          </a:xfrm>
          <a:prstGeom prst="rect">
            <a:avLst/>
          </a:prstGeom>
          <a:noFill/>
          <a:ln w="9525">
            <a:noFill/>
            <a:miter lim="800000"/>
            <a:headEnd/>
            <a:tailEnd/>
          </a:ln>
        </p:spPr>
      </p:pic>
    </p:spTree>
    <p:extLst>
      <p:ext uri="{BB962C8B-B14F-4D97-AF65-F5344CB8AC3E}">
        <p14:creationId xmlns:p14="http://schemas.microsoft.com/office/powerpoint/2010/main" val="726223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Composite - Structure</a:t>
            </a:r>
            <a:endParaRPr lang="en-US" dirty="0"/>
          </a:p>
        </p:txBody>
      </p:sp>
      <p:sp>
        <p:nvSpPr>
          <p:cNvPr id="3" name="Content Placeholder 2"/>
          <p:cNvSpPr>
            <a:spLocks noGrp="1"/>
          </p:cNvSpPr>
          <p:nvPr>
            <p:ph idx="1"/>
          </p:nvPr>
        </p:nvSpPr>
        <p:spPr/>
        <p:txBody>
          <a:bodyPr>
            <a:normAutofit lnSpcReduction="10000"/>
          </a:bodyPr>
          <a:lstStyle/>
          <a:p>
            <a:r>
              <a:rPr lang="en-US" b="1" dirty="0"/>
              <a:t>Component</a:t>
            </a:r>
            <a:endParaRPr lang="en-US" dirty="0"/>
          </a:p>
          <a:p>
            <a:pPr lvl="1"/>
            <a:r>
              <a:rPr lang="en-US" dirty="0"/>
              <a:t>Defines the common interface to all objects in composition</a:t>
            </a:r>
          </a:p>
          <a:p>
            <a:r>
              <a:rPr lang="en-US" b="1" dirty="0"/>
              <a:t>Leaf</a:t>
            </a:r>
            <a:endParaRPr lang="en-US" dirty="0"/>
          </a:p>
          <a:p>
            <a:pPr lvl="1"/>
            <a:r>
              <a:rPr lang="en-US" dirty="0"/>
              <a:t>Represent the primitive objects in composition</a:t>
            </a:r>
          </a:p>
          <a:p>
            <a:pPr lvl="1"/>
            <a:r>
              <a:rPr lang="en-US" dirty="0"/>
              <a:t>Do not have children</a:t>
            </a:r>
          </a:p>
          <a:p>
            <a:r>
              <a:rPr lang="en-US" b="1" dirty="0"/>
              <a:t>Composite</a:t>
            </a:r>
            <a:endParaRPr lang="en-US" dirty="0"/>
          </a:p>
          <a:p>
            <a:pPr lvl="1"/>
            <a:r>
              <a:rPr lang="en-US" dirty="0"/>
              <a:t>Has children implemented as a collection of reference to the base type</a:t>
            </a:r>
          </a:p>
          <a:p>
            <a:pPr lvl="1"/>
            <a:r>
              <a:rPr lang="en-US" dirty="0"/>
              <a:t>Is able to store/remove children</a:t>
            </a:r>
          </a:p>
          <a:p>
            <a:r>
              <a:rPr lang="en-US" b="1" dirty="0"/>
              <a:t>Client</a:t>
            </a:r>
            <a:endParaRPr lang="en-US" dirty="0"/>
          </a:p>
          <a:p>
            <a:pPr lvl="1"/>
            <a:r>
              <a:rPr lang="en-US" dirty="0"/>
              <a:t>Uses the Component interface to manipulate objects in composition</a:t>
            </a:r>
          </a:p>
          <a:p>
            <a:endParaRPr lang="en-US" dirty="0"/>
          </a:p>
        </p:txBody>
      </p:sp>
    </p:spTree>
    <p:extLst>
      <p:ext uri="{BB962C8B-B14F-4D97-AF65-F5344CB8AC3E}">
        <p14:creationId xmlns:p14="http://schemas.microsoft.com/office/powerpoint/2010/main" val="219524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Composite - Implications</a:t>
            </a:r>
            <a:endParaRPr lang="en-US" dirty="0"/>
          </a:p>
        </p:txBody>
      </p:sp>
      <p:sp>
        <p:nvSpPr>
          <p:cNvPr id="3" name="Content Placeholder 2"/>
          <p:cNvSpPr>
            <a:spLocks noGrp="1"/>
          </p:cNvSpPr>
          <p:nvPr>
            <p:ph idx="1"/>
          </p:nvPr>
        </p:nvSpPr>
        <p:spPr/>
        <p:txBody>
          <a:bodyPr>
            <a:normAutofit/>
          </a:bodyPr>
          <a:lstStyle/>
          <a:p>
            <a:pPr lvl="0"/>
            <a:r>
              <a:rPr lang="en-US" dirty="0"/>
              <a:t>The client can use arbitrarily large compositions in a transparent way</a:t>
            </a:r>
          </a:p>
          <a:p>
            <a:pPr lvl="0"/>
            <a:r>
              <a:rPr lang="en-US" dirty="0"/>
              <a:t>The client is unaware of the size of the composition</a:t>
            </a:r>
          </a:p>
          <a:p>
            <a:r>
              <a:rPr lang="en-US" dirty="0"/>
              <a:t>More Component derived classes may be added without changing the client</a:t>
            </a:r>
          </a:p>
        </p:txBody>
      </p:sp>
    </p:spTree>
    <p:extLst>
      <p:ext uri="{BB962C8B-B14F-4D97-AF65-F5344CB8AC3E}">
        <p14:creationId xmlns:p14="http://schemas.microsoft.com/office/powerpoint/2010/main" val="387277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Abstract Factory - Structure</a:t>
            </a:r>
            <a:endParaRPr lang="en-US" dirty="0"/>
          </a:p>
        </p:txBody>
      </p:sp>
      <p:sp>
        <p:nvSpPr>
          <p:cNvPr id="3" name="Content Placeholder 2"/>
          <p:cNvSpPr>
            <a:spLocks noGrp="1"/>
          </p:cNvSpPr>
          <p:nvPr>
            <p:ph idx="1"/>
          </p:nvPr>
        </p:nvSpPr>
        <p:spPr/>
        <p:txBody>
          <a:bodyPr>
            <a:normAutofit lnSpcReduction="10000"/>
          </a:bodyPr>
          <a:lstStyle/>
          <a:p>
            <a:r>
              <a:rPr lang="en-US" b="1" dirty="0" err="1"/>
              <a:t>AbstractFactory</a:t>
            </a:r>
            <a:r>
              <a:rPr lang="en-US" b="1" dirty="0"/>
              <a:t> </a:t>
            </a:r>
            <a:endParaRPr lang="en-US" dirty="0"/>
          </a:p>
          <a:p>
            <a:pPr lvl="1"/>
            <a:r>
              <a:rPr lang="en-US" dirty="0"/>
              <a:t>offers the interface for creating products of different families;</a:t>
            </a:r>
          </a:p>
          <a:p>
            <a:pPr lvl="1"/>
            <a:r>
              <a:rPr lang="en-US" dirty="0" err="1"/>
              <a:t>CreateProductA</a:t>
            </a:r>
            <a:r>
              <a:rPr lang="en-US" dirty="0"/>
              <a:t>() is an abstract method that will deliver products of family A, concrete products derived from base A</a:t>
            </a:r>
          </a:p>
          <a:p>
            <a:pPr lvl="1"/>
            <a:r>
              <a:rPr lang="en-US" dirty="0" err="1"/>
              <a:t>CreateProductB</a:t>
            </a:r>
            <a:r>
              <a:rPr lang="en-US" dirty="0"/>
              <a:t>() is an abstract method that will deliver products of family B, concrete products derived from base B</a:t>
            </a:r>
            <a:endParaRPr lang="ro-RO" dirty="0"/>
          </a:p>
          <a:p>
            <a:r>
              <a:rPr lang="en-US" b="1" dirty="0" err="1"/>
              <a:t>ConcreteFactory</a:t>
            </a:r>
            <a:endParaRPr lang="en-US" dirty="0"/>
          </a:p>
          <a:p>
            <a:pPr lvl="1"/>
            <a:r>
              <a:rPr lang="en-US" dirty="0"/>
              <a:t>Implements the Abstract Factory methods that will create the concrete product objects</a:t>
            </a:r>
          </a:p>
          <a:p>
            <a:pPr lvl="1"/>
            <a:r>
              <a:rPr lang="en-US" dirty="0"/>
              <a:t>Each </a:t>
            </a:r>
            <a:r>
              <a:rPr lang="en-US" dirty="0" err="1"/>
              <a:t>ConcreteFactory</a:t>
            </a:r>
            <a:r>
              <a:rPr lang="en-US" dirty="0"/>
              <a:t> is specialized in delivering a certain concrete type of a product family; ConcreteFactory1 will know how to construct objects of type ProductA1 and ProductB1</a:t>
            </a:r>
          </a:p>
          <a:p>
            <a:endParaRPr lang="en-US" dirty="0"/>
          </a:p>
        </p:txBody>
      </p:sp>
    </p:spTree>
    <p:extLst>
      <p:ext uri="{BB962C8B-B14F-4D97-AF65-F5344CB8AC3E}">
        <p14:creationId xmlns:p14="http://schemas.microsoft.com/office/powerpoint/2010/main" val="1739813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Decorator</a:t>
            </a:r>
            <a:endParaRPr lang="en-US" dirty="0"/>
          </a:p>
        </p:txBody>
      </p:sp>
      <p:sp>
        <p:nvSpPr>
          <p:cNvPr id="3" name="Content Placeholder 2"/>
          <p:cNvSpPr>
            <a:spLocks noGrp="1"/>
          </p:cNvSpPr>
          <p:nvPr>
            <p:ph idx="1"/>
          </p:nvPr>
        </p:nvSpPr>
        <p:spPr>
          <a:xfrm>
            <a:off x="838200" y="1825625"/>
            <a:ext cx="3319130" cy="4351338"/>
          </a:xfrm>
        </p:spPr>
        <p:txBody>
          <a:bodyPr>
            <a:normAutofit lnSpcReduction="10000"/>
          </a:bodyPr>
          <a:lstStyle/>
          <a:p>
            <a:r>
              <a:rPr lang="en-US" dirty="0"/>
              <a:t>Attach</a:t>
            </a:r>
            <a:r>
              <a:rPr lang="ro-RO" dirty="0"/>
              <a:t>es</a:t>
            </a:r>
            <a:r>
              <a:rPr lang="en-US" dirty="0"/>
              <a:t> additional responsibilities to an object dynamically keeping the same interface. Decorators provide a flexible alternative to </a:t>
            </a:r>
            <a:r>
              <a:rPr lang="en-US" dirty="0" err="1"/>
              <a:t>subclassing</a:t>
            </a:r>
            <a:r>
              <a:rPr lang="en-US" dirty="0"/>
              <a:t> for extending functionality.</a:t>
            </a:r>
          </a:p>
        </p:txBody>
      </p:sp>
      <p:pic>
        <p:nvPicPr>
          <p:cNvPr id="4" name="Picture 3"/>
          <p:cNvPicPr/>
          <p:nvPr/>
        </p:nvPicPr>
        <p:blipFill>
          <a:blip r:embed="rId2" cstate="print"/>
          <a:srcRect l="26923" t="17949" r="31250" b="44872"/>
          <a:stretch>
            <a:fillRect/>
          </a:stretch>
        </p:blipFill>
        <p:spPr bwMode="auto">
          <a:xfrm>
            <a:off x="4157330" y="1825625"/>
            <a:ext cx="7495954" cy="4351338"/>
          </a:xfrm>
          <a:prstGeom prst="rect">
            <a:avLst/>
          </a:prstGeom>
          <a:noFill/>
          <a:ln w="9525">
            <a:noFill/>
            <a:miter lim="800000"/>
            <a:headEnd/>
            <a:tailEnd/>
          </a:ln>
        </p:spPr>
      </p:pic>
    </p:spTree>
    <p:extLst>
      <p:ext uri="{BB962C8B-B14F-4D97-AF65-F5344CB8AC3E}">
        <p14:creationId xmlns:p14="http://schemas.microsoft.com/office/powerpoint/2010/main" val="988317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Decorator - Structure</a:t>
            </a:r>
            <a:endParaRPr lang="en-US" dirty="0"/>
          </a:p>
        </p:txBody>
      </p:sp>
      <p:sp>
        <p:nvSpPr>
          <p:cNvPr id="3" name="Content Placeholder 2"/>
          <p:cNvSpPr>
            <a:spLocks noGrp="1"/>
          </p:cNvSpPr>
          <p:nvPr>
            <p:ph idx="1"/>
          </p:nvPr>
        </p:nvSpPr>
        <p:spPr/>
        <p:txBody>
          <a:bodyPr>
            <a:normAutofit lnSpcReduction="10000"/>
          </a:bodyPr>
          <a:lstStyle/>
          <a:p>
            <a:r>
              <a:rPr lang="en-US" dirty="0"/>
              <a:t>Component</a:t>
            </a:r>
          </a:p>
          <a:p>
            <a:pPr lvl="1"/>
            <a:r>
              <a:rPr lang="en-US" dirty="0"/>
              <a:t>Operation() is the interface for objects with dynamically added behaviors</a:t>
            </a:r>
          </a:p>
          <a:p>
            <a:r>
              <a:rPr lang="en-US" dirty="0"/>
              <a:t>Decorator</a:t>
            </a:r>
          </a:p>
          <a:p>
            <a:pPr lvl="1"/>
            <a:r>
              <a:rPr lang="en-US" dirty="0"/>
              <a:t>Holds a reference to the Component the dynamical behavior is added to</a:t>
            </a:r>
          </a:p>
          <a:p>
            <a:pPr lvl="1"/>
            <a:r>
              <a:rPr lang="en-US" dirty="0"/>
              <a:t>Implements the operations from Decorator interface; calls  the operation() from the component it decorates</a:t>
            </a:r>
          </a:p>
          <a:p>
            <a:r>
              <a:rPr lang="en-US" dirty="0" err="1"/>
              <a:t>ConcreteDecorator</a:t>
            </a:r>
            <a:endParaRPr lang="en-US" dirty="0"/>
          </a:p>
          <a:p>
            <a:pPr lvl="1"/>
            <a:r>
              <a:rPr lang="en-US" dirty="0"/>
              <a:t>Holds the supplemental behavior</a:t>
            </a:r>
          </a:p>
          <a:p>
            <a:pPr lvl="1"/>
            <a:r>
              <a:rPr lang="en-US" dirty="0"/>
              <a:t>Implements operation() where decorated component’s behavior is invoked by calling to the base class implementation; this is decorated with additional behavior </a:t>
            </a:r>
            <a:r>
              <a:rPr lang="en-US" dirty="0" err="1"/>
              <a:t>doMore</a:t>
            </a:r>
            <a:r>
              <a:rPr lang="en-US" dirty="0"/>
              <a:t>()</a:t>
            </a:r>
          </a:p>
        </p:txBody>
      </p:sp>
    </p:spTree>
    <p:extLst>
      <p:ext uri="{BB962C8B-B14F-4D97-AF65-F5344CB8AC3E}">
        <p14:creationId xmlns:p14="http://schemas.microsoft.com/office/powerpoint/2010/main" val="167983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Decorator - Implications</a:t>
            </a:r>
            <a:endParaRPr lang="en-US" dirty="0"/>
          </a:p>
        </p:txBody>
      </p:sp>
      <p:sp>
        <p:nvSpPr>
          <p:cNvPr id="3" name="Content Placeholder 2"/>
          <p:cNvSpPr>
            <a:spLocks noGrp="1"/>
          </p:cNvSpPr>
          <p:nvPr>
            <p:ph idx="1"/>
          </p:nvPr>
        </p:nvSpPr>
        <p:spPr/>
        <p:txBody>
          <a:bodyPr>
            <a:normAutofit/>
          </a:bodyPr>
          <a:lstStyle/>
          <a:p>
            <a:pPr lvl="0"/>
            <a:r>
              <a:rPr lang="en-US" dirty="0"/>
              <a:t>Adds behaviors dynamically without affecting the decorated classes</a:t>
            </a:r>
          </a:p>
          <a:p>
            <a:pPr lvl="0"/>
            <a:r>
              <a:rPr lang="en-US" dirty="0"/>
              <a:t>Avoids large inheritance trees</a:t>
            </a:r>
          </a:p>
          <a:p>
            <a:pPr lvl="0"/>
            <a:r>
              <a:rPr lang="en-US" dirty="0"/>
              <a:t>Class inheritance is statically defined; decorator makes it dynamic</a:t>
            </a:r>
          </a:p>
        </p:txBody>
      </p:sp>
    </p:spTree>
    <p:extLst>
      <p:ext uri="{BB962C8B-B14F-4D97-AF65-F5344CB8AC3E}">
        <p14:creationId xmlns:p14="http://schemas.microsoft.com/office/powerpoint/2010/main" val="2986187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Facade</a:t>
            </a:r>
            <a:endParaRPr lang="en-US" dirty="0"/>
          </a:p>
        </p:txBody>
      </p:sp>
      <p:sp>
        <p:nvSpPr>
          <p:cNvPr id="3" name="Content Placeholder 2"/>
          <p:cNvSpPr>
            <a:spLocks noGrp="1"/>
          </p:cNvSpPr>
          <p:nvPr>
            <p:ph idx="1"/>
          </p:nvPr>
        </p:nvSpPr>
        <p:spPr>
          <a:xfrm>
            <a:off x="838200" y="1825625"/>
            <a:ext cx="2798135" cy="4351338"/>
          </a:xfrm>
        </p:spPr>
        <p:txBody>
          <a:bodyPr/>
          <a:lstStyle/>
          <a:p>
            <a:r>
              <a:rPr lang="en-US" dirty="0"/>
              <a:t>provide a unified interface to a set of interfaces in a subsystem. Facade defines a higher-level interface that makes the subsystem easier to use.</a:t>
            </a:r>
          </a:p>
        </p:txBody>
      </p:sp>
      <p:pic>
        <p:nvPicPr>
          <p:cNvPr id="4" name="Picture 3"/>
          <p:cNvPicPr/>
          <p:nvPr/>
        </p:nvPicPr>
        <p:blipFill>
          <a:blip r:embed="rId2" cstate="print"/>
          <a:srcRect l="20192" t="17179" r="33333" b="47949"/>
          <a:stretch>
            <a:fillRect/>
          </a:stretch>
        </p:blipFill>
        <p:spPr bwMode="auto">
          <a:xfrm>
            <a:off x="3956818" y="1825625"/>
            <a:ext cx="7396982" cy="4256198"/>
          </a:xfrm>
          <a:prstGeom prst="rect">
            <a:avLst/>
          </a:prstGeom>
          <a:noFill/>
          <a:ln w="9525">
            <a:noFill/>
            <a:miter lim="800000"/>
            <a:headEnd/>
            <a:tailEnd/>
          </a:ln>
        </p:spPr>
      </p:pic>
    </p:spTree>
    <p:extLst>
      <p:ext uri="{BB962C8B-B14F-4D97-AF65-F5344CB8AC3E}">
        <p14:creationId xmlns:p14="http://schemas.microsoft.com/office/powerpoint/2010/main" val="1393849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Facade - Structure</a:t>
            </a:r>
            <a:endParaRPr lang="en-US" dirty="0"/>
          </a:p>
        </p:txBody>
      </p:sp>
      <p:sp>
        <p:nvSpPr>
          <p:cNvPr id="3" name="Content Placeholder 2"/>
          <p:cNvSpPr>
            <a:spLocks noGrp="1"/>
          </p:cNvSpPr>
          <p:nvPr>
            <p:ph idx="1"/>
          </p:nvPr>
        </p:nvSpPr>
        <p:spPr/>
        <p:txBody>
          <a:bodyPr/>
          <a:lstStyle/>
          <a:p>
            <a:r>
              <a:rPr lang="en-US" b="1" dirty="0"/>
              <a:t>Facade</a:t>
            </a:r>
            <a:r>
              <a:rPr lang="en-US" dirty="0"/>
              <a:t> </a:t>
            </a:r>
          </a:p>
          <a:p>
            <a:pPr lvl="1"/>
            <a:r>
              <a:rPr lang="en-US" dirty="0"/>
              <a:t>Defines the interface the client needs to use; the interface of Façade further makes calls to appropriate subsystems</a:t>
            </a:r>
          </a:p>
          <a:p>
            <a:r>
              <a:rPr lang="en-US" b="1" dirty="0"/>
              <a:t>Subsystem</a:t>
            </a:r>
            <a:endParaRPr lang="en-US" dirty="0"/>
          </a:p>
          <a:p>
            <a:pPr lvl="1"/>
            <a:r>
              <a:rPr lang="en-US" dirty="0"/>
              <a:t>implements particular functionality;</a:t>
            </a:r>
          </a:p>
          <a:p>
            <a:pPr lvl="1"/>
            <a:r>
              <a:rPr lang="en-US" dirty="0"/>
              <a:t>handles work assigned by the Facade object</a:t>
            </a:r>
          </a:p>
        </p:txBody>
      </p:sp>
    </p:spTree>
    <p:extLst>
      <p:ext uri="{BB962C8B-B14F-4D97-AF65-F5344CB8AC3E}">
        <p14:creationId xmlns:p14="http://schemas.microsoft.com/office/powerpoint/2010/main" val="137298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Facade - Implications</a:t>
            </a:r>
            <a:endParaRPr lang="en-US" dirty="0"/>
          </a:p>
        </p:txBody>
      </p:sp>
      <p:sp>
        <p:nvSpPr>
          <p:cNvPr id="3" name="Content Placeholder 2"/>
          <p:cNvSpPr>
            <a:spLocks noGrp="1"/>
          </p:cNvSpPr>
          <p:nvPr>
            <p:ph idx="1"/>
          </p:nvPr>
        </p:nvSpPr>
        <p:spPr/>
        <p:txBody>
          <a:bodyPr/>
          <a:lstStyle/>
          <a:p>
            <a:pPr lvl="0"/>
            <a:r>
              <a:rPr lang="en-US" dirty="0"/>
              <a:t>The subsystem is unaware of the façade. It just performs its operations and the façade is a client for it</a:t>
            </a:r>
          </a:p>
          <a:p>
            <a:pPr lvl="0"/>
            <a:r>
              <a:rPr lang="en-US" dirty="0"/>
              <a:t>Clients are unaware of the subsystems, the façade only offers a simple interface</a:t>
            </a:r>
          </a:p>
          <a:p>
            <a:pPr lvl="0"/>
            <a:r>
              <a:rPr lang="en-US" dirty="0"/>
              <a:t>Usually the subsystems are very complex</a:t>
            </a:r>
          </a:p>
          <a:p>
            <a:pPr lvl="0"/>
            <a:r>
              <a:rPr lang="en-US" dirty="0"/>
              <a:t>The client is dependent on the façade; the façade takes over the dependencies with the subsystems</a:t>
            </a:r>
          </a:p>
          <a:p>
            <a:pPr lvl="0"/>
            <a:r>
              <a:rPr lang="en-US" dirty="0"/>
              <a:t>The subsystem and the client can be developed independently.</a:t>
            </a:r>
          </a:p>
          <a:p>
            <a:pPr lvl="0"/>
            <a:r>
              <a:rPr lang="en-US" dirty="0"/>
              <a:t>Subsystem classes are not necessarily related</a:t>
            </a:r>
          </a:p>
          <a:p>
            <a:endParaRPr lang="en-US" dirty="0"/>
          </a:p>
        </p:txBody>
      </p:sp>
    </p:spTree>
    <p:extLst>
      <p:ext uri="{BB962C8B-B14F-4D97-AF65-F5344CB8AC3E}">
        <p14:creationId xmlns:p14="http://schemas.microsoft.com/office/powerpoint/2010/main" val="83615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Flyweight </a:t>
            </a:r>
            <a:endParaRPr lang="en-US" dirty="0"/>
          </a:p>
        </p:txBody>
      </p:sp>
      <p:sp>
        <p:nvSpPr>
          <p:cNvPr id="3" name="Content Placeholder 2"/>
          <p:cNvSpPr>
            <a:spLocks noGrp="1"/>
          </p:cNvSpPr>
          <p:nvPr>
            <p:ph idx="1"/>
          </p:nvPr>
        </p:nvSpPr>
        <p:spPr>
          <a:xfrm>
            <a:off x="838199" y="1825625"/>
            <a:ext cx="1894367" cy="4351338"/>
          </a:xfrm>
        </p:spPr>
        <p:txBody>
          <a:bodyPr/>
          <a:lstStyle/>
          <a:p>
            <a:r>
              <a:rPr lang="en-US" dirty="0"/>
              <a:t>use sharing to support large numbers of similar objects efficiently.</a:t>
            </a:r>
          </a:p>
        </p:txBody>
      </p:sp>
      <p:pic>
        <p:nvPicPr>
          <p:cNvPr id="4" name="Picture 3"/>
          <p:cNvPicPr/>
          <p:nvPr/>
        </p:nvPicPr>
        <p:blipFill>
          <a:blip r:embed="rId2" cstate="print"/>
          <a:srcRect l="19071" t="16154" r="26602" b="36154"/>
          <a:stretch>
            <a:fillRect/>
          </a:stretch>
        </p:blipFill>
        <p:spPr bwMode="auto">
          <a:xfrm>
            <a:off x="3357562" y="1926589"/>
            <a:ext cx="7657768" cy="4250373"/>
          </a:xfrm>
          <a:prstGeom prst="rect">
            <a:avLst/>
          </a:prstGeom>
          <a:noFill/>
          <a:ln w="9525">
            <a:noFill/>
            <a:miter lim="800000"/>
            <a:headEnd/>
            <a:tailEnd/>
          </a:ln>
        </p:spPr>
      </p:pic>
    </p:spTree>
    <p:extLst>
      <p:ext uri="{BB962C8B-B14F-4D97-AF65-F5344CB8AC3E}">
        <p14:creationId xmlns:p14="http://schemas.microsoft.com/office/powerpoint/2010/main" val="1259531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Flyweight – Structure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Flyweight</a:t>
            </a:r>
            <a:endParaRPr lang="en-US" dirty="0"/>
          </a:p>
          <a:p>
            <a:pPr lvl="1"/>
            <a:r>
              <a:rPr lang="en-US" dirty="0"/>
              <a:t>Abstract class that provides an interface to operate on extrinsic state held by the client</a:t>
            </a:r>
          </a:p>
          <a:p>
            <a:r>
              <a:rPr lang="en-US" b="1" dirty="0" err="1"/>
              <a:t>ConcreteFlyweight</a:t>
            </a:r>
            <a:endParaRPr lang="en-US" dirty="0"/>
          </a:p>
          <a:p>
            <a:pPr lvl="1"/>
            <a:r>
              <a:rPr lang="en-US" dirty="0"/>
              <a:t>Defines the intrinsic state</a:t>
            </a:r>
          </a:p>
          <a:p>
            <a:pPr lvl="1"/>
            <a:r>
              <a:rPr lang="en-US" dirty="0"/>
              <a:t>Implements the concrete operation on the extrinsic state</a:t>
            </a:r>
          </a:p>
          <a:p>
            <a:pPr lvl="1"/>
            <a:r>
              <a:rPr lang="en-US" dirty="0"/>
              <a:t>Intended to be shareable</a:t>
            </a:r>
          </a:p>
          <a:p>
            <a:pPr lvl="1"/>
            <a:r>
              <a:rPr lang="en-US" dirty="0"/>
              <a:t>Created only by the factory</a:t>
            </a:r>
          </a:p>
          <a:p>
            <a:r>
              <a:rPr lang="en-US" b="1" dirty="0" err="1"/>
              <a:t>UnsharedConcreteFlyweight</a:t>
            </a:r>
            <a:endParaRPr lang="en-US" dirty="0"/>
          </a:p>
          <a:p>
            <a:pPr lvl="1"/>
            <a:r>
              <a:rPr lang="en-US" dirty="0"/>
              <a:t>Implements the concrete operation for the extrinsic state</a:t>
            </a:r>
          </a:p>
          <a:p>
            <a:pPr lvl="1"/>
            <a:r>
              <a:rPr lang="en-US" dirty="0"/>
              <a:t>Is not intended to be shareable</a:t>
            </a:r>
          </a:p>
          <a:p>
            <a:pPr lvl="1"/>
            <a:r>
              <a:rPr lang="en-US" dirty="0"/>
              <a:t>Created directly by the client</a:t>
            </a:r>
          </a:p>
          <a:p>
            <a:r>
              <a:rPr lang="en-US" b="1" dirty="0" err="1"/>
              <a:t>FlyweightFactory</a:t>
            </a:r>
            <a:endParaRPr lang="en-US" dirty="0"/>
          </a:p>
          <a:p>
            <a:pPr lvl="1"/>
            <a:r>
              <a:rPr lang="en-US" dirty="0"/>
              <a:t>Creates and holds shareable flyweight objects</a:t>
            </a:r>
          </a:p>
          <a:p>
            <a:pPr lvl="1"/>
            <a:r>
              <a:rPr lang="en-US" dirty="0" err="1"/>
              <a:t>getFlyweight</a:t>
            </a:r>
            <a:r>
              <a:rPr lang="en-US" dirty="0"/>
              <a:t>() returns a new flyweight if it is not already defined, based on the search criterion, in this case, the key, or, if the flyweight exists, then it returns  the existing object from the pool</a:t>
            </a:r>
          </a:p>
          <a:p>
            <a:r>
              <a:rPr lang="en-US" b="1" dirty="0"/>
              <a:t>Client</a:t>
            </a:r>
            <a:r>
              <a:rPr lang="en-US" dirty="0"/>
              <a:t> </a:t>
            </a:r>
          </a:p>
          <a:p>
            <a:pPr lvl="1"/>
            <a:r>
              <a:rPr lang="en-US" dirty="0"/>
              <a:t>uses </a:t>
            </a:r>
            <a:r>
              <a:rPr lang="en-US" dirty="0" err="1"/>
              <a:t>FlyweightFactory</a:t>
            </a:r>
            <a:r>
              <a:rPr lang="en-US" dirty="0"/>
              <a:t> to obtain flyweight objects</a:t>
            </a:r>
          </a:p>
          <a:p>
            <a:pPr lvl="1"/>
            <a:r>
              <a:rPr lang="en-US" dirty="0"/>
              <a:t>stores/computes  the flyweights extrinsic states</a:t>
            </a:r>
          </a:p>
          <a:p>
            <a:pPr lvl="1"/>
            <a:r>
              <a:rPr lang="en-US" dirty="0"/>
              <a:t>uses the flyweights via the operation() method.</a:t>
            </a:r>
          </a:p>
        </p:txBody>
      </p:sp>
    </p:spTree>
    <p:extLst>
      <p:ext uri="{BB962C8B-B14F-4D97-AF65-F5344CB8AC3E}">
        <p14:creationId xmlns:p14="http://schemas.microsoft.com/office/powerpoint/2010/main" val="2971804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Flyweight – Implications</a:t>
            </a:r>
            <a:endParaRPr lang="en-US" dirty="0"/>
          </a:p>
        </p:txBody>
      </p:sp>
      <p:sp>
        <p:nvSpPr>
          <p:cNvPr id="3" name="Content Placeholder 2"/>
          <p:cNvSpPr>
            <a:spLocks noGrp="1"/>
          </p:cNvSpPr>
          <p:nvPr>
            <p:ph idx="1"/>
          </p:nvPr>
        </p:nvSpPr>
        <p:spPr/>
        <p:txBody>
          <a:bodyPr/>
          <a:lstStyle/>
          <a:p>
            <a:pPr lvl="0"/>
            <a:r>
              <a:rPr lang="en-US" dirty="0"/>
              <a:t>useful when the client uses a large number of objects; to use flyweight, most of the object’s state must be made extrinsic; the extrinsic state must be easy to store by the client or must be easily </a:t>
            </a:r>
            <a:r>
              <a:rPr lang="en-US" dirty="0" err="1"/>
              <a:t>deductable</a:t>
            </a:r>
            <a:endParaRPr lang="en-US" dirty="0"/>
          </a:p>
          <a:p>
            <a:pPr lvl="0"/>
            <a:r>
              <a:rPr lang="en-US" dirty="0"/>
              <a:t>flyweight replaces large groups of objects with only a few instances</a:t>
            </a:r>
          </a:p>
          <a:p>
            <a:r>
              <a:rPr lang="en-US" dirty="0"/>
              <a:t>object identity is not important; it is important the behavior expressed for the extrinsic state.</a:t>
            </a:r>
          </a:p>
        </p:txBody>
      </p:sp>
    </p:spTree>
    <p:extLst>
      <p:ext uri="{BB962C8B-B14F-4D97-AF65-F5344CB8AC3E}">
        <p14:creationId xmlns:p14="http://schemas.microsoft.com/office/powerpoint/2010/main" val="4103286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Proxy</a:t>
            </a:r>
            <a:endParaRPr lang="en-US" dirty="0"/>
          </a:p>
        </p:txBody>
      </p:sp>
      <p:sp>
        <p:nvSpPr>
          <p:cNvPr id="3" name="Content Placeholder 2"/>
          <p:cNvSpPr>
            <a:spLocks noGrp="1"/>
          </p:cNvSpPr>
          <p:nvPr>
            <p:ph idx="1"/>
          </p:nvPr>
        </p:nvSpPr>
        <p:spPr>
          <a:xfrm>
            <a:off x="838200" y="1825625"/>
            <a:ext cx="1926265" cy="4351338"/>
          </a:xfrm>
        </p:spPr>
        <p:txBody>
          <a:bodyPr/>
          <a:lstStyle/>
          <a:p>
            <a:r>
              <a:rPr lang="en-US" dirty="0"/>
              <a:t>provide a surrogate or placeholder for another object to control access to it.</a:t>
            </a:r>
          </a:p>
        </p:txBody>
      </p:sp>
      <p:pic>
        <p:nvPicPr>
          <p:cNvPr id="4" name="Picture 3"/>
          <p:cNvPicPr/>
          <p:nvPr/>
        </p:nvPicPr>
        <p:blipFill>
          <a:blip r:embed="rId2" cstate="print"/>
          <a:srcRect l="15545" t="19487" r="39423" b="37949"/>
          <a:stretch>
            <a:fillRect/>
          </a:stretch>
        </p:blipFill>
        <p:spPr bwMode="auto">
          <a:xfrm>
            <a:off x="3515943" y="1825625"/>
            <a:ext cx="7127248" cy="3937222"/>
          </a:xfrm>
          <a:prstGeom prst="rect">
            <a:avLst/>
          </a:prstGeom>
          <a:noFill/>
          <a:ln w="9525">
            <a:noFill/>
            <a:miter lim="800000"/>
            <a:headEnd/>
            <a:tailEnd/>
          </a:ln>
        </p:spPr>
      </p:pic>
    </p:spTree>
    <p:extLst>
      <p:ext uri="{BB962C8B-B14F-4D97-AF65-F5344CB8AC3E}">
        <p14:creationId xmlns:p14="http://schemas.microsoft.com/office/powerpoint/2010/main" val="6876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Abstract Factory - Structure</a:t>
            </a:r>
            <a:endParaRPr lang="en-US" dirty="0"/>
          </a:p>
        </p:txBody>
      </p:sp>
      <p:sp>
        <p:nvSpPr>
          <p:cNvPr id="3" name="Content Placeholder 2"/>
          <p:cNvSpPr>
            <a:spLocks noGrp="1"/>
          </p:cNvSpPr>
          <p:nvPr>
            <p:ph idx="1"/>
          </p:nvPr>
        </p:nvSpPr>
        <p:spPr/>
        <p:txBody>
          <a:bodyPr>
            <a:normAutofit/>
          </a:bodyPr>
          <a:lstStyle/>
          <a:p>
            <a:r>
              <a:rPr lang="en-US" b="1" dirty="0" err="1"/>
              <a:t>AbstractProductA</a:t>
            </a:r>
            <a:r>
              <a:rPr lang="en-US" b="1" dirty="0"/>
              <a:t> </a:t>
            </a:r>
            <a:endParaRPr lang="en-US" dirty="0"/>
          </a:p>
          <a:p>
            <a:pPr lvl="1"/>
            <a:r>
              <a:rPr lang="en-US" dirty="0"/>
              <a:t>Acts as a base class for products of family A</a:t>
            </a:r>
          </a:p>
          <a:p>
            <a:pPr lvl="1"/>
            <a:r>
              <a:rPr lang="en-US" dirty="0"/>
              <a:t>Defines the interface for the product family</a:t>
            </a:r>
          </a:p>
          <a:p>
            <a:r>
              <a:rPr lang="en-US" b="1" dirty="0" err="1"/>
              <a:t>ConcreteProductA</a:t>
            </a:r>
            <a:endParaRPr lang="en-US" dirty="0"/>
          </a:p>
          <a:p>
            <a:pPr lvl="1"/>
            <a:r>
              <a:rPr lang="en-US" dirty="0"/>
              <a:t>Implements the interface defined by </a:t>
            </a:r>
            <a:r>
              <a:rPr lang="en-US" dirty="0" err="1"/>
              <a:t>AbstractProductA</a:t>
            </a:r>
            <a:endParaRPr lang="en-US" dirty="0"/>
          </a:p>
          <a:p>
            <a:pPr lvl="1"/>
            <a:r>
              <a:rPr lang="en-US" dirty="0"/>
              <a:t>Will be created by the corresponding ConcreteFactory1</a:t>
            </a:r>
          </a:p>
          <a:p>
            <a:r>
              <a:rPr lang="en-US" b="1" dirty="0"/>
              <a:t>Client</a:t>
            </a:r>
            <a:endParaRPr lang="en-US" dirty="0"/>
          </a:p>
          <a:p>
            <a:pPr lvl="1"/>
            <a:r>
              <a:rPr lang="en-US" dirty="0"/>
              <a:t>Uses </a:t>
            </a:r>
            <a:r>
              <a:rPr lang="en-US" b="1" dirty="0"/>
              <a:t>only</a:t>
            </a:r>
            <a:r>
              <a:rPr lang="en-US" dirty="0"/>
              <a:t> the interfaces defined by </a:t>
            </a:r>
            <a:r>
              <a:rPr lang="en-US" dirty="0" err="1"/>
              <a:t>AbstractFactory</a:t>
            </a:r>
            <a:r>
              <a:rPr lang="en-US" dirty="0"/>
              <a:t> and </a:t>
            </a:r>
            <a:r>
              <a:rPr lang="en-US" dirty="0" err="1"/>
              <a:t>AbstractProduct</a:t>
            </a:r>
            <a:endParaRPr lang="en-US" dirty="0"/>
          </a:p>
        </p:txBody>
      </p:sp>
    </p:spTree>
    <p:extLst>
      <p:ext uri="{BB962C8B-B14F-4D97-AF65-F5344CB8AC3E}">
        <p14:creationId xmlns:p14="http://schemas.microsoft.com/office/powerpoint/2010/main" val="1849692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Proxy - Structure</a:t>
            </a:r>
            <a:endParaRPr lang="en-US" dirty="0"/>
          </a:p>
        </p:txBody>
      </p:sp>
      <p:sp>
        <p:nvSpPr>
          <p:cNvPr id="3" name="Content Placeholder 2"/>
          <p:cNvSpPr>
            <a:spLocks noGrp="1"/>
          </p:cNvSpPr>
          <p:nvPr>
            <p:ph idx="1"/>
          </p:nvPr>
        </p:nvSpPr>
        <p:spPr/>
        <p:txBody>
          <a:bodyPr>
            <a:normAutofit/>
          </a:bodyPr>
          <a:lstStyle/>
          <a:p>
            <a:r>
              <a:rPr lang="en-US" b="1" dirty="0"/>
              <a:t>Subject</a:t>
            </a:r>
            <a:endParaRPr lang="en-US" dirty="0"/>
          </a:p>
          <a:p>
            <a:pPr lvl="1"/>
            <a:r>
              <a:rPr lang="en-US" dirty="0"/>
              <a:t>defines the interface for both </a:t>
            </a:r>
            <a:r>
              <a:rPr lang="en-US" dirty="0" err="1"/>
              <a:t>RealSubject</a:t>
            </a:r>
            <a:r>
              <a:rPr lang="en-US" dirty="0"/>
              <a:t> and Proxy</a:t>
            </a:r>
          </a:p>
          <a:p>
            <a:r>
              <a:rPr lang="en-US" b="1" dirty="0" err="1"/>
              <a:t>RealSubject</a:t>
            </a:r>
            <a:endParaRPr lang="en-US" dirty="0"/>
          </a:p>
          <a:p>
            <a:pPr lvl="1"/>
            <a:r>
              <a:rPr lang="en-US" dirty="0"/>
              <a:t>is the real object referenced by Proxy</a:t>
            </a:r>
          </a:p>
          <a:p>
            <a:pPr lvl="1"/>
            <a:r>
              <a:rPr lang="en-US" dirty="0"/>
              <a:t>implements the concrete functionality of the subject</a:t>
            </a:r>
          </a:p>
          <a:p>
            <a:r>
              <a:rPr lang="en-US" b="1" dirty="0"/>
              <a:t>Proxy</a:t>
            </a:r>
            <a:endParaRPr lang="en-US" dirty="0"/>
          </a:p>
          <a:p>
            <a:pPr lvl="1"/>
            <a:r>
              <a:rPr lang="en-US" dirty="0"/>
              <a:t>holds a reference to the real subject</a:t>
            </a:r>
          </a:p>
          <a:p>
            <a:pPr lvl="1"/>
            <a:r>
              <a:rPr lang="en-US" dirty="0"/>
              <a:t>implements the request() in which it makes a call to the real subject operation</a:t>
            </a:r>
          </a:p>
        </p:txBody>
      </p:sp>
    </p:spTree>
    <p:extLst>
      <p:ext uri="{BB962C8B-B14F-4D97-AF65-F5344CB8AC3E}">
        <p14:creationId xmlns:p14="http://schemas.microsoft.com/office/powerpoint/2010/main" val="3734008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Proxy - Implications</a:t>
            </a:r>
            <a:endParaRPr lang="en-US" dirty="0"/>
          </a:p>
        </p:txBody>
      </p:sp>
      <p:sp>
        <p:nvSpPr>
          <p:cNvPr id="3" name="Content Placeholder 2"/>
          <p:cNvSpPr>
            <a:spLocks noGrp="1"/>
          </p:cNvSpPr>
          <p:nvPr>
            <p:ph idx="1"/>
          </p:nvPr>
        </p:nvSpPr>
        <p:spPr/>
        <p:txBody>
          <a:bodyPr/>
          <a:lstStyle/>
          <a:p>
            <a:pPr lvl="0"/>
            <a:r>
              <a:rPr lang="en-US" dirty="0"/>
              <a:t>the proxy may be responsible for the creation/destruction of the real object</a:t>
            </a:r>
          </a:p>
          <a:p>
            <a:pPr lvl="0"/>
            <a:r>
              <a:rPr lang="en-US" dirty="0"/>
              <a:t>the proxy controls the access to the real subject</a:t>
            </a:r>
          </a:p>
          <a:p>
            <a:pPr lvl="0"/>
            <a:r>
              <a:rPr lang="en-US" dirty="0"/>
              <a:t>the real subject may be a remote object</a:t>
            </a:r>
          </a:p>
          <a:p>
            <a:pPr lvl="0"/>
            <a:r>
              <a:rPr lang="en-US" dirty="0"/>
              <a:t>usually found in C++ programming languages as smart pointers</a:t>
            </a:r>
          </a:p>
          <a:p>
            <a:endParaRPr lang="en-US" dirty="0"/>
          </a:p>
        </p:txBody>
      </p:sp>
    </p:spTree>
    <p:extLst>
      <p:ext uri="{BB962C8B-B14F-4D97-AF65-F5344CB8AC3E}">
        <p14:creationId xmlns:p14="http://schemas.microsoft.com/office/powerpoint/2010/main" val="3744317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Chain of Responsibility</a:t>
            </a:r>
            <a:endParaRPr lang="en-US" dirty="0"/>
          </a:p>
        </p:txBody>
      </p:sp>
      <p:sp>
        <p:nvSpPr>
          <p:cNvPr id="3" name="Content Placeholder 2"/>
          <p:cNvSpPr>
            <a:spLocks noGrp="1"/>
          </p:cNvSpPr>
          <p:nvPr>
            <p:ph idx="1"/>
          </p:nvPr>
        </p:nvSpPr>
        <p:spPr>
          <a:xfrm>
            <a:off x="838200" y="1825625"/>
            <a:ext cx="3382926" cy="4351338"/>
          </a:xfrm>
        </p:spPr>
        <p:txBody>
          <a:bodyPr>
            <a:normAutofit lnSpcReduction="10000"/>
          </a:bodyPr>
          <a:lstStyle/>
          <a:p>
            <a:r>
              <a:rPr lang="en-US" dirty="0"/>
              <a:t>avoid</a:t>
            </a:r>
            <a:r>
              <a:rPr lang="ro-RO" dirty="0"/>
              <a:t>s</a:t>
            </a:r>
            <a:r>
              <a:rPr lang="en-US" dirty="0"/>
              <a:t> coupling the sender of a request to its receiver by giving more than one object a chance to handle the request. Chain the receiving objects and pass the request along the chain until an object handles it.</a:t>
            </a:r>
          </a:p>
        </p:txBody>
      </p:sp>
      <p:pic>
        <p:nvPicPr>
          <p:cNvPr id="4" name="Picture 3"/>
          <p:cNvPicPr/>
          <p:nvPr/>
        </p:nvPicPr>
        <p:blipFill>
          <a:blip r:embed="rId2" cstate="print"/>
          <a:srcRect l="16987" t="17436" r="32051" b="38718"/>
          <a:stretch>
            <a:fillRect/>
          </a:stretch>
        </p:blipFill>
        <p:spPr bwMode="auto">
          <a:xfrm>
            <a:off x="4557424" y="1825625"/>
            <a:ext cx="6796375" cy="4086077"/>
          </a:xfrm>
          <a:prstGeom prst="rect">
            <a:avLst/>
          </a:prstGeom>
          <a:noFill/>
          <a:ln w="9525">
            <a:noFill/>
            <a:miter lim="800000"/>
            <a:headEnd/>
            <a:tailEnd/>
          </a:ln>
        </p:spPr>
      </p:pic>
    </p:spTree>
    <p:extLst>
      <p:ext uri="{BB962C8B-B14F-4D97-AF65-F5344CB8AC3E}">
        <p14:creationId xmlns:p14="http://schemas.microsoft.com/office/powerpoint/2010/main" val="36097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Chain of Responsibility - Structure</a:t>
            </a:r>
            <a:endParaRPr lang="en-US" dirty="0"/>
          </a:p>
        </p:txBody>
      </p:sp>
      <p:sp>
        <p:nvSpPr>
          <p:cNvPr id="3" name="Content Placeholder 2"/>
          <p:cNvSpPr>
            <a:spLocks noGrp="1"/>
          </p:cNvSpPr>
          <p:nvPr>
            <p:ph idx="1"/>
          </p:nvPr>
        </p:nvSpPr>
        <p:spPr/>
        <p:txBody>
          <a:bodyPr>
            <a:normAutofit lnSpcReduction="10000"/>
          </a:bodyPr>
          <a:lstStyle/>
          <a:p>
            <a:r>
              <a:rPr lang="en-US" b="1" dirty="0"/>
              <a:t>Handler</a:t>
            </a:r>
            <a:endParaRPr lang="en-US" dirty="0"/>
          </a:p>
          <a:p>
            <a:pPr lvl="1"/>
            <a:r>
              <a:rPr lang="en-US" dirty="0"/>
              <a:t>interface for handling requests</a:t>
            </a:r>
          </a:p>
          <a:p>
            <a:pPr lvl="1"/>
            <a:r>
              <a:rPr lang="en-US" dirty="0"/>
              <a:t>holds a link to its successor like in a simple linked list</a:t>
            </a:r>
          </a:p>
          <a:p>
            <a:r>
              <a:rPr lang="en-US" b="1" dirty="0" err="1"/>
              <a:t>ConcreteHandler</a:t>
            </a:r>
            <a:endParaRPr lang="en-US" dirty="0"/>
          </a:p>
          <a:p>
            <a:pPr lvl="1"/>
            <a:r>
              <a:rPr lang="en-US" dirty="0"/>
              <a:t>handles the request in a particular fashion</a:t>
            </a:r>
          </a:p>
          <a:p>
            <a:pPr lvl="1"/>
            <a:r>
              <a:rPr lang="en-US" dirty="0"/>
              <a:t>if it can handle the request then performs the processing, if not, then forwards it to the next handler in the chain; also, depending on the implementation, after handling the request, can trigger processing from the successor</a:t>
            </a:r>
          </a:p>
          <a:p>
            <a:r>
              <a:rPr lang="en-US" b="1" dirty="0"/>
              <a:t>Client</a:t>
            </a:r>
            <a:endParaRPr lang="en-US" dirty="0"/>
          </a:p>
          <a:p>
            <a:pPr lvl="1"/>
            <a:r>
              <a:rPr lang="en-US" dirty="0"/>
              <a:t>launches a request to the first Handler in the chain</a:t>
            </a:r>
          </a:p>
          <a:p>
            <a:endParaRPr lang="en-US" dirty="0"/>
          </a:p>
        </p:txBody>
      </p:sp>
    </p:spTree>
    <p:extLst>
      <p:ext uri="{BB962C8B-B14F-4D97-AF65-F5344CB8AC3E}">
        <p14:creationId xmlns:p14="http://schemas.microsoft.com/office/powerpoint/2010/main" val="2005599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Chain of Responsibility - Structure</a:t>
            </a:r>
            <a:endParaRPr lang="en-US" dirty="0"/>
          </a:p>
        </p:txBody>
      </p:sp>
      <p:pic>
        <p:nvPicPr>
          <p:cNvPr id="5" name="Picture 4"/>
          <p:cNvPicPr/>
          <p:nvPr/>
        </p:nvPicPr>
        <p:blipFill>
          <a:blip r:embed="rId2" cstate="print"/>
          <a:srcRect/>
          <a:stretch>
            <a:fillRect/>
          </a:stretch>
        </p:blipFill>
        <p:spPr bwMode="auto">
          <a:xfrm>
            <a:off x="1601085" y="2009111"/>
            <a:ext cx="7638607" cy="3200842"/>
          </a:xfrm>
          <a:prstGeom prst="rect">
            <a:avLst/>
          </a:prstGeom>
          <a:noFill/>
          <a:ln w="9525">
            <a:noFill/>
            <a:miter lim="800000"/>
            <a:headEnd/>
            <a:tailEnd/>
          </a:ln>
        </p:spPr>
      </p:pic>
    </p:spTree>
    <p:extLst>
      <p:ext uri="{BB962C8B-B14F-4D97-AF65-F5344CB8AC3E}">
        <p14:creationId xmlns:p14="http://schemas.microsoft.com/office/powerpoint/2010/main" val="339080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Chain of Responsibility - Implications</a:t>
            </a:r>
            <a:endParaRPr lang="en-US" dirty="0"/>
          </a:p>
        </p:txBody>
      </p:sp>
      <p:sp>
        <p:nvSpPr>
          <p:cNvPr id="3" name="Content Placeholder 2"/>
          <p:cNvSpPr>
            <a:spLocks noGrp="1"/>
          </p:cNvSpPr>
          <p:nvPr>
            <p:ph idx="1"/>
          </p:nvPr>
        </p:nvSpPr>
        <p:spPr/>
        <p:txBody>
          <a:bodyPr/>
          <a:lstStyle/>
          <a:p>
            <a:pPr lvl="0"/>
            <a:r>
              <a:rPr lang="en-US" dirty="0"/>
              <a:t>Fire and forget processing</a:t>
            </a:r>
          </a:p>
          <a:p>
            <a:pPr lvl="0"/>
            <a:r>
              <a:rPr lang="en-US" dirty="0"/>
              <a:t>more than one object can handle the request</a:t>
            </a:r>
          </a:p>
          <a:p>
            <a:pPr lvl="0"/>
            <a:r>
              <a:rPr lang="en-US" dirty="0"/>
              <a:t>this pattern reduces coupling between the client and each of the </a:t>
            </a:r>
            <a:r>
              <a:rPr lang="en-US" dirty="0" err="1"/>
              <a:t>concreteHandler</a:t>
            </a:r>
            <a:r>
              <a:rPr lang="en-US" dirty="0"/>
              <a:t> implementations; the coupling is at Client – Handler level</a:t>
            </a:r>
          </a:p>
          <a:p>
            <a:pPr lvl="0"/>
            <a:r>
              <a:rPr lang="en-US" dirty="0"/>
              <a:t>each of the Handlers has particular behavior</a:t>
            </a:r>
          </a:p>
          <a:p>
            <a:pPr lvl="0"/>
            <a:r>
              <a:rPr lang="en-US" dirty="0"/>
              <a:t>the processing chain is easily changeable</a:t>
            </a:r>
          </a:p>
          <a:p>
            <a:endParaRPr lang="en-US" dirty="0"/>
          </a:p>
        </p:txBody>
      </p:sp>
    </p:spTree>
    <p:extLst>
      <p:ext uri="{BB962C8B-B14F-4D97-AF65-F5344CB8AC3E}">
        <p14:creationId xmlns:p14="http://schemas.microsoft.com/office/powerpoint/2010/main" val="3663803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Command</a:t>
            </a:r>
            <a:endParaRPr lang="en-US" dirty="0"/>
          </a:p>
        </p:txBody>
      </p:sp>
      <p:sp>
        <p:nvSpPr>
          <p:cNvPr id="3" name="Content Placeholder 2"/>
          <p:cNvSpPr>
            <a:spLocks noGrp="1"/>
          </p:cNvSpPr>
          <p:nvPr>
            <p:ph idx="1"/>
          </p:nvPr>
        </p:nvSpPr>
        <p:spPr>
          <a:xfrm>
            <a:off x="838200" y="1825625"/>
            <a:ext cx="3138377" cy="4351338"/>
          </a:xfrm>
        </p:spPr>
        <p:txBody>
          <a:bodyPr/>
          <a:lstStyle/>
          <a:p>
            <a:r>
              <a:rPr lang="en-US" dirty="0"/>
              <a:t>encapsulate</a:t>
            </a:r>
            <a:r>
              <a:rPr lang="ro-RO" dirty="0"/>
              <a:t>s</a:t>
            </a:r>
            <a:r>
              <a:rPr lang="en-US" dirty="0"/>
              <a:t> a request as an object, thereby letting you parameterize clients with different requests, queue or log requests, and support undoable operations.</a:t>
            </a:r>
          </a:p>
        </p:txBody>
      </p:sp>
      <p:pic>
        <p:nvPicPr>
          <p:cNvPr id="4" name="Picture 3"/>
          <p:cNvPicPr/>
          <p:nvPr/>
        </p:nvPicPr>
        <p:blipFill>
          <a:blip r:embed="rId2" cstate="print"/>
          <a:srcRect l="20994" t="21282" r="27243" b="34615"/>
          <a:stretch>
            <a:fillRect/>
          </a:stretch>
        </p:blipFill>
        <p:spPr bwMode="auto">
          <a:xfrm>
            <a:off x="3976577" y="1962925"/>
            <a:ext cx="7377223" cy="4214038"/>
          </a:xfrm>
          <a:prstGeom prst="rect">
            <a:avLst/>
          </a:prstGeom>
          <a:noFill/>
          <a:ln w="9525">
            <a:noFill/>
            <a:miter lim="800000"/>
            <a:headEnd/>
            <a:tailEnd/>
          </a:ln>
        </p:spPr>
      </p:pic>
    </p:spTree>
    <p:extLst>
      <p:ext uri="{BB962C8B-B14F-4D97-AF65-F5344CB8AC3E}">
        <p14:creationId xmlns:p14="http://schemas.microsoft.com/office/powerpoint/2010/main" val="3905295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Command - Structure</a:t>
            </a:r>
            <a:endParaRPr lang="en-US" dirty="0"/>
          </a:p>
        </p:txBody>
      </p:sp>
      <p:sp>
        <p:nvSpPr>
          <p:cNvPr id="3" name="Content Placeholder 2"/>
          <p:cNvSpPr>
            <a:spLocks noGrp="1"/>
          </p:cNvSpPr>
          <p:nvPr>
            <p:ph idx="1"/>
          </p:nvPr>
        </p:nvSpPr>
        <p:spPr/>
        <p:txBody>
          <a:bodyPr>
            <a:normAutofit/>
          </a:bodyPr>
          <a:lstStyle/>
          <a:p>
            <a:r>
              <a:rPr lang="en-US" b="1" dirty="0"/>
              <a:t>Command</a:t>
            </a:r>
            <a:endParaRPr lang="en-US" dirty="0"/>
          </a:p>
          <a:p>
            <a:pPr lvl="1"/>
            <a:r>
              <a:rPr lang="en-US" dirty="0"/>
              <a:t>defines the interface for executing an operation</a:t>
            </a:r>
          </a:p>
          <a:p>
            <a:r>
              <a:rPr lang="en-US" b="1" dirty="0" err="1"/>
              <a:t>ConcreteCommand</a:t>
            </a:r>
            <a:endParaRPr lang="en-US" dirty="0"/>
          </a:p>
          <a:p>
            <a:pPr lvl="1"/>
            <a:r>
              <a:rPr lang="en-US" dirty="0"/>
              <a:t>implements the interface to execute the operation by calling the corresponding action on the receiver</a:t>
            </a:r>
          </a:p>
          <a:p>
            <a:r>
              <a:rPr lang="en-US" b="1" dirty="0"/>
              <a:t>Client</a:t>
            </a:r>
            <a:endParaRPr lang="en-US" dirty="0"/>
          </a:p>
          <a:p>
            <a:pPr lvl="1"/>
            <a:r>
              <a:rPr lang="en-US" dirty="0"/>
              <a:t>creates the command and sets the receiver</a:t>
            </a:r>
          </a:p>
          <a:p>
            <a:r>
              <a:rPr lang="en-US" b="1" dirty="0"/>
              <a:t>Invoker</a:t>
            </a:r>
            <a:r>
              <a:rPr lang="en-US" dirty="0"/>
              <a:t> </a:t>
            </a:r>
          </a:p>
          <a:p>
            <a:pPr lvl="1"/>
            <a:r>
              <a:rPr lang="en-US" dirty="0"/>
              <a:t>calls the command to execute the operation</a:t>
            </a:r>
          </a:p>
          <a:p>
            <a:endParaRPr lang="en-US" dirty="0"/>
          </a:p>
        </p:txBody>
      </p:sp>
    </p:spTree>
    <p:extLst>
      <p:ext uri="{BB962C8B-B14F-4D97-AF65-F5344CB8AC3E}">
        <p14:creationId xmlns:p14="http://schemas.microsoft.com/office/powerpoint/2010/main" val="2726669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Command - Implications</a:t>
            </a:r>
            <a:endParaRPr lang="en-US" dirty="0"/>
          </a:p>
        </p:txBody>
      </p:sp>
      <p:pic>
        <p:nvPicPr>
          <p:cNvPr id="4" name="Picture 3"/>
          <p:cNvPicPr/>
          <p:nvPr/>
        </p:nvPicPr>
        <p:blipFill>
          <a:blip r:embed="rId2" cstate="print"/>
          <a:srcRect/>
          <a:stretch>
            <a:fillRect/>
          </a:stretch>
        </p:blipFill>
        <p:spPr bwMode="auto">
          <a:xfrm>
            <a:off x="1816396" y="1690688"/>
            <a:ext cx="8559208" cy="4818321"/>
          </a:xfrm>
          <a:prstGeom prst="rect">
            <a:avLst/>
          </a:prstGeom>
          <a:noFill/>
          <a:ln w="9525">
            <a:noFill/>
            <a:miter lim="800000"/>
            <a:headEnd/>
            <a:tailEnd/>
          </a:ln>
        </p:spPr>
      </p:pic>
      <p:sp>
        <p:nvSpPr>
          <p:cNvPr id="5" name="Rectangle 4"/>
          <p:cNvSpPr/>
          <p:nvPr/>
        </p:nvSpPr>
        <p:spPr>
          <a:xfrm>
            <a:off x="1362228" y="1485247"/>
            <a:ext cx="4448975" cy="410882"/>
          </a:xfrm>
          <a:prstGeom prst="rect">
            <a:avLst/>
          </a:prstGeom>
        </p:spPr>
        <p:txBody>
          <a:bodyPr wrap="none">
            <a:spAutoFit/>
          </a:bodyPr>
          <a:lstStyle/>
          <a:p>
            <a:pPr marL="342900" marR="0" lvl="0" indent="-342900">
              <a:lnSpc>
                <a:spcPct val="115000"/>
              </a:lnSpc>
              <a:spcBef>
                <a:spcPts val="0"/>
              </a:spcBef>
              <a:spcAft>
                <a:spcPts val="1000"/>
              </a:spcAft>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the invoker is separated from the receiver</a:t>
            </a:r>
          </a:p>
        </p:txBody>
      </p:sp>
    </p:spTree>
    <p:extLst>
      <p:ext uri="{BB962C8B-B14F-4D97-AF65-F5344CB8AC3E}">
        <p14:creationId xmlns:p14="http://schemas.microsoft.com/office/powerpoint/2010/main" val="3678738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Interpreter</a:t>
            </a:r>
            <a:endParaRPr lang="en-US" dirty="0"/>
          </a:p>
        </p:txBody>
      </p:sp>
      <p:sp>
        <p:nvSpPr>
          <p:cNvPr id="3" name="Content Placeholder 2"/>
          <p:cNvSpPr>
            <a:spLocks noGrp="1"/>
          </p:cNvSpPr>
          <p:nvPr>
            <p:ph idx="1"/>
          </p:nvPr>
        </p:nvSpPr>
        <p:spPr>
          <a:xfrm>
            <a:off x="838200" y="1825625"/>
            <a:ext cx="3053316" cy="4351338"/>
          </a:xfrm>
        </p:spPr>
        <p:txBody>
          <a:bodyPr/>
          <a:lstStyle/>
          <a:p>
            <a:r>
              <a:rPr lang="en-US" dirty="0"/>
              <a:t>Given a language, define a representation for its grammar along with an interpreter that uses the representation to interpret sentences in the language.</a:t>
            </a:r>
          </a:p>
        </p:txBody>
      </p:sp>
      <p:pic>
        <p:nvPicPr>
          <p:cNvPr id="4" name="Picture 3"/>
          <p:cNvPicPr/>
          <p:nvPr/>
        </p:nvPicPr>
        <p:blipFill>
          <a:blip r:embed="rId2" cstate="print"/>
          <a:srcRect l="1603" t="33333" r="60897" b="27273"/>
          <a:stretch>
            <a:fillRect/>
          </a:stretch>
        </p:blipFill>
        <p:spPr bwMode="auto">
          <a:xfrm>
            <a:off x="4398666" y="1825624"/>
            <a:ext cx="6839948" cy="4160505"/>
          </a:xfrm>
          <a:prstGeom prst="rect">
            <a:avLst/>
          </a:prstGeom>
          <a:noFill/>
          <a:ln w="9525">
            <a:noFill/>
            <a:miter lim="800000"/>
            <a:headEnd/>
            <a:tailEnd/>
          </a:ln>
        </p:spPr>
      </p:pic>
    </p:spTree>
    <p:extLst>
      <p:ext uri="{BB962C8B-B14F-4D97-AF65-F5344CB8AC3E}">
        <p14:creationId xmlns:p14="http://schemas.microsoft.com/office/powerpoint/2010/main" val="223387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Abstract Factory - Principles</a:t>
            </a:r>
            <a:endParaRPr lang="en-US" dirty="0"/>
          </a:p>
        </p:txBody>
      </p:sp>
      <p:sp>
        <p:nvSpPr>
          <p:cNvPr id="3" name="Content Placeholder 2"/>
          <p:cNvSpPr>
            <a:spLocks noGrp="1"/>
          </p:cNvSpPr>
          <p:nvPr>
            <p:ph idx="1"/>
          </p:nvPr>
        </p:nvSpPr>
        <p:spPr/>
        <p:txBody>
          <a:bodyPr>
            <a:normAutofit/>
          </a:bodyPr>
          <a:lstStyle/>
          <a:p>
            <a:r>
              <a:rPr lang="en-US" dirty="0"/>
              <a:t>a system should be independent of how its products are created, composed, and represented.</a:t>
            </a:r>
          </a:p>
          <a:p>
            <a:r>
              <a:rPr lang="en-US" dirty="0"/>
              <a:t>a system should be configured with one of multiple families of products.</a:t>
            </a:r>
          </a:p>
          <a:p>
            <a:r>
              <a:rPr lang="en-US" dirty="0"/>
              <a:t>a family of related product objects is designed to be used together, and you need to enforce this constraint.</a:t>
            </a:r>
          </a:p>
          <a:p>
            <a:r>
              <a:rPr lang="en-US" dirty="0"/>
              <a:t>you want to provide a class library of products, and you want to reveal just their interfaces, not their implementations.</a:t>
            </a:r>
          </a:p>
          <a:p>
            <a:pPr lvl="1"/>
            <a:endParaRPr lang="en-US" dirty="0"/>
          </a:p>
        </p:txBody>
      </p:sp>
    </p:spTree>
    <p:extLst>
      <p:ext uri="{BB962C8B-B14F-4D97-AF65-F5344CB8AC3E}">
        <p14:creationId xmlns:p14="http://schemas.microsoft.com/office/powerpoint/2010/main" val="58693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Interpreter - Structure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AbstractExpression</a:t>
            </a:r>
            <a:endParaRPr lang="en-US" dirty="0"/>
          </a:p>
          <a:p>
            <a:pPr lvl="1"/>
            <a:r>
              <a:rPr lang="en-US" dirty="0"/>
              <a:t>defines an interface for interpreting the current node, common to all expression element types</a:t>
            </a:r>
          </a:p>
          <a:p>
            <a:r>
              <a:rPr lang="en-US" b="1" dirty="0" err="1"/>
              <a:t>TerminalExpression</a:t>
            </a:r>
            <a:endParaRPr lang="en-US" dirty="0"/>
          </a:p>
          <a:p>
            <a:pPr lvl="1"/>
            <a:r>
              <a:rPr lang="en-US" dirty="0"/>
              <a:t>implements the interpret operation for terminal nodes of the expression</a:t>
            </a:r>
          </a:p>
          <a:p>
            <a:r>
              <a:rPr lang="en-US" b="1" dirty="0" err="1"/>
              <a:t>NonterminalExpression</a:t>
            </a:r>
            <a:r>
              <a:rPr lang="en-US" dirty="0"/>
              <a:t> </a:t>
            </a:r>
          </a:p>
          <a:p>
            <a:pPr lvl="1"/>
            <a:r>
              <a:rPr lang="en-US" dirty="0"/>
              <a:t>holds links to subexpressions that may be Terminal or Nonterminal</a:t>
            </a:r>
          </a:p>
          <a:p>
            <a:pPr lvl="1"/>
            <a:r>
              <a:rPr lang="en-US" dirty="0"/>
              <a:t>implements the interpret operation that calls interpret operation for each of the subexpression children defined; </a:t>
            </a:r>
          </a:p>
          <a:p>
            <a:r>
              <a:rPr lang="en-US" b="1" dirty="0"/>
              <a:t>Context</a:t>
            </a:r>
            <a:endParaRPr lang="en-US" dirty="0"/>
          </a:p>
          <a:p>
            <a:pPr lvl="1"/>
            <a:r>
              <a:rPr lang="en-US" dirty="0"/>
              <a:t>holds shared data to be used during interpretation</a:t>
            </a:r>
          </a:p>
          <a:p>
            <a:r>
              <a:rPr lang="en-US" b="1" dirty="0"/>
              <a:t>Client</a:t>
            </a:r>
            <a:endParaRPr lang="en-US" dirty="0"/>
          </a:p>
          <a:p>
            <a:pPr lvl="1"/>
            <a:r>
              <a:rPr lang="en-US" dirty="0"/>
              <a:t>holds a link to the first node in the expression tree</a:t>
            </a:r>
          </a:p>
          <a:p>
            <a:pPr lvl="1"/>
            <a:r>
              <a:rPr lang="en-US" dirty="0"/>
              <a:t>triggers the interpretation</a:t>
            </a:r>
          </a:p>
          <a:p>
            <a:endParaRPr lang="en-US" dirty="0"/>
          </a:p>
        </p:txBody>
      </p:sp>
    </p:spTree>
    <p:extLst>
      <p:ext uri="{BB962C8B-B14F-4D97-AF65-F5344CB8AC3E}">
        <p14:creationId xmlns:p14="http://schemas.microsoft.com/office/powerpoint/2010/main" val="199461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Interpreter - Implications</a:t>
            </a:r>
            <a:endParaRPr lang="en-US" dirty="0"/>
          </a:p>
        </p:txBody>
      </p:sp>
      <p:sp>
        <p:nvSpPr>
          <p:cNvPr id="3" name="Content Placeholder 2"/>
          <p:cNvSpPr>
            <a:spLocks noGrp="1"/>
          </p:cNvSpPr>
          <p:nvPr>
            <p:ph idx="1"/>
          </p:nvPr>
        </p:nvSpPr>
        <p:spPr/>
        <p:txBody>
          <a:bodyPr>
            <a:normAutofit/>
          </a:bodyPr>
          <a:lstStyle/>
          <a:p>
            <a:pPr lvl="0"/>
            <a:r>
              <a:rPr lang="en-US" dirty="0"/>
              <a:t>used for expression evaluation</a:t>
            </a:r>
          </a:p>
          <a:p>
            <a:pPr lvl="0"/>
            <a:r>
              <a:rPr lang="en-US" dirty="0"/>
              <a:t>extensible</a:t>
            </a:r>
          </a:p>
          <a:p>
            <a:pPr lvl="0"/>
            <a:r>
              <a:rPr lang="en-US" dirty="0"/>
              <a:t>for difficult grammars becomes hard to maintain</a:t>
            </a:r>
          </a:p>
          <a:p>
            <a:endParaRPr lang="en-US" dirty="0"/>
          </a:p>
        </p:txBody>
      </p:sp>
    </p:spTree>
    <p:extLst>
      <p:ext uri="{BB962C8B-B14F-4D97-AF65-F5344CB8AC3E}">
        <p14:creationId xmlns:p14="http://schemas.microsoft.com/office/powerpoint/2010/main" val="2912097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Iterator</a:t>
            </a:r>
            <a:endParaRPr lang="en-US" dirty="0"/>
          </a:p>
        </p:txBody>
      </p:sp>
      <p:sp>
        <p:nvSpPr>
          <p:cNvPr id="3" name="Content Placeholder 2"/>
          <p:cNvSpPr>
            <a:spLocks noGrp="1"/>
          </p:cNvSpPr>
          <p:nvPr>
            <p:ph idx="1"/>
          </p:nvPr>
        </p:nvSpPr>
        <p:spPr>
          <a:xfrm>
            <a:off x="838200" y="1825625"/>
            <a:ext cx="2649279" cy="4351338"/>
          </a:xfrm>
        </p:spPr>
        <p:txBody>
          <a:bodyPr/>
          <a:lstStyle/>
          <a:p>
            <a:r>
              <a:rPr lang="en-US" dirty="0"/>
              <a:t>Provide a way to access the elements of an aggregate object sequentially without exposing its underlying representation.</a:t>
            </a:r>
          </a:p>
        </p:txBody>
      </p:sp>
      <p:pic>
        <p:nvPicPr>
          <p:cNvPr id="4" name="Picture 3"/>
          <p:cNvPicPr/>
          <p:nvPr/>
        </p:nvPicPr>
        <p:blipFill>
          <a:blip r:embed="rId2" cstate="print"/>
          <a:srcRect l="2724" t="33636" r="70032" b="25758"/>
          <a:stretch>
            <a:fillRect/>
          </a:stretch>
        </p:blipFill>
        <p:spPr bwMode="auto">
          <a:xfrm>
            <a:off x="3924299" y="1270790"/>
            <a:ext cx="6495607" cy="5161908"/>
          </a:xfrm>
          <a:prstGeom prst="rect">
            <a:avLst/>
          </a:prstGeom>
          <a:noFill/>
          <a:ln w="9525">
            <a:noFill/>
            <a:miter lim="800000"/>
            <a:headEnd/>
            <a:tailEnd/>
          </a:ln>
        </p:spPr>
      </p:pic>
    </p:spTree>
    <p:extLst>
      <p:ext uri="{BB962C8B-B14F-4D97-AF65-F5344CB8AC3E}">
        <p14:creationId xmlns:p14="http://schemas.microsoft.com/office/powerpoint/2010/main" val="2237863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Iterator - Structure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Iterator</a:t>
            </a:r>
            <a:r>
              <a:rPr lang="en-US" dirty="0"/>
              <a:t>:</a:t>
            </a:r>
          </a:p>
          <a:p>
            <a:pPr lvl="1"/>
            <a:r>
              <a:rPr lang="en-US" dirty="0"/>
              <a:t>defines an interface for accessing and traversing elements. </a:t>
            </a:r>
          </a:p>
          <a:p>
            <a:r>
              <a:rPr lang="en-US" b="1" dirty="0" err="1"/>
              <a:t>ConcreteIterator</a:t>
            </a:r>
            <a:endParaRPr lang="en-US" dirty="0"/>
          </a:p>
          <a:p>
            <a:pPr lvl="1"/>
            <a:r>
              <a:rPr lang="en-US" dirty="0"/>
              <a:t>implements the Iterator interface. </a:t>
            </a:r>
          </a:p>
          <a:p>
            <a:r>
              <a:rPr lang="en-US" b="1" dirty="0"/>
              <a:t>Aggregate</a:t>
            </a:r>
            <a:endParaRPr lang="en-US" dirty="0"/>
          </a:p>
          <a:p>
            <a:pPr lvl="1"/>
            <a:r>
              <a:rPr lang="en-US" dirty="0"/>
              <a:t>defines an interface for creating an Iterator object. </a:t>
            </a:r>
          </a:p>
          <a:p>
            <a:r>
              <a:rPr lang="en-US" b="1" dirty="0" err="1"/>
              <a:t>ConcreteAggregate</a:t>
            </a:r>
            <a:endParaRPr lang="en-US" dirty="0"/>
          </a:p>
          <a:p>
            <a:pPr lvl="1"/>
            <a:r>
              <a:rPr lang="en-US" dirty="0"/>
              <a:t>implements the Iterator creation interface to return an instance of the proper </a:t>
            </a:r>
            <a:r>
              <a:rPr lang="en-US" dirty="0" err="1"/>
              <a:t>ConcreteIterator</a:t>
            </a:r>
            <a:endParaRPr lang="en-US" dirty="0"/>
          </a:p>
          <a:p>
            <a:pPr lvl="1"/>
            <a:r>
              <a:rPr lang="en-US" dirty="0"/>
              <a:t>holds and manages the collection of Items</a:t>
            </a:r>
          </a:p>
          <a:p>
            <a:r>
              <a:rPr lang="en-US" b="1" dirty="0"/>
              <a:t>Item</a:t>
            </a:r>
            <a:endParaRPr lang="en-US" dirty="0"/>
          </a:p>
          <a:p>
            <a:pPr lvl="1"/>
            <a:r>
              <a:rPr lang="en-US" dirty="0"/>
              <a:t>the class type for the elements in the collection held by </a:t>
            </a:r>
            <a:r>
              <a:rPr lang="en-US" dirty="0" err="1"/>
              <a:t>ConcreteAggregate</a:t>
            </a:r>
            <a:endParaRPr lang="en-US" dirty="0"/>
          </a:p>
        </p:txBody>
      </p:sp>
    </p:spTree>
    <p:extLst>
      <p:ext uri="{BB962C8B-B14F-4D97-AF65-F5344CB8AC3E}">
        <p14:creationId xmlns:p14="http://schemas.microsoft.com/office/powerpoint/2010/main" val="4074544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Iterator - Implications</a:t>
            </a:r>
            <a:endParaRPr lang="en-US" dirty="0"/>
          </a:p>
        </p:txBody>
      </p:sp>
      <p:sp>
        <p:nvSpPr>
          <p:cNvPr id="3" name="Content Placeholder 2"/>
          <p:cNvSpPr>
            <a:spLocks noGrp="1"/>
          </p:cNvSpPr>
          <p:nvPr>
            <p:ph idx="1"/>
          </p:nvPr>
        </p:nvSpPr>
        <p:spPr/>
        <p:txBody>
          <a:bodyPr/>
          <a:lstStyle/>
          <a:p>
            <a:pPr lvl="0"/>
            <a:r>
              <a:rPr lang="en-US" dirty="0"/>
              <a:t>this pattern provides access to contained elements without showing the exact internal representation used inside the </a:t>
            </a:r>
            <a:r>
              <a:rPr lang="en-US" dirty="0" err="1"/>
              <a:t>ConcreteAggregate</a:t>
            </a:r>
            <a:endParaRPr lang="en-US" dirty="0"/>
          </a:p>
          <a:p>
            <a:pPr lvl="0"/>
            <a:r>
              <a:rPr lang="en-US" dirty="0"/>
              <a:t>more iterators may be defined, for various traversal modes</a:t>
            </a:r>
          </a:p>
          <a:p>
            <a:pPr lvl="0"/>
            <a:r>
              <a:rPr lang="en-US" dirty="0"/>
              <a:t>implemented on various platforms, </a:t>
            </a:r>
            <a:r>
              <a:rPr lang="en-US" dirty="0" err="1"/>
              <a:t>c++</a:t>
            </a:r>
            <a:r>
              <a:rPr lang="en-US" dirty="0"/>
              <a:t>, .NET, Java as part of the collections packages</a:t>
            </a:r>
          </a:p>
          <a:p>
            <a:endParaRPr lang="en-US" dirty="0"/>
          </a:p>
        </p:txBody>
      </p:sp>
    </p:spTree>
    <p:extLst>
      <p:ext uri="{BB962C8B-B14F-4D97-AF65-F5344CB8AC3E}">
        <p14:creationId xmlns:p14="http://schemas.microsoft.com/office/powerpoint/2010/main" val="1457080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Mediator</a:t>
            </a:r>
            <a:endParaRPr lang="en-US" dirty="0"/>
          </a:p>
        </p:txBody>
      </p:sp>
      <p:sp>
        <p:nvSpPr>
          <p:cNvPr id="3" name="Content Placeholder 2"/>
          <p:cNvSpPr>
            <a:spLocks noGrp="1"/>
          </p:cNvSpPr>
          <p:nvPr>
            <p:ph idx="1"/>
          </p:nvPr>
        </p:nvSpPr>
        <p:spPr>
          <a:xfrm>
            <a:off x="838200" y="1825625"/>
            <a:ext cx="3648740" cy="4351338"/>
          </a:xfrm>
        </p:spPr>
        <p:txBody>
          <a:bodyPr>
            <a:normAutofit lnSpcReduction="10000"/>
          </a:bodyPr>
          <a:lstStyle/>
          <a:p>
            <a:r>
              <a:rPr lang="en-US" dirty="0"/>
              <a:t>define</a:t>
            </a:r>
            <a:r>
              <a:rPr lang="ro-RO" dirty="0"/>
              <a:t>s</a:t>
            </a:r>
            <a:r>
              <a:rPr lang="en-US" dirty="0"/>
              <a:t> an object that encapsulates how a set of objects interact. </a:t>
            </a:r>
            <a:endParaRPr lang="ro-RO" dirty="0"/>
          </a:p>
          <a:p>
            <a:r>
              <a:rPr lang="en-US" dirty="0"/>
              <a:t>promotes loose coupling by keeping objects from referring to each other explicitly, and it lets you vary their interaction independently.</a:t>
            </a:r>
          </a:p>
        </p:txBody>
      </p:sp>
      <p:pic>
        <p:nvPicPr>
          <p:cNvPr id="4" name="Picture 3"/>
          <p:cNvPicPr/>
          <p:nvPr/>
        </p:nvPicPr>
        <p:blipFill>
          <a:blip r:embed="rId2" cstate="print"/>
          <a:srcRect l="24519" t="23077" r="28686" b="36154"/>
          <a:stretch>
            <a:fillRect/>
          </a:stretch>
        </p:blipFill>
        <p:spPr bwMode="auto">
          <a:xfrm>
            <a:off x="4486940" y="1690688"/>
            <a:ext cx="7102548" cy="4210382"/>
          </a:xfrm>
          <a:prstGeom prst="rect">
            <a:avLst/>
          </a:prstGeom>
          <a:noFill/>
          <a:ln w="9525">
            <a:noFill/>
            <a:miter lim="800000"/>
            <a:headEnd/>
            <a:tailEnd/>
          </a:ln>
        </p:spPr>
      </p:pic>
    </p:spTree>
    <p:extLst>
      <p:ext uri="{BB962C8B-B14F-4D97-AF65-F5344CB8AC3E}">
        <p14:creationId xmlns:p14="http://schemas.microsoft.com/office/powerpoint/2010/main" val="350806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Mediator -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b="1" dirty="0"/>
              <a:t>Mediator</a:t>
            </a:r>
            <a:r>
              <a:rPr lang="en-US" dirty="0"/>
              <a:t> </a:t>
            </a:r>
          </a:p>
          <a:p>
            <a:pPr lvl="1"/>
            <a:r>
              <a:rPr lang="en-US" dirty="0"/>
              <a:t>defines an interface for communicating with Colleague objects. </a:t>
            </a:r>
          </a:p>
          <a:p>
            <a:r>
              <a:rPr lang="en-US" b="1" dirty="0" err="1"/>
              <a:t>ConcreteMediator</a:t>
            </a:r>
            <a:r>
              <a:rPr lang="en-US" dirty="0"/>
              <a:t> </a:t>
            </a:r>
          </a:p>
          <a:p>
            <a:pPr lvl="1"/>
            <a:r>
              <a:rPr lang="en-US" dirty="0"/>
              <a:t>implements cooperative behavior by coordinating Colleague objects</a:t>
            </a:r>
          </a:p>
          <a:p>
            <a:pPr lvl="1"/>
            <a:r>
              <a:rPr lang="en-US" dirty="0"/>
              <a:t>holds references to colleagues</a:t>
            </a:r>
          </a:p>
          <a:p>
            <a:pPr lvl="1"/>
            <a:r>
              <a:rPr lang="en-US" dirty="0"/>
              <a:t>gets notified by the colleagues when their state changes</a:t>
            </a:r>
          </a:p>
          <a:p>
            <a:pPr lvl="1"/>
            <a:r>
              <a:rPr lang="en-US" dirty="0"/>
              <a:t>notifies</a:t>
            </a:r>
          </a:p>
          <a:p>
            <a:r>
              <a:rPr lang="en-US" b="1" dirty="0"/>
              <a:t>Colleague</a:t>
            </a:r>
            <a:endParaRPr lang="en-US" dirty="0"/>
          </a:p>
          <a:p>
            <a:pPr lvl="1"/>
            <a:r>
              <a:rPr lang="en-US" dirty="0"/>
              <a:t>each Colleague class knows its Mediator object.</a:t>
            </a:r>
          </a:p>
          <a:p>
            <a:pPr lvl="1"/>
            <a:r>
              <a:rPr lang="en-US" dirty="0"/>
              <a:t>each colleague notifies its mediator whenever it would have otherwise communicated with another colleague</a:t>
            </a:r>
          </a:p>
          <a:p>
            <a:pPr lvl="1"/>
            <a:r>
              <a:rPr lang="en-US" dirty="0"/>
              <a:t>offers interface for getting/setting the state</a:t>
            </a:r>
          </a:p>
          <a:p>
            <a:r>
              <a:rPr lang="en-US" b="1" dirty="0" err="1"/>
              <a:t>ConcreteColleague</a:t>
            </a:r>
            <a:endParaRPr lang="en-US" dirty="0"/>
          </a:p>
          <a:p>
            <a:pPr lvl="1"/>
            <a:r>
              <a:rPr lang="en-US" dirty="0"/>
              <a:t>implements the Colleague interface</a:t>
            </a:r>
          </a:p>
        </p:txBody>
      </p:sp>
    </p:spTree>
    <p:extLst>
      <p:ext uri="{BB962C8B-B14F-4D97-AF65-F5344CB8AC3E}">
        <p14:creationId xmlns:p14="http://schemas.microsoft.com/office/powerpoint/2010/main" val="1874990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Mediator - Interactions</a:t>
            </a:r>
            <a:endParaRPr lang="en-US" dirty="0"/>
          </a:p>
        </p:txBody>
      </p:sp>
      <p:pic>
        <p:nvPicPr>
          <p:cNvPr id="4" name="Picture 3"/>
          <p:cNvPicPr/>
          <p:nvPr/>
        </p:nvPicPr>
        <p:blipFill>
          <a:blip r:embed="rId2" cstate="print"/>
          <a:srcRect/>
          <a:stretch>
            <a:fillRect/>
          </a:stretch>
        </p:blipFill>
        <p:spPr bwMode="auto">
          <a:xfrm>
            <a:off x="1977656" y="1433511"/>
            <a:ext cx="6624084" cy="4786535"/>
          </a:xfrm>
          <a:prstGeom prst="rect">
            <a:avLst/>
          </a:prstGeom>
          <a:noFill/>
          <a:ln w="9525">
            <a:noFill/>
            <a:miter lim="800000"/>
            <a:headEnd/>
            <a:tailEnd/>
          </a:ln>
        </p:spPr>
      </p:pic>
    </p:spTree>
    <p:extLst>
      <p:ext uri="{BB962C8B-B14F-4D97-AF65-F5344CB8AC3E}">
        <p14:creationId xmlns:p14="http://schemas.microsoft.com/office/powerpoint/2010/main" val="3789489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Mediator - Implications</a:t>
            </a:r>
            <a:endParaRPr lang="en-US" dirty="0"/>
          </a:p>
        </p:txBody>
      </p:sp>
      <p:sp>
        <p:nvSpPr>
          <p:cNvPr id="3" name="Content Placeholder 2"/>
          <p:cNvSpPr>
            <a:spLocks noGrp="1"/>
          </p:cNvSpPr>
          <p:nvPr>
            <p:ph idx="1"/>
          </p:nvPr>
        </p:nvSpPr>
        <p:spPr/>
        <p:txBody>
          <a:bodyPr/>
          <a:lstStyle/>
          <a:p>
            <a:pPr lvl="0"/>
            <a:r>
              <a:rPr lang="en-US" dirty="0"/>
              <a:t>the responsibility of handling state changes is taken by the mediator</a:t>
            </a:r>
          </a:p>
          <a:p>
            <a:pPr lvl="0"/>
            <a:r>
              <a:rPr lang="en-US" dirty="0"/>
              <a:t>reduces coupling between colleague components; without the mediator, the object could not be reused due to its dependencies with many other objects</a:t>
            </a:r>
          </a:p>
          <a:p>
            <a:r>
              <a:rPr lang="en-US" dirty="0"/>
              <a:t>the behavior is customizable in the mediator</a:t>
            </a:r>
          </a:p>
        </p:txBody>
      </p:sp>
    </p:spTree>
    <p:extLst>
      <p:ext uri="{BB962C8B-B14F-4D97-AF65-F5344CB8AC3E}">
        <p14:creationId xmlns:p14="http://schemas.microsoft.com/office/powerpoint/2010/main" val="751544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Memento</a:t>
            </a:r>
            <a:endParaRPr lang="en-US" dirty="0"/>
          </a:p>
        </p:txBody>
      </p:sp>
      <p:sp>
        <p:nvSpPr>
          <p:cNvPr id="3" name="Content Placeholder 2"/>
          <p:cNvSpPr>
            <a:spLocks noGrp="1"/>
          </p:cNvSpPr>
          <p:nvPr>
            <p:ph idx="1"/>
          </p:nvPr>
        </p:nvSpPr>
        <p:spPr>
          <a:xfrm>
            <a:off x="838200" y="1825625"/>
            <a:ext cx="2628014" cy="4351338"/>
          </a:xfrm>
        </p:spPr>
        <p:txBody>
          <a:bodyPr/>
          <a:lstStyle/>
          <a:p>
            <a:r>
              <a:rPr lang="en-US" dirty="0"/>
              <a:t>Without violating encapsulation, capture and externalize an object's internal state allowing the object to be restored to this state later.</a:t>
            </a:r>
          </a:p>
        </p:txBody>
      </p:sp>
      <p:pic>
        <p:nvPicPr>
          <p:cNvPr id="4" name="Picture 3"/>
          <p:cNvPicPr/>
          <p:nvPr/>
        </p:nvPicPr>
        <p:blipFill>
          <a:blip r:embed="rId2" cstate="print"/>
          <a:srcRect l="18750" t="23846" r="34455" b="56667"/>
          <a:stretch>
            <a:fillRect/>
          </a:stretch>
        </p:blipFill>
        <p:spPr bwMode="auto">
          <a:xfrm>
            <a:off x="4077032" y="2496344"/>
            <a:ext cx="5781675" cy="1504950"/>
          </a:xfrm>
          <a:prstGeom prst="rect">
            <a:avLst/>
          </a:prstGeom>
          <a:noFill/>
          <a:ln w="9525">
            <a:noFill/>
            <a:miter lim="800000"/>
            <a:headEnd/>
            <a:tailEnd/>
          </a:ln>
        </p:spPr>
      </p:pic>
    </p:spTree>
    <p:extLst>
      <p:ext uri="{BB962C8B-B14F-4D97-AF65-F5344CB8AC3E}">
        <p14:creationId xmlns:p14="http://schemas.microsoft.com/office/powerpoint/2010/main" val="189750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Abstract Factory - Implications</a:t>
            </a:r>
            <a:endParaRPr lang="en-US" dirty="0"/>
          </a:p>
        </p:txBody>
      </p:sp>
      <p:sp>
        <p:nvSpPr>
          <p:cNvPr id="3" name="Content Placeholder 2"/>
          <p:cNvSpPr>
            <a:spLocks noGrp="1"/>
          </p:cNvSpPr>
          <p:nvPr>
            <p:ph idx="1"/>
          </p:nvPr>
        </p:nvSpPr>
        <p:spPr/>
        <p:txBody>
          <a:bodyPr>
            <a:normAutofit/>
          </a:bodyPr>
          <a:lstStyle/>
          <a:p>
            <a:pPr lvl="0"/>
            <a:r>
              <a:rPr lang="en-US" dirty="0"/>
              <a:t>Concrete product classes are isolated from the client; client never uses the new operator to instantiate a concrete product;  client never uses a concrete implementation directly</a:t>
            </a:r>
          </a:p>
          <a:p>
            <a:pPr lvl="0"/>
            <a:r>
              <a:rPr lang="en-US" dirty="0"/>
              <a:t>The responsibility of creating concrete objects belongs to the corresponding factory</a:t>
            </a:r>
          </a:p>
          <a:p>
            <a:pPr lvl="0"/>
            <a:r>
              <a:rPr lang="en-US" dirty="0"/>
              <a:t>The factories may be switched without effort; e.g. a configuration parameter can tell which concrete factory should be instantiated</a:t>
            </a:r>
          </a:p>
          <a:p>
            <a:r>
              <a:rPr lang="en-US" dirty="0"/>
              <a:t>It is easy to </a:t>
            </a:r>
            <a:r>
              <a:rPr lang="ro-RO" dirty="0"/>
              <a:t>change</a:t>
            </a:r>
            <a:r>
              <a:rPr lang="en-US" dirty="0"/>
              <a:t> products</a:t>
            </a:r>
            <a:r>
              <a:rPr lang="ro-RO" dirty="0"/>
              <a:t> families; use another concrete factory</a:t>
            </a:r>
            <a:endParaRPr lang="en-US" dirty="0"/>
          </a:p>
        </p:txBody>
      </p:sp>
    </p:spTree>
    <p:extLst>
      <p:ext uri="{BB962C8B-B14F-4D97-AF65-F5344CB8AC3E}">
        <p14:creationId xmlns:p14="http://schemas.microsoft.com/office/powerpoint/2010/main" val="24199956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Memento - Structure</a:t>
            </a:r>
            <a:endParaRPr lang="en-US" dirty="0"/>
          </a:p>
        </p:txBody>
      </p:sp>
      <p:sp>
        <p:nvSpPr>
          <p:cNvPr id="3" name="Content Placeholder 2"/>
          <p:cNvSpPr>
            <a:spLocks noGrp="1"/>
          </p:cNvSpPr>
          <p:nvPr>
            <p:ph idx="1"/>
          </p:nvPr>
        </p:nvSpPr>
        <p:spPr>
          <a:xfrm>
            <a:off x="838200" y="1825625"/>
            <a:ext cx="5690191" cy="4351338"/>
          </a:xfrm>
        </p:spPr>
        <p:txBody>
          <a:bodyPr>
            <a:normAutofit lnSpcReduction="10000"/>
          </a:bodyPr>
          <a:lstStyle/>
          <a:p>
            <a:r>
              <a:rPr lang="en-US" b="1" dirty="0"/>
              <a:t>Memento</a:t>
            </a:r>
            <a:endParaRPr lang="en-US" dirty="0"/>
          </a:p>
          <a:p>
            <a:pPr lvl="1"/>
            <a:r>
              <a:rPr lang="en-US" dirty="0"/>
              <a:t>stores internal state of the Originator object.</a:t>
            </a:r>
          </a:p>
          <a:p>
            <a:r>
              <a:rPr lang="en-US" b="1" dirty="0"/>
              <a:t>Originator</a:t>
            </a:r>
            <a:endParaRPr lang="en-US" dirty="0"/>
          </a:p>
          <a:p>
            <a:pPr lvl="1"/>
            <a:r>
              <a:rPr lang="en-US" dirty="0"/>
              <a:t>creates a memento containing a snapshot of its current internal state.</a:t>
            </a:r>
          </a:p>
          <a:p>
            <a:pPr lvl="1"/>
            <a:r>
              <a:rPr lang="en-US" dirty="0"/>
              <a:t>uses a previously saved memento to restore its internal state. </a:t>
            </a:r>
          </a:p>
          <a:p>
            <a:r>
              <a:rPr lang="en-US" b="1" dirty="0"/>
              <a:t>Caretaker</a:t>
            </a:r>
            <a:endParaRPr lang="en-US" dirty="0"/>
          </a:p>
          <a:p>
            <a:pPr lvl="1"/>
            <a:r>
              <a:rPr lang="en-US" dirty="0"/>
              <a:t>is responsible for the management of the memento</a:t>
            </a:r>
          </a:p>
        </p:txBody>
      </p:sp>
      <p:pic>
        <p:nvPicPr>
          <p:cNvPr id="4" name="Picture 3"/>
          <p:cNvPicPr/>
          <p:nvPr/>
        </p:nvPicPr>
        <p:blipFill>
          <a:blip r:embed="rId2" cstate="print"/>
          <a:srcRect/>
          <a:stretch>
            <a:fillRect/>
          </a:stretch>
        </p:blipFill>
        <p:spPr bwMode="auto">
          <a:xfrm>
            <a:off x="6528391" y="1512925"/>
            <a:ext cx="5209953" cy="3835252"/>
          </a:xfrm>
          <a:prstGeom prst="rect">
            <a:avLst/>
          </a:prstGeom>
          <a:noFill/>
          <a:ln w="9525">
            <a:noFill/>
            <a:miter lim="800000"/>
            <a:headEnd/>
            <a:tailEnd/>
          </a:ln>
        </p:spPr>
      </p:pic>
    </p:spTree>
    <p:extLst>
      <p:ext uri="{BB962C8B-B14F-4D97-AF65-F5344CB8AC3E}">
        <p14:creationId xmlns:p14="http://schemas.microsoft.com/office/powerpoint/2010/main" val="4287421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Memento - Implications</a:t>
            </a:r>
            <a:endParaRPr lang="en-US" dirty="0"/>
          </a:p>
        </p:txBody>
      </p:sp>
      <p:sp>
        <p:nvSpPr>
          <p:cNvPr id="3" name="Content Placeholder 2"/>
          <p:cNvSpPr>
            <a:spLocks noGrp="1"/>
          </p:cNvSpPr>
          <p:nvPr>
            <p:ph idx="1"/>
          </p:nvPr>
        </p:nvSpPr>
        <p:spPr/>
        <p:txBody>
          <a:bodyPr/>
          <a:lstStyle/>
          <a:p>
            <a:pPr lvl="0"/>
            <a:r>
              <a:rPr lang="en-US" dirty="0"/>
              <a:t>Enables undo operations on the state of the originator</a:t>
            </a:r>
          </a:p>
          <a:p>
            <a:pPr lvl="0"/>
            <a:r>
              <a:rPr lang="en-US" dirty="0"/>
              <a:t>Only the Originator sets or loads the state of the memento</a:t>
            </a:r>
          </a:p>
          <a:p>
            <a:pPr lvl="0"/>
            <a:r>
              <a:rPr lang="en-US" dirty="0"/>
              <a:t>The caretaker is responsible only for triggering the memento events</a:t>
            </a:r>
          </a:p>
          <a:p>
            <a:pPr lvl="0"/>
            <a:r>
              <a:rPr lang="en-US" dirty="0"/>
              <a:t>Moves the responsibility of saving the state away from the originator</a:t>
            </a:r>
          </a:p>
          <a:p>
            <a:endParaRPr lang="en-US" dirty="0"/>
          </a:p>
        </p:txBody>
      </p:sp>
    </p:spTree>
    <p:extLst>
      <p:ext uri="{BB962C8B-B14F-4D97-AF65-F5344CB8AC3E}">
        <p14:creationId xmlns:p14="http://schemas.microsoft.com/office/powerpoint/2010/main" val="78917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Observer – Publish/Subscribe</a:t>
            </a:r>
            <a:endParaRPr lang="en-US" dirty="0"/>
          </a:p>
        </p:txBody>
      </p:sp>
      <p:sp>
        <p:nvSpPr>
          <p:cNvPr id="3" name="Content Placeholder 2"/>
          <p:cNvSpPr>
            <a:spLocks noGrp="1"/>
          </p:cNvSpPr>
          <p:nvPr>
            <p:ph idx="1"/>
          </p:nvPr>
        </p:nvSpPr>
        <p:spPr>
          <a:xfrm>
            <a:off x="838200" y="1825625"/>
            <a:ext cx="3074581" cy="4351338"/>
          </a:xfrm>
        </p:spPr>
        <p:txBody>
          <a:bodyPr/>
          <a:lstStyle/>
          <a:p>
            <a:r>
              <a:rPr lang="en-US" dirty="0"/>
              <a:t>define</a:t>
            </a:r>
            <a:r>
              <a:rPr lang="ro-RO" dirty="0"/>
              <a:t>s</a:t>
            </a:r>
            <a:r>
              <a:rPr lang="en-US" dirty="0"/>
              <a:t> a one-to-many dependency between objects where a state change in one object results with all its dependents being notified and updated automatically. </a:t>
            </a:r>
          </a:p>
        </p:txBody>
      </p:sp>
      <p:pic>
        <p:nvPicPr>
          <p:cNvPr id="4" name="Picture 3"/>
          <p:cNvPicPr/>
          <p:nvPr/>
        </p:nvPicPr>
        <p:blipFill>
          <a:blip r:embed="rId2" cstate="print"/>
          <a:srcRect l="1923" t="30606" r="49038" b="21818"/>
          <a:stretch>
            <a:fillRect/>
          </a:stretch>
        </p:blipFill>
        <p:spPr bwMode="auto">
          <a:xfrm>
            <a:off x="4195319" y="1917663"/>
            <a:ext cx="6915704" cy="4089732"/>
          </a:xfrm>
          <a:prstGeom prst="rect">
            <a:avLst/>
          </a:prstGeom>
          <a:noFill/>
          <a:ln w="9525">
            <a:noFill/>
            <a:miter lim="800000"/>
            <a:headEnd/>
            <a:tailEnd/>
          </a:ln>
        </p:spPr>
      </p:pic>
    </p:spTree>
    <p:extLst>
      <p:ext uri="{BB962C8B-B14F-4D97-AF65-F5344CB8AC3E}">
        <p14:creationId xmlns:p14="http://schemas.microsoft.com/office/powerpoint/2010/main" val="34900302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Observer - Structure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Subject</a:t>
            </a:r>
            <a:r>
              <a:rPr lang="en-US" dirty="0"/>
              <a:t> </a:t>
            </a:r>
          </a:p>
          <a:p>
            <a:pPr lvl="1"/>
            <a:r>
              <a:rPr lang="en-US" dirty="0"/>
              <a:t>Keeps a collection of its observers</a:t>
            </a:r>
          </a:p>
          <a:p>
            <a:pPr lvl="1"/>
            <a:r>
              <a:rPr lang="en-US" dirty="0"/>
              <a:t>provides an interface for attaching and detaching Observer objects. </a:t>
            </a:r>
          </a:p>
          <a:p>
            <a:r>
              <a:rPr lang="en-US" b="1" dirty="0"/>
              <a:t>Observer</a:t>
            </a:r>
            <a:endParaRPr lang="en-US" dirty="0"/>
          </a:p>
          <a:p>
            <a:pPr lvl="1"/>
            <a:r>
              <a:rPr lang="en-US" dirty="0"/>
              <a:t>defines an updating interface for objects that should be notified of changes in a subject. </a:t>
            </a:r>
          </a:p>
          <a:p>
            <a:r>
              <a:rPr lang="en-US" b="1" dirty="0" err="1"/>
              <a:t>ConcreteSubject</a:t>
            </a:r>
            <a:r>
              <a:rPr lang="en-US" dirty="0"/>
              <a:t> </a:t>
            </a:r>
          </a:p>
          <a:p>
            <a:pPr lvl="1"/>
            <a:r>
              <a:rPr lang="en-US" dirty="0"/>
              <a:t>stores state of interest to </a:t>
            </a:r>
            <a:r>
              <a:rPr lang="en-US" dirty="0" err="1"/>
              <a:t>ConcreteObserver</a:t>
            </a:r>
            <a:r>
              <a:rPr lang="en-US" dirty="0"/>
              <a:t> objects. </a:t>
            </a:r>
          </a:p>
          <a:p>
            <a:r>
              <a:rPr lang="en-US" b="1" dirty="0" err="1"/>
              <a:t>ConcreteObserver</a:t>
            </a:r>
            <a:r>
              <a:rPr lang="en-US" dirty="0"/>
              <a:t> </a:t>
            </a:r>
          </a:p>
          <a:p>
            <a:pPr lvl="1"/>
            <a:r>
              <a:rPr lang="en-US" dirty="0"/>
              <a:t>maintains a reference to a </a:t>
            </a:r>
            <a:r>
              <a:rPr lang="en-US" dirty="0" err="1"/>
              <a:t>ConcreteSubject</a:t>
            </a:r>
            <a:r>
              <a:rPr lang="en-US" dirty="0"/>
              <a:t> object</a:t>
            </a:r>
          </a:p>
          <a:p>
            <a:pPr lvl="1"/>
            <a:r>
              <a:rPr lang="en-US" dirty="0"/>
              <a:t>stores state that should stay consistent with the subject's</a:t>
            </a:r>
          </a:p>
          <a:p>
            <a:pPr lvl="1"/>
            <a:r>
              <a:rPr lang="en-US" dirty="0"/>
              <a:t>implements the Observer updating interface to keep its state consistent with the subject's</a:t>
            </a:r>
          </a:p>
        </p:txBody>
      </p:sp>
    </p:spTree>
    <p:extLst>
      <p:ext uri="{BB962C8B-B14F-4D97-AF65-F5344CB8AC3E}">
        <p14:creationId xmlns:p14="http://schemas.microsoft.com/office/powerpoint/2010/main" val="575044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Observer - Implications</a:t>
            </a:r>
            <a:endParaRPr lang="en-US" dirty="0"/>
          </a:p>
        </p:txBody>
      </p:sp>
      <p:sp>
        <p:nvSpPr>
          <p:cNvPr id="3" name="Content Placeholder 2"/>
          <p:cNvSpPr>
            <a:spLocks noGrp="1"/>
          </p:cNvSpPr>
          <p:nvPr>
            <p:ph idx="1"/>
          </p:nvPr>
        </p:nvSpPr>
        <p:spPr/>
        <p:txBody>
          <a:bodyPr/>
          <a:lstStyle/>
          <a:p>
            <a:pPr lvl="0"/>
            <a:r>
              <a:rPr lang="en-US" dirty="0"/>
              <a:t>useful when you need to subscribe to an object’s changed state event and notify other objects on this change </a:t>
            </a:r>
          </a:p>
          <a:p>
            <a:pPr lvl="0"/>
            <a:r>
              <a:rPr lang="en-US" dirty="0"/>
              <a:t>the observers and the subjects are not coupled very tight</a:t>
            </a:r>
          </a:p>
          <a:p>
            <a:pPr lvl="0"/>
            <a:r>
              <a:rPr lang="en-US" dirty="0"/>
              <a:t>Subject implements an independent functionality</a:t>
            </a:r>
          </a:p>
          <a:p>
            <a:r>
              <a:rPr lang="en-US" dirty="0"/>
              <a:t>Observer implements the dependent functionality</a:t>
            </a:r>
          </a:p>
        </p:txBody>
      </p:sp>
    </p:spTree>
    <p:extLst>
      <p:ext uri="{BB962C8B-B14F-4D97-AF65-F5344CB8AC3E}">
        <p14:creationId xmlns:p14="http://schemas.microsoft.com/office/powerpoint/2010/main" val="3430766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State</a:t>
            </a:r>
            <a:endParaRPr lang="en-US" dirty="0"/>
          </a:p>
        </p:txBody>
      </p:sp>
      <p:sp>
        <p:nvSpPr>
          <p:cNvPr id="3" name="Content Placeholder 2"/>
          <p:cNvSpPr>
            <a:spLocks noGrp="1"/>
          </p:cNvSpPr>
          <p:nvPr>
            <p:ph idx="1"/>
          </p:nvPr>
        </p:nvSpPr>
        <p:spPr>
          <a:xfrm>
            <a:off x="838200" y="1825625"/>
            <a:ext cx="2521688" cy="4351338"/>
          </a:xfrm>
        </p:spPr>
        <p:txBody>
          <a:bodyPr/>
          <a:lstStyle/>
          <a:p>
            <a:r>
              <a:rPr lang="en-US" dirty="0"/>
              <a:t>allow</a:t>
            </a:r>
            <a:r>
              <a:rPr lang="ro-RO" dirty="0"/>
              <a:t>s</a:t>
            </a:r>
            <a:r>
              <a:rPr lang="en-US" dirty="0"/>
              <a:t> an object to alter its behavior when its internal state changes. The object will appear to change its class.</a:t>
            </a:r>
          </a:p>
        </p:txBody>
      </p:sp>
      <p:pic>
        <p:nvPicPr>
          <p:cNvPr id="4" name="Picture 3" descr="State Pattern.JPG"/>
          <p:cNvPicPr/>
          <p:nvPr/>
        </p:nvPicPr>
        <p:blipFill>
          <a:blip r:embed="rId2" cstate="print"/>
          <a:stretch>
            <a:fillRect/>
          </a:stretch>
        </p:blipFill>
        <p:spPr>
          <a:xfrm>
            <a:off x="3638549" y="1866899"/>
            <a:ext cx="6589971" cy="3949109"/>
          </a:xfrm>
          <a:prstGeom prst="rect">
            <a:avLst/>
          </a:prstGeom>
        </p:spPr>
      </p:pic>
    </p:spTree>
    <p:extLst>
      <p:ext uri="{BB962C8B-B14F-4D97-AF65-F5344CB8AC3E}">
        <p14:creationId xmlns:p14="http://schemas.microsoft.com/office/powerpoint/2010/main" val="1833779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State - Structure</a:t>
            </a:r>
            <a:endParaRPr lang="en-US" dirty="0"/>
          </a:p>
        </p:txBody>
      </p:sp>
      <p:sp>
        <p:nvSpPr>
          <p:cNvPr id="3" name="Content Placeholder 2"/>
          <p:cNvSpPr>
            <a:spLocks noGrp="1"/>
          </p:cNvSpPr>
          <p:nvPr>
            <p:ph idx="1"/>
          </p:nvPr>
        </p:nvSpPr>
        <p:spPr/>
        <p:txBody>
          <a:bodyPr/>
          <a:lstStyle/>
          <a:p>
            <a:r>
              <a:rPr lang="en-US" b="1" dirty="0"/>
              <a:t>Context</a:t>
            </a:r>
            <a:endParaRPr lang="en-US" dirty="0"/>
          </a:p>
          <a:p>
            <a:pPr lvl="1"/>
            <a:r>
              <a:rPr lang="en-US" dirty="0"/>
              <a:t>Context object handles a request issued by a client</a:t>
            </a:r>
          </a:p>
          <a:p>
            <a:pPr lvl="1"/>
            <a:r>
              <a:rPr lang="en-US" dirty="0"/>
              <a:t>It also maintains an instance of the current state. </a:t>
            </a:r>
          </a:p>
          <a:p>
            <a:r>
              <a:rPr lang="en-US" b="1" dirty="0"/>
              <a:t>State</a:t>
            </a:r>
            <a:endParaRPr lang="en-US" dirty="0"/>
          </a:p>
          <a:p>
            <a:pPr lvl="1"/>
            <a:r>
              <a:rPr lang="en-US" dirty="0"/>
              <a:t>Defines an interface for applying the behavior from a concrete state</a:t>
            </a:r>
          </a:p>
          <a:p>
            <a:r>
              <a:rPr lang="en-US" b="1" dirty="0" err="1"/>
              <a:t>ConcreteState</a:t>
            </a:r>
            <a:endParaRPr lang="en-US" dirty="0"/>
          </a:p>
          <a:p>
            <a:pPr lvl="1"/>
            <a:r>
              <a:rPr lang="en-US" dirty="0"/>
              <a:t>Implements the specific concrete behavior for that state</a:t>
            </a:r>
          </a:p>
        </p:txBody>
      </p:sp>
    </p:spTree>
    <p:extLst>
      <p:ext uri="{BB962C8B-B14F-4D97-AF65-F5344CB8AC3E}">
        <p14:creationId xmlns:p14="http://schemas.microsoft.com/office/powerpoint/2010/main" val="2550600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State - Implications</a:t>
            </a:r>
            <a:endParaRPr lang="en-US" dirty="0"/>
          </a:p>
        </p:txBody>
      </p:sp>
      <p:sp>
        <p:nvSpPr>
          <p:cNvPr id="3" name="Content Placeholder 2"/>
          <p:cNvSpPr>
            <a:spLocks noGrp="1"/>
          </p:cNvSpPr>
          <p:nvPr>
            <p:ph idx="1"/>
          </p:nvPr>
        </p:nvSpPr>
        <p:spPr/>
        <p:txBody>
          <a:bodyPr/>
          <a:lstStyle/>
          <a:p>
            <a:pPr lvl="0"/>
            <a:r>
              <a:rPr lang="en-US" dirty="0"/>
              <a:t>Usually the context holds shared data across s the states. The request handler form the State class use the shared data in the processing.</a:t>
            </a:r>
          </a:p>
          <a:p>
            <a:pPr lvl="0"/>
            <a:r>
              <a:rPr lang="en-US" dirty="0"/>
              <a:t>State transitions can be made inside each state, or may be implemented at Context level</a:t>
            </a:r>
          </a:p>
          <a:p>
            <a:pPr lvl="0"/>
            <a:r>
              <a:rPr lang="en-US" dirty="0"/>
              <a:t>State objects are usually singletons</a:t>
            </a:r>
          </a:p>
          <a:p>
            <a:pPr lvl="0"/>
            <a:r>
              <a:rPr lang="en-US" dirty="0"/>
              <a:t>Repeated processing depending on various conditions can be split on a state basis</a:t>
            </a:r>
          </a:p>
          <a:p>
            <a:endParaRPr lang="en-US" dirty="0"/>
          </a:p>
        </p:txBody>
      </p:sp>
    </p:spTree>
    <p:extLst>
      <p:ext uri="{BB962C8B-B14F-4D97-AF65-F5344CB8AC3E}">
        <p14:creationId xmlns:p14="http://schemas.microsoft.com/office/powerpoint/2010/main" val="765876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Strategy</a:t>
            </a:r>
            <a:endParaRPr lang="en-US" dirty="0"/>
          </a:p>
        </p:txBody>
      </p:sp>
      <p:sp>
        <p:nvSpPr>
          <p:cNvPr id="3" name="Content Placeholder 2"/>
          <p:cNvSpPr>
            <a:spLocks noGrp="1"/>
          </p:cNvSpPr>
          <p:nvPr>
            <p:ph idx="1"/>
          </p:nvPr>
        </p:nvSpPr>
        <p:spPr>
          <a:xfrm>
            <a:off x="838200" y="1825625"/>
            <a:ext cx="4850219" cy="4351338"/>
          </a:xfrm>
        </p:spPr>
        <p:txBody>
          <a:bodyPr>
            <a:normAutofit lnSpcReduction="10000"/>
          </a:bodyPr>
          <a:lstStyle/>
          <a:p>
            <a:r>
              <a:rPr lang="en-US" dirty="0"/>
              <a:t>define</a:t>
            </a:r>
            <a:r>
              <a:rPr lang="ro-RO" dirty="0"/>
              <a:t>s</a:t>
            </a:r>
            <a:r>
              <a:rPr lang="en-US" dirty="0"/>
              <a:t> a family of algorithms, encapsulate each one, and make them interchangeable. Strategy lets the algorithm vary independently from clients that use it.</a:t>
            </a:r>
          </a:p>
          <a:p>
            <a:r>
              <a:rPr lang="en-US" dirty="0"/>
              <a:t>Static structure is similar to the State pattern but here there are no transitions between states. Only one strategy is chosen to be applied.</a:t>
            </a:r>
          </a:p>
        </p:txBody>
      </p:sp>
      <p:pic>
        <p:nvPicPr>
          <p:cNvPr id="4" name="Picture 3"/>
          <p:cNvPicPr/>
          <p:nvPr/>
        </p:nvPicPr>
        <p:blipFill>
          <a:blip r:embed="rId2" cstate="print"/>
          <a:srcRect l="2404" t="30606" r="53846" b="38485"/>
          <a:stretch>
            <a:fillRect/>
          </a:stretch>
        </p:blipFill>
        <p:spPr bwMode="auto">
          <a:xfrm>
            <a:off x="5688418" y="1825625"/>
            <a:ext cx="6503581" cy="2416766"/>
          </a:xfrm>
          <a:prstGeom prst="rect">
            <a:avLst/>
          </a:prstGeom>
          <a:noFill/>
          <a:ln w="9525">
            <a:noFill/>
            <a:miter lim="800000"/>
            <a:headEnd/>
            <a:tailEnd/>
          </a:ln>
        </p:spPr>
      </p:pic>
    </p:spTree>
    <p:extLst>
      <p:ext uri="{BB962C8B-B14F-4D97-AF65-F5344CB8AC3E}">
        <p14:creationId xmlns:p14="http://schemas.microsoft.com/office/powerpoint/2010/main" val="2263893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Template Method</a:t>
            </a:r>
            <a:endParaRPr lang="en-US" dirty="0"/>
          </a:p>
        </p:txBody>
      </p:sp>
      <p:sp>
        <p:nvSpPr>
          <p:cNvPr id="3" name="Content Placeholder 2"/>
          <p:cNvSpPr>
            <a:spLocks noGrp="1"/>
          </p:cNvSpPr>
          <p:nvPr>
            <p:ph idx="1"/>
          </p:nvPr>
        </p:nvSpPr>
        <p:spPr>
          <a:xfrm>
            <a:off x="838200" y="1825625"/>
            <a:ext cx="3680637" cy="4351338"/>
          </a:xfrm>
        </p:spPr>
        <p:txBody>
          <a:bodyPr/>
          <a:lstStyle/>
          <a:p>
            <a:r>
              <a:rPr lang="en-US" dirty="0"/>
              <a:t>Define the skeleton of an algorithm in an operation, deferring some steps to subclasses. Template method lets subclasses redefine certain steps of an algorithm without changing the algorithm's structure.</a:t>
            </a:r>
          </a:p>
        </p:txBody>
      </p:sp>
      <p:pic>
        <p:nvPicPr>
          <p:cNvPr id="4" name="Picture 3"/>
          <p:cNvPicPr/>
          <p:nvPr/>
        </p:nvPicPr>
        <p:blipFill>
          <a:blip r:embed="rId2" cstate="print"/>
          <a:srcRect l="1923" t="30606" r="69231" b="33030"/>
          <a:stretch>
            <a:fillRect/>
          </a:stretch>
        </p:blipFill>
        <p:spPr bwMode="auto">
          <a:xfrm>
            <a:off x="4880565" y="1825625"/>
            <a:ext cx="5241629" cy="3682040"/>
          </a:xfrm>
          <a:prstGeom prst="rect">
            <a:avLst/>
          </a:prstGeom>
          <a:noFill/>
          <a:ln w="9525">
            <a:noFill/>
            <a:miter lim="800000"/>
            <a:headEnd/>
            <a:tailEnd/>
          </a:ln>
        </p:spPr>
      </p:pic>
    </p:spTree>
    <p:extLst>
      <p:ext uri="{BB962C8B-B14F-4D97-AF65-F5344CB8AC3E}">
        <p14:creationId xmlns:p14="http://schemas.microsoft.com/office/powerpoint/2010/main" val="339295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Builder</a:t>
            </a:r>
            <a:endParaRPr lang="en-US" dirty="0"/>
          </a:p>
        </p:txBody>
      </p:sp>
      <p:sp>
        <p:nvSpPr>
          <p:cNvPr id="3" name="Content Placeholder 2"/>
          <p:cNvSpPr>
            <a:spLocks noGrp="1"/>
          </p:cNvSpPr>
          <p:nvPr>
            <p:ph idx="1"/>
          </p:nvPr>
        </p:nvSpPr>
        <p:spPr>
          <a:xfrm>
            <a:off x="838200" y="1825625"/>
            <a:ext cx="3297865" cy="4351338"/>
          </a:xfrm>
        </p:spPr>
        <p:txBody>
          <a:bodyPr/>
          <a:lstStyle/>
          <a:p>
            <a:r>
              <a:rPr lang="en-US" dirty="0"/>
              <a:t>separate</a:t>
            </a:r>
            <a:r>
              <a:rPr lang="ro-RO" dirty="0"/>
              <a:t>s</a:t>
            </a:r>
            <a:r>
              <a:rPr lang="en-US" dirty="0"/>
              <a:t> the construction of a complex object from its representation allowing the same construction process to create various representations.</a:t>
            </a:r>
          </a:p>
        </p:txBody>
      </p:sp>
      <p:pic>
        <p:nvPicPr>
          <p:cNvPr id="4" name="Picture 3" descr="Builder.JPG"/>
          <p:cNvPicPr/>
          <p:nvPr/>
        </p:nvPicPr>
        <p:blipFill>
          <a:blip r:embed="rId2" cstate="print"/>
          <a:stretch>
            <a:fillRect/>
          </a:stretch>
        </p:blipFill>
        <p:spPr>
          <a:xfrm>
            <a:off x="3897054" y="1027906"/>
            <a:ext cx="7607374" cy="3926866"/>
          </a:xfrm>
          <a:prstGeom prst="rect">
            <a:avLst/>
          </a:prstGeom>
        </p:spPr>
      </p:pic>
    </p:spTree>
    <p:extLst>
      <p:ext uri="{BB962C8B-B14F-4D97-AF65-F5344CB8AC3E}">
        <p14:creationId xmlns:p14="http://schemas.microsoft.com/office/powerpoint/2010/main" val="1794157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Visitor</a:t>
            </a:r>
            <a:endParaRPr lang="en-US" dirty="0"/>
          </a:p>
        </p:txBody>
      </p:sp>
      <p:sp>
        <p:nvSpPr>
          <p:cNvPr id="3" name="Content Placeholder 2"/>
          <p:cNvSpPr>
            <a:spLocks noGrp="1"/>
          </p:cNvSpPr>
          <p:nvPr>
            <p:ph idx="1"/>
          </p:nvPr>
        </p:nvSpPr>
        <p:spPr>
          <a:xfrm>
            <a:off x="838200" y="1825625"/>
            <a:ext cx="3584944" cy="4351338"/>
          </a:xfrm>
        </p:spPr>
        <p:txBody>
          <a:bodyPr/>
          <a:lstStyle/>
          <a:p>
            <a:r>
              <a:rPr lang="en-US" dirty="0"/>
              <a:t>Represent an operation to be performed on the elements of an object structure. </a:t>
            </a:r>
            <a:endParaRPr lang="ro-RO" dirty="0"/>
          </a:p>
          <a:p>
            <a:r>
              <a:rPr lang="en-US" dirty="0"/>
              <a:t>lets you define a new operation without changing the classes of the elements on which it operates.</a:t>
            </a:r>
          </a:p>
          <a:p>
            <a:endParaRPr lang="en-US" dirty="0"/>
          </a:p>
        </p:txBody>
      </p:sp>
      <p:pic>
        <p:nvPicPr>
          <p:cNvPr id="4" name="Picture 3"/>
          <p:cNvPicPr/>
          <p:nvPr/>
        </p:nvPicPr>
        <p:blipFill>
          <a:blip r:embed="rId2" cstate="print"/>
          <a:srcRect l="19391" t="19231" r="23237" b="34359"/>
          <a:stretch>
            <a:fillRect/>
          </a:stretch>
        </p:blipFill>
        <p:spPr bwMode="auto">
          <a:xfrm>
            <a:off x="4674280" y="1538952"/>
            <a:ext cx="7021534" cy="3926183"/>
          </a:xfrm>
          <a:prstGeom prst="rect">
            <a:avLst/>
          </a:prstGeom>
          <a:noFill/>
          <a:ln w="9525">
            <a:noFill/>
            <a:miter lim="800000"/>
            <a:headEnd/>
            <a:tailEnd/>
          </a:ln>
        </p:spPr>
      </p:pic>
    </p:spTree>
    <p:extLst>
      <p:ext uri="{BB962C8B-B14F-4D97-AF65-F5344CB8AC3E}">
        <p14:creationId xmlns:p14="http://schemas.microsoft.com/office/powerpoint/2010/main" val="4159315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Visitor</a:t>
            </a:r>
            <a:endParaRPr lang="en-US" dirty="0"/>
          </a:p>
        </p:txBody>
      </p:sp>
      <p:pic>
        <p:nvPicPr>
          <p:cNvPr id="4" name="Picture 3"/>
          <p:cNvPicPr/>
          <p:nvPr/>
        </p:nvPicPr>
        <p:blipFill>
          <a:blip r:embed="rId2" cstate="print"/>
          <a:srcRect/>
          <a:stretch>
            <a:fillRect/>
          </a:stretch>
        </p:blipFill>
        <p:spPr bwMode="auto">
          <a:xfrm>
            <a:off x="1467293" y="1701482"/>
            <a:ext cx="7600507" cy="4274016"/>
          </a:xfrm>
          <a:prstGeom prst="rect">
            <a:avLst/>
          </a:prstGeom>
          <a:noFill/>
          <a:ln w="9525">
            <a:noFill/>
            <a:miter lim="800000"/>
            <a:headEnd/>
            <a:tailEnd/>
          </a:ln>
        </p:spPr>
      </p:pic>
    </p:spTree>
    <p:extLst>
      <p:ext uri="{BB962C8B-B14F-4D97-AF65-F5344CB8AC3E}">
        <p14:creationId xmlns:p14="http://schemas.microsoft.com/office/powerpoint/2010/main" val="48953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Builder - Structure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AbstractBuilder</a:t>
            </a:r>
            <a:endParaRPr lang="en-US" dirty="0"/>
          </a:p>
          <a:p>
            <a:pPr lvl="1"/>
            <a:r>
              <a:rPr lang="en-US" dirty="0"/>
              <a:t>Offers an interface for creating parts of a complex product</a:t>
            </a:r>
          </a:p>
          <a:p>
            <a:pPr lvl="1"/>
            <a:r>
              <a:rPr lang="en-US" dirty="0" err="1"/>
              <a:t>BuildSomePart</a:t>
            </a:r>
            <a:r>
              <a:rPr lang="en-US" dirty="0"/>
              <a:t>() and </a:t>
            </a:r>
            <a:r>
              <a:rPr lang="en-US" dirty="0" err="1"/>
              <a:t>BuildAnotherPart</a:t>
            </a:r>
            <a:r>
              <a:rPr lang="en-US" dirty="0"/>
              <a:t>() are abstract methods that enable the construction of various parts</a:t>
            </a:r>
          </a:p>
          <a:p>
            <a:pPr lvl="1"/>
            <a:r>
              <a:rPr lang="en-US" dirty="0"/>
              <a:t>Offers an interface for retrieving the built product</a:t>
            </a:r>
          </a:p>
          <a:p>
            <a:r>
              <a:rPr lang="en-US" b="1" dirty="0"/>
              <a:t>ConcreteBuilder1</a:t>
            </a:r>
            <a:endParaRPr lang="en-US" dirty="0"/>
          </a:p>
          <a:p>
            <a:pPr lvl="1"/>
            <a:r>
              <a:rPr lang="en-US" dirty="0"/>
              <a:t>Implements the interface described by </a:t>
            </a:r>
            <a:r>
              <a:rPr lang="en-US" dirty="0" err="1"/>
              <a:t>AbstractBuilder</a:t>
            </a:r>
            <a:r>
              <a:rPr lang="en-US" dirty="0"/>
              <a:t>; gives specific forms to the parts built;</a:t>
            </a:r>
          </a:p>
          <a:p>
            <a:r>
              <a:rPr lang="en-US" b="1" dirty="0"/>
              <a:t>Product</a:t>
            </a:r>
            <a:endParaRPr lang="en-US" dirty="0"/>
          </a:p>
          <a:p>
            <a:pPr lvl="1"/>
            <a:r>
              <a:rPr lang="en-US" dirty="0"/>
              <a:t>A complex object; before use, various parts need to be built, only after all the parts are built the creation is completed and the object may be used</a:t>
            </a:r>
          </a:p>
          <a:p>
            <a:r>
              <a:rPr lang="en-US" b="1" dirty="0"/>
              <a:t>Director</a:t>
            </a:r>
            <a:endParaRPr lang="en-US" dirty="0"/>
          </a:p>
          <a:p>
            <a:pPr lvl="1"/>
            <a:r>
              <a:rPr lang="en-US" dirty="0"/>
              <a:t>Orchestrates the building of the product by instantiating a convenient builder and calling the creation of product parts; finally retrieves the completed product</a:t>
            </a:r>
          </a:p>
        </p:txBody>
      </p:sp>
    </p:spTree>
    <p:extLst>
      <p:ext uri="{BB962C8B-B14F-4D97-AF65-F5344CB8AC3E}">
        <p14:creationId xmlns:p14="http://schemas.microsoft.com/office/powerpoint/2010/main" val="18804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Builder - Implications</a:t>
            </a:r>
            <a:endParaRPr lang="en-US" dirty="0"/>
          </a:p>
        </p:txBody>
      </p:sp>
      <p:sp>
        <p:nvSpPr>
          <p:cNvPr id="3" name="Content Placeholder 2"/>
          <p:cNvSpPr>
            <a:spLocks noGrp="1"/>
          </p:cNvSpPr>
          <p:nvPr>
            <p:ph idx="1"/>
          </p:nvPr>
        </p:nvSpPr>
        <p:spPr/>
        <p:txBody>
          <a:bodyPr>
            <a:normAutofit/>
          </a:bodyPr>
          <a:lstStyle/>
          <a:p>
            <a:pPr lvl="0"/>
            <a:r>
              <a:rPr lang="en-US" dirty="0"/>
              <a:t>The construction of the object is independent of how the various parts are built</a:t>
            </a:r>
          </a:p>
          <a:p>
            <a:pPr lvl="0"/>
            <a:r>
              <a:rPr lang="en-US" dirty="0"/>
              <a:t>There is not the case of product families but there is the case of a Product type having various representations</a:t>
            </a:r>
          </a:p>
          <a:p>
            <a:pPr lvl="0"/>
            <a:r>
              <a:rPr lang="en-US" dirty="0"/>
              <a:t>The </a:t>
            </a:r>
            <a:r>
              <a:rPr lang="en-US" dirty="0" err="1"/>
              <a:t>AbstractBuilder</a:t>
            </a:r>
            <a:r>
              <a:rPr lang="en-US" dirty="0"/>
              <a:t> hides the construction process</a:t>
            </a:r>
          </a:p>
          <a:p>
            <a:pPr lvl="0"/>
            <a:r>
              <a:rPr lang="en-US" dirty="0"/>
              <a:t>To change the representation a new </a:t>
            </a:r>
            <a:r>
              <a:rPr lang="en-US" dirty="0" err="1"/>
              <a:t>ConcreteBuilder</a:t>
            </a:r>
            <a:r>
              <a:rPr lang="en-US" dirty="0"/>
              <a:t> must be created</a:t>
            </a:r>
          </a:p>
          <a:p>
            <a:r>
              <a:rPr lang="en-US" dirty="0"/>
              <a:t>Offers a fine control over part building</a:t>
            </a:r>
          </a:p>
        </p:txBody>
      </p:sp>
    </p:spTree>
    <p:extLst>
      <p:ext uri="{BB962C8B-B14F-4D97-AF65-F5344CB8AC3E}">
        <p14:creationId xmlns:p14="http://schemas.microsoft.com/office/powerpoint/2010/main" val="34511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3182</Words>
  <Application>Microsoft Office PowerPoint</Application>
  <PresentationFormat>Widescreen</PresentationFormat>
  <Paragraphs>360</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Times New Roman</vt:lpstr>
      <vt:lpstr>Office Theme</vt:lpstr>
      <vt:lpstr>Design Patterns</vt:lpstr>
      <vt:lpstr>Abstract Factory</vt:lpstr>
      <vt:lpstr>Abstract Factory - Structure</vt:lpstr>
      <vt:lpstr>Abstract Factory - Structure</vt:lpstr>
      <vt:lpstr>Abstract Factory - Principles</vt:lpstr>
      <vt:lpstr>Abstract Factory - Implications</vt:lpstr>
      <vt:lpstr>Builder</vt:lpstr>
      <vt:lpstr>Builder - Structure</vt:lpstr>
      <vt:lpstr>Builder - Implications</vt:lpstr>
      <vt:lpstr>Factory Method</vt:lpstr>
      <vt:lpstr>Factory Method - Structure</vt:lpstr>
      <vt:lpstr>Factory Method - Structure</vt:lpstr>
      <vt:lpstr>Prototype </vt:lpstr>
      <vt:lpstr>Prototype – Structure</vt:lpstr>
      <vt:lpstr>Protorype - Implications</vt:lpstr>
      <vt:lpstr>Singleton</vt:lpstr>
      <vt:lpstr>Singleton</vt:lpstr>
      <vt:lpstr>Singleton</vt:lpstr>
      <vt:lpstr>Singleton</vt:lpstr>
      <vt:lpstr>Singleton – Thread Safe Lazy Singleton</vt:lpstr>
      <vt:lpstr>Adapter/Wrapper</vt:lpstr>
      <vt:lpstr>Adapter – Structure</vt:lpstr>
      <vt:lpstr>Adapter - Implications</vt:lpstr>
      <vt:lpstr>Bridge</vt:lpstr>
      <vt:lpstr>Bridge - Structure</vt:lpstr>
      <vt:lpstr>Bridge - Implications</vt:lpstr>
      <vt:lpstr>Composite</vt:lpstr>
      <vt:lpstr>Composite - Structure</vt:lpstr>
      <vt:lpstr>Composite - Implications</vt:lpstr>
      <vt:lpstr>Decorator</vt:lpstr>
      <vt:lpstr>Decorator - Structure</vt:lpstr>
      <vt:lpstr>Decorator - Implications</vt:lpstr>
      <vt:lpstr>Facade</vt:lpstr>
      <vt:lpstr>Facade - Structure</vt:lpstr>
      <vt:lpstr>Facade - Implications</vt:lpstr>
      <vt:lpstr>Flyweight </vt:lpstr>
      <vt:lpstr>Flyweight – Structure</vt:lpstr>
      <vt:lpstr>Flyweight – Implications</vt:lpstr>
      <vt:lpstr>Proxy</vt:lpstr>
      <vt:lpstr>Proxy - Structure</vt:lpstr>
      <vt:lpstr>Proxy - Implications</vt:lpstr>
      <vt:lpstr>Chain of Responsibility</vt:lpstr>
      <vt:lpstr>Chain of Responsibility - Structure</vt:lpstr>
      <vt:lpstr>Chain of Responsibility - Structure</vt:lpstr>
      <vt:lpstr>Chain of Responsibility - Implications</vt:lpstr>
      <vt:lpstr>Command</vt:lpstr>
      <vt:lpstr>Command - Structure</vt:lpstr>
      <vt:lpstr>Command - Implications</vt:lpstr>
      <vt:lpstr>Interpreter</vt:lpstr>
      <vt:lpstr>Interpreter - Structure</vt:lpstr>
      <vt:lpstr>Interpreter - Implications</vt:lpstr>
      <vt:lpstr>Iterator</vt:lpstr>
      <vt:lpstr>Iterator - Structure</vt:lpstr>
      <vt:lpstr>Iterator - Implications</vt:lpstr>
      <vt:lpstr>Mediator</vt:lpstr>
      <vt:lpstr>Mediator - Structure</vt:lpstr>
      <vt:lpstr>Mediator - Interactions</vt:lpstr>
      <vt:lpstr>Mediator - Implications</vt:lpstr>
      <vt:lpstr>Memento</vt:lpstr>
      <vt:lpstr>Memento - Structure</vt:lpstr>
      <vt:lpstr>Memento - Implications</vt:lpstr>
      <vt:lpstr>Observer – Publish/Subscribe</vt:lpstr>
      <vt:lpstr>Observer - Structure</vt:lpstr>
      <vt:lpstr>Observer - Implications</vt:lpstr>
      <vt:lpstr>State</vt:lpstr>
      <vt:lpstr>State - Structure</vt:lpstr>
      <vt:lpstr>State - Implications</vt:lpstr>
      <vt:lpstr>Strategy</vt:lpstr>
      <vt:lpstr>Template Method</vt:lpstr>
      <vt:lpstr>Visitor</vt:lpstr>
      <vt:lpstr>Visitor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Adrian Visoiu</dc:creator>
  <cp:lastModifiedBy>Adrian Visoiu</cp:lastModifiedBy>
  <cp:revision>16</cp:revision>
  <dcterms:created xsi:type="dcterms:W3CDTF">2017-01-20T20:39:04Z</dcterms:created>
  <dcterms:modified xsi:type="dcterms:W3CDTF">2017-01-20T22:02:52Z</dcterms:modified>
</cp:coreProperties>
</file>