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34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50C0D7-BBE4-42F5-82DF-CF654B78A13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785A-15A1-476C-BF1B-C9CE11EF104F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A1E7-CF04-4A90-8F0B-B0940E5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2309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parents-Jacobson, </a:t>
            </a:r>
            <a:r>
              <a:rPr lang="en-US" dirty="0" err="1"/>
              <a:t>Booch</a:t>
            </a:r>
            <a:r>
              <a:rPr lang="en-US" dirty="0"/>
              <a:t> and Rumbaugh</a:t>
            </a:r>
          </a:p>
          <a:p>
            <a:pPr lvl="0"/>
            <a:r>
              <a:rPr lang="en-US" dirty="0"/>
              <a:t>adopted as standard by the Object Management Group (OMG)</a:t>
            </a:r>
          </a:p>
          <a:p>
            <a:pPr lvl="0"/>
            <a:r>
              <a:rPr lang="en-US" dirty="0"/>
              <a:t>used for modeling object oriented systems, by means of a standard set of diagrams and notation</a:t>
            </a:r>
          </a:p>
          <a:p>
            <a:pPr lvl="0"/>
            <a:r>
              <a:rPr lang="en-US" dirty="0"/>
              <a:t>visual modeling language intended for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The Specification Of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… of Systems in general and in this particular case of software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0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- Introduction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t="27950" r="21313" b="21538"/>
          <a:stretch>
            <a:fillRect/>
          </a:stretch>
        </p:blipFill>
        <p:spPr bwMode="auto">
          <a:xfrm>
            <a:off x="1409055" y="1411717"/>
            <a:ext cx="9346769" cy="541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9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Diagrams show:</a:t>
            </a:r>
          </a:p>
          <a:p>
            <a:pPr lvl="1"/>
            <a:r>
              <a:rPr lang="en-US" dirty="0"/>
              <a:t>Static aspects</a:t>
            </a:r>
          </a:p>
          <a:p>
            <a:pPr lvl="1"/>
            <a:r>
              <a:rPr lang="en-US" dirty="0"/>
              <a:t>Time is irrelevant</a:t>
            </a:r>
          </a:p>
          <a:p>
            <a:pPr lvl="1"/>
            <a:r>
              <a:rPr lang="en-US" dirty="0"/>
              <a:t>Components and how are they related</a:t>
            </a:r>
          </a:p>
          <a:p>
            <a:r>
              <a:rPr lang="en-US" dirty="0"/>
              <a:t>Behavioral Diagrams show:</a:t>
            </a:r>
          </a:p>
          <a:p>
            <a:pPr lvl="1"/>
            <a:r>
              <a:rPr lang="en-US" dirty="0"/>
              <a:t>Dynamic aspects that change over time</a:t>
            </a:r>
          </a:p>
          <a:p>
            <a:pPr lvl="1"/>
            <a:r>
              <a:rPr lang="en-US" dirty="0"/>
              <a:t>Collaborations, flows, states</a:t>
            </a:r>
          </a:p>
          <a:p>
            <a:pPr lvl="1"/>
            <a:r>
              <a:rPr lang="en-US" dirty="0"/>
              <a:t>Components and how they work</a:t>
            </a:r>
          </a:p>
        </p:txBody>
      </p:sp>
    </p:spTree>
    <p:extLst>
      <p:ext uri="{BB962C8B-B14F-4D97-AF65-F5344CB8AC3E}">
        <p14:creationId xmlns:p14="http://schemas.microsoft.com/office/powerpoint/2010/main" val="10643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diagrams + documentation; abstraction of phenomena in the real world (read software system)</a:t>
            </a:r>
          </a:p>
          <a:p>
            <a:r>
              <a:rPr lang="en-US" dirty="0"/>
              <a:t>Diagrams = structural + behavioral</a:t>
            </a:r>
          </a:p>
          <a:p>
            <a:r>
              <a:rPr lang="en-US" dirty="0"/>
              <a:t>Structural = static view; objects, attributes, operations, relationships</a:t>
            </a:r>
          </a:p>
          <a:p>
            <a:r>
              <a:rPr lang="en-US" dirty="0"/>
              <a:t>Behavioral = dynamic view; collaboration, changes in internal states</a:t>
            </a:r>
          </a:p>
          <a:p>
            <a:r>
              <a:rPr lang="en-US" dirty="0"/>
              <a:t>Interaction diagrams = subset of behavioral; flow control and data </a:t>
            </a:r>
          </a:p>
          <a:p>
            <a:r>
              <a:rPr lang="en-US" dirty="0"/>
              <a:t>Meta modeling = the construction of a collection of concepts within a certain domain</a:t>
            </a:r>
          </a:p>
        </p:txBody>
      </p:sp>
    </p:spTree>
    <p:extLst>
      <p:ext uri="{BB962C8B-B14F-4D97-AF65-F5344CB8AC3E}">
        <p14:creationId xmlns:p14="http://schemas.microsoft.com/office/powerpoint/2010/main" val="378941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provides means for specifying required usages of a system.</a:t>
            </a:r>
          </a:p>
          <a:p>
            <a:pPr lvl="0"/>
            <a:r>
              <a:rPr lang="en-US" dirty="0"/>
              <a:t>used to capture the requirements of a system</a:t>
            </a:r>
          </a:p>
          <a:p>
            <a:pPr lvl="0"/>
            <a:r>
              <a:rPr lang="en-US" dirty="0"/>
              <a:t>show what a system is supposed to do.</a:t>
            </a:r>
          </a:p>
          <a:p>
            <a:r>
              <a:rPr lang="en-US" dirty="0"/>
              <a:t>The key concepts associated with use case diagrams are: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the Subject =  the system under consideration to which the use cases apply.</a:t>
            </a:r>
          </a:p>
        </p:txBody>
      </p:sp>
    </p:spTree>
    <p:extLst>
      <p:ext uri="{BB962C8B-B14F-4D97-AF65-F5344CB8AC3E}">
        <p14:creationId xmlns:p14="http://schemas.microsoft.com/office/powerpoint/2010/main" val="335292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the users of the system AND</a:t>
            </a:r>
          </a:p>
          <a:p>
            <a:pPr lvl="1"/>
            <a:r>
              <a:rPr lang="en-US" dirty="0"/>
              <a:t>any other systems that may interact with the system</a:t>
            </a:r>
          </a:p>
          <a:p>
            <a:pPr lvl="1"/>
            <a:r>
              <a:rPr lang="en-US" dirty="0"/>
              <a:t>obtain an useful result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216859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required behavior of the subject is specified by one or more use cases, which are defined according to the needs of actors.</a:t>
            </a:r>
          </a:p>
          <a:p>
            <a:r>
              <a:rPr lang="en-US" dirty="0"/>
              <a:t>Use case:</a:t>
            </a:r>
          </a:p>
          <a:p>
            <a:pPr lvl="1"/>
            <a:r>
              <a:rPr lang="en-US" dirty="0"/>
              <a:t>Specifies the behavior of a part of the system</a:t>
            </a:r>
          </a:p>
          <a:p>
            <a:pPr lvl="1"/>
            <a:r>
              <a:rPr lang="en-US" dirty="0"/>
              <a:t>Description of a set of actions that produce a result that is relevant to an actor</a:t>
            </a:r>
          </a:p>
          <a:p>
            <a:pPr lvl="1"/>
            <a:r>
              <a:rPr lang="en-US" dirty="0"/>
              <a:t>For example: log in, update, view products, etc.</a:t>
            </a:r>
          </a:p>
          <a:p>
            <a:pPr lvl="1"/>
            <a:r>
              <a:rPr lang="en-US" dirty="0"/>
              <a:t>refers to a use case type</a:t>
            </a:r>
          </a:p>
          <a:p>
            <a:pPr lvl="1"/>
            <a:r>
              <a:rPr lang="en-US" dirty="0"/>
              <a:t>an instance of a use case refers to an occurrence of the behavior </a:t>
            </a:r>
          </a:p>
        </p:txBody>
      </p:sp>
    </p:spTree>
    <p:extLst>
      <p:ext uri="{BB962C8B-B14F-4D97-AF65-F5344CB8AC3E}">
        <p14:creationId xmlns:p14="http://schemas.microsoft.com/office/powerpoint/2010/main" val="75904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1528"/>
          </a:xfrm>
        </p:spPr>
        <p:txBody>
          <a:bodyPr/>
          <a:lstStyle/>
          <a:p>
            <a:r>
              <a:rPr lang="en-US" dirty="0"/>
              <a:t>Generic Use Case Diagram - Use case diagram for Room reservation at a hotel</a:t>
            </a:r>
          </a:p>
        </p:txBody>
      </p:sp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16924" r="27245" b="43077"/>
          <a:stretch>
            <a:fillRect/>
          </a:stretch>
        </p:blipFill>
        <p:spPr bwMode="auto">
          <a:xfrm>
            <a:off x="2248544" y="2495224"/>
            <a:ext cx="9135991" cy="400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84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Associations</a:t>
            </a:r>
          </a:p>
          <a:p>
            <a:pPr lvl="1"/>
            <a:r>
              <a:rPr lang="en-US" dirty="0"/>
              <a:t>Communicate association:</a:t>
            </a:r>
          </a:p>
          <a:p>
            <a:pPr lvl="2"/>
            <a:r>
              <a:rPr lang="en-US" dirty="0"/>
              <a:t>Shows the participation of an actor to a use case</a:t>
            </a:r>
          </a:p>
          <a:p>
            <a:pPr lvl="1"/>
            <a:r>
              <a:rPr lang="en-US" dirty="0"/>
              <a:t>Include association</a:t>
            </a:r>
          </a:p>
          <a:p>
            <a:pPr lvl="2"/>
            <a:r>
              <a:rPr lang="en-US" dirty="0"/>
              <a:t>&lt;&lt;include&gt; keyword</a:t>
            </a:r>
          </a:p>
          <a:p>
            <a:pPr lvl="2"/>
            <a:r>
              <a:rPr lang="en-US" dirty="0"/>
              <a:t>Shows that, necessarily, a case of use must include the behavior of another use case</a:t>
            </a:r>
          </a:p>
          <a:p>
            <a:pPr lvl="2"/>
            <a:r>
              <a:rPr lang="en-US" dirty="0"/>
              <a:t>the behavior of the included use case is inserted into the behavior of the including use case</a:t>
            </a:r>
          </a:p>
          <a:p>
            <a:pPr lvl="2"/>
            <a:r>
              <a:rPr lang="en-US" dirty="0"/>
              <a:t>included use case is not optional, and is always required for the including use case to execute correctly</a:t>
            </a:r>
          </a:p>
        </p:txBody>
      </p:sp>
    </p:spTree>
    <p:extLst>
      <p:ext uri="{BB962C8B-B14F-4D97-AF65-F5344CB8AC3E}">
        <p14:creationId xmlns:p14="http://schemas.microsoft.com/office/powerpoint/2010/main" val="375363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Associations</a:t>
            </a:r>
          </a:p>
          <a:p>
            <a:pPr lvl="1"/>
            <a:r>
              <a:rPr lang="en-US" dirty="0"/>
              <a:t>Extends association</a:t>
            </a:r>
          </a:p>
          <a:p>
            <a:pPr lvl="2"/>
            <a:r>
              <a:rPr lang="en-US" dirty="0"/>
              <a:t>&lt;&lt;extend&gt;&gt;</a:t>
            </a:r>
          </a:p>
          <a:p>
            <a:pPr lvl="2"/>
            <a:r>
              <a:rPr lang="en-US" dirty="0"/>
              <a:t>Optionally, under certain conditions, a case of use must include the behavior of another use case</a:t>
            </a:r>
          </a:p>
          <a:p>
            <a:pPr lvl="2"/>
            <a:r>
              <a:rPr lang="en-US" dirty="0"/>
              <a:t>the behavior of a use case may be extended by the behavior of another use case</a:t>
            </a:r>
          </a:p>
          <a:p>
            <a:pPr lvl="2"/>
            <a:r>
              <a:rPr lang="en-US" dirty="0"/>
              <a:t>extension takes place at one or more specific extension points defined in the extended use case</a:t>
            </a:r>
          </a:p>
          <a:p>
            <a:pPr lvl="2"/>
            <a:r>
              <a:rPr lang="en-US" dirty="0"/>
              <a:t>shows the dependency between the extended and the extending use case</a:t>
            </a:r>
          </a:p>
          <a:p>
            <a:pPr lvl="2"/>
            <a:r>
              <a:rPr lang="en-US" dirty="0"/>
              <a:t>the same extending use case can extend more than one use case</a:t>
            </a:r>
          </a:p>
          <a:p>
            <a:pPr lvl="2"/>
            <a:r>
              <a:rPr lang="en-US" dirty="0"/>
              <a:t>If the condition of the extension is true then the behavior of the extending use case will also be executed</a:t>
            </a:r>
          </a:p>
        </p:txBody>
      </p:sp>
    </p:spTree>
    <p:extLst>
      <p:ext uri="{BB962C8B-B14F-4D97-AF65-F5344CB8AC3E}">
        <p14:creationId xmlns:p14="http://schemas.microsoft.com/office/powerpoint/2010/main" val="910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  <a:p>
            <a:pPr lvl="1"/>
            <a:r>
              <a:rPr lang="en-US" dirty="0"/>
              <a:t>Entity role defined in the system</a:t>
            </a:r>
          </a:p>
          <a:p>
            <a:pPr lvl="1"/>
            <a:r>
              <a:rPr lang="en-US" dirty="0"/>
              <a:t>Characterized by: status, behavior and identity</a:t>
            </a:r>
          </a:p>
          <a:p>
            <a:pPr lvl="1"/>
            <a:r>
              <a:rPr lang="en-US" dirty="0"/>
              <a:t>concrete/abstract</a:t>
            </a:r>
          </a:p>
          <a:p>
            <a:pPr lvl="1"/>
            <a:r>
              <a:rPr lang="en-US" dirty="0"/>
              <a:t>an action can be undertaken</a:t>
            </a:r>
          </a:p>
          <a:p>
            <a:pPr lvl="1"/>
            <a:r>
              <a:rPr lang="en-US" dirty="0"/>
              <a:t>can perform an action</a:t>
            </a:r>
          </a:p>
        </p:txBody>
      </p:sp>
    </p:spTree>
    <p:extLst>
      <p:ext uri="{BB962C8B-B14F-4D97-AF65-F5344CB8AC3E}">
        <p14:creationId xmlns:p14="http://schemas.microsoft.com/office/powerpoint/2010/main" val="1874054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point</a:t>
            </a:r>
          </a:p>
          <a:p>
            <a:pPr lvl="1"/>
            <a:r>
              <a:rPr lang="en-US" dirty="0"/>
              <a:t>a point in the behavior of a use case where that behavior can be extended by the behavior of some other (extending) use case, as specified by an extend relationship.</a:t>
            </a:r>
          </a:p>
          <a:p>
            <a:pPr lvl="1"/>
            <a:r>
              <a:rPr lang="en-US" dirty="0"/>
              <a:t>A condition that is evaluated in the extended use case</a:t>
            </a:r>
          </a:p>
        </p:txBody>
      </p:sp>
    </p:spTree>
    <p:extLst>
      <p:ext uri="{BB962C8B-B14F-4D97-AF65-F5344CB8AC3E}">
        <p14:creationId xmlns:p14="http://schemas.microsoft.com/office/powerpoint/2010/main" val="122419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scenario</a:t>
            </a:r>
          </a:p>
          <a:p>
            <a:pPr lvl="1"/>
            <a:r>
              <a:rPr lang="en-US" dirty="0"/>
              <a:t>An instance of a use case</a:t>
            </a:r>
          </a:p>
          <a:p>
            <a:pPr lvl="1"/>
            <a:r>
              <a:rPr lang="en-US" dirty="0"/>
              <a:t>Text information on the events and the replies received to produce use case</a:t>
            </a:r>
          </a:p>
          <a:p>
            <a:r>
              <a:rPr lang="en-US" dirty="0"/>
              <a:t>Specifying a use-case scenario</a:t>
            </a:r>
          </a:p>
          <a:p>
            <a:pPr lvl="1"/>
            <a:r>
              <a:rPr lang="en-US" dirty="0"/>
              <a:t>Requirements-what you need to obtain as a result of use</a:t>
            </a:r>
          </a:p>
          <a:p>
            <a:pPr lvl="1"/>
            <a:r>
              <a:rPr lang="en-US" dirty="0"/>
              <a:t>Restrictions</a:t>
            </a:r>
          </a:p>
          <a:p>
            <a:pPr lvl="1"/>
            <a:r>
              <a:rPr lang="en-US" dirty="0"/>
              <a:t>Basic Conditions</a:t>
            </a:r>
          </a:p>
          <a:p>
            <a:pPr lvl="1"/>
            <a:r>
              <a:rPr lang="en-US" dirty="0"/>
              <a:t>Post - conditions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Scenarios – formal descriptions of the sequence of events</a:t>
            </a:r>
          </a:p>
        </p:txBody>
      </p:sp>
    </p:spTree>
    <p:extLst>
      <p:ext uri="{BB962C8B-B14F-4D97-AF65-F5344CB8AC3E}">
        <p14:creationId xmlns:p14="http://schemas.microsoft.com/office/powerpoint/2010/main" val="288248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 – Real Life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5" y="1529369"/>
            <a:ext cx="9716146" cy="49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99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Use Case Diagram – Real Life Example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7288" y="137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298122"/>
              </p:ext>
            </p:extLst>
          </p:nvPr>
        </p:nvGraphicFramePr>
        <p:xfrm>
          <a:off x="2727702" y="1255362"/>
          <a:ext cx="6742521" cy="560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9934606" imgH="8258175" progId="Visio.Drawing.15">
                  <p:embed/>
                </p:oleObj>
              </mc:Choice>
              <mc:Fallback>
                <p:oleObj name="Visio" r:id="rId3" imgW="9934606" imgH="82581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702" y="1255362"/>
                        <a:ext cx="6742521" cy="5602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65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pic>
        <p:nvPicPr>
          <p:cNvPr id="512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9" t="25385" r="20354" b="24615"/>
          <a:stretch>
            <a:fillRect/>
          </a:stretch>
        </p:blipFill>
        <p:spPr bwMode="auto">
          <a:xfrm>
            <a:off x="1547368" y="1690688"/>
            <a:ext cx="9006912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92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building up the class diagram (as per UML standard):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Associations</a:t>
            </a:r>
          </a:p>
          <a:p>
            <a:r>
              <a:rPr lang="en-US" dirty="0"/>
              <a:t>Classes have (as we know from OOP):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participate in inheritance hierarchies</a:t>
            </a:r>
          </a:p>
          <a:p>
            <a:pPr lvl="1"/>
            <a:r>
              <a:rPr lang="en-US" dirty="0"/>
              <a:t>Multiple inheritance is allowed.</a:t>
            </a:r>
          </a:p>
        </p:txBody>
      </p:sp>
      <p:pic>
        <p:nvPicPr>
          <p:cNvPr id="61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6" t="25897" r="38301" b="54616"/>
          <a:stretch>
            <a:fillRect/>
          </a:stretch>
        </p:blipFill>
        <p:spPr bwMode="auto">
          <a:xfrm>
            <a:off x="6573803" y="2696705"/>
            <a:ext cx="5439791" cy="30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82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characteristics:</a:t>
            </a:r>
          </a:p>
          <a:p>
            <a:pPr lvl="1"/>
            <a:r>
              <a:rPr lang="en-US" dirty="0"/>
              <a:t>The instances of a class are objects</a:t>
            </a:r>
          </a:p>
          <a:p>
            <a:pPr lvl="1"/>
            <a:r>
              <a:rPr lang="en-US" dirty="0"/>
              <a:t>an abstract class cannot have any direct instances</a:t>
            </a:r>
          </a:p>
          <a:p>
            <a:pPr lvl="1"/>
            <a:r>
              <a:rPr lang="en-US" dirty="0"/>
              <a:t>Any direct instance of a concrete class is also an indirect instance of its class’ </a:t>
            </a:r>
            <a:r>
              <a:rPr lang="en-US" dirty="0" err="1"/>
              <a:t>superclasses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 object has a slot for each of its class’s direct and inherited attributes.</a:t>
            </a:r>
          </a:p>
          <a:p>
            <a:pPr lvl="1"/>
            <a:r>
              <a:rPr lang="en-US" dirty="0"/>
              <a:t>An object permits the invocation of operations defined in its class and its </a:t>
            </a:r>
            <a:r>
              <a:rPr lang="en-US" dirty="0" err="1"/>
              <a:t>class’superclasses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context of such an invocation is the invoked object.</a:t>
            </a:r>
          </a:p>
          <a:p>
            <a:pPr lvl="1"/>
            <a:r>
              <a:rPr lang="en-US" dirty="0"/>
              <a:t>A class cannot access private features of another class, or protected features on another class that is not its </a:t>
            </a:r>
            <a:r>
              <a:rPr lang="en-US" dirty="0" err="1"/>
              <a:t>supertype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creating and deleting associations, at least one end must allow access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348844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attributes: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: Boolean</a:t>
            </a:r>
          </a:p>
          <a:p>
            <a:pPr lvl="1"/>
            <a:r>
              <a:rPr lang="en-US" b="1" dirty="0" err="1"/>
              <a:t>ownedAttribute</a:t>
            </a:r>
            <a:r>
              <a:rPr lang="en-US" dirty="0"/>
              <a:t> : Property [*] the attributes owned by a class; these do not include the inherited attributes. Attributes are represented by instances of Property. Property is also a construct of UML meta description</a:t>
            </a:r>
          </a:p>
          <a:p>
            <a:pPr lvl="1"/>
            <a:r>
              <a:rPr lang="en-US" b="1" dirty="0" err="1"/>
              <a:t>ownedOperation</a:t>
            </a:r>
            <a:r>
              <a:rPr lang="en-US" dirty="0"/>
              <a:t> : Operation [*] - the operations owned by a class; these do not include the inherited operations.</a:t>
            </a:r>
          </a:p>
          <a:p>
            <a:pPr lvl="1"/>
            <a:r>
              <a:rPr lang="en-US" b="1" dirty="0" err="1"/>
              <a:t>superClass</a:t>
            </a:r>
            <a:r>
              <a:rPr lang="en-US" dirty="0"/>
              <a:t> : Class[*] the immediate </a:t>
            </a:r>
            <a:r>
              <a:rPr lang="en-US" dirty="0" err="1"/>
              <a:t>superclasses</a:t>
            </a:r>
            <a:r>
              <a:rPr lang="en-US" dirty="0"/>
              <a:t> of a class, from which the class inherits.</a:t>
            </a:r>
          </a:p>
        </p:txBody>
      </p:sp>
    </p:spTree>
    <p:extLst>
      <p:ext uri="{BB962C8B-B14F-4D97-AF65-F5344CB8AC3E}">
        <p14:creationId xmlns:p14="http://schemas.microsoft.com/office/powerpoint/2010/main" val="378551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is owned by a class and may be invoked in the context of objects that are instances of that class.</a:t>
            </a:r>
          </a:p>
          <a:p>
            <a:pPr lvl="1"/>
            <a:r>
              <a:rPr lang="en-US" dirty="0"/>
              <a:t>It is a typed element and a multiplicity element </a:t>
            </a:r>
          </a:p>
          <a:p>
            <a:r>
              <a:rPr lang="en-US" dirty="0"/>
              <a:t>Operation attributes: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 : Class [0..1] the class that owns the operation.</a:t>
            </a:r>
          </a:p>
          <a:p>
            <a:pPr lvl="1"/>
            <a:r>
              <a:rPr lang="en-US" b="1" dirty="0" err="1"/>
              <a:t>ownedParameter</a:t>
            </a:r>
            <a:r>
              <a:rPr lang="en-US" dirty="0"/>
              <a:t> : Parameter [*] {ordered, composite } the parameters to the operation.</a:t>
            </a:r>
          </a:p>
          <a:p>
            <a:pPr lvl="1"/>
            <a:r>
              <a:rPr lang="en-US" b="1" dirty="0" err="1"/>
              <a:t>raisedException</a:t>
            </a:r>
            <a:r>
              <a:rPr lang="en-US" dirty="0"/>
              <a:t> : Type [*] the exceptions that are declared as possible during an invocation of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89900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Operation representation is:</a:t>
            </a:r>
          </a:p>
          <a:p>
            <a:pPr lvl="1"/>
            <a:r>
              <a:rPr lang="en-US" dirty="0"/>
              <a:t>[&lt;visibility&gt;] &lt;name&gt; ‘(‘ [&lt;parameter-list&gt;] ‘)’ [‘:’ [&lt;return-type&gt;] [‘[‘ &lt;multiplicity&gt; ‘]’]</a:t>
            </a:r>
          </a:p>
          <a:p>
            <a:pPr lvl="1"/>
            <a:r>
              <a:rPr lang="en-US" dirty="0"/>
              <a:t>[‘{‘ &lt;</a:t>
            </a:r>
            <a:r>
              <a:rPr lang="en-US" dirty="0" err="1"/>
              <a:t>oper</a:t>
            </a:r>
            <a:r>
              <a:rPr lang="en-US" dirty="0"/>
              <a:t>-property&gt; [‘,’ &lt;</a:t>
            </a:r>
            <a:r>
              <a:rPr lang="en-US" dirty="0" err="1"/>
              <a:t>oper</a:t>
            </a:r>
            <a:r>
              <a:rPr lang="en-US" dirty="0"/>
              <a:t>-property&gt;]* ‘}’]]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 &lt;visibility&gt; the visibility of the operation  (+public, -private, #</a:t>
            </a:r>
            <a:r>
              <a:rPr lang="en-US" dirty="0" err="1"/>
              <a:t>protected,~package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&lt;name&gt; the name of the operation.</a:t>
            </a:r>
          </a:p>
          <a:p>
            <a:pPr lvl="1"/>
            <a:r>
              <a:rPr lang="en-US" dirty="0"/>
              <a:t>&lt;return-type&gt; is the type of the return result parameter if the operation has one defined.</a:t>
            </a:r>
          </a:p>
          <a:p>
            <a:pPr lvl="1"/>
            <a:r>
              <a:rPr lang="en-US" dirty="0"/>
              <a:t>&lt;multiplicity&gt; is the multiplicity of the return type </a:t>
            </a:r>
          </a:p>
          <a:p>
            <a:pPr lvl="1"/>
            <a:r>
              <a:rPr lang="en-US" dirty="0"/>
              <a:t> &lt;</a:t>
            </a:r>
            <a:r>
              <a:rPr lang="en-US" dirty="0" err="1"/>
              <a:t>oper</a:t>
            </a:r>
            <a:r>
              <a:rPr lang="en-US" dirty="0"/>
              <a:t>-property&gt; indicates the properties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60995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state</a:t>
            </a:r>
          </a:p>
          <a:p>
            <a:pPr lvl="1"/>
            <a:r>
              <a:rPr lang="en-US" dirty="0"/>
              <a:t>The actual values of object’s properties at a certain moment in time</a:t>
            </a:r>
          </a:p>
          <a:p>
            <a:r>
              <a:rPr lang="en-US" dirty="0"/>
              <a:t>Object behavior</a:t>
            </a:r>
          </a:p>
          <a:p>
            <a:pPr lvl="1"/>
            <a:r>
              <a:rPr lang="en-US" dirty="0"/>
              <a:t>Shows the way in which an object reacts to events</a:t>
            </a:r>
          </a:p>
          <a:p>
            <a:pPr lvl="1"/>
            <a:r>
              <a:rPr lang="en-US" dirty="0"/>
              <a:t>Shall be submitted by means of operations that change its status</a:t>
            </a:r>
          </a:p>
        </p:txBody>
      </p:sp>
    </p:spTree>
    <p:extLst>
      <p:ext uri="{BB962C8B-B14F-4D97-AF65-F5344CB8AC3E}">
        <p14:creationId xmlns:p14="http://schemas.microsoft.com/office/powerpoint/2010/main" val="302944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&lt;</a:t>
            </a:r>
            <a:r>
              <a:rPr lang="en-US" dirty="0" err="1"/>
              <a:t>oper</a:t>
            </a:r>
            <a:r>
              <a:rPr lang="en-US" dirty="0"/>
              <a:t>-property&gt; ::= ‘redefines’ &lt;</a:t>
            </a:r>
            <a:r>
              <a:rPr lang="en-US" dirty="0" err="1"/>
              <a:t>oper</a:t>
            </a:r>
            <a:r>
              <a:rPr lang="en-US" dirty="0"/>
              <a:t>-name&gt; | ‘query’ | ‘ordered’ | ‘unique’ | &lt;</a:t>
            </a:r>
            <a:r>
              <a:rPr lang="en-US" dirty="0" err="1"/>
              <a:t>oper</a:t>
            </a:r>
            <a:r>
              <a:rPr lang="en-US" dirty="0"/>
              <a:t>-constraint&gt;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 redefines &lt;</a:t>
            </a:r>
            <a:r>
              <a:rPr lang="en-US" dirty="0" err="1"/>
              <a:t>oper</a:t>
            </a:r>
            <a:r>
              <a:rPr lang="en-US" dirty="0"/>
              <a:t>-name&gt; means that the operation redefines an inherited operation identified by &lt;</a:t>
            </a:r>
            <a:r>
              <a:rPr lang="en-US" dirty="0" err="1"/>
              <a:t>oper</a:t>
            </a:r>
            <a:r>
              <a:rPr lang="en-US" dirty="0"/>
              <a:t>-name&gt;.</a:t>
            </a:r>
          </a:p>
          <a:p>
            <a:pPr lvl="1"/>
            <a:r>
              <a:rPr lang="en-US" dirty="0"/>
              <a:t>query means that the operation does not change the state of the system.</a:t>
            </a:r>
          </a:p>
          <a:p>
            <a:pPr lvl="1"/>
            <a:r>
              <a:rPr lang="en-US" dirty="0"/>
              <a:t>ordered means that the values of the return parameter are ordered.</a:t>
            </a:r>
          </a:p>
          <a:p>
            <a:pPr lvl="1"/>
            <a:r>
              <a:rPr lang="en-US" dirty="0"/>
              <a:t>unique means that the values returned by the parameter have no duplicates.</a:t>
            </a:r>
          </a:p>
          <a:p>
            <a:pPr lvl="1"/>
            <a:r>
              <a:rPr lang="en-US" dirty="0"/>
              <a:t> &lt;</a:t>
            </a:r>
            <a:r>
              <a:rPr lang="en-US" dirty="0" err="1"/>
              <a:t>oper</a:t>
            </a:r>
            <a:r>
              <a:rPr lang="en-US" dirty="0"/>
              <a:t>-constraint&gt; is a constraint that applies to the operation.</a:t>
            </a:r>
          </a:p>
          <a:p>
            <a:pPr lvl="0"/>
            <a:r>
              <a:rPr lang="en-US" dirty="0"/>
              <a:t> &lt;parameter-list&gt; is a list of parameters of the operation in the following format:</a:t>
            </a:r>
          </a:p>
          <a:p>
            <a:r>
              <a:rPr lang="en-US" dirty="0"/>
              <a:t>&lt;parameter-list&gt; ::= &lt;parameter&gt; [‘,’&lt;parameter&gt;]*</a:t>
            </a:r>
          </a:p>
        </p:txBody>
      </p:sp>
    </p:spTree>
    <p:extLst>
      <p:ext uri="{BB962C8B-B14F-4D97-AF65-F5344CB8AC3E}">
        <p14:creationId xmlns:p14="http://schemas.microsoft.com/office/powerpoint/2010/main" val="192519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&lt;parameter&gt; ::= [&lt;direction&gt;] &lt;parameter-name&gt; ‘:’ &lt;type-expression&gt;</a:t>
            </a:r>
          </a:p>
          <a:p>
            <a:pPr marL="0" indent="0">
              <a:buNone/>
            </a:pPr>
            <a:r>
              <a:rPr lang="en-US" dirty="0"/>
              <a:t>[‘[‘&lt;multiplicity&gt;’]’] [‘=’ &lt;default&gt;] [‘{‘ &lt;</a:t>
            </a:r>
            <a:r>
              <a:rPr lang="en-US" dirty="0" err="1"/>
              <a:t>parm</a:t>
            </a:r>
            <a:r>
              <a:rPr lang="en-US" dirty="0"/>
              <a:t>-property&gt; [‘,’ &lt;</a:t>
            </a:r>
            <a:r>
              <a:rPr lang="en-US" dirty="0" err="1"/>
              <a:t>parm</a:t>
            </a:r>
            <a:r>
              <a:rPr lang="en-US" dirty="0"/>
              <a:t>-property&gt;]* ‘}’]</a:t>
            </a:r>
          </a:p>
          <a:p>
            <a:r>
              <a:rPr lang="en-US" dirty="0"/>
              <a:t>where:</a:t>
            </a:r>
          </a:p>
          <a:p>
            <a:pPr lvl="2"/>
            <a:r>
              <a:rPr lang="en-US" dirty="0"/>
              <a:t>&lt;direction&gt; ::= ‘in’ | ‘out’ | ‘</a:t>
            </a:r>
            <a:r>
              <a:rPr lang="en-US" dirty="0" err="1"/>
              <a:t>inout</a:t>
            </a:r>
            <a:r>
              <a:rPr lang="en-US" dirty="0"/>
              <a:t>’ (defaults to ‘in’ if omitted).</a:t>
            </a:r>
          </a:p>
          <a:p>
            <a:pPr lvl="2"/>
            <a:r>
              <a:rPr lang="en-US" dirty="0"/>
              <a:t>&lt;parameter-name&gt; is the name of the parameter.</a:t>
            </a:r>
          </a:p>
          <a:p>
            <a:pPr lvl="2"/>
            <a:r>
              <a:rPr lang="en-US" dirty="0"/>
              <a:t> &lt;type-expression&gt; is an expression that specifies the type of the parameter.</a:t>
            </a:r>
          </a:p>
          <a:p>
            <a:pPr lvl="2"/>
            <a:r>
              <a:rPr lang="en-US" dirty="0"/>
              <a:t>&lt;multiplicity&gt; is the multiplicity of the parameter</a:t>
            </a:r>
          </a:p>
          <a:p>
            <a:pPr lvl="2"/>
            <a:r>
              <a:rPr lang="en-US" dirty="0"/>
              <a:t>&lt;default&gt; is an expression that defines the value specification for the default value of the parameter.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parm</a:t>
            </a:r>
            <a:r>
              <a:rPr lang="en-US" dirty="0"/>
              <a:t>-property&gt; indicates additional property values that apply to the parameter.</a:t>
            </a:r>
          </a:p>
        </p:txBody>
      </p:sp>
    </p:spTree>
    <p:extLst>
      <p:ext uri="{BB962C8B-B14F-4D97-AF65-F5344CB8AC3E}">
        <p14:creationId xmlns:p14="http://schemas.microsoft.com/office/powerpoint/2010/main" val="128603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 call concurrency:</a:t>
            </a:r>
          </a:p>
          <a:p>
            <a:pPr lvl="1"/>
            <a:r>
              <a:rPr lang="en-US" dirty="0"/>
              <a:t>Sequential – only one thread executes the operation at a time</a:t>
            </a:r>
          </a:p>
          <a:p>
            <a:pPr lvl="1"/>
            <a:r>
              <a:rPr lang="en-US" dirty="0"/>
              <a:t>Guarded – multiple calls can be made from different threads but only one executes at a time, others are waiting in queue</a:t>
            </a:r>
          </a:p>
          <a:p>
            <a:pPr lvl="1"/>
            <a:r>
              <a:rPr lang="en-US" dirty="0"/>
              <a:t>Concurrent – many calls from different threads can occur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94704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An attribute of a classifier or an association end</a:t>
            </a:r>
          </a:p>
          <a:p>
            <a:r>
              <a:rPr lang="en-US" dirty="0"/>
              <a:t>Property attributes:</a:t>
            </a:r>
          </a:p>
          <a:p>
            <a:pPr lvl="1"/>
            <a:r>
              <a:rPr lang="en-US" b="1" dirty="0"/>
              <a:t>class</a:t>
            </a:r>
            <a:r>
              <a:rPr lang="en-US" dirty="0"/>
              <a:t> : Class [0..1] class that owns the property, and of which the property is an attribute.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: String [0..1]  string that is evaluated to give a default value for the attribute when an object of the owning class is instantiated.</a:t>
            </a:r>
          </a:p>
          <a:p>
            <a:pPr lvl="1"/>
            <a:r>
              <a:rPr lang="en-US" b="1" dirty="0" err="1"/>
              <a:t>isComposite</a:t>
            </a:r>
            <a:r>
              <a:rPr lang="en-US" dirty="0"/>
              <a:t> : Boolean - If </a:t>
            </a:r>
            <a:r>
              <a:rPr lang="en-US" dirty="0" err="1"/>
              <a:t>isComposite</a:t>
            </a:r>
            <a:r>
              <a:rPr lang="en-US" dirty="0"/>
              <a:t> is true, the object containing the attribute is a container for the object or value contained in the attribute. The default value is false.</a:t>
            </a:r>
          </a:p>
          <a:p>
            <a:pPr lvl="1"/>
            <a:r>
              <a:rPr lang="en-US" b="1" dirty="0" err="1"/>
              <a:t>isDerived</a:t>
            </a:r>
            <a:r>
              <a:rPr lang="en-US" dirty="0"/>
              <a:t> : Boolean - If </a:t>
            </a:r>
            <a:r>
              <a:rPr lang="en-US" dirty="0" err="1"/>
              <a:t>isDerived</a:t>
            </a:r>
            <a:r>
              <a:rPr lang="en-US" dirty="0"/>
              <a:t> is true, the value of the attribute is derived from information elsewhere. The default value is false.</a:t>
            </a:r>
          </a:p>
          <a:p>
            <a:pPr lvl="1"/>
            <a:r>
              <a:rPr lang="en-US" b="1" dirty="0" err="1"/>
              <a:t>isReadOnly</a:t>
            </a:r>
            <a:r>
              <a:rPr lang="en-US" dirty="0"/>
              <a:t> : Boolean - If </a:t>
            </a:r>
            <a:r>
              <a:rPr lang="en-US" dirty="0" err="1"/>
              <a:t>isReadOnly</a:t>
            </a:r>
            <a:r>
              <a:rPr lang="en-US" dirty="0"/>
              <a:t> is true, the attribute may not be written to after initialization. The default value is false.</a:t>
            </a:r>
          </a:p>
          <a:p>
            <a:pPr lvl="1"/>
            <a:r>
              <a:rPr lang="en-US" b="1" dirty="0" err="1"/>
              <a:t>isID</a:t>
            </a:r>
            <a:r>
              <a:rPr lang="en-US" dirty="0"/>
              <a:t> : Boolean - True indicates this property can be used to uniquely identify an instance of the containing Class. Default value is false.</a:t>
            </a:r>
          </a:p>
        </p:txBody>
      </p:sp>
    </p:spTree>
    <p:extLst>
      <p:ext uri="{BB962C8B-B14F-4D97-AF65-F5344CB8AC3E}">
        <p14:creationId xmlns:p14="http://schemas.microsoft.com/office/powerpoint/2010/main" val="256836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properties and the operations inherit the feature property </a:t>
            </a:r>
            <a:r>
              <a:rPr lang="en-US" b="1" dirty="0" err="1"/>
              <a:t>isStatic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true – scope at classifier level</a:t>
            </a:r>
          </a:p>
          <a:p>
            <a:pPr lvl="1"/>
            <a:r>
              <a:rPr lang="en-US" dirty="0"/>
              <a:t>false – scope at instance level</a:t>
            </a:r>
          </a:p>
        </p:txBody>
      </p:sp>
    </p:spTree>
    <p:extLst>
      <p:ext uri="{BB962C8B-B14F-4D97-AF65-F5344CB8AC3E}">
        <p14:creationId xmlns:p14="http://schemas.microsoft.com/office/powerpoint/2010/main" val="307380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representation is, in a shorter form:</a:t>
            </a:r>
          </a:p>
          <a:p>
            <a:pPr lvl="1"/>
            <a:r>
              <a:rPr lang="en-US" dirty="0"/>
              <a:t>[visibility][multiplicity][:type][=default value][(properties)]</a:t>
            </a:r>
          </a:p>
        </p:txBody>
      </p:sp>
    </p:spTree>
    <p:extLst>
      <p:ext uri="{BB962C8B-B14F-4D97-AF65-F5344CB8AC3E}">
        <p14:creationId xmlns:p14="http://schemas.microsoft.com/office/powerpoint/2010/main" val="551555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Associations between classes: - </a:t>
            </a:r>
            <a:r>
              <a:rPr lang="en-US" dirty="0" err="1"/>
              <a:t>onnections</a:t>
            </a:r>
            <a:r>
              <a:rPr lang="en-US" dirty="0"/>
              <a:t> between classes</a:t>
            </a:r>
          </a:p>
          <a:p>
            <a:r>
              <a:rPr lang="en-US" dirty="0"/>
              <a:t>Association characteristics:</a:t>
            </a:r>
          </a:p>
          <a:p>
            <a:pPr lvl="0"/>
            <a:r>
              <a:rPr lang="en-US" dirty="0"/>
              <a:t>name of the association:</a:t>
            </a:r>
          </a:p>
          <a:p>
            <a:pPr lvl="1"/>
            <a:r>
              <a:rPr lang="en-US" dirty="0"/>
              <a:t>verb denoting an action</a:t>
            </a:r>
          </a:p>
          <a:p>
            <a:pPr lvl="1"/>
            <a:r>
              <a:rPr lang="en-US" dirty="0"/>
              <a:t>example: contains, uses, holds</a:t>
            </a:r>
          </a:p>
          <a:p>
            <a:pPr lvl="0"/>
            <a:r>
              <a:rPr lang="en-US" dirty="0"/>
              <a:t>multiplicity - the number of instances of a class that can be related to an instance of the other class in the association</a:t>
            </a:r>
          </a:p>
          <a:p>
            <a:pPr lvl="0"/>
            <a:r>
              <a:rPr lang="en-US" dirty="0"/>
              <a:t>type, given by the number of participating classes:</a:t>
            </a:r>
          </a:p>
          <a:p>
            <a:pPr lvl="1"/>
            <a:r>
              <a:rPr lang="en-US" dirty="0"/>
              <a:t>unary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ternary</a:t>
            </a:r>
          </a:p>
          <a:p>
            <a:pPr lvl="0"/>
            <a:r>
              <a:rPr lang="en-US" dirty="0"/>
              <a:t>role </a:t>
            </a:r>
          </a:p>
          <a:p>
            <a:pPr lvl="1"/>
            <a:r>
              <a:rPr lang="en-US" dirty="0"/>
              <a:t>a label for the class inside the association</a:t>
            </a:r>
          </a:p>
          <a:p>
            <a:pPr lvl="1"/>
            <a:r>
              <a:rPr lang="en-US" dirty="0"/>
              <a:t>what the class signifies</a:t>
            </a:r>
          </a:p>
          <a:p>
            <a:pPr lvl="1"/>
            <a:r>
              <a:rPr lang="en-US" dirty="0"/>
              <a:t>a class with more than one association can play different roles to each of the classes it is associated to</a:t>
            </a:r>
          </a:p>
          <a:p>
            <a:pPr lvl="0"/>
            <a:r>
              <a:rPr lang="en-US" dirty="0"/>
              <a:t>aggregation</a:t>
            </a:r>
          </a:p>
          <a:p>
            <a:pPr lvl="1"/>
            <a:r>
              <a:rPr lang="en-US" dirty="0"/>
              <a:t>shared – the shared aggregation end classifier is needed in order to perform an action but can be shared</a:t>
            </a:r>
          </a:p>
          <a:p>
            <a:pPr lvl="1"/>
            <a:r>
              <a:rPr lang="en-US" dirty="0"/>
              <a:t>composite – the composite end classifier is part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43442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association with one end marked by a navigability arrow means that:</a:t>
            </a:r>
          </a:p>
          <a:p>
            <a:pPr lvl="1"/>
            <a:r>
              <a:rPr lang="en-US" dirty="0"/>
              <a:t>the association is navigable in the direction of that end</a:t>
            </a:r>
          </a:p>
          <a:p>
            <a:pPr lvl="1"/>
            <a:r>
              <a:rPr lang="en-US" dirty="0"/>
              <a:t>the marked association end is owned by the classifier</a:t>
            </a:r>
          </a:p>
          <a:p>
            <a:pPr lvl="1"/>
            <a:r>
              <a:rPr lang="en-US" dirty="0"/>
              <a:t>the opposite (unmarked) association end is owned by the association.</a:t>
            </a:r>
          </a:p>
        </p:txBody>
      </p:sp>
    </p:spTree>
    <p:extLst>
      <p:ext uri="{BB962C8B-B14F-4D97-AF65-F5344CB8AC3E}">
        <p14:creationId xmlns:p14="http://schemas.microsoft.com/office/powerpoint/2010/main" val="2079474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association with neither end marked by navigability arrows means that:</a:t>
            </a:r>
          </a:p>
          <a:p>
            <a:pPr lvl="1"/>
            <a:r>
              <a:rPr lang="en-US" dirty="0"/>
              <a:t>the association is navigable in both directions,</a:t>
            </a:r>
          </a:p>
          <a:p>
            <a:pPr lvl="1"/>
            <a:r>
              <a:rPr lang="en-US" dirty="0"/>
              <a:t>each association end is owned by the classifier at the opposite end (i.e., neither end is owned by the association).</a:t>
            </a:r>
          </a:p>
        </p:txBody>
      </p:sp>
    </p:spTree>
    <p:extLst>
      <p:ext uri="{BB962C8B-B14F-4D97-AF65-F5344CB8AC3E}">
        <p14:creationId xmlns:p14="http://schemas.microsoft.com/office/powerpoint/2010/main" val="3804845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If no multiplicity is shown on an association end, it implies a multiplicity of exactly 1.</a:t>
            </a:r>
          </a:p>
          <a:p>
            <a:r>
              <a:rPr lang="en-US" dirty="0"/>
              <a:t>If an association end is unlabeled, the default name for that end is the name of the class to which the end is </a:t>
            </a:r>
            <a:r>
              <a:rPr lang="en-US" dirty="0" err="1"/>
              <a:t>attached,with</a:t>
            </a:r>
            <a:r>
              <a:rPr lang="en-US" dirty="0"/>
              <a:t>  the first letter is a lowercase letter. </a:t>
            </a:r>
          </a:p>
        </p:txBody>
      </p:sp>
    </p:spTree>
    <p:extLst>
      <p:ext uri="{BB962C8B-B14F-4D97-AF65-F5344CB8AC3E}">
        <p14:creationId xmlns:p14="http://schemas.microsoft.com/office/powerpoint/2010/main" val="1469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pPr lvl="1"/>
            <a:r>
              <a:rPr lang="en-US" dirty="0"/>
              <a:t>a simple action that an object a is running on another object to get an answer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all the operations an object can perform or be performed on that object, implemented in a p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all objects have identity</a:t>
            </a:r>
          </a:p>
          <a:p>
            <a:pPr lvl="1"/>
            <a:r>
              <a:rPr lang="en-US" dirty="0"/>
              <a:t>even if they have the same values of attributes, they denote are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291193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Associations that are not explicitly named, are given names that are constructed according to the following production rule:</a:t>
            </a:r>
          </a:p>
          <a:p>
            <a:pPr lvl="1"/>
            <a:r>
              <a:rPr lang="en-US" dirty="0"/>
              <a:t>“A_” &lt;association-end-name1&gt; “_” &lt;association-end-name2&gt;</a:t>
            </a:r>
          </a:p>
          <a:p>
            <a:pPr lvl="1"/>
            <a:r>
              <a:rPr lang="en-US" dirty="0"/>
              <a:t>where &lt;association-end-name1&gt; is the name of the first association end and &lt;association-end-name2&gt; is the name of the second association end. </a:t>
            </a:r>
          </a:p>
        </p:txBody>
      </p:sp>
    </p:spTree>
    <p:extLst>
      <p:ext uri="{BB962C8B-B14F-4D97-AF65-F5344CB8AC3E}">
        <p14:creationId xmlns:p14="http://schemas.microsoft.com/office/powerpoint/2010/main" val="8319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Generalization:</a:t>
            </a:r>
          </a:p>
          <a:p>
            <a:pPr lvl="1"/>
            <a:r>
              <a:rPr lang="en-US" dirty="0"/>
              <a:t>Relationship between general and specific classifiers</a:t>
            </a:r>
          </a:p>
          <a:p>
            <a:pPr lvl="1"/>
            <a:r>
              <a:rPr lang="en-US" dirty="0"/>
              <a:t>Extraction of common properties and operations from multiple classes and their isolation in </a:t>
            </a:r>
            <a:r>
              <a:rPr lang="en-US" dirty="0" err="1"/>
              <a:t>superclasses</a:t>
            </a:r>
            <a:endParaRPr lang="en-US" dirty="0"/>
          </a:p>
          <a:p>
            <a:pPr lvl="1"/>
            <a:r>
              <a:rPr lang="en-US" dirty="0"/>
              <a:t>A&lt;-B&lt;-C is transitive; C “is an” A</a:t>
            </a:r>
          </a:p>
        </p:txBody>
      </p:sp>
      <p:pic>
        <p:nvPicPr>
          <p:cNvPr id="5122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8" t="19231" r="39903" b="43333"/>
          <a:stretch>
            <a:fillRect/>
          </a:stretch>
        </p:blipFill>
        <p:spPr bwMode="auto">
          <a:xfrm>
            <a:off x="5770132" y="3088924"/>
            <a:ext cx="4737719" cy="370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2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Dependency</a:t>
            </a:r>
          </a:p>
          <a:p>
            <a:pPr lvl="1"/>
            <a:r>
              <a:rPr lang="en-US" dirty="0"/>
              <a:t>Relationship showing that an element (class but not restricted to) requires another element in order to:</a:t>
            </a:r>
          </a:p>
          <a:p>
            <a:pPr lvl="2"/>
            <a:r>
              <a:rPr lang="en-US" dirty="0"/>
              <a:t>Be defined</a:t>
            </a:r>
          </a:p>
          <a:p>
            <a:pPr lvl="2"/>
            <a:r>
              <a:rPr lang="en-US" dirty="0"/>
              <a:t>Implement a certain behavior</a:t>
            </a:r>
          </a:p>
          <a:p>
            <a:pPr lvl="1"/>
            <a:r>
              <a:rPr lang="en-US" dirty="0"/>
              <a:t>Mostly having the “ use “ meaning</a:t>
            </a:r>
          </a:p>
        </p:txBody>
      </p:sp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0" y="4158309"/>
            <a:ext cx="6706003" cy="238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91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/>
              <a:t>An instance of a template class is a concrete class.</a:t>
            </a:r>
          </a:p>
        </p:txBody>
      </p:sp>
      <p:pic>
        <p:nvPicPr>
          <p:cNvPr id="7171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38" y="2767806"/>
            <a:ext cx="5818330" cy="383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0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Interfaces:</a:t>
            </a:r>
          </a:p>
          <a:p>
            <a:pPr lvl="1"/>
            <a:r>
              <a:rPr lang="en-US" dirty="0"/>
              <a:t>set that groups together operations defining a service of a component (class)</a:t>
            </a:r>
          </a:p>
          <a:p>
            <a:pPr lvl="1"/>
            <a:r>
              <a:rPr lang="en-US" dirty="0"/>
              <a:t>Do not have attributes</a:t>
            </a:r>
          </a:p>
        </p:txBody>
      </p:sp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8" t="22821" r="34615" b="51538"/>
          <a:stretch>
            <a:fillRect/>
          </a:stretch>
        </p:blipFill>
        <p:spPr bwMode="auto">
          <a:xfrm>
            <a:off x="1229129" y="3104424"/>
            <a:ext cx="6462299" cy="3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3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pic>
        <p:nvPicPr>
          <p:cNvPr id="10242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16924" r="28526" b="24359"/>
          <a:stretch>
            <a:fillRect/>
          </a:stretch>
        </p:blipFill>
        <p:spPr bwMode="auto">
          <a:xfrm>
            <a:off x="516207" y="1368614"/>
            <a:ext cx="8162844" cy="542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846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 – Mapping to 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316982" cy="49006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class A1 extends B1 {</a:t>
            </a:r>
          </a:p>
          <a:p>
            <a:pPr marL="0" indent="0">
              <a:buNone/>
            </a:pPr>
            <a:r>
              <a:rPr lang="en-US" dirty="0"/>
              <a:t>	public Object Attribute2;</a:t>
            </a:r>
          </a:p>
          <a:p>
            <a:pPr marL="0" indent="0">
              <a:buNone/>
            </a:pPr>
            <a:r>
              <a:rPr lang="en-US" dirty="0"/>
              <a:t>	public void Operation2() {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B1 {</a:t>
            </a:r>
          </a:p>
          <a:p>
            <a:pPr marL="0" indent="0">
              <a:buNone/>
            </a:pPr>
            <a:r>
              <a:rPr lang="en-US" dirty="0"/>
              <a:t>	public Object Attribute1;</a:t>
            </a:r>
          </a:p>
          <a:p>
            <a:pPr marL="0" indent="0">
              <a:buNone/>
            </a:pPr>
            <a:r>
              <a:rPr lang="en-US" dirty="0"/>
              <a:t>	public void Operation1() {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A2 {</a:t>
            </a:r>
          </a:p>
          <a:p>
            <a:pPr marL="0" indent="0">
              <a:buNone/>
            </a:pPr>
            <a:r>
              <a:rPr lang="en-US" dirty="0"/>
              <a:t>	private B2 </a:t>
            </a:r>
            <a:r>
              <a:rPr lang="en-US" dirty="0" err="1"/>
              <a:t>b2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B2 {</a:t>
            </a:r>
          </a:p>
          <a:p>
            <a:pPr marL="0" indent="0">
              <a:buNone/>
            </a:pPr>
            <a:r>
              <a:rPr lang="en-US" dirty="0"/>
              <a:t>	public A2 </a:t>
            </a:r>
            <a:r>
              <a:rPr lang="en-US" dirty="0" err="1"/>
              <a:t>a2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27" y="1680665"/>
            <a:ext cx="5124773" cy="51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70550" y="1819012"/>
            <a:ext cx="2796678" cy="4900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A3 {</a:t>
            </a:r>
          </a:p>
          <a:p>
            <a:pPr marL="0" indent="0">
              <a:buNone/>
            </a:pPr>
            <a:r>
              <a:rPr lang="en-US" dirty="0"/>
              <a:t>	public B3 </a:t>
            </a:r>
            <a:r>
              <a:rPr lang="en-US" dirty="0" err="1"/>
              <a:t>b3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B3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class B4 {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class A5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B5[] b5;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class B5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A5 </a:t>
            </a:r>
            <a:r>
              <a:rPr lang="en-US" dirty="0" err="1"/>
              <a:t>a5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948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32962"/>
            <a:ext cx="9896201" cy="475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146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Class Diagram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23" y="1446105"/>
            <a:ext cx="7217446" cy="523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960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the instances of the elements contained in the class diagrams</a:t>
            </a:r>
          </a:p>
          <a:p>
            <a:pPr lvl="0"/>
            <a:r>
              <a:rPr lang="en-US" dirty="0"/>
              <a:t>Represents a snapshot of the system at a time</a:t>
            </a:r>
          </a:p>
          <a:p>
            <a:pPr lvl="0"/>
            <a:r>
              <a:rPr lang="en-US" dirty="0"/>
              <a:t>Classes define the full semantics of abstractions</a:t>
            </a:r>
          </a:p>
          <a:p>
            <a:pPr lvl="0"/>
            <a:r>
              <a:rPr lang="en-US" dirty="0"/>
              <a:t> helps the understanding of the relationship between classes and validation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Classses</a:t>
            </a:r>
            <a:endParaRPr lang="en-US" dirty="0"/>
          </a:p>
          <a:p>
            <a:pPr lvl="1"/>
            <a:r>
              <a:rPr lang="en-US" dirty="0"/>
              <a:t>a set of objects with common structure and behavior</a:t>
            </a:r>
          </a:p>
          <a:p>
            <a:pPr lvl="1"/>
            <a:r>
              <a:rPr lang="en-US" dirty="0"/>
              <a:t>Objects are classes instances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Operations forms the interface of a class</a:t>
            </a:r>
          </a:p>
          <a:p>
            <a:pPr lvl="1"/>
            <a:r>
              <a:rPr lang="en-US" dirty="0"/>
              <a:t>Through the interface, a class presents other classes its functionality without showing its structure</a:t>
            </a:r>
          </a:p>
          <a:p>
            <a:pPr lvl="1"/>
            <a:r>
              <a:rPr lang="en-US" dirty="0"/>
              <a:t>Hiding the details of implementation is called encapsulation: </a:t>
            </a:r>
          </a:p>
          <a:p>
            <a:pPr lvl="2"/>
            <a:r>
              <a:rPr lang="en-US" dirty="0"/>
              <a:t>Storage structure</a:t>
            </a:r>
          </a:p>
          <a:p>
            <a:pPr lvl="2"/>
            <a:r>
              <a:rPr lang="en-US" dirty="0"/>
              <a:t>Implementation of the operations (you do not know what and how)</a:t>
            </a:r>
          </a:p>
        </p:txBody>
      </p:sp>
    </p:spTree>
    <p:extLst>
      <p:ext uri="{BB962C8B-B14F-4D97-AF65-F5344CB8AC3E}">
        <p14:creationId xmlns:p14="http://schemas.microsoft.com/office/powerpoint/2010/main" val="3543848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Object Diagram</a:t>
            </a:r>
          </a:p>
        </p:txBody>
      </p:sp>
      <p:pic>
        <p:nvPicPr>
          <p:cNvPr id="13314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2161"/>
            <a:ext cx="6245888" cy="460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57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Package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4015"/>
          </a:xfrm>
        </p:spPr>
        <p:txBody>
          <a:bodyPr/>
          <a:lstStyle/>
          <a:p>
            <a:r>
              <a:rPr lang="en-US" dirty="0"/>
              <a:t>In order to simplify complex diagrams, you can group classes in packages.</a:t>
            </a:r>
          </a:p>
        </p:txBody>
      </p:sp>
      <p:pic>
        <p:nvPicPr>
          <p:cNvPr id="14338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0" t="27692" r="48077" b="52051"/>
          <a:stretch>
            <a:fillRect/>
          </a:stretch>
        </p:blipFill>
        <p:spPr bwMode="auto">
          <a:xfrm>
            <a:off x="2878591" y="2818301"/>
            <a:ext cx="4373768" cy="268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48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Package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</a:t>
            </a:r>
          </a:p>
          <a:p>
            <a:pPr lvl="1"/>
            <a:r>
              <a:rPr lang="en-US" dirty="0"/>
              <a:t>A collection of elements in UML related from logical point of view</a:t>
            </a:r>
          </a:p>
          <a:p>
            <a:pPr lvl="1"/>
            <a:r>
              <a:rPr lang="en-US" dirty="0"/>
              <a:t>Groups: classes, interfaces, components, nodes, use cases, the other packages</a:t>
            </a:r>
          </a:p>
          <a:p>
            <a:pPr lvl="1"/>
            <a:r>
              <a:rPr lang="en-US" dirty="0"/>
              <a:t>It is recommended that a hierarchy on a small number of levels</a:t>
            </a:r>
          </a:p>
          <a:p>
            <a:pPr lvl="1"/>
            <a:r>
              <a:rPr lang="en-US" dirty="0"/>
              <a:t>You can control the visibility of elements by attributes at package level</a:t>
            </a:r>
          </a:p>
        </p:txBody>
      </p:sp>
    </p:spTree>
    <p:extLst>
      <p:ext uri="{BB962C8B-B14F-4D97-AF65-F5344CB8AC3E}">
        <p14:creationId xmlns:p14="http://schemas.microsoft.com/office/powerpoint/2010/main" val="2321759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Package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packages:</a:t>
            </a:r>
          </a:p>
          <a:p>
            <a:pPr lvl="1"/>
            <a:r>
              <a:rPr lang="en-US" dirty="0"/>
              <a:t>Dependencies – elements from one package are used by elements from other package</a:t>
            </a:r>
          </a:p>
          <a:p>
            <a:pPr lvl="1"/>
            <a:r>
              <a:rPr lang="en-US" dirty="0"/>
              <a:t>Generalization - Specialized packages inherit public and protected elements from the more general package</a:t>
            </a:r>
          </a:p>
        </p:txBody>
      </p:sp>
      <p:pic>
        <p:nvPicPr>
          <p:cNvPr id="16386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0" t="16409" r="25320" b="40514"/>
          <a:stretch>
            <a:fillRect/>
          </a:stretch>
        </p:blipFill>
        <p:spPr bwMode="auto">
          <a:xfrm>
            <a:off x="1883804" y="3700462"/>
            <a:ext cx="6546763" cy="31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32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Describes the interaction between objects, ordered in time</a:t>
            </a:r>
          </a:p>
          <a:p>
            <a:r>
              <a:rPr lang="en-US" dirty="0"/>
              <a:t>Graphical representation of scenarios use cases</a:t>
            </a:r>
          </a:p>
        </p:txBody>
      </p:sp>
      <p:pic>
        <p:nvPicPr>
          <p:cNvPr id="17410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26" y="2758011"/>
            <a:ext cx="52197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26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Object lifeline - Shows how long an object exists</a:t>
            </a:r>
          </a:p>
          <a:p>
            <a:pPr lvl="0"/>
            <a:r>
              <a:rPr lang="en-US" dirty="0"/>
              <a:t>Some objects may be destroyed during the interaction</a:t>
            </a:r>
          </a:p>
          <a:p>
            <a:r>
              <a:rPr lang="en-US" dirty="0"/>
              <a:t>Control points – Rectangles that  indicates the period of time as the subject does an action</a:t>
            </a:r>
          </a:p>
        </p:txBody>
      </p:sp>
    </p:spTree>
    <p:extLst>
      <p:ext uri="{BB962C8B-B14F-4D97-AF65-F5344CB8AC3E}">
        <p14:creationId xmlns:p14="http://schemas.microsoft.com/office/powerpoint/2010/main" val="1103750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Lifeline:</a:t>
            </a:r>
          </a:p>
          <a:p>
            <a:pPr lvl="1"/>
            <a:r>
              <a:rPr lang="en-US" dirty="0"/>
              <a:t>Represents an instance of the classifier involved in the interaction</a:t>
            </a:r>
          </a:p>
          <a:p>
            <a:pPr lvl="1"/>
            <a:r>
              <a:rPr lang="en-US" dirty="0"/>
              <a:t>Object name : class name</a:t>
            </a:r>
          </a:p>
          <a:p>
            <a:pPr lvl="1"/>
            <a:r>
              <a:rPr lang="en-US" dirty="0"/>
              <a:t>Object name can be omitted – anonymous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Gates:</a:t>
            </a:r>
          </a:p>
          <a:p>
            <a:pPr lvl="1"/>
            <a:r>
              <a:rPr lang="en-US" dirty="0"/>
              <a:t>entry or exit points for messages going in or out the modeled interaction</a:t>
            </a:r>
          </a:p>
          <a:p>
            <a:r>
              <a:rPr lang="en-US" dirty="0"/>
              <a:t>Types of messages:</a:t>
            </a:r>
          </a:p>
          <a:p>
            <a:pPr lvl="1"/>
            <a:r>
              <a:rPr lang="en-US" dirty="0"/>
              <a:t>Synchronous calls</a:t>
            </a:r>
          </a:p>
          <a:p>
            <a:pPr lvl="1"/>
            <a:r>
              <a:rPr lang="en-US" dirty="0"/>
              <a:t>Asynchronous calls</a:t>
            </a:r>
          </a:p>
          <a:p>
            <a:pPr lvl="1"/>
            <a:r>
              <a:rPr lang="en-US" dirty="0"/>
              <a:t>Messages for object creation/deletion</a:t>
            </a:r>
          </a:p>
          <a:p>
            <a:pPr lvl="1"/>
            <a:r>
              <a:rPr lang="en-US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637932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6749" cy="4351338"/>
          </a:xfrm>
        </p:spPr>
        <p:txBody>
          <a:bodyPr>
            <a:normAutofit/>
          </a:bodyPr>
          <a:lstStyle/>
          <a:p>
            <a:r>
              <a:rPr lang="en-US" dirty="0"/>
              <a:t>Combined fragments:</a:t>
            </a:r>
          </a:p>
          <a:p>
            <a:r>
              <a:rPr lang="en-US" dirty="0"/>
              <a:t>Contain conditional structures that affect the flow of messages</a:t>
            </a:r>
          </a:p>
        </p:txBody>
      </p:sp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1301001"/>
            <a:ext cx="6276793" cy="500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794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Sequence Diagram - Example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12" y="1532112"/>
            <a:ext cx="8867931" cy="455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70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Communication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diagrams/Communication diagrams</a:t>
            </a:r>
          </a:p>
          <a:p>
            <a:pPr lvl="1"/>
            <a:r>
              <a:rPr lang="en-US" dirty="0"/>
              <a:t>contain the same information as sequence diag.</a:t>
            </a:r>
          </a:p>
          <a:p>
            <a:pPr lvl="1"/>
            <a:r>
              <a:rPr lang="en-US" dirty="0"/>
              <a:t>focuses on the roles of objects and not when they interact</a:t>
            </a:r>
          </a:p>
          <a:p>
            <a:pPr lvl="1"/>
            <a:r>
              <a:rPr lang="en-US" dirty="0"/>
              <a:t>graph with nodes-objects and edges-messages</a:t>
            </a:r>
          </a:p>
        </p:txBody>
      </p:sp>
    </p:spTree>
    <p:extLst>
      <p:ext uri="{BB962C8B-B14F-4D97-AF65-F5344CB8AC3E}">
        <p14:creationId xmlns:p14="http://schemas.microsoft.com/office/powerpoint/2010/main" val="1437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the same message to more than one class of objects, generates different responses with different meanings.</a:t>
            </a:r>
          </a:p>
        </p:txBody>
      </p:sp>
    </p:spTree>
    <p:extLst>
      <p:ext uri="{BB962C8B-B14F-4D97-AF65-F5344CB8AC3E}">
        <p14:creationId xmlns:p14="http://schemas.microsoft.com/office/powerpoint/2010/main" val="3192750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Communication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collaboration diagram is easily obtained from the corresponding sequence diagram</a:t>
            </a:r>
          </a:p>
        </p:txBody>
      </p:sp>
      <p:pic>
        <p:nvPicPr>
          <p:cNvPr id="20482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2" y="2568575"/>
            <a:ext cx="50387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09220"/>
            <a:ext cx="5943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10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2.4+ introduces State Machine Diagram, previously being State Diagram</a:t>
            </a:r>
          </a:p>
          <a:p>
            <a:r>
              <a:rPr lang="en-US" dirty="0"/>
              <a:t>State Machine Diagram</a:t>
            </a:r>
          </a:p>
          <a:p>
            <a:pPr lvl="1"/>
            <a:r>
              <a:rPr lang="en-US" dirty="0"/>
              <a:t>Describes the behavior of a modeled system/system part/component as a series of states</a:t>
            </a:r>
          </a:p>
          <a:p>
            <a:pPr lvl="1"/>
            <a:r>
              <a:rPr lang="en-US" dirty="0"/>
              <a:t>shows the status and the events that produce the changing status of an object</a:t>
            </a:r>
          </a:p>
          <a:p>
            <a:pPr lvl="1"/>
            <a:r>
              <a:rPr lang="en-US" dirty="0"/>
              <a:t>a graph made up of nodes and edges</a:t>
            </a:r>
          </a:p>
          <a:p>
            <a:pPr lvl="1"/>
            <a:r>
              <a:rPr lang="en-US" dirty="0"/>
              <a:t>a state machine is owned by a context; the context supports the triggers and operations available for state machine activities</a:t>
            </a:r>
          </a:p>
        </p:txBody>
      </p:sp>
    </p:spTree>
    <p:extLst>
      <p:ext uri="{BB962C8B-B14F-4D97-AF65-F5344CB8AC3E}">
        <p14:creationId xmlns:p14="http://schemas.microsoft.com/office/powerpoint/2010/main" val="731683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Types:</a:t>
            </a:r>
          </a:p>
          <a:p>
            <a:pPr lvl="2"/>
            <a:r>
              <a:rPr lang="en-US" dirty="0"/>
              <a:t>Behavioral State Machines:</a:t>
            </a:r>
          </a:p>
          <a:p>
            <a:pPr lvl="3"/>
            <a:r>
              <a:rPr lang="en-US" dirty="0"/>
              <a:t>describes the behavior of a modeled element in terms of states</a:t>
            </a:r>
          </a:p>
          <a:p>
            <a:pPr lvl="2"/>
            <a:r>
              <a:rPr lang="en-US" dirty="0"/>
              <a:t>Protocol State Machines:</a:t>
            </a:r>
          </a:p>
          <a:p>
            <a:pPr lvl="3"/>
            <a:r>
              <a:rPr lang="en-US" dirty="0"/>
              <a:t>a specialization of behavioral state machines</a:t>
            </a:r>
          </a:p>
          <a:p>
            <a:pPr lvl="3"/>
            <a:r>
              <a:rPr lang="en-US" dirty="0"/>
              <a:t>dedicated to showing how should a classifier be used throughout its lifecycle</a:t>
            </a:r>
          </a:p>
          <a:p>
            <a:pPr lvl="3"/>
            <a:r>
              <a:rPr lang="en-US" dirty="0"/>
              <a:t>what operations can be called in which state (usage protocol)</a:t>
            </a:r>
          </a:p>
        </p:txBody>
      </p:sp>
    </p:spTree>
    <p:extLst>
      <p:ext uri="{BB962C8B-B14F-4D97-AF65-F5344CB8AC3E}">
        <p14:creationId xmlns:p14="http://schemas.microsoft.com/office/powerpoint/2010/main" val="1310526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Nodes and edges:</a:t>
            </a:r>
          </a:p>
          <a:p>
            <a:pPr lvl="0"/>
            <a:r>
              <a:rPr lang="en-US" dirty="0"/>
              <a:t>State</a:t>
            </a:r>
          </a:p>
          <a:p>
            <a:pPr lvl="2"/>
            <a:r>
              <a:rPr lang="en-US" dirty="0"/>
              <a:t>a condition or situation in the life of an object when it meets certain conditions, carries out certain tasks or wait for certain events</a:t>
            </a:r>
          </a:p>
          <a:p>
            <a:pPr lvl="2"/>
            <a:r>
              <a:rPr lang="en-US" dirty="0"/>
              <a:t>Behavioral State: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Internal activities: Actions carried out at the entrance/exit of a State, or do – throughout the state</a:t>
            </a:r>
          </a:p>
          <a:p>
            <a:pPr lvl="3"/>
            <a:r>
              <a:rPr lang="en-US" dirty="0"/>
              <a:t>Internal transitions – does not change the status of ob.</a:t>
            </a:r>
          </a:p>
          <a:p>
            <a:pPr lvl="3"/>
            <a:r>
              <a:rPr lang="en-US" dirty="0"/>
              <a:t>disjoint or competing </a:t>
            </a:r>
            <a:r>
              <a:rPr lang="en-US" dirty="0" err="1"/>
              <a:t>substates</a:t>
            </a:r>
            <a:endParaRPr lang="en-US" dirty="0"/>
          </a:p>
          <a:p>
            <a:pPr lvl="3"/>
            <a:r>
              <a:rPr lang="en-US" dirty="0"/>
              <a:t>Deferred  events – list of candidate triggers; if the current state is not able to handle the event yet, it is postponed, until a state is able to handle it</a:t>
            </a:r>
          </a:p>
          <a:p>
            <a:pPr lvl="2"/>
            <a:r>
              <a:rPr lang="en-US" dirty="0"/>
              <a:t>Protocol State: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Don’t have: entry, exit, do activity</a:t>
            </a:r>
          </a:p>
          <a:p>
            <a:pPr lvl="3"/>
            <a:r>
              <a:rPr lang="en-US" dirty="0"/>
              <a:t>May have: submachine states, composites </a:t>
            </a:r>
          </a:p>
        </p:txBody>
      </p:sp>
    </p:spTree>
    <p:extLst>
      <p:ext uri="{BB962C8B-B14F-4D97-AF65-F5344CB8AC3E}">
        <p14:creationId xmlns:p14="http://schemas.microsoft.com/office/powerpoint/2010/main" val="733118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Composite State:</a:t>
            </a:r>
          </a:p>
          <a:p>
            <a:pPr lvl="1"/>
            <a:r>
              <a:rPr lang="en-US" dirty="0"/>
              <a:t>Nested states that can be:</a:t>
            </a:r>
          </a:p>
          <a:p>
            <a:pPr lvl="2"/>
            <a:r>
              <a:rPr lang="en-US" dirty="0"/>
              <a:t>A list of sequential states</a:t>
            </a:r>
          </a:p>
          <a:p>
            <a:pPr lvl="2"/>
            <a:r>
              <a:rPr lang="en-US" dirty="0"/>
              <a:t>Concurrent states (orthogonal) – mutually exclusive </a:t>
            </a:r>
          </a:p>
          <a:p>
            <a:pPr lvl="2"/>
            <a:r>
              <a:rPr lang="en-US" dirty="0"/>
              <a:t>Grouped in regions</a:t>
            </a:r>
          </a:p>
          <a:p>
            <a:pPr lvl="0"/>
            <a:r>
              <a:rPr lang="en-US" dirty="0"/>
              <a:t>Initial state</a:t>
            </a:r>
          </a:p>
          <a:p>
            <a:pPr lvl="1"/>
            <a:r>
              <a:rPr lang="en-US" dirty="0"/>
              <a:t>Pseudo state associated with the creation of the state machine</a:t>
            </a:r>
          </a:p>
          <a:p>
            <a:pPr lvl="1"/>
            <a:r>
              <a:rPr lang="en-US" dirty="0"/>
              <a:t>Single transitions to the first default state </a:t>
            </a:r>
          </a:p>
          <a:p>
            <a:pPr lvl="0"/>
            <a:r>
              <a:rPr lang="en-US" dirty="0"/>
              <a:t>Final state</a:t>
            </a:r>
          </a:p>
          <a:p>
            <a:pPr lvl="1"/>
            <a:r>
              <a:rPr lang="en-US" dirty="0"/>
              <a:t>State machine finished execution</a:t>
            </a:r>
          </a:p>
          <a:p>
            <a:pPr lvl="1"/>
            <a:r>
              <a:rPr lang="en-US" dirty="0"/>
              <a:t>State machine is terminated (objects destroyed)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2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Choice</a:t>
            </a:r>
          </a:p>
          <a:p>
            <a:pPr lvl="1"/>
            <a:r>
              <a:rPr lang="en-US" dirty="0"/>
              <a:t>Branch based on condition</a:t>
            </a:r>
          </a:p>
          <a:p>
            <a:pPr lvl="1"/>
            <a:r>
              <a:rPr lang="en-US" dirty="0"/>
              <a:t>Evaluates the guards of the outgoing triggers and chooses which should be fired</a:t>
            </a:r>
          </a:p>
          <a:p>
            <a:pPr lvl="0"/>
            <a:r>
              <a:rPr lang="en-US" dirty="0"/>
              <a:t>Fork</a:t>
            </a:r>
          </a:p>
          <a:p>
            <a:pPr lvl="1"/>
            <a:r>
              <a:rPr lang="en-US" dirty="0"/>
              <a:t>Split a transition into more transitions</a:t>
            </a:r>
          </a:p>
          <a:p>
            <a:pPr lvl="1"/>
            <a:r>
              <a:rPr lang="en-US" dirty="0"/>
              <a:t>The branches are executed concurrently</a:t>
            </a:r>
          </a:p>
          <a:p>
            <a:pPr lvl="0"/>
            <a:r>
              <a:rPr lang="en-US" dirty="0"/>
              <a:t>Join</a:t>
            </a:r>
          </a:p>
          <a:p>
            <a:pPr lvl="1"/>
            <a:r>
              <a:rPr lang="en-US" dirty="0"/>
              <a:t>Merges parallel state machine executions when concurrent regions trigger specified events</a:t>
            </a:r>
          </a:p>
        </p:txBody>
      </p:sp>
    </p:spTree>
    <p:extLst>
      <p:ext uri="{BB962C8B-B14F-4D97-AF65-F5344CB8AC3E}">
        <p14:creationId xmlns:p14="http://schemas.microsoft.com/office/powerpoint/2010/main" val="2483660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Transition –</a:t>
            </a:r>
          </a:p>
          <a:p>
            <a:pPr lvl="2"/>
            <a:r>
              <a:rPr lang="en-US" dirty="0"/>
              <a:t>Edge showing movement of an object from a source state to a destination state</a:t>
            </a:r>
          </a:p>
          <a:p>
            <a:pPr lvl="2"/>
            <a:r>
              <a:rPr lang="en-US" dirty="0"/>
              <a:t>Elements of a behavioral transition</a:t>
            </a:r>
          </a:p>
          <a:p>
            <a:pPr lvl="3"/>
            <a:r>
              <a:rPr lang="en-US" dirty="0"/>
              <a:t>Source State</a:t>
            </a:r>
          </a:p>
          <a:p>
            <a:pPr lvl="3"/>
            <a:r>
              <a:rPr lang="en-US" dirty="0"/>
              <a:t>trigger event: signals, calls, the passage of time, without shutter (implicates)</a:t>
            </a:r>
          </a:p>
          <a:p>
            <a:pPr lvl="3"/>
            <a:r>
              <a:rPr lang="en-US" dirty="0"/>
              <a:t>guard: Boolean expression that is evaluated</a:t>
            </a:r>
          </a:p>
          <a:p>
            <a:pPr lvl="3"/>
            <a:r>
              <a:rPr lang="en-US" dirty="0"/>
              <a:t>behavior expression – action/atomic operation acting on the object or other objects visible (operation calls, creating/destroying items, sending a signal) executed on transition</a:t>
            </a:r>
          </a:p>
          <a:p>
            <a:pPr lvl="3"/>
            <a:r>
              <a:rPr lang="en-US" dirty="0"/>
              <a:t>Destination state</a:t>
            </a:r>
          </a:p>
          <a:p>
            <a:pPr lvl="2"/>
            <a:r>
              <a:rPr lang="en-US" dirty="0"/>
              <a:t>Protocol transition:</a:t>
            </a:r>
          </a:p>
          <a:p>
            <a:pPr lvl="3"/>
            <a:r>
              <a:rPr lang="en-US" dirty="0"/>
              <a:t>Associated with operation call in the context that depends on current state</a:t>
            </a:r>
          </a:p>
          <a:p>
            <a:pPr lvl="3"/>
            <a:r>
              <a:rPr lang="en-US" dirty="0"/>
              <a:t>Pre-condition </a:t>
            </a:r>
          </a:p>
          <a:p>
            <a:pPr lvl="3"/>
            <a:r>
              <a:rPr lang="en-US" dirty="0"/>
              <a:t>Trigger </a:t>
            </a:r>
          </a:p>
          <a:p>
            <a:pPr lvl="3"/>
            <a:r>
              <a:rPr lang="en-US" dirty="0"/>
              <a:t>Post-condition</a:t>
            </a:r>
          </a:p>
        </p:txBody>
      </p:sp>
    </p:spTree>
    <p:extLst>
      <p:ext uri="{BB962C8B-B14F-4D97-AF65-F5344CB8AC3E}">
        <p14:creationId xmlns:p14="http://schemas.microsoft.com/office/powerpoint/2010/main" val="38490851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pic>
        <p:nvPicPr>
          <p:cNvPr id="21506" name="Picture 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77" y="2024481"/>
            <a:ext cx="7762612" cy="444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636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State Machine Diagram</a:t>
            </a:r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7" y="2165159"/>
            <a:ext cx="8995439" cy="396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6007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Protocol State Machine</a:t>
            </a:r>
          </a:p>
        </p:txBody>
      </p:sp>
    </p:spTree>
    <p:extLst>
      <p:ext uri="{BB962C8B-B14F-4D97-AF65-F5344CB8AC3E}">
        <p14:creationId xmlns:p14="http://schemas.microsoft.com/office/powerpoint/2010/main" val="519804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life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45" y="1256044"/>
            <a:ext cx="4406755" cy="58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7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operations</a:t>
            </a:r>
          </a:p>
          <a:p>
            <a:pPr lvl="1"/>
            <a:r>
              <a:rPr lang="en-US" dirty="0"/>
              <a:t>Constructor-creates a new instance of the object, a new object of the class</a:t>
            </a:r>
          </a:p>
          <a:p>
            <a:pPr lvl="1"/>
            <a:r>
              <a:rPr lang="en-US" dirty="0"/>
              <a:t>Destructor – destroys the object</a:t>
            </a:r>
          </a:p>
          <a:p>
            <a:pPr lvl="1"/>
            <a:r>
              <a:rPr lang="en-US" dirty="0"/>
              <a:t>Getters –Retrieval - do not alter the status of the article; retrieving attribute values</a:t>
            </a:r>
          </a:p>
          <a:p>
            <a:pPr lvl="1"/>
            <a:r>
              <a:rPr lang="en-US" dirty="0"/>
              <a:t>Setters - Update – alter the status of the object</a:t>
            </a:r>
          </a:p>
        </p:txBody>
      </p:sp>
    </p:spTree>
    <p:extLst>
      <p:ext uri="{BB962C8B-B14F-4D97-AF65-F5344CB8AC3E}">
        <p14:creationId xmlns:p14="http://schemas.microsoft.com/office/powerpoint/2010/main" val="2355923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diagram:</a:t>
            </a:r>
          </a:p>
          <a:p>
            <a:pPr lvl="1"/>
            <a:r>
              <a:rPr lang="en-US" dirty="0"/>
              <a:t>Describes behavior in term of flow of actions</a:t>
            </a:r>
          </a:p>
          <a:p>
            <a:pPr lvl="1"/>
            <a:r>
              <a:rPr lang="en-US" dirty="0"/>
              <a:t>Flowchart like</a:t>
            </a:r>
          </a:p>
          <a:p>
            <a:pPr lvl="1"/>
            <a:r>
              <a:rPr lang="en-US" dirty="0"/>
              <a:t>Shows control flows</a:t>
            </a:r>
          </a:p>
        </p:txBody>
      </p:sp>
    </p:spTree>
    <p:extLst>
      <p:ext uri="{BB962C8B-B14F-4D97-AF65-F5344CB8AC3E}">
        <p14:creationId xmlns:p14="http://schemas.microsoft.com/office/powerpoint/2010/main" val="881657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Activity diagram elements:</a:t>
            </a:r>
          </a:p>
          <a:p>
            <a:pPr lvl="0"/>
            <a:r>
              <a:rPr lang="en-US" dirty="0"/>
              <a:t>Activity partitions:</a:t>
            </a:r>
          </a:p>
          <a:p>
            <a:pPr lvl="2"/>
            <a:r>
              <a:rPr lang="en-US" dirty="0" err="1"/>
              <a:t>Swimlanes</a:t>
            </a:r>
            <a:r>
              <a:rPr lang="en-US" dirty="0"/>
              <a:t> for each classifier</a:t>
            </a:r>
          </a:p>
          <a:p>
            <a:pPr lvl="2"/>
            <a:r>
              <a:rPr lang="en-US" dirty="0"/>
              <a:t>group activities under the responsibility of the classifier</a:t>
            </a:r>
          </a:p>
          <a:p>
            <a:pPr lvl="0"/>
            <a:r>
              <a:rPr lang="en-US" dirty="0"/>
              <a:t> Actions produced a single transition to the next action</a:t>
            </a:r>
          </a:p>
          <a:p>
            <a:pPr lvl="0"/>
            <a:r>
              <a:rPr lang="en-US" dirty="0"/>
              <a:t>Control flow</a:t>
            </a:r>
          </a:p>
          <a:p>
            <a:pPr lvl="2"/>
            <a:r>
              <a:rPr lang="en-US" dirty="0"/>
              <a:t>Transition from an action to another</a:t>
            </a:r>
          </a:p>
          <a:p>
            <a:pPr lvl="0"/>
            <a:r>
              <a:rPr lang="en-US" dirty="0"/>
              <a:t>A transition can branch out into 2 or more mutually exclusive transitions</a:t>
            </a:r>
          </a:p>
          <a:p>
            <a:pPr lvl="0"/>
            <a:r>
              <a:rPr lang="en-US" dirty="0"/>
              <a:t>Fork  - an alternative way of Boolean condition-based</a:t>
            </a:r>
          </a:p>
          <a:p>
            <a:pPr lvl="0"/>
            <a:r>
              <a:rPr lang="en-US" dirty="0"/>
              <a:t>Join – when there are competing streams join</a:t>
            </a:r>
          </a:p>
          <a:p>
            <a:r>
              <a:rPr lang="en-US" dirty="0"/>
              <a:t>Decision nodes</a:t>
            </a:r>
          </a:p>
        </p:txBody>
      </p:sp>
    </p:spTree>
    <p:extLst>
      <p:ext uri="{BB962C8B-B14F-4D97-AF65-F5344CB8AC3E}">
        <p14:creationId xmlns:p14="http://schemas.microsoft.com/office/powerpoint/2010/main" val="1587131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Activity Diagram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76" y="185633"/>
            <a:ext cx="5943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439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Components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diagram</a:t>
            </a:r>
          </a:p>
          <a:p>
            <a:pPr lvl="1"/>
            <a:r>
              <a:rPr lang="en-US" dirty="0"/>
              <a:t>Describes system components and their relationship.</a:t>
            </a:r>
          </a:p>
          <a:p>
            <a:pPr lvl="1"/>
            <a:r>
              <a:rPr lang="en-US" dirty="0"/>
              <a:t>Shows how the components connect with each other via interfaces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05" y="3531734"/>
            <a:ext cx="3895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214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Components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Elements:</a:t>
            </a:r>
          </a:p>
          <a:p>
            <a:pPr lvl="0"/>
            <a:r>
              <a:rPr lang="en-US" dirty="0"/>
              <a:t>Components</a:t>
            </a:r>
          </a:p>
          <a:p>
            <a:pPr lvl="1"/>
            <a:r>
              <a:rPr lang="en-US" dirty="0"/>
              <a:t>Physical or logical components of the system</a:t>
            </a:r>
          </a:p>
          <a:p>
            <a:pPr lvl="1"/>
            <a:r>
              <a:rPr lang="en-US" dirty="0"/>
              <a:t>Components are classifiers therefore static description applies to them:  attributes, operations,  dependencies, etc.</a:t>
            </a:r>
          </a:p>
          <a:p>
            <a:pPr lvl="0"/>
            <a:r>
              <a:rPr lang="en-US" dirty="0"/>
              <a:t>Ports</a:t>
            </a:r>
          </a:p>
          <a:p>
            <a:pPr lvl="1"/>
            <a:r>
              <a:rPr lang="en-US" dirty="0"/>
              <a:t>A communication gateway with other components</a:t>
            </a:r>
          </a:p>
          <a:p>
            <a:pPr lvl="0"/>
            <a:r>
              <a:rPr lang="en-US" dirty="0"/>
              <a:t>Connectors</a:t>
            </a:r>
          </a:p>
          <a:p>
            <a:pPr lvl="1"/>
            <a:r>
              <a:rPr lang="en-US" dirty="0"/>
              <a:t>Show strong coupling between connected elements</a:t>
            </a:r>
          </a:p>
          <a:p>
            <a:pPr lvl="0"/>
            <a:r>
              <a:rPr lang="en-US" dirty="0"/>
              <a:t>Parts</a:t>
            </a:r>
          </a:p>
          <a:p>
            <a:pPr lvl="1"/>
            <a:r>
              <a:rPr lang="en-US" dirty="0"/>
              <a:t>Reusable elements</a:t>
            </a:r>
          </a:p>
          <a:p>
            <a:pPr lvl="0"/>
            <a:r>
              <a:rPr lang="en-US" dirty="0"/>
              <a:t>Interfaces</a:t>
            </a:r>
          </a:p>
          <a:p>
            <a:pPr lvl="1"/>
            <a:r>
              <a:rPr lang="en-US" dirty="0"/>
              <a:t>Provided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Another implementation exposing or consuming the interface may replace the existing one</a:t>
            </a:r>
          </a:p>
        </p:txBody>
      </p:sp>
    </p:spTree>
    <p:extLst>
      <p:ext uri="{BB962C8B-B14F-4D97-AF65-F5344CB8AC3E}">
        <p14:creationId xmlns:p14="http://schemas.microsoft.com/office/powerpoint/2010/main" val="3864175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Components Diagram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2" y="1883804"/>
            <a:ext cx="9146701" cy="372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9691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-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static aspects related to the deployment of artifacts on nodes.</a:t>
            </a:r>
          </a:p>
          <a:p>
            <a:r>
              <a:rPr lang="en-US" dirty="0"/>
              <a:t>Node (device):</a:t>
            </a:r>
          </a:p>
          <a:p>
            <a:pPr lvl="2"/>
            <a:r>
              <a:rPr lang="en-US" dirty="0"/>
              <a:t>Hardware: physical server</a:t>
            </a:r>
          </a:p>
          <a:p>
            <a:r>
              <a:rPr lang="en-US" dirty="0"/>
              <a:t>Execution environment</a:t>
            </a:r>
          </a:p>
          <a:p>
            <a:pPr lvl="2"/>
            <a:r>
              <a:rPr lang="en-US" dirty="0"/>
              <a:t>Software: e.g. </a:t>
            </a:r>
            <a:r>
              <a:rPr lang="en-US" dirty="0" err="1"/>
              <a:t>JBoss</a:t>
            </a:r>
            <a:r>
              <a:rPr lang="en-US" dirty="0"/>
              <a:t> container</a:t>
            </a:r>
          </a:p>
          <a:p>
            <a:r>
              <a:rPr lang="en-US" dirty="0"/>
              <a:t>Artifact:</a:t>
            </a:r>
          </a:p>
          <a:p>
            <a:pPr lvl="1"/>
            <a:r>
              <a:rPr lang="en-US" dirty="0"/>
              <a:t>Output of the development process</a:t>
            </a:r>
          </a:p>
          <a:p>
            <a:pPr lvl="1"/>
            <a:r>
              <a:rPr lang="en-US" dirty="0"/>
              <a:t>Binary packages, configuration files, etc.</a:t>
            </a:r>
          </a:p>
          <a:p>
            <a:pPr lvl="1"/>
            <a:r>
              <a:rPr lang="en-US" dirty="0"/>
              <a:t>Manifestation of components (e.g. log, statistics etc.)</a:t>
            </a:r>
          </a:p>
        </p:txBody>
      </p:sp>
    </p:spTree>
    <p:extLst>
      <p:ext uri="{BB962C8B-B14F-4D97-AF65-F5344CB8AC3E}">
        <p14:creationId xmlns:p14="http://schemas.microsoft.com/office/powerpoint/2010/main" val="913334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- Deployment Diagram</a:t>
            </a:r>
          </a:p>
        </p:txBody>
      </p:sp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2" y="1690687"/>
            <a:ext cx="7702323" cy="451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96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Composite Structure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Shows </a:t>
            </a:r>
          </a:p>
          <a:p>
            <a:pPr lvl="1"/>
            <a:r>
              <a:rPr lang="en-US" dirty="0"/>
              <a:t>whole – part relationship between classifiers</a:t>
            </a:r>
          </a:p>
          <a:p>
            <a:pPr lvl="1"/>
            <a:r>
              <a:rPr lang="en-US" dirty="0"/>
              <a:t>internal structure</a:t>
            </a:r>
          </a:p>
          <a:p>
            <a:pPr lvl="1"/>
            <a:r>
              <a:rPr lang="en-US" dirty="0"/>
              <a:t>collaborations between elements</a:t>
            </a:r>
          </a:p>
          <a:p>
            <a:pPr lvl="0"/>
            <a:r>
              <a:rPr lang="en-US" dirty="0"/>
              <a:t>Contains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Collaborations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69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Composite Structure Diagram</a:t>
            </a:r>
          </a:p>
        </p:txBody>
      </p:sp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2111"/>
            <a:ext cx="9719476" cy="358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</a:t>
            </a:r>
          </a:p>
          <a:p>
            <a:pPr lvl="1"/>
            <a:r>
              <a:rPr lang="en-US" dirty="0"/>
              <a:t>a connection between objects</a:t>
            </a:r>
          </a:p>
          <a:p>
            <a:r>
              <a:rPr lang="en-US" dirty="0"/>
              <a:t>Association</a:t>
            </a:r>
          </a:p>
          <a:p>
            <a:pPr lvl="1"/>
            <a:r>
              <a:rPr lang="en-US" dirty="0"/>
              <a:t>is the description of a group of links with the same structure and semantics</a:t>
            </a:r>
          </a:p>
          <a:p>
            <a:pPr lvl="1"/>
            <a:r>
              <a:rPr lang="en-US" dirty="0"/>
              <a:t>Abstraction of links to associations, similar to abstract classes of objects</a:t>
            </a:r>
          </a:p>
          <a:p>
            <a:r>
              <a:rPr lang="en-US" dirty="0"/>
              <a:t>Links between objects are instances of association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88125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Classes constructed specifically to be inherited</a:t>
            </a:r>
          </a:p>
          <a:p>
            <a:pPr lvl="1"/>
            <a:r>
              <a:rPr lang="en-US" dirty="0"/>
              <a:t>Contain abstract operations, i.e. whose implementation is mandatory in child classes</a:t>
            </a:r>
          </a:p>
        </p:txBody>
      </p:sp>
    </p:spTree>
    <p:extLst>
      <p:ext uri="{BB962C8B-B14F-4D97-AF65-F5344CB8AC3E}">
        <p14:creationId xmlns:p14="http://schemas.microsoft.com/office/powerpoint/2010/main" val="27223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3578</Words>
  <Application>Microsoft Office PowerPoint</Application>
  <PresentationFormat>Widescreen</PresentationFormat>
  <Paragraphs>490</Paragraphs>
  <Slides>79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Visio</vt:lpstr>
      <vt:lpstr>Unified Modeling Language</vt:lpstr>
      <vt:lpstr>Object Oriented Programming Concepts</vt:lpstr>
      <vt:lpstr>Object Oriented Programming Concepts</vt:lpstr>
      <vt:lpstr>Object Oriented Programming Concepts</vt:lpstr>
      <vt:lpstr>Object Oriented Programming Concepts</vt:lpstr>
      <vt:lpstr>Object Oriented Programming Concepts</vt:lpstr>
      <vt:lpstr>Object Oriented Programming Concepts</vt:lpstr>
      <vt:lpstr>Object Oriented Programming Concepts</vt:lpstr>
      <vt:lpstr>Object Oriented Programming Concepts</vt:lpstr>
      <vt:lpstr>Unified Modeling Language - Introduction</vt:lpstr>
      <vt:lpstr>Unified Modeling Language - Introduction</vt:lpstr>
      <vt:lpstr>UML - Introduction</vt:lpstr>
      <vt:lpstr>UML - Introduction</vt:lpstr>
      <vt:lpstr>UML – Use Case Diagram</vt:lpstr>
      <vt:lpstr>UML – Use Case Diagram</vt:lpstr>
      <vt:lpstr>UML – Use Case Diagram</vt:lpstr>
      <vt:lpstr>UML – Use Case Diagram</vt:lpstr>
      <vt:lpstr>UML – Use Case Diagram</vt:lpstr>
      <vt:lpstr>UML – Use Case Diagram</vt:lpstr>
      <vt:lpstr>UML – Use Case Diagram</vt:lpstr>
      <vt:lpstr>UML – Use Case Diagram</vt:lpstr>
      <vt:lpstr>UML – Use Case Diagram – Real Life Example</vt:lpstr>
      <vt:lpstr>UML – Use Case Diagram – Real Life Example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</vt:lpstr>
      <vt:lpstr>UML – Class Diagram – Mapping to Java Classes</vt:lpstr>
      <vt:lpstr>UML – Class Diagram</vt:lpstr>
      <vt:lpstr>UML – Class Diagram</vt:lpstr>
      <vt:lpstr>UML – Object Diagram</vt:lpstr>
      <vt:lpstr>UML – Object Diagram</vt:lpstr>
      <vt:lpstr>UML – Package Diagram</vt:lpstr>
      <vt:lpstr>UML – Package Diagram</vt:lpstr>
      <vt:lpstr>UML – Package Diagram</vt:lpstr>
      <vt:lpstr>UML – Sequence Diagram</vt:lpstr>
      <vt:lpstr>UML – Sequence Diagram</vt:lpstr>
      <vt:lpstr>UML – Sequence Diagram</vt:lpstr>
      <vt:lpstr>UML – Sequence Diagram</vt:lpstr>
      <vt:lpstr>UML – Sequence Diagram - Example</vt:lpstr>
      <vt:lpstr>UML – Communication Diagram</vt:lpstr>
      <vt:lpstr>UML – Communication Diagram</vt:lpstr>
      <vt:lpstr>UML – State Machine Diagram</vt:lpstr>
      <vt:lpstr>UML – State Machine Diagram</vt:lpstr>
      <vt:lpstr>UML – State Machine Diagram</vt:lpstr>
      <vt:lpstr>UML – State Machine Diagram</vt:lpstr>
      <vt:lpstr>UML – State Machine Diagram</vt:lpstr>
      <vt:lpstr>UML – State Machine Diagram</vt:lpstr>
      <vt:lpstr>UML – State Machine Diagram</vt:lpstr>
      <vt:lpstr>UML – State Machine Diagram</vt:lpstr>
      <vt:lpstr>UML State Machine Diagram</vt:lpstr>
      <vt:lpstr>UML – Activity Diagram</vt:lpstr>
      <vt:lpstr>UML – Activity Diagram</vt:lpstr>
      <vt:lpstr>UML – Activity Diagram</vt:lpstr>
      <vt:lpstr>UML – Components Diagram</vt:lpstr>
      <vt:lpstr>UML – Components Diagram</vt:lpstr>
      <vt:lpstr>UML – Components Diagram</vt:lpstr>
      <vt:lpstr>UML - Deployment Diagram</vt:lpstr>
      <vt:lpstr>UML - Deployment Diagram</vt:lpstr>
      <vt:lpstr>UML – Composite Structure Diagram</vt:lpstr>
      <vt:lpstr>UML – Composite Structure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</dc:title>
  <dc:creator>Adrian Visoiu</dc:creator>
  <cp:lastModifiedBy>Adrian Visoiu</cp:lastModifiedBy>
  <cp:revision>26</cp:revision>
  <dcterms:created xsi:type="dcterms:W3CDTF">2017-01-20T04:25:00Z</dcterms:created>
  <dcterms:modified xsi:type="dcterms:W3CDTF">2017-01-20T19:20:14Z</dcterms:modified>
</cp:coreProperties>
</file>