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sldIdLst>
    <p:sldId id="256" r:id="rId5"/>
    <p:sldId id="257" r:id="rId6"/>
    <p:sldId id="258" r:id="rId7"/>
    <p:sldId id="259" r:id="rId8"/>
    <p:sldId id="260" r:id="rId9"/>
    <p:sldId id="261" r:id="rId10"/>
    <p:sldId id="262" r:id="rId11"/>
    <p:sldId id="263" r:id="rId12"/>
    <p:sldId id="266" r:id="rId13"/>
    <p:sldId id="264" r:id="rId14"/>
    <p:sldId id="265"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5E82-8B51-4023-9CF5-9839D383D25E}" v="17" dt="2024-05-05T22:35:14.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44536-64FB-4E2E-BD6F-DFBB901463E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B9FD23C-7346-448A-BC8B-516006B41DB2}">
      <dgm:prSet/>
      <dgm:spPr/>
      <dgm:t>
        <a:bodyPr/>
        <a:lstStyle/>
        <a:p>
          <a:pPr>
            <a:lnSpc>
              <a:spcPct val="100000"/>
            </a:lnSpc>
          </a:pPr>
          <a:r>
            <a:rPr lang="pt-BR"/>
            <a:t>Microsoft SQL Server Management Studio 2019</a:t>
          </a:r>
          <a:endParaRPr lang="en-US"/>
        </a:p>
      </dgm:t>
    </dgm:pt>
    <dgm:pt modelId="{841789FE-0703-449D-91C8-E8F0D89CBD11}" type="parTrans" cxnId="{A42894E4-A01B-4C5A-8D18-9E84274CD570}">
      <dgm:prSet/>
      <dgm:spPr/>
      <dgm:t>
        <a:bodyPr/>
        <a:lstStyle/>
        <a:p>
          <a:endParaRPr lang="en-US"/>
        </a:p>
      </dgm:t>
    </dgm:pt>
    <dgm:pt modelId="{15E02CCF-52E3-4902-BA68-5A0BCD8CCA83}" type="sibTrans" cxnId="{A42894E4-A01B-4C5A-8D18-9E84274CD570}">
      <dgm:prSet/>
      <dgm:spPr/>
      <dgm:t>
        <a:bodyPr/>
        <a:lstStyle/>
        <a:p>
          <a:endParaRPr lang="en-US"/>
        </a:p>
      </dgm:t>
    </dgm:pt>
    <dgm:pt modelId="{55CA3512-A55F-4238-85FA-BFC91F004FB0}">
      <dgm:prSet/>
      <dgm:spPr/>
      <dgm:t>
        <a:bodyPr/>
        <a:lstStyle/>
        <a:p>
          <a:pPr>
            <a:lnSpc>
              <a:spcPct val="100000"/>
            </a:lnSpc>
          </a:pPr>
          <a:r>
            <a:rPr lang="pt-BR"/>
            <a:t>Power BI</a:t>
          </a:r>
          <a:endParaRPr lang="en-US"/>
        </a:p>
      </dgm:t>
    </dgm:pt>
    <dgm:pt modelId="{1EF71F73-C274-45A8-9208-70EFDD5E6062}" type="parTrans" cxnId="{1327D679-18D1-40C6-9989-F4868CF18689}">
      <dgm:prSet/>
      <dgm:spPr/>
      <dgm:t>
        <a:bodyPr/>
        <a:lstStyle/>
        <a:p>
          <a:endParaRPr lang="en-US"/>
        </a:p>
      </dgm:t>
    </dgm:pt>
    <dgm:pt modelId="{989D3B20-439F-4170-871B-E3A7CA117707}" type="sibTrans" cxnId="{1327D679-18D1-40C6-9989-F4868CF18689}">
      <dgm:prSet/>
      <dgm:spPr/>
      <dgm:t>
        <a:bodyPr/>
        <a:lstStyle/>
        <a:p>
          <a:endParaRPr lang="en-US"/>
        </a:p>
      </dgm:t>
    </dgm:pt>
    <dgm:pt modelId="{2D2E92A3-D889-4E85-BD2B-A9D5064774F9}" type="pres">
      <dgm:prSet presAssocID="{C8044536-64FB-4E2E-BD6F-DFBB901463E9}" presName="root" presStyleCnt="0">
        <dgm:presLayoutVars>
          <dgm:dir/>
          <dgm:resizeHandles val="exact"/>
        </dgm:presLayoutVars>
      </dgm:prSet>
      <dgm:spPr/>
    </dgm:pt>
    <dgm:pt modelId="{D3F0E331-B528-40FC-A313-8A01F24DBD95}" type="pres">
      <dgm:prSet presAssocID="{DB9FD23C-7346-448A-BC8B-516006B41DB2}" presName="compNode" presStyleCnt="0"/>
      <dgm:spPr/>
    </dgm:pt>
    <dgm:pt modelId="{6F3DD207-9D0F-4DF4-A805-94AB772C2791}" type="pres">
      <dgm:prSet presAssocID="{DB9FD23C-7346-448A-BC8B-516006B41D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co de dados"/>
        </a:ext>
      </dgm:extLst>
    </dgm:pt>
    <dgm:pt modelId="{B9B4E71D-5F95-4E4E-96F8-720A0731962C}" type="pres">
      <dgm:prSet presAssocID="{DB9FD23C-7346-448A-BC8B-516006B41DB2}" presName="spaceRect" presStyleCnt="0"/>
      <dgm:spPr/>
    </dgm:pt>
    <dgm:pt modelId="{B238EFAA-4F44-4C12-A0F4-7EF16EAC6ADD}" type="pres">
      <dgm:prSet presAssocID="{DB9FD23C-7346-448A-BC8B-516006B41DB2}" presName="textRect" presStyleLbl="revTx" presStyleIdx="0" presStyleCnt="2">
        <dgm:presLayoutVars>
          <dgm:chMax val="1"/>
          <dgm:chPref val="1"/>
        </dgm:presLayoutVars>
      </dgm:prSet>
      <dgm:spPr/>
    </dgm:pt>
    <dgm:pt modelId="{E89A0071-559F-4E35-9821-FEBA610A7D9B}" type="pres">
      <dgm:prSet presAssocID="{15E02CCF-52E3-4902-BA68-5A0BCD8CCA83}" presName="sibTrans" presStyleCnt="0"/>
      <dgm:spPr/>
    </dgm:pt>
    <dgm:pt modelId="{0684C6B5-A627-42EB-91C8-01283C39F456}" type="pres">
      <dgm:prSet presAssocID="{55CA3512-A55F-4238-85FA-BFC91F004FB0}" presName="compNode" presStyleCnt="0"/>
      <dgm:spPr/>
    </dgm:pt>
    <dgm:pt modelId="{EE86B096-156D-4F41-AC01-AE11F1CEAE82}" type="pres">
      <dgm:prSet presAssocID="{55CA3512-A55F-4238-85FA-BFC91F004F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87BCECD4-937A-4CC6-A6FD-A151E17B896C}" type="pres">
      <dgm:prSet presAssocID="{55CA3512-A55F-4238-85FA-BFC91F004FB0}" presName="spaceRect" presStyleCnt="0"/>
      <dgm:spPr/>
    </dgm:pt>
    <dgm:pt modelId="{F2E7429B-8575-499D-ADD2-99B22971BA1C}" type="pres">
      <dgm:prSet presAssocID="{55CA3512-A55F-4238-85FA-BFC91F004FB0}" presName="textRect" presStyleLbl="revTx" presStyleIdx="1" presStyleCnt="2">
        <dgm:presLayoutVars>
          <dgm:chMax val="1"/>
          <dgm:chPref val="1"/>
        </dgm:presLayoutVars>
      </dgm:prSet>
      <dgm:spPr/>
    </dgm:pt>
  </dgm:ptLst>
  <dgm:cxnLst>
    <dgm:cxn modelId="{599F486D-910A-4437-91CF-6B940DC21B34}" type="presOf" srcId="{C8044536-64FB-4E2E-BD6F-DFBB901463E9}" destId="{2D2E92A3-D889-4E85-BD2B-A9D5064774F9}" srcOrd="0" destOrd="0" presId="urn:microsoft.com/office/officeart/2018/2/layout/IconLabelList"/>
    <dgm:cxn modelId="{5412DF4F-8EED-46A2-B7E6-756945472D52}" type="presOf" srcId="{DB9FD23C-7346-448A-BC8B-516006B41DB2}" destId="{B238EFAA-4F44-4C12-A0F4-7EF16EAC6ADD}" srcOrd="0" destOrd="0" presId="urn:microsoft.com/office/officeart/2018/2/layout/IconLabelList"/>
    <dgm:cxn modelId="{1327D679-18D1-40C6-9989-F4868CF18689}" srcId="{C8044536-64FB-4E2E-BD6F-DFBB901463E9}" destId="{55CA3512-A55F-4238-85FA-BFC91F004FB0}" srcOrd="1" destOrd="0" parTransId="{1EF71F73-C274-45A8-9208-70EFDD5E6062}" sibTransId="{989D3B20-439F-4170-871B-E3A7CA117707}"/>
    <dgm:cxn modelId="{B2A02C8C-53DC-42BA-A6E5-F06907C868D4}" type="presOf" srcId="{55CA3512-A55F-4238-85FA-BFC91F004FB0}" destId="{F2E7429B-8575-499D-ADD2-99B22971BA1C}" srcOrd="0" destOrd="0" presId="urn:microsoft.com/office/officeart/2018/2/layout/IconLabelList"/>
    <dgm:cxn modelId="{A42894E4-A01B-4C5A-8D18-9E84274CD570}" srcId="{C8044536-64FB-4E2E-BD6F-DFBB901463E9}" destId="{DB9FD23C-7346-448A-BC8B-516006B41DB2}" srcOrd="0" destOrd="0" parTransId="{841789FE-0703-449D-91C8-E8F0D89CBD11}" sibTransId="{15E02CCF-52E3-4902-BA68-5A0BCD8CCA83}"/>
    <dgm:cxn modelId="{E9235DAB-E928-4EC2-9BC5-93513B8442AB}" type="presParOf" srcId="{2D2E92A3-D889-4E85-BD2B-A9D5064774F9}" destId="{D3F0E331-B528-40FC-A313-8A01F24DBD95}" srcOrd="0" destOrd="0" presId="urn:microsoft.com/office/officeart/2018/2/layout/IconLabelList"/>
    <dgm:cxn modelId="{18E2E79E-283A-4F2A-BDE8-56ACA8409E3E}" type="presParOf" srcId="{D3F0E331-B528-40FC-A313-8A01F24DBD95}" destId="{6F3DD207-9D0F-4DF4-A805-94AB772C2791}" srcOrd="0" destOrd="0" presId="urn:microsoft.com/office/officeart/2018/2/layout/IconLabelList"/>
    <dgm:cxn modelId="{C34ADA32-DF50-4278-8892-1F55B7A3AE8A}" type="presParOf" srcId="{D3F0E331-B528-40FC-A313-8A01F24DBD95}" destId="{B9B4E71D-5F95-4E4E-96F8-720A0731962C}" srcOrd="1" destOrd="0" presId="urn:microsoft.com/office/officeart/2018/2/layout/IconLabelList"/>
    <dgm:cxn modelId="{A29F071A-55FE-4DBF-90F1-ACC13F147DCE}" type="presParOf" srcId="{D3F0E331-B528-40FC-A313-8A01F24DBD95}" destId="{B238EFAA-4F44-4C12-A0F4-7EF16EAC6ADD}" srcOrd="2" destOrd="0" presId="urn:microsoft.com/office/officeart/2018/2/layout/IconLabelList"/>
    <dgm:cxn modelId="{2F04A04F-F68A-47E6-ACDA-5DB66DE6187D}" type="presParOf" srcId="{2D2E92A3-D889-4E85-BD2B-A9D5064774F9}" destId="{E89A0071-559F-4E35-9821-FEBA610A7D9B}" srcOrd="1" destOrd="0" presId="urn:microsoft.com/office/officeart/2018/2/layout/IconLabelList"/>
    <dgm:cxn modelId="{C2A6AE46-7D8C-4A1B-9DC2-1DD825CFE5D2}" type="presParOf" srcId="{2D2E92A3-D889-4E85-BD2B-A9D5064774F9}" destId="{0684C6B5-A627-42EB-91C8-01283C39F456}" srcOrd="2" destOrd="0" presId="urn:microsoft.com/office/officeart/2018/2/layout/IconLabelList"/>
    <dgm:cxn modelId="{EC61D2DC-A2F7-47EC-8138-E65B91087D7D}" type="presParOf" srcId="{0684C6B5-A627-42EB-91C8-01283C39F456}" destId="{EE86B096-156D-4F41-AC01-AE11F1CEAE82}" srcOrd="0" destOrd="0" presId="urn:microsoft.com/office/officeart/2018/2/layout/IconLabelList"/>
    <dgm:cxn modelId="{33B2E129-9AD5-4A9D-9FD9-9DE265E36607}" type="presParOf" srcId="{0684C6B5-A627-42EB-91C8-01283C39F456}" destId="{87BCECD4-937A-4CC6-A6FD-A151E17B896C}" srcOrd="1" destOrd="0" presId="urn:microsoft.com/office/officeart/2018/2/layout/IconLabelList"/>
    <dgm:cxn modelId="{7994F109-4399-46A4-8839-0D2EB6343DC9}" type="presParOf" srcId="{0684C6B5-A627-42EB-91C8-01283C39F456}" destId="{F2E7429B-8575-499D-ADD2-99B22971BA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DD207-9D0F-4DF4-A805-94AB772C2791}">
      <dsp:nvSpPr>
        <dsp:cNvPr id="0" name=""/>
        <dsp:cNvSpPr/>
      </dsp:nvSpPr>
      <dsp:spPr>
        <a:xfrm>
          <a:off x="1652499" y="21504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8EFAA-4F44-4C12-A0F4-7EF16EAC6ADD}">
      <dsp:nvSpPr>
        <dsp:cNvPr id="0" name=""/>
        <dsp:cNvSpPr/>
      </dsp:nvSpPr>
      <dsp:spPr>
        <a:xfrm>
          <a:off x="464499" y="26293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pt-BR" sz="2300" kern="1200"/>
            <a:t>Microsoft SQL Server Management Studio 2019</a:t>
          </a:r>
          <a:endParaRPr lang="en-US" sz="2300" kern="1200"/>
        </a:p>
      </dsp:txBody>
      <dsp:txXfrm>
        <a:off x="464499" y="2629387"/>
        <a:ext cx="4320000" cy="720000"/>
      </dsp:txXfrm>
    </dsp:sp>
    <dsp:sp modelId="{EE86B096-156D-4F41-AC01-AE11F1CEAE82}">
      <dsp:nvSpPr>
        <dsp:cNvPr id="0" name=""/>
        <dsp:cNvSpPr/>
      </dsp:nvSpPr>
      <dsp:spPr>
        <a:xfrm>
          <a:off x="6728500" y="21504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E7429B-8575-499D-ADD2-99B22971BA1C}">
      <dsp:nvSpPr>
        <dsp:cNvPr id="0" name=""/>
        <dsp:cNvSpPr/>
      </dsp:nvSpPr>
      <dsp:spPr>
        <a:xfrm>
          <a:off x="5540500" y="26293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pt-BR" sz="2300" kern="1200"/>
            <a:t>Power BI</a:t>
          </a:r>
          <a:endParaRPr lang="en-US" sz="2300" kern="1200"/>
        </a:p>
      </dsp:txBody>
      <dsp:txXfrm>
        <a:off x="5540500" y="262938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11115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02955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91702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59993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97340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91295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5/5/2024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43630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95162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83714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3731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5/5/2024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59470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5/5/2024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254113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post.com/software/hello-github-actions-kxvh0z"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ragenews.com/how-will-covid-19-pandemic-514765/"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ph.georgia.gov/covid-19-daily-status-report?fbclid=IwAR3qEGlGMpIkgNmKXg9Ii5Z1bqcU12ImJM0QQJ96nkrdcIqsIXtTCBYhw1E"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19">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6" name="Group 21">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23">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5F063FC-33ED-3EE5-ED44-C2565FDDE18F}"/>
              </a:ext>
            </a:extLst>
          </p:cNvPr>
          <p:cNvSpPr>
            <a:spLocks noGrp="1"/>
          </p:cNvSpPr>
          <p:nvPr>
            <p:ph type="ctrTitle"/>
          </p:nvPr>
        </p:nvSpPr>
        <p:spPr>
          <a:xfrm>
            <a:off x="6089726" y="722903"/>
            <a:ext cx="5415521" cy="2706098"/>
          </a:xfrm>
        </p:spPr>
        <p:txBody>
          <a:bodyPr>
            <a:normAutofit/>
          </a:bodyPr>
          <a:lstStyle/>
          <a:p>
            <a:r>
              <a:rPr lang="pt-BR" dirty="0"/>
              <a:t>Covid 19 – Data Warehouse</a:t>
            </a:r>
          </a:p>
        </p:txBody>
      </p:sp>
      <p:sp>
        <p:nvSpPr>
          <p:cNvPr id="3" name="Subtítulo 2">
            <a:extLst>
              <a:ext uri="{FF2B5EF4-FFF2-40B4-BE49-F238E27FC236}">
                <a16:creationId xmlns:a16="http://schemas.microsoft.com/office/drawing/2014/main" id="{A70734B8-B294-102E-0908-24EBEA84DE47}"/>
              </a:ext>
            </a:extLst>
          </p:cNvPr>
          <p:cNvSpPr>
            <a:spLocks noGrp="1"/>
          </p:cNvSpPr>
          <p:nvPr>
            <p:ph type="subTitle" idx="1"/>
          </p:nvPr>
        </p:nvSpPr>
        <p:spPr>
          <a:xfrm>
            <a:off x="6089726" y="3674327"/>
            <a:ext cx="5415521" cy="1211600"/>
          </a:xfrm>
        </p:spPr>
        <p:txBody>
          <a:bodyPr>
            <a:normAutofit/>
          </a:bodyPr>
          <a:lstStyle/>
          <a:p>
            <a:r>
              <a:rPr lang="pt-BR" dirty="0"/>
              <a:t>Análise do local com maior quantidade de infectados</a:t>
            </a:r>
          </a:p>
        </p:txBody>
      </p:sp>
      <p:pic>
        <p:nvPicPr>
          <p:cNvPr id="4" name="Picture 3" descr="Magnified view of red and white virus cells">
            <a:extLst>
              <a:ext uri="{FF2B5EF4-FFF2-40B4-BE49-F238E27FC236}">
                <a16:creationId xmlns:a16="http://schemas.microsoft.com/office/drawing/2014/main" id="{390043D9-2A71-A226-AFC8-D4CB457F68C7}"/>
              </a:ext>
            </a:extLst>
          </p:cNvPr>
          <p:cNvPicPr>
            <a:picLocks noChangeAspect="1"/>
          </p:cNvPicPr>
          <p:nvPr/>
        </p:nvPicPr>
        <p:blipFill rotWithShape="1">
          <a:blip r:embed="rId2"/>
          <a:srcRect l="31319" r="20659"/>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55" name="Right Triangle 54">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aixaDeTexto 4">
            <a:extLst>
              <a:ext uri="{FF2B5EF4-FFF2-40B4-BE49-F238E27FC236}">
                <a16:creationId xmlns:a16="http://schemas.microsoft.com/office/drawing/2014/main" id="{28CDCA5D-B459-1F9F-F72D-6CD365438139}"/>
              </a:ext>
            </a:extLst>
          </p:cNvPr>
          <p:cNvSpPr txBox="1"/>
          <p:nvPr/>
        </p:nvSpPr>
        <p:spPr>
          <a:xfrm>
            <a:off x="6030806" y="6105462"/>
            <a:ext cx="5181599" cy="646331"/>
          </a:xfrm>
          <a:prstGeom prst="rect">
            <a:avLst/>
          </a:prstGeom>
          <a:noFill/>
        </p:spPr>
        <p:txBody>
          <a:bodyPr wrap="square" rtlCol="0">
            <a:spAutoFit/>
          </a:bodyPr>
          <a:lstStyle/>
          <a:p>
            <a:r>
              <a:rPr lang="pt-BR" dirty="0"/>
              <a:t>Carlos Rafael da Costa</a:t>
            </a:r>
          </a:p>
          <a:p>
            <a:r>
              <a:rPr lang="pt-BR" dirty="0"/>
              <a:t>Luan Francisco</a:t>
            </a:r>
          </a:p>
        </p:txBody>
      </p:sp>
    </p:spTree>
    <p:extLst>
      <p:ext uri="{BB962C8B-B14F-4D97-AF65-F5344CB8AC3E}">
        <p14:creationId xmlns:p14="http://schemas.microsoft.com/office/powerpoint/2010/main" val="14779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AB21328F-B9A8-84F7-89AD-B44A8244BD0F}"/>
              </a:ext>
            </a:extLst>
          </p:cNvPr>
          <p:cNvSpPr>
            <a:spLocks noGrp="1"/>
          </p:cNvSpPr>
          <p:nvPr>
            <p:ph type="title"/>
          </p:nvPr>
        </p:nvSpPr>
        <p:spPr>
          <a:xfrm>
            <a:off x="6088653" y="725951"/>
            <a:ext cx="4927425" cy="1938525"/>
          </a:xfrm>
        </p:spPr>
        <p:txBody>
          <a:bodyPr>
            <a:normAutofit/>
          </a:bodyPr>
          <a:lstStyle/>
          <a:p>
            <a:r>
              <a:rPr lang="pt-BR" dirty="0"/>
              <a:t>Desenvolvimento das consultas SQL</a:t>
            </a:r>
          </a:p>
        </p:txBody>
      </p:sp>
      <p:pic>
        <p:nvPicPr>
          <p:cNvPr id="5" name="Picture 4">
            <a:extLst>
              <a:ext uri="{FF2B5EF4-FFF2-40B4-BE49-F238E27FC236}">
                <a16:creationId xmlns:a16="http://schemas.microsoft.com/office/drawing/2014/main" id="{4AA86EA9-2934-DCA6-E6F4-351C47A2DA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313" r="731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ço Reservado para Conteúdo 2">
            <a:extLst>
              <a:ext uri="{FF2B5EF4-FFF2-40B4-BE49-F238E27FC236}">
                <a16:creationId xmlns:a16="http://schemas.microsoft.com/office/drawing/2014/main" id="{048FE032-13BC-19FB-2481-2669490DC832}"/>
              </a:ext>
            </a:extLst>
          </p:cNvPr>
          <p:cNvSpPr>
            <a:spLocks noGrp="1"/>
          </p:cNvSpPr>
          <p:nvPr>
            <p:ph idx="1"/>
          </p:nvPr>
        </p:nvSpPr>
        <p:spPr>
          <a:xfrm>
            <a:off x="6088653" y="2886116"/>
            <a:ext cx="4927425" cy="3245931"/>
          </a:xfrm>
        </p:spPr>
        <p:txBody>
          <a:bodyPr>
            <a:normAutofit/>
          </a:bodyPr>
          <a:lstStyle/>
          <a:p>
            <a:pPr marL="0" indent="0">
              <a:buNone/>
            </a:pPr>
            <a:r>
              <a:rPr lang="pt-BR" dirty="0"/>
              <a:t>Para ver as consultas, documentos e scripts gerados, acesse o repositório no GitHub</a:t>
            </a:r>
          </a:p>
          <a:p>
            <a:pPr marL="0" indent="0">
              <a:buNone/>
            </a:pPr>
            <a:r>
              <a:rPr lang="pt-BR" dirty="0">
                <a:solidFill>
                  <a:schemeClr val="accent1"/>
                </a:solidFill>
              </a:rPr>
              <a:t>https://github.com/rrafaelc/DW-Covid19</a:t>
            </a:r>
          </a:p>
        </p:txBody>
      </p:sp>
    </p:spTree>
    <p:extLst>
      <p:ext uri="{BB962C8B-B14F-4D97-AF65-F5344CB8AC3E}">
        <p14:creationId xmlns:p14="http://schemas.microsoft.com/office/powerpoint/2010/main" val="248226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a:extLst>
              <a:ext uri="{FF2B5EF4-FFF2-40B4-BE49-F238E27FC236}">
                <a16:creationId xmlns:a16="http://schemas.microsoft.com/office/drawing/2014/main" id="{A8BDFD7E-9779-F3F8-A5FA-877081E69A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81" b="781"/>
          <a:stretch/>
        </p:blipFill>
        <p:spPr>
          <a:xfrm>
            <a:off x="20" y="10"/>
            <a:ext cx="12191980" cy="6857989"/>
          </a:xfrm>
          <a:prstGeom prst="rect">
            <a:avLst/>
          </a:prstGeom>
        </p:spPr>
      </p:pic>
      <p:sp>
        <p:nvSpPr>
          <p:cNvPr id="45" name="Flowchart: Document 44">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ítulo 1">
            <a:extLst>
              <a:ext uri="{FF2B5EF4-FFF2-40B4-BE49-F238E27FC236}">
                <a16:creationId xmlns:a16="http://schemas.microsoft.com/office/drawing/2014/main" id="{76A024BC-B77D-7514-513A-8AB95290CE45}"/>
              </a:ext>
            </a:extLst>
          </p:cNvPr>
          <p:cNvSpPr>
            <a:spLocks noGrp="1"/>
          </p:cNvSpPr>
          <p:nvPr>
            <p:ph type="title"/>
          </p:nvPr>
        </p:nvSpPr>
        <p:spPr>
          <a:xfrm>
            <a:off x="691078" y="722902"/>
            <a:ext cx="4225893" cy="3077253"/>
          </a:xfrm>
        </p:spPr>
        <p:txBody>
          <a:bodyPr vert="horz" lIns="91440" tIns="45720" rIns="91440" bIns="45720" rtlCol="0" anchor="b">
            <a:normAutofit/>
          </a:bodyPr>
          <a:lstStyle/>
          <a:p>
            <a:r>
              <a:rPr lang="en-US" sz="5400" dirty="0"/>
              <a:t>FIM</a:t>
            </a:r>
          </a:p>
        </p:txBody>
      </p:sp>
      <p:grpSp>
        <p:nvGrpSpPr>
          <p:cNvPr id="47" name="Group 46">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95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BAD8B-A56C-C3ED-F177-EABEA98B06EF}"/>
              </a:ext>
            </a:extLst>
          </p:cNvPr>
          <p:cNvSpPr>
            <a:spLocks noGrp="1"/>
          </p:cNvSpPr>
          <p:nvPr>
            <p:ph type="title"/>
          </p:nvPr>
        </p:nvSpPr>
        <p:spPr/>
        <p:txBody>
          <a:bodyPr/>
          <a:lstStyle/>
          <a:p>
            <a:r>
              <a:rPr lang="pt-BR" dirty="0"/>
              <a:t>Ferramentas utilizadas</a:t>
            </a:r>
          </a:p>
        </p:txBody>
      </p:sp>
      <p:graphicFrame>
        <p:nvGraphicFramePr>
          <p:cNvPr id="5" name="Espaço Reservado para Conteúdo 2">
            <a:extLst>
              <a:ext uri="{FF2B5EF4-FFF2-40B4-BE49-F238E27FC236}">
                <a16:creationId xmlns:a16="http://schemas.microsoft.com/office/drawing/2014/main" id="{494C3890-3F75-87DA-3B77-BD4895D93632}"/>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26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ADE2A7E-D373-60BA-831E-EEF7985E938F}"/>
              </a:ext>
            </a:extLst>
          </p:cNvPr>
          <p:cNvSpPr>
            <a:spLocks noGrp="1"/>
          </p:cNvSpPr>
          <p:nvPr>
            <p:ph type="title"/>
          </p:nvPr>
        </p:nvSpPr>
        <p:spPr>
          <a:xfrm>
            <a:off x="691079" y="725952"/>
            <a:ext cx="5818396" cy="1362156"/>
          </a:xfrm>
        </p:spPr>
        <p:txBody>
          <a:bodyPr>
            <a:normAutofit/>
          </a:bodyPr>
          <a:lstStyle/>
          <a:p>
            <a:r>
              <a:rPr lang="pt-BR" dirty="0"/>
              <a:t>Obtenção dos dados</a:t>
            </a:r>
          </a:p>
        </p:txBody>
      </p:sp>
      <p:sp>
        <p:nvSpPr>
          <p:cNvPr id="3" name="Espaço Reservado para Conteúdo 2">
            <a:extLst>
              <a:ext uri="{FF2B5EF4-FFF2-40B4-BE49-F238E27FC236}">
                <a16:creationId xmlns:a16="http://schemas.microsoft.com/office/drawing/2014/main" id="{CAEEA7F1-A357-9006-B231-3909744759BD}"/>
              </a:ext>
            </a:extLst>
          </p:cNvPr>
          <p:cNvSpPr>
            <a:spLocks noGrp="1"/>
          </p:cNvSpPr>
          <p:nvPr>
            <p:ph idx="1"/>
          </p:nvPr>
        </p:nvSpPr>
        <p:spPr>
          <a:xfrm>
            <a:off x="691079" y="2340131"/>
            <a:ext cx="6382042" cy="3791918"/>
          </a:xfrm>
        </p:spPr>
        <p:txBody>
          <a:bodyPr>
            <a:normAutofit/>
          </a:bodyPr>
          <a:lstStyle/>
          <a:p>
            <a:r>
              <a:rPr lang="pt-BR" dirty="0"/>
              <a:t>Dados obtidos publicamente pelo site Brasil.io</a:t>
            </a:r>
          </a:p>
          <a:p>
            <a:r>
              <a:rPr lang="pt-BR" dirty="0"/>
              <a:t>Caso completos com um arquivo CSV que posteriormente importado ao SSMS</a:t>
            </a:r>
          </a:p>
          <a:p>
            <a:r>
              <a:rPr lang="pt-BR" dirty="0">
                <a:solidFill>
                  <a:schemeClr val="accent1"/>
                </a:solidFill>
              </a:rPr>
              <a:t>https://brasil.io/dataset/covid19/files/</a:t>
            </a:r>
          </a:p>
        </p:txBody>
      </p:sp>
      <p:pic>
        <p:nvPicPr>
          <p:cNvPr id="7" name="Graphic 6" descr="Banco de dados">
            <a:extLst>
              <a:ext uri="{FF2B5EF4-FFF2-40B4-BE49-F238E27FC236}">
                <a16:creationId xmlns:a16="http://schemas.microsoft.com/office/drawing/2014/main" id="{8AA85C27-0447-B7D0-A09C-C83A89416B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242927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4" name="Freeform: Shape 13">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CECD14C-7954-EC4E-D10A-916E5015569C}"/>
              </a:ext>
            </a:extLst>
          </p:cNvPr>
          <p:cNvSpPr>
            <a:spLocks noGrp="1"/>
          </p:cNvSpPr>
          <p:nvPr>
            <p:ph type="title"/>
          </p:nvPr>
        </p:nvSpPr>
        <p:spPr>
          <a:xfrm>
            <a:off x="691079" y="725951"/>
            <a:ext cx="6382041" cy="1442463"/>
          </a:xfrm>
        </p:spPr>
        <p:txBody>
          <a:bodyPr>
            <a:normAutofit/>
          </a:bodyPr>
          <a:lstStyle/>
          <a:p>
            <a:r>
              <a:rPr lang="pt-BR" dirty="0"/>
              <a:t>Modelo Relacional OLTP</a:t>
            </a:r>
          </a:p>
        </p:txBody>
      </p:sp>
      <p:sp>
        <p:nvSpPr>
          <p:cNvPr id="13" name="Espaço Reservado para Conteúdo 12">
            <a:extLst>
              <a:ext uri="{FF2B5EF4-FFF2-40B4-BE49-F238E27FC236}">
                <a16:creationId xmlns:a16="http://schemas.microsoft.com/office/drawing/2014/main" id="{1185120C-9153-1706-7139-DE43DF7C56E7}"/>
              </a:ext>
            </a:extLst>
          </p:cNvPr>
          <p:cNvSpPr>
            <a:spLocks noGrp="1"/>
          </p:cNvSpPr>
          <p:nvPr>
            <p:ph idx="1"/>
          </p:nvPr>
        </p:nvSpPr>
        <p:spPr>
          <a:xfrm>
            <a:off x="691080" y="2340131"/>
            <a:ext cx="5769840" cy="1717615"/>
          </a:xfrm>
        </p:spPr>
        <p:txBody>
          <a:bodyPr/>
          <a:lstStyle/>
          <a:p>
            <a:r>
              <a:rPr lang="pt-BR" dirty="0"/>
              <a:t>Dados brutos convertidos em uma tabela no banco de dados</a:t>
            </a:r>
          </a:p>
        </p:txBody>
      </p:sp>
      <p:pic>
        <p:nvPicPr>
          <p:cNvPr id="53" name="Imagem 52" descr="Uma imagem contendo frutas&#10;&#10;Descrição gerada automaticamente">
            <a:extLst>
              <a:ext uri="{FF2B5EF4-FFF2-40B4-BE49-F238E27FC236}">
                <a16:creationId xmlns:a16="http://schemas.microsoft.com/office/drawing/2014/main" id="{71ACD626-EA08-BCA4-F56A-DBE70C5D26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8859" y="3254170"/>
            <a:ext cx="5095073" cy="33967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7" name="Imagem 56">
            <a:extLst>
              <a:ext uri="{FF2B5EF4-FFF2-40B4-BE49-F238E27FC236}">
                <a16:creationId xmlns:a16="http://schemas.microsoft.com/office/drawing/2014/main" id="{7E8AB076-DA68-92FC-11F5-C0ADEA629719}"/>
              </a:ext>
            </a:extLst>
          </p:cNvPr>
          <p:cNvPicPr>
            <a:picLocks noChangeAspect="1"/>
          </p:cNvPicPr>
          <p:nvPr/>
        </p:nvPicPr>
        <p:blipFill>
          <a:blip r:embed="rId4"/>
          <a:stretch>
            <a:fillRect/>
          </a:stretch>
        </p:blipFill>
        <p:spPr>
          <a:xfrm>
            <a:off x="7262014" y="171716"/>
            <a:ext cx="4053871" cy="6582387"/>
          </a:xfrm>
          <a:prstGeom prst="rect">
            <a:avLst/>
          </a:prstGeom>
        </p:spPr>
      </p:pic>
    </p:spTree>
    <p:extLst>
      <p:ext uri="{BB962C8B-B14F-4D97-AF65-F5344CB8AC3E}">
        <p14:creationId xmlns:p14="http://schemas.microsoft.com/office/powerpoint/2010/main" val="206227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07DFE90-C241-CE5A-2785-B1C467D5769A}"/>
              </a:ext>
            </a:extLst>
          </p:cNvPr>
          <p:cNvSpPr>
            <a:spLocks noGrp="1"/>
          </p:cNvSpPr>
          <p:nvPr>
            <p:ph type="title"/>
          </p:nvPr>
        </p:nvSpPr>
        <p:spPr>
          <a:xfrm>
            <a:off x="6088653" y="725951"/>
            <a:ext cx="4927425" cy="1938525"/>
          </a:xfrm>
        </p:spPr>
        <p:txBody>
          <a:bodyPr>
            <a:normAutofit/>
          </a:bodyPr>
          <a:lstStyle/>
          <a:p>
            <a:r>
              <a:rPr lang="pt-BR" dirty="0"/>
              <a:t>Método utilizado para os dados</a:t>
            </a:r>
          </a:p>
        </p:txBody>
      </p:sp>
      <p:pic>
        <p:nvPicPr>
          <p:cNvPr id="48" name="Picture 4" descr="Gráficos financeiros em uma tela escura">
            <a:extLst>
              <a:ext uri="{FF2B5EF4-FFF2-40B4-BE49-F238E27FC236}">
                <a16:creationId xmlns:a16="http://schemas.microsoft.com/office/drawing/2014/main" id="{A70FCE05-8874-50C3-55EF-1E8A90AC5AE1}"/>
              </a:ext>
            </a:extLst>
          </p:cNvPr>
          <p:cNvPicPr>
            <a:picLocks noChangeAspect="1"/>
          </p:cNvPicPr>
          <p:nvPr/>
        </p:nvPicPr>
        <p:blipFill rotWithShape="1">
          <a:blip r:embed="rId2"/>
          <a:srcRect l="20417" r="26225"/>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9"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ço Reservado para Conteúdo 2">
            <a:extLst>
              <a:ext uri="{FF2B5EF4-FFF2-40B4-BE49-F238E27FC236}">
                <a16:creationId xmlns:a16="http://schemas.microsoft.com/office/drawing/2014/main" id="{CF427797-2CD8-578C-7494-8399C0518688}"/>
              </a:ext>
            </a:extLst>
          </p:cNvPr>
          <p:cNvSpPr>
            <a:spLocks noGrp="1"/>
          </p:cNvSpPr>
          <p:nvPr>
            <p:ph idx="1"/>
          </p:nvPr>
        </p:nvSpPr>
        <p:spPr>
          <a:xfrm>
            <a:off x="6088653" y="2886116"/>
            <a:ext cx="4927425" cy="3245931"/>
          </a:xfrm>
        </p:spPr>
        <p:txBody>
          <a:bodyPr>
            <a:normAutofit/>
          </a:bodyPr>
          <a:lstStyle/>
          <a:p>
            <a:pPr marL="0" indent="0">
              <a:lnSpc>
                <a:spcPct val="100000"/>
              </a:lnSpc>
              <a:buNone/>
            </a:pPr>
            <a:r>
              <a:rPr lang="pt-BR" sz="1700" dirty="0"/>
              <a:t>Sabemos que muitas pessoas no Brasil foram infectadas pelo vírus do corona, mas talvez muita gente não saiba qual locais houveram mais infecções. Diante disso criamos uma tabela fato que mostra ordenadamente pela total de casos confirmados em determinada cidade, junto com o estado, a data inicial que começou, a data final do último resultado coletado, além dos totais de mortes e a média dos casos confirmados por 100 mil habitantes</a:t>
            </a:r>
          </a:p>
        </p:txBody>
      </p:sp>
    </p:spTree>
    <p:extLst>
      <p:ext uri="{BB962C8B-B14F-4D97-AF65-F5344CB8AC3E}">
        <p14:creationId xmlns:p14="http://schemas.microsoft.com/office/powerpoint/2010/main" val="42640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4" name="Group 23">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7" name="Right Triangle 56">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F7E055D-0E4A-52FE-9D2B-5DF836494869}"/>
              </a:ext>
            </a:extLst>
          </p:cNvPr>
          <p:cNvSpPr>
            <a:spLocks noGrp="1"/>
          </p:cNvSpPr>
          <p:nvPr>
            <p:ph type="title"/>
          </p:nvPr>
        </p:nvSpPr>
        <p:spPr>
          <a:xfrm>
            <a:off x="691079" y="725951"/>
            <a:ext cx="10325000" cy="1380515"/>
          </a:xfrm>
        </p:spPr>
        <p:txBody>
          <a:bodyPr>
            <a:normAutofit/>
          </a:bodyPr>
          <a:lstStyle/>
          <a:p>
            <a:r>
              <a:rPr lang="pt-BR" dirty="0"/>
              <a:t>Diagramas Data Warehouse</a:t>
            </a:r>
          </a:p>
        </p:txBody>
      </p:sp>
      <p:pic>
        <p:nvPicPr>
          <p:cNvPr id="9" name="Espaço Reservado para Conteúdo 8">
            <a:extLst>
              <a:ext uri="{FF2B5EF4-FFF2-40B4-BE49-F238E27FC236}">
                <a16:creationId xmlns:a16="http://schemas.microsoft.com/office/drawing/2014/main" id="{73D05446-3EE6-D4FF-230A-364C4A4DD0EE}"/>
              </a:ext>
            </a:extLst>
          </p:cNvPr>
          <p:cNvPicPr>
            <a:picLocks noChangeAspect="1"/>
          </p:cNvPicPr>
          <p:nvPr/>
        </p:nvPicPr>
        <p:blipFill>
          <a:blip r:embed="rId2"/>
          <a:stretch>
            <a:fillRect/>
          </a:stretch>
        </p:blipFill>
        <p:spPr>
          <a:xfrm>
            <a:off x="690563" y="2414807"/>
            <a:ext cx="3053248" cy="3633365"/>
          </a:xfrm>
          <a:prstGeom prst="rect">
            <a:avLst/>
          </a:prstGeom>
        </p:spPr>
      </p:pic>
      <p:pic>
        <p:nvPicPr>
          <p:cNvPr id="11" name="Imagem 10">
            <a:extLst>
              <a:ext uri="{FF2B5EF4-FFF2-40B4-BE49-F238E27FC236}">
                <a16:creationId xmlns:a16="http://schemas.microsoft.com/office/drawing/2014/main" id="{C957BFD1-B015-E638-A160-64ED67D49DAF}"/>
              </a:ext>
            </a:extLst>
          </p:cNvPr>
          <p:cNvPicPr>
            <a:picLocks noChangeAspect="1"/>
          </p:cNvPicPr>
          <p:nvPr/>
        </p:nvPicPr>
        <p:blipFill>
          <a:blip r:embed="rId3"/>
          <a:stretch>
            <a:fillRect/>
          </a:stretch>
        </p:blipFill>
        <p:spPr>
          <a:xfrm>
            <a:off x="4500938" y="2414807"/>
            <a:ext cx="3037982" cy="1602955"/>
          </a:xfrm>
          <a:prstGeom prst="rect">
            <a:avLst/>
          </a:prstGeom>
        </p:spPr>
      </p:pic>
      <p:pic>
        <p:nvPicPr>
          <p:cNvPr id="13" name="Imagem 12">
            <a:extLst>
              <a:ext uri="{FF2B5EF4-FFF2-40B4-BE49-F238E27FC236}">
                <a16:creationId xmlns:a16="http://schemas.microsoft.com/office/drawing/2014/main" id="{786F98FE-6C74-D491-DCB6-3EF9BF657723}"/>
              </a:ext>
            </a:extLst>
          </p:cNvPr>
          <p:cNvPicPr>
            <a:picLocks noChangeAspect="1"/>
          </p:cNvPicPr>
          <p:nvPr/>
        </p:nvPicPr>
        <p:blipFill>
          <a:blip r:embed="rId4"/>
          <a:stretch>
            <a:fillRect/>
          </a:stretch>
        </p:blipFill>
        <p:spPr>
          <a:xfrm>
            <a:off x="4455140" y="4425219"/>
            <a:ext cx="3083781" cy="1618221"/>
          </a:xfrm>
          <a:prstGeom prst="rect">
            <a:avLst/>
          </a:prstGeom>
        </p:spPr>
      </p:pic>
      <p:pic>
        <p:nvPicPr>
          <p:cNvPr id="15" name="Imagem 14">
            <a:extLst>
              <a:ext uri="{FF2B5EF4-FFF2-40B4-BE49-F238E27FC236}">
                <a16:creationId xmlns:a16="http://schemas.microsoft.com/office/drawing/2014/main" id="{A0AF12E2-17E2-81D4-F7B9-232FF5D82981}"/>
              </a:ext>
            </a:extLst>
          </p:cNvPr>
          <p:cNvPicPr>
            <a:picLocks noChangeAspect="1"/>
          </p:cNvPicPr>
          <p:nvPr/>
        </p:nvPicPr>
        <p:blipFill>
          <a:blip r:embed="rId5"/>
          <a:stretch>
            <a:fillRect/>
          </a:stretch>
        </p:blipFill>
        <p:spPr>
          <a:xfrm>
            <a:off x="7733399" y="2403672"/>
            <a:ext cx="3053248" cy="1648754"/>
          </a:xfrm>
          <a:prstGeom prst="rect">
            <a:avLst/>
          </a:prstGeom>
        </p:spPr>
      </p:pic>
      <p:pic>
        <p:nvPicPr>
          <p:cNvPr id="17" name="Imagem 16">
            <a:extLst>
              <a:ext uri="{FF2B5EF4-FFF2-40B4-BE49-F238E27FC236}">
                <a16:creationId xmlns:a16="http://schemas.microsoft.com/office/drawing/2014/main" id="{B12F2914-3BD8-B470-5944-A75E6CA8D252}"/>
              </a:ext>
            </a:extLst>
          </p:cNvPr>
          <p:cNvPicPr>
            <a:picLocks noChangeAspect="1"/>
          </p:cNvPicPr>
          <p:nvPr/>
        </p:nvPicPr>
        <p:blipFill>
          <a:blip r:embed="rId6"/>
          <a:stretch>
            <a:fillRect/>
          </a:stretch>
        </p:blipFill>
        <p:spPr>
          <a:xfrm>
            <a:off x="7733399" y="4393563"/>
            <a:ext cx="3068515" cy="1328163"/>
          </a:xfrm>
          <a:prstGeom prst="rect">
            <a:avLst/>
          </a:prstGeom>
        </p:spPr>
      </p:pic>
    </p:spTree>
    <p:extLst>
      <p:ext uri="{BB962C8B-B14F-4D97-AF65-F5344CB8AC3E}">
        <p14:creationId xmlns:p14="http://schemas.microsoft.com/office/powerpoint/2010/main" val="280197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19F1ABD-D93D-9F60-2A62-307960822AE8}"/>
              </a:ext>
            </a:extLst>
          </p:cNvPr>
          <p:cNvSpPr>
            <a:spLocks noGrp="1"/>
          </p:cNvSpPr>
          <p:nvPr>
            <p:ph type="title"/>
          </p:nvPr>
        </p:nvSpPr>
        <p:spPr>
          <a:xfrm>
            <a:off x="185856" y="1523573"/>
            <a:ext cx="3930417" cy="2479772"/>
          </a:xfrm>
        </p:spPr>
        <p:txBody>
          <a:bodyPr vert="horz" lIns="91440" tIns="45720" rIns="91440" bIns="45720" rtlCol="0" anchor="b">
            <a:normAutofit/>
          </a:bodyPr>
          <a:lstStyle/>
          <a:p>
            <a:pPr algn="ctr"/>
            <a:r>
              <a:rPr lang="en-US" sz="5400" dirty="0"/>
              <a:t>Star Schema</a:t>
            </a:r>
          </a:p>
        </p:txBody>
      </p:sp>
      <p:pic>
        <p:nvPicPr>
          <p:cNvPr id="5" name="Espaço Reservado para Conteúdo 4">
            <a:extLst>
              <a:ext uri="{FF2B5EF4-FFF2-40B4-BE49-F238E27FC236}">
                <a16:creationId xmlns:a16="http://schemas.microsoft.com/office/drawing/2014/main" id="{1BC23E84-F86C-B481-A4CD-5E10DFFD0ED2}"/>
              </a:ext>
            </a:extLst>
          </p:cNvPr>
          <p:cNvPicPr>
            <a:picLocks noGrp="1" noChangeAspect="1"/>
          </p:cNvPicPr>
          <p:nvPr>
            <p:ph idx="1"/>
          </p:nvPr>
        </p:nvPicPr>
        <p:blipFill>
          <a:blip r:embed="rId2"/>
          <a:stretch>
            <a:fillRect/>
          </a:stretch>
        </p:blipFill>
        <p:spPr>
          <a:xfrm>
            <a:off x="4329987" y="398958"/>
            <a:ext cx="7170119" cy="5789869"/>
          </a:xfrm>
          <a:prstGeom prst="rect">
            <a:avLst/>
          </a:prstGeom>
        </p:spPr>
      </p:pic>
    </p:spTree>
    <p:extLst>
      <p:ext uri="{BB962C8B-B14F-4D97-AF65-F5344CB8AC3E}">
        <p14:creationId xmlns:p14="http://schemas.microsoft.com/office/powerpoint/2010/main" val="20802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165E4-8D52-1742-1B9F-4B4A7DC70813}"/>
              </a:ext>
            </a:extLst>
          </p:cNvPr>
          <p:cNvSpPr>
            <a:spLocks noGrp="1"/>
          </p:cNvSpPr>
          <p:nvPr>
            <p:ph type="title"/>
          </p:nvPr>
        </p:nvSpPr>
        <p:spPr/>
        <p:txBody>
          <a:bodyPr/>
          <a:lstStyle/>
          <a:p>
            <a:r>
              <a:rPr lang="pt-BR" dirty="0"/>
              <a:t>Gráfico Power BI</a:t>
            </a:r>
          </a:p>
        </p:txBody>
      </p:sp>
      <p:pic>
        <p:nvPicPr>
          <p:cNvPr id="9" name="Espaço Reservado para Conteúdo 8" descr="Uma imagem contendo Aplicativo&#10;&#10;Descrição gerada automaticamente">
            <a:extLst>
              <a:ext uri="{FF2B5EF4-FFF2-40B4-BE49-F238E27FC236}">
                <a16:creationId xmlns:a16="http://schemas.microsoft.com/office/drawing/2014/main" id="{17079084-02F1-8A71-B399-CFA567459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079" y="2168414"/>
            <a:ext cx="9772435" cy="4155871"/>
          </a:xfrm>
        </p:spPr>
      </p:pic>
    </p:spTree>
    <p:extLst>
      <p:ext uri="{BB962C8B-B14F-4D97-AF65-F5344CB8AC3E}">
        <p14:creationId xmlns:p14="http://schemas.microsoft.com/office/powerpoint/2010/main" val="271746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165E4-8D52-1742-1B9F-4B4A7DC70813}"/>
              </a:ext>
            </a:extLst>
          </p:cNvPr>
          <p:cNvSpPr>
            <a:spLocks noGrp="1"/>
          </p:cNvSpPr>
          <p:nvPr>
            <p:ph type="title"/>
          </p:nvPr>
        </p:nvSpPr>
        <p:spPr/>
        <p:txBody>
          <a:bodyPr/>
          <a:lstStyle/>
          <a:p>
            <a:r>
              <a:rPr lang="pt-BR" dirty="0"/>
              <a:t>Consulta feita no SSMS</a:t>
            </a:r>
          </a:p>
        </p:txBody>
      </p:sp>
      <p:pic>
        <p:nvPicPr>
          <p:cNvPr id="6" name="Espaço Reservado para Conteúdo 5">
            <a:extLst>
              <a:ext uri="{FF2B5EF4-FFF2-40B4-BE49-F238E27FC236}">
                <a16:creationId xmlns:a16="http://schemas.microsoft.com/office/drawing/2014/main" id="{B49593C7-CED5-CBA7-D398-982925731903}"/>
              </a:ext>
            </a:extLst>
          </p:cNvPr>
          <p:cNvPicPr>
            <a:picLocks noGrp="1" noChangeAspect="1"/>
          </p:cNvPicPr>
          <p:nvPr>
            <p:ph idx="1"/>
          </p:nvPr>
        </p:nvPicPr>
        <p:blipFill>
          <a:blip r:embed="rId2"/>
          <a:stretch>
            <a:fillRect/>
          </a:stretch>
        </p:blipFill>
        <p:spPr>
          <a:xfrm>
            <a:off x="177267" y="2760648"/>
            <a:ext cx="11837466" cy="2864648"/>
          </a:xfrm>
        </p:spPr>
      </p:pic>
    </p:spTree>
    <p:extLst>
      <p:ext uri="{BB962C8B-B14F-4D97-AF65-F5344CB8AC3E}">
        <p14:creationId xmlns:p14="http://schemas.microsoft.com/office/powerpoint/2010/main" val="169705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996B5EC4F46F47974B5FD75DD09DAB" ma:contentTypeVersion="12" ma:contentTypeDescription="Create a new document." ma:contentTypeScope="" ma:versionID="ff80896e4b490547d8dec9eb78fe0cbf">
  <xsd:schema xmlns:xsd="http://www.w3.org/2001/XMLSchema" xmlns:xs="http://www.w3.org/2001/XMLSchema" xmlns:p="http://schemas.microsoft.com/office/2006/metadata/properties" xmlns:ns3="c93dbd37-5c80-4085-9a06-fbc464e41561" xmlns:ns4="270dfcfb-63c0-4a9f-b1f3-81c320894128" targetNamespace="http://schemas.microsoft.com/office/2006/metadata/properties" ma:root="true" ma:fieldsID="6baefc9451650149e4ebba237c1da01a" ns3:_="" ns4:_="">
    <xsd:import namespace="c93dbd37-5c80-4085-9a06-fbc464e41561"/>
    <xsd:import namespace="270dfcfb-63c0-4a9f-b1f3-81c32089412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3dbd37-5c80-4085-9a06-fbc464e415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0dfcfb-63c0-4a9f-b1f3-81c32089412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93dbd37-5c80-4085-9a06-fbc464e41561" xsi:nil="true"/>
  </documentManagement>
</p:properties>
</file>

<file path=customXml/itemProps1.xml><?xml version="1.0" encoding="utf-8"?>
<ds:datastoreItem xmlns:ds="http://schemas.openxmlformats.org/officeDocument/2006/customXml" ds:itemID="{0880503C-C8EB-4BCC-B784-ACA962256BFC}">
  <ds:schemaRefs>
    <ds:schemaRef ds:uri="http://schemas.microsoft.com/sharepoint/v3/contenttype/forms"/>
  </ds:schemaRefs>
</ds:datastoreItem>
</file>

<file path=customXml/itemProps2.xml><?xml version="1.0" encoding="utf-8"?>
<ds:datastoreItem xmlns:ds="http://schemas.openxmlformats.org/officeDocument/2006/customXml" ds:itemID="{DEC48CC2-8C14-4FA2-B312-C07CD8E01D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3dbd37-5c80-4085-9a06-fbc464e41561"/>
    <ds:schemaRef ds:uri="270dfcfb-63c0-4a9f-b1f3-81c3208941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BB4D27-4061-4F7C-ACEA-821DF1ECFA3B}">
  <ds:schemaRefs>
    <ds:schemaRef ds:uri="http://purl.org/dc/terms/"/>
    <ds:schemaRef ds:uri="http://schemas.microsoft.com/office/2006/documentManagement/types"/>
    <ds:schemaRef ds:uri="http://purl.org/dc/elements/1.1/"/>
    <ds:schemaRef ds:uri="270dfcfb-63c0-4a9f-b1f3-81c320894128"/>
    <ds:schemaRef ds:uri="http://schemas.openxmlformats.org/package/2006/metadata/core-properties"/>
    <ds:schemaRef ds:uri="c93dbd37-5c80-4085-9a06-fbc464e41561"/>
    <ds:schemaRef ds:uri="http://www.w3.org/XML/1998/namespace"/>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364</TotalTime>
  <Words>199</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Grandview</vt:lpstr>
      <vt:lpstr>Wingdings</vt:lpstr>
      <vt:lpstr>CosineVTI</vt:lpstr>
      <vt:lpstr>Covid 19 – Data Warehouse</vt:lpstr>
      <vt:lpstr>Ferramentas utilizadas</vt:lpstr>
      <vt:lpstr>Obtenção dos dados</vt:lpstr>
      <vt:lpstr>Modelo Relacional OLTP</vt:lpstr>
      <vt:lpstr>Método utilizado para os dados</vt:lpstr>
      <vt:lpstr>Diagramas Data Warehouse</vt:lpstr>
      <vt:lpstr>Star Schema</vt:lpstr>
      <vt:lpstr>Gráfico Power BI</vt:lpstr>
      <vt:lpstr>Consulta feita no SSMS</vt:lpstr>
      <vt:lpstr>Desenvolvimento das consultas SQL</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 Data Warehouse</dc:title>
  <dc:creator>CARLOS RAFAEL DA COSTA</dc:creator>
  <cp:lastModifiedBy>CARLOS RAFAEL DA COSTA</cp:lastModifiedBy>
  <cp:revision>2</cp:revision>
  <dcterms:created xsi:type="dcterms:W3CDTF">2024-05-05T16:33:47Z</dcterms:created>
  <dcterms:modified xsi:type="dcterms:W3CDTF">2024-05-05T23:43:12Z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0x010100A5996B5EC4F46F47974B5FD75DD09DAB</vt:lpwstr>
  </property>
</Properties>
</file>