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510" r:id="rId2"/>
    <p:sldId id="742" r:id="rId3"/>
    <p:sldId id="743" r:id="rId4"/>
    <p:sldId id="746" r:id="rId5"/>
    <p:sldId id="346" r:id="rId6"/>
    <p:sldId id="697" r:id="rId7"/>
    <p:sldId id="696" r:id="rId8"/>
    <p:sldId id="698" r:id="rId9"/>
    <p:sldId id="744" r:id="rId10"/>
    <p:sldId id="699" r:id="rId11"/>
    <p:sldId id="700" r:id="rId12"/>
    <p:sldId id="701" r:id="rId13"/>
    <p:sldId id="702" r:id="rId14"/>
    <p:sldId id="703" r:id="rId15"/>
    <p:sldId id="695" r:id="rId16"/>
    <p:sldId id="694" r:id="rId17"/>
    <p:sldId id="514" r:id="rId18"/>
    <p:sldId id="706" r:id="rId19"/>
    <p:sldId id="736" r:id="rId20"/>
    <p:sldId id="705" r:id="rId21"/>
    <p:sldId id="704" r:id="rId22"/>
    <p:sldId id="716" r:id="rId23"/>
    <p:sldId id="715" r:id="rId24"/>
    <p:sldId id="717" r:id="rId25"/>
    <p:sldId id="718" r:id="rId26"/>
    <p:sldId id="708" r:id="rId27"/>
    <p:sldId id="707" r:id="rId28"/>
    <p:sldId id="714" r:id="rId29"/>
    <p:sldId id="745" r:id="rId30"/>
    <p:sldId id="738" r:id="rId31"/>
    <p:sldId id="748" r:id="rId32"/>
    <p:sldId id="750" r:id="rId33"/>
    <p:sldId id="751" r:id="rId34"/>
    <p:sldId id="752" r:id="rId35"/>
    <p:sldId id="720" r:id="rId36"/>
    <p:sldId id="749"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09BEF-2D9B-4118-8724-A607328C144F}" type="datetimeFigureOut">
              <a:rPr lang="pt-BR" smtClean="0"/>
              <a:t>15/05/2023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E985A-2D2E-444E-A019-C0BBEA00A342}" type="slidenum">
              <a:rPr lang="pt-BR" smtClean="0"/>
              <a:t>‹nº›</a:t>
            </a:fld>
            <a:endParaRPr lang="pt-BR"/>
          </a:p>
        </p:txBody>
      </p:sp>
    </p:spTree>
    <p:extLst>
      <p:ext uri="{BB962C8B-B14F-4D97-AF65-F5344CB8AC3E}">
        <p14:creationId xmlns:p14="http://schemas.microsoft.com/office/powerpoint/2010/main" val="290744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193D19AE-8DFB-4FB2-AC2E-A7080D5D7A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F7190CC-4939-4FB0-9639-05E36C851DAD}" type="slidenum">
              <a:rPr lang="pt-BR" altLang="pt-BR" smtClean="0"/>
              <a:pPr/>
              <a:t>17</a:t>
            </a:fld>
            <a:endParaRPr lang="pt-BR" altLang="pt-BR"/>
          </a:p>
        </p:txBody>
      </p:sp>
      <p:sp>
        <p:nvSpPr>
          <p:cNvPr id="17411" name="Rectangle 2">
            <a:extLst>
              <a:ext uri="{FF2B5EF4-FFF2-40B4-BE49-F238E27FC236}">
                <a16:creationId xmlns:a16="http://schemas.microsoft.com/office/drawing/2014/main" id="{F21476B7-1500-44FA-943E-7501351179CB}"/>
              </a:ext>
            </a:extLst>
          </p:cNvPr>
          <p:cNvSpPr>
            <a:spLocks noGrp="1" noRot="1" noChangeAspect="1" noChangeArrowheads="1" noTextEdit="1"/>
          </p:cNvSpPr>
          <p:nvPr>
            <p:ph type="sldImg"/>
          </p:nvPr>
        </p:nvSpPr>
        <p:spPr bwMode="auto">
          <a:xfrm>
            <a:off x="209550" y="406400"/>
            <a:ext cx="6438900" cy="362267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1E486-3349-42A6-994A-ABAD94EA043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7E99EAE-0198-46F0-B82A-333B54FD8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512015B-1EF2-4C65-A881-8901FBEB1F26}"/>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AB1979A5-F7E4-4213-8491-A17CB53127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764E526-E6DE-491C-A691-AAE517DD0AC4}"/>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278751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DEBC5-ADA6-4754-9E60-7FE1B7AB32B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8D46B7E-E108-4BF1-A185-1766152F3E2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318D80-D3A5-42AA-AEB8-F347581BF5A7}"/>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8933F110-C3E2-4FC4-9326-21A9AFC8A34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D4D6DD-9710-45D3-9B92-93798017D8B5}"/>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2700928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819DA7-770C-4DF1-9C65-4D907D7338E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3063AFC-7F01-4175-B855-A6419FAE291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499EE4-6F52-4464-A576-4D6291020190}"/>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09EFB9F6-FA26-49C3-B88D-FDED76B3C15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E2A49E-4283-4268-B29A-6EB01454F061}"/>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225720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1B156-A58E-4051-8E26-58CA6A3CD40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85BCDFC-F5E0-462E-93D4-296E2E18EFB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1FBCF4B-B59A-4EE3-9110-9BEBC1B3FFF5}"/>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5D17796E-5E15-4C17-8CAE-D78A99888E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B03C337-CEB1-43CE-B6D2-421660628319}"/>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34516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A1FF7-587E-4372-98EB-D6EE6469AC15}"/>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290AEBB-C253-4AD5-BB53-4BFF9AE301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306B35D-64AD-4DEC-92C2-A167B6048444}"/>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BF16ABEB-A476-4C19-93C8-F1416D32704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3F3FD9F-F3A4-4C2A-B1B0-4B68BB83AE79}"/>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2612455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FD551-E604-4BA3-96B8-7C7D426460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A952F4-8083-47A3-A815-A915E6B8A2D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341F040-E614-4F08-9D8C-3FE100F38D1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7C5FC04-5129-4355-B29F-2B0A8A84CAAB}"/>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F1B267C8-9647-476D-94EC-03471B78665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8C5581-3E2C-4DB6-9843-D753B0C3AE88}"/>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13215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98C96-877E-4EF4-B7D4-85278EB60E5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873E2D8-2453-4506-8A64-07EC7DB0B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68B8CF9-D62A-4BCF-AB31-DBA4CC6DD23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45C83FC-6470-4CDC-B956-B36B77FBF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E26528F-40D4-4F8C-933A-5C90CCD9E67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1DB3DCA-DC33-4289-9454-32BB44BC81E6}"/>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8" name="Espaço Reservado para Rodapé 7">
            <a:extLst>
              <a:ext uri="{FF2B5EF4-FFF2-40B4-BE49-F238E27FC236}">
                <a16:creationId xmlns:a16="http://schemas.microsoft.com/office/drawing/2014/main" id="{0AE940FE-8BCD-4029-B590-EFEFF2966A1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BDF4896-6A77-4785-98A9-9C20DD118ACE}"/>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35850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1DE8A-F2F2-4358-907D-472D1156465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F24A606-11D1-496D-A38F-5F07887EAF0E}"/>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4" name="Espaço Reservado para Rodapé 3">
            <a:extLst>
              <a:ext uri="{FF2B5EF4-FFF2-40B4-BE49-F238E27FC236}">
                <a16:creationId xmlns:a16="http://schemas.microsoft.com/office/drawing/2014/main" id="{5377C526-34DC-4CFE-B2C9-9375F5C778A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CB3D342-6645-4A7E-AC01-5C8D7AC8CEF0}"/>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58785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AA25DD1-5290-4C7B-A8A4-8645020DEBF0}"/>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3" name="Espaço Reservado para Rodapé 2">
            <a:extLst>
              <a:ext uri="{FF2B5EF4-FFF2-40B4-BE49-F238E27FC236}">
                <a16:creationId xmlns:a16="http://schemas.microsoft.com/office/drawing/2014/main" id="{D3A3135A-136B-4541-B0E2-0EE197E002F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72B82CE-5B72-43A1-A606-F83FBFCA8FD5}"/>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213452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09CDE-3813-4B31-866E-5BA3524257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6574095-20D2-4895-9C34-135B28C4B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61E04C2-52C0-41D8-9AB5-B6C4FAA9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5EDB4B3-6FE0-4977-9E1F-38B5681612BD}"/>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76FD2F61-9B38-43DF-882C-55F9724E84C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20D909-22CA-481A-BF1A-603E5340A16E}"/>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58651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538C5-29B5-4EFE-B3DA-C9835FD8C6E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85AACD6-9D91-428C-9BCD-346942843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0F06C52-CA78-4EDB-BA08-EF30D961F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DF71FB6-BB29-4AB4-A492-03FDC92B3927}"/>
              </a:ext>
            </a:extLst>
          </p:cNvPr>
          <p:cNvSpPr>
            <a:spLocks noGrp="1"/>
          </p:cNvSpPr>
          <p:nvPr>
            <p:ph type="dt" sz="half" idx="10"/>
          </p:nvPr>
        </p:nvSpPr>
        <p:spPr/>
        <p:txBody>
          <a:bodyPr/>
          <a:lstStyle/>
          <a:p>
            <a:fld id="{4640A2FD-2DCA-4DFB-8DF7-E83413760713}" type="datetimeFigureOut">
              <a:rPr lang="pt-BR" smtClean="0"/>
              <a:t>15/05/2023</a:t>
            </a:fld>
            <a:endParaRPr lang="pt-BR"/>
          </a:p>
        </p:txBody>
      </p:sp>
      <p:sp>
        <p:nvSpPr>
          <p:cNvPr id="6" name="Espaço Reservado para Rodapé 5">
            <a:extLst>
              <a:ext uri="{FF2B5EF4-FFF2-40B4-BE49-F238E27FC236}">
                <a16:creationId xmlns:a16="http://schemas.microsoft.com/office/drawing/2014/main" id="{097489DA-79F1-40C7-84F6-C58D5EAF5F7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427019F-5D7A-4496-8510-71A83CFFB6A8}"/>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16488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B7FF84B-6BFC-488E-984F-381B20B2D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5A298BA-D34C-48CF-A456-35A98CDE2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F783ED4-DCA4-4F80-BC5B-CF3EF31ED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0A2FD-2DCA-4DFB-8DF7-E83413760713}" type="datetimeFigureOut">
              <a:rPr lang="pt-BR" smtClean="0"/>
              <a:t>15/05/2023</a:t>
            </a:fld>
            <a:endParaRPr lang="pt-BR"/>
          </a:p>
        </p:txBody>
      </p:sp>
      <p:sp>
        <p:nvSpPr>
          <p:cNvPr id="5" name="Espaço Reservado para Rodapé 4">
            <a:extLst>
              <a:ext uri="{FF2B5EF4-FFF2-40B4-BE49-F238E27FC236}">
                <a16:creationId xmlns:a16="http://schemas.microsoft.com/office/drawing/2014/main" id="{3B879D3A-F743-4BBB-BC8A-1E947211B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784942D-AF96-4842-B428-4A7F3FE0D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5E2B2-8FE3-4796-A9EC-BEB412632F05}" type="slidenum">
              <a:rPr lang="pt-BR" smtClean="0"/>
              <a:t>‹nº›</a:t>
            </a:fld>
            <a:endParaRPr lang="pt-BR"/>
          </a:p>
        </p:txBody>
      </p:sp>
    </p:spTree>
    <p:extLst>
      <p:ext uri="{BB962C8B-B14F-4D97-AF65-F5344CB8AC3E}">
        <p14:creationId xmlns:p14="http://schemas.microsoft.com/office/powerpoint/2010/main" val="568870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1_proj_ped_DSM.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Resumo%20Conceitos-Tabela%201-1.doc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504954B-773A-4AF1-B8BF-954A5A7E214D}"/>
              </a:ext>
            </a:extLst>
          </p:cNvPr>
          <p:cNvSpPr>
            <a:spLocks noGrp="1" noChangeArrowheads="1"/>
          </p:cNvSpPr>
          <p:nvPr>
            <p:ph type="ctrTitle"/>
          </p:nvPr>
        </p:nvSpPr>
        <p:spPr>
          <a:xfrm>
            <a:off x="7464614" y="1783959"/>
            <a:ext cx="4087306" cy="2889114"/>
          </a:xfrm>
        </p:spPr>
        <p:txBody>
          <a:bodyPr anchor="b">
            <a:normAutofit/>
          </a:bodyPr>
          <a:lstStyle/>
          <a:p>
            <a:pPr algn="l">
              <a:defRPr/>
            </a:pPr>
            <a:r>
              <a:rPr lang="pt-BR" sz="4200" dirty="0"/>
              <a:t>Aula 1 - Engenharia de Software: Conceitos Iniciais</a:t>
            </a:r>
          </a:p>
        </p:txBody>
      </p:sp>
      <p:sp>
        <p:nvSpPr>
          <p:cNvPr id="9219" name="Rectangle 3">
            <a:extLst>
              <a:ext uri="{FF2B5EF4-FFF2-40B4-BE49-F238E27FC236}">
                <a16:creationId xmlns:a16="http://schemas.microsoft.com/office/drawing/2014/main" id="{15803B1B-4848-42F5-B8AF-E613E7C434A7}"/>
              </a:ext>
            </a:extLst>
          </p:cNvPr>
          <p:cNvSpPr>
            <a:spLocks noGrp="1"/>
          </p:cNvSpPr>
          <p:nvPr>
            <p:ph type="subTitle" idx="1"/>
          </p:nvPr>
        </p:nvSpPr>
        <p:spPr>
          <a:xfrm>
            <a:off x="7464612" y="4750893"/>
            <a:ext cx="4087305" cy="1147863"/>
          </a:xfrm>
        </p:spPr>
        <p:txBody>
          <a:bodyPr anchor="t">
            <a:normAutofit/>
          </a:bodyPr>
          <a:lstStyle/>
          <a:p>
            <a:pPr algn="l" eaLnBrk="1" hangingPunct="1"/>
            <a:r>
              <a:rPr lang="pt-BR" altLang="pt-BR" sz="2000" i="1" dirty="0"/>
              <a:t>Prof. Ms. Wladimir José Camillo </a:t>
            </a:r>
            <a:r>
              <a:rPr lang="pt-BR" altLang="pt-BR" sz="2000" i="1" dirty="0" err="1"/>
              <a:t>Menegassi</a:t>
            </a:r>
            <a:r>
              <a:rPr lang="pt-BR" altLang="pt-BR" sz="2000" i="1" dirty="0"/>
              <a:t>.</a:t>
            </a:r>
          </a:p>
          <a:p>
            <a:pPr algn="l" eaLnBrk="1" hangingPunct="1"/>
            <a:endParaRPr lang="pt-BR" altLang="pt-BR" sz="2000" i="1" dirty="0"/>
          </a:p>
        </p:txBody>
      </p:sp>
      <p:sp>
        <p:nvSpPr>
          <p:cNvPr id="141" name="Freeform: Shape 14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24" name="Picture 12" descr="http://www.negocioseletronicos.com.br/wp-content/uploads/2015/03/O-que-sao-ebusiness.jpg">
            <a:extLst>
              <a:ext uri="{FF2B5EF4-FFF2-40B4-BE49-F238E27FC236}">
                <a16:creationId xmlns:a16="http://schemas.microsoft.com/office/drawing/2014/main" id="{F77B03EC-AF38-44DC-8EEB-71656D33DC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26" r="2422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Espaço Reservado para Número de Slide 1">
            <a:extLst>
              <a:ext uri="{FF2B5EF4-FFF2-40B4-BE49-F238E27FC236}">
                <a16:creationId xmlns:a16="http://schemas.microsoft.com/office/drawing/2014/main" id="{EC80248B-06E1-4BF5-B463-128717FBFA75}"/>
              </a:ext>
            </a:extLst>
          </p:cNvPr>
          <p:cNvSpPr>
            <a:spLocks noGrp="1"/>
          </p:cNvSpPr>
          <p:nvPr>
            <p:ph type="sldNum" sz="quarter" idx="12"/>
          </p:nvPr>
        </p:nvSpPr>
        <p:spPr bwMode="auto">
          <a:xfrm>
            <a:off x="11003280" y="603504"/>
            <a:ext cx="548640" cy="548640"/>
          </a:xfrm>
          <a:prstGeom prst="ellipse">
            <a:avLst/>
          </a:prstGeom>
          <a:solidFill>
            <a:srgbClr val="7F7F7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Aft>
                <a:spcPts val="600"/>
              </a:spcAft>
            </a:pPr>
            <a:fld id="{D5735541-3F1E-4B0E-9106-7FD4698A055F}" type="slidenum">
              <a:rPr lang="pt-BR" altLang="pt-BR" sz="1500">
                <a:solidFill>
                  <a:srgbClr val="FFFFFF"/>
                </a:solidFill>
              </a:rPr>
              <a:pPr algn="ctr">
                <a:spcAft>
                  <a:spcPts val="600"/>
                </a:spcAft>
              </a:pPr>
              <a:t>1</a:t>
            </a:fld>
            <a:endParaRPr lang="pt-BR" altLang="pt-BR" sz="1500">
              <a:solidFill>
                <a:srgbClr val="FFFFFF"/>
              </a:solidFill>
            </a:endParaRPr>
          </a:p>
        </p:txBody>
      </p:sp>
      <p:sp>
        <p:nvSpPr>
          <p:cNvPr id="5" name="Rectangle 3">
            <a:extLst>
              <a:ext uri="{FF2B5EF4-FFF2-40B4-BE49-F238E27FC236}">
                <a16:creationId xmlns:a16="http://schemas.microsoft.com/office/drawing/2014/main" id="{BAD4D8AC-D100-4E85-8E07-862245786AE2}"/>
              </a:ext>
            </a:extLst>
          </p:cNvPr>
          <p:cNvSpPr txBox="1">
            <a:spLocks noChangeArrowheads="1"/>
          </p:cNvSpPr>
          <p:nvPr/>
        </p:nvSpPr>
        <p:spPr bwMode="auto">
          <a:xfrm>
            <a:off x="2024064" y="5267325"/>
            <a:ext cx="4071937" cy="1447800"/>
          </a:xfrm>
          <a:prstGeom prst="rect">
            <a:avLst/>
          </a:prstGeom>
          <a:solidFill>
            <a:schemeClr val="bg1">
              <a:alpha val="50000"/>
            </a:schemeClr>
          </a:solidFill>
          <a:ln w="76200">
            <a:solidFill>
              <a:schemeClr val="tx1"/>
            </a:solidFill>
            <a:miter lim="800000"/>
            <a:headEnd/>
            <a:tailEnd/>
          </a:ln>
          <a:effectLst/>
        </p:spPr>
        <p:txBody>
          <a:bodyPr anchor="ctr"/>
          <a:lstStyle/>
          <a:p>
            <a:pPr algn="ctr" eaLnBrk="1" hangingPunct="1">
              <a:spcBef>
                <a:spcPct val="20000"/>
              </a:spcBef>
              <a:buClr>
                <a:schemeClr val="hlink"/>
              </a:buClr>
              <a:buSzPct val="70000"/>
              <a:buFont typeface="Wingdings" pitchFamily="2" charset="2"/>
              <a:buNone/>
              <a:defRPr/>
            </a:pPr>
            <a:r>
              <a:rPr lang="pt-BR" sz="2800" kern="0" dirty="0">
                <a:effectLst>
                  <a:outerShdw blurRad="38100" dist="38100" dir="2700000" algn="tl">
                    <a:srgbClr val="C0C0C0"/>
                  </a:outerShdw>
                </a:effectLst>
              </a:rPr>
              <a:t>FATEC ITAPIRA</a:t>
            </a:r>
          </a:p>
          <a:p>
            <a:pPr algn="ctr" eaLnBrk="1" hangingPunct="1">
              <a:spcBef>
                <a:spcPct val="20000"/>
              </a:spcBef>
              <a:buClr>
                <a:schemeClr val="hlink"/>
              </a:buClr>
              <a:buSzPct val="70000"/>
              <a:buFont typeface="Wingdings" pitchFamily="2" charset="2"/>
              <a:buNone/>
              <a:defRPr/>
            </a:pPr>
            <a:r>
              <a:rPr lang="pt-BR" sz="2800" kern="0" dirty="0">
                <a:effectLst>
                  <a:outerShdw blurRad="38100" dist="38100" dir="2700000" algn="tl">
                    <a:srgbClr val="C0C0C0"/>
                  </a:outerShdw>
                </a:effectLst>
              </a:rPr>
              <a:t>2023</a:t>
            </a:r>
          </a:p>
        </p:txBody>
      </p:sp>
      <p:sp>
        <p:nvSpPr>
          <p:cNvPr id="9222" name="AutoShape 8" descr="Resultado de imagem para imagem tcp ip">
            <a:extLst>
              <a:ext uri="{FF2B5EF4-FFF2-40B4-BE49-F238E27FC236}">
                <a16:creationId xmlns:a16="http://schemas.microsoft.com/office/drawing/2014/main" id="{90D5B636-EDB4-4806-B6C5-F36B9B7E3633}"/>
              </a:ext>
            </a:extLst>
          </p:cNvPr>
          <p:cNvSpPr>
            <a:spLocks noChangeAspect="1" noChangeArrowheads="1"/>
          </p:cNvSpPr>
          <p:nvPr/>
        </p:nvSpPr>
        <p:spPr bwMode="auto">
          <a:xfrm>
            <a:off x="168751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pt-BR" altLang="pt-BR"/>
          </a:p>
        </p:txBody>
      </p:sp>
      <p:sp>
        <p:nvSpPr>
          <p:cNvPr id="9223" name="AutoShape 10" descr="Resultado de imagem para imagem tcp ip">
            <a:extLst>
              <a:ext uri="{FF2B5EF4-FFF2-40B4-BE49-F238E27FC236}">
                <a16:creationId xmlns:a16="http://schemas.microsoft.com/office/drawing/2014/main" id="{E6F7684C-625E-48D4-B435-270530ADE211}"/>
              </a:ext>
            </a:extLst>
          </p:cNvPr>
          <p:cNvSpPr>
            <a:spLocks noChangeAspect="1" noChangeArrowheads="1"/>
          </p:cNvSpPr>
          <p:nvPr/>
        </p:nvSpPr>
        <p:spPr bwMode="auto">
          <a:xfrm>
            <a:off x="1687513"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pt-BR" altLang="pt-B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7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
            <a:extLst>
              <a:ext uri="{FF2B5EF4-FFF2-40B4-BE49-F238E27FC236}">
                <a16:creationId xmlns:a16="http://schemas.microsoft.com/office/drawing/2014/main" id="{655AF0D2-A809-4042-B941-869D141D5CD8}"/>
              </a:ext>
            </a:extLst>
          </p:cNvPr>
          <p:cNvSpPr>
            <a:spLocks noGrp="1" noChangeArrowheads="1"/>
          </p:cNvSpPr>
          <p:nvPr>
            <p:ph type="title"/>
          </p:nvPr>
        </p:nvSpPr>
        <p:spPr>
          <a:xfrm>
            <a:off x="838199" y="548464"/>
            <a:ext cx="3807187" cy="2228074"/>
          </a:xfrm>
        </p:spPr>
        <p:txBody>
          <a:bodyPr>
            <a:normAutofit/>
          </a:bodyPr>
          <a:lstStyle/>
          <a:p>
            <a:pPr eaLnBrk="1" hangingPunct="1">
              <a:defRPr/>
            </a:pPr>
            <a:r>
              <a:rPr lang="pt-BR" sz="4000"/>
              <a:t>Década 50 - 60</a:t>
            </a:r>
          </a:p>
        </p:txBody>
      </p:sp>
      <p:sp>
        <p:nvSpPr>
          <p:cNvPr id="22531" name="Rectangle 3">
            <a:extLst>
              <a:ext uri="{FF2B5EF4-FFF2-40B4-BE49-F238E27FC236}">
                <a16:creationId xmlns:a16="http://schemas.microsoft.com/office/drawing/2014/main" id="{C76E3A99-D459-439D-8832-7478DC39BC61}"/>
              </a:ext>
            </a:extLst>
          </p:cNvPr>
          <p:cNvSpPr>
            <a:spLocks noGrp="1"/>
          </p:cNvSpPr>
          <p:nvPr>
            <p:ph idx="1"/>
          </p:nvPr>
        </p:nvSpPr>
        <p:spPr>
          <a:xfrm>
            <a:off x="838201" y="2962279"/>
            <a:ext cx="3799425" cy="3143241"/>
          </a:xfrm>
        </p:spPr>
        <p:txBody>
          <a:bodyPr>
            <a:normAutofit/>
          </a:bodyPr>
          <a:lstStyle/>
          <a:p>
            <a:pPr eaLnBrk="1" hangingPunct="1"/>
            <a:r>
              <a:rPr lang="pt-BR" altLang="pt-BR" sz="2000"/>
              <a:t>Uso de painéis como retorno visual;</a:t>
            </a:r>
          </a:p>
          <a:p>
            <a:pPr eaLnBrk="1" hangingPunct="1"/>
            <a:r>
              <a:rPr lang="pt-BR" altLang="pt-BR" sz="2000"/>
              <a:t>Um utilizador por vezes utilizava a máquina;</a:t>
            </a:r>
          </a:p>
          <a:p>
            <a:pPr eaLnBrk="1" hangingPunct="1"/>
            <a:r>
              <a:rPr lang="pt-BR" altLang="pt-BR" sz="2000"/>
              <a:t>Linguagem de Máquina e Assembler;</a:t>
            </a:r>
          </a:p>
          <a:p>
            <a:pPr eaLnBrk="1" hangingPunct="1"/>
            <a:r>
              <a:rPr lang="pt-BR" altLang="pt-BR" sz="2000"/>
              <a:t>Pioneiros e Profissionais de Computação.</a:t>
            </a:r>
          </a:p>
        </p:txBody>
      </p:sp>
      <p:pic>
        <p:nvPicPr>
          <p:cNvPr id="22532" name="Picture 2" descr="http://htmlimg1.scribdassets.com/185xdvrzpcd7hg8/images/2-31c5e785df.jpg">
            <a:extLst>
              <a:ext uri="{FF2B5EF4-FFF2-40B4-BE49-F238E27FC236}">
                <a16:creationId xmlns:a16="http://schemas.microsoft.com/office/drawing/2014/main" id="{B800B0F4-2FEB-4D96-9B69-E3351DCC49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23" r="8066" b="-1"/>
          <a:stretch/>
        </p:blipFill>
        <p:spPr bwMode="auto">
          <a:xfrm>
            <a:off x="5010386" y="10"/>
            <a:ext cx="7181613" cy="6857990"/>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Espaço Reservado para Número de Slide 1">
            <a:extLst>
              <a:ext uri="{FF2B5EF4-FFF2-40B4-BE49-F238E27FC236}">
                <a16:creationId xmlns:a16="http://schemas.microsoft.com/office/drawing/2014/main" id="{3F84B28E-3C74-4185-863C-8F3C99F01C62}"/>
              </a:ext>
            </a:extLst>
          </p:cNvPr>
          <p:cNvSpPr>
            <a:spLocks noGrp="1"/>
          </p:cNvSpPr>
          <p:nvPr>
            <p:ph type="sldNum" sz="quarter" idx="12"/>
          </p:nvPr>
        </p:nvSpPr>
        <p:spPr bwMode="auto">
          <a:xfrm>
            <a:off x="10200102" y="6356350"/>
            <a:ext cx="1153697"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nSpc>
                <a:spcPct val="90000"/>
              </a:lnSpc>
              <a:spcAft>
                <a:spcPts val="600"/>
              </a:spcAft>
              <a:buClrTx/>
              <a:buSzTx/>
              <a:buFontTx/>
              <a:buNone/>
            </a:pPr>
            <a:fld id="{CA4C30F8-A3B2-4309-A7C1-72D6BAB91433}" type="slidenum">
              <a:rPr lang="pt-BR" altLang="pt-BR" sz="1800">
                <a:solidFill>
                  <a:srgbClr val="FFFFFF"/>
                </a:solidFill>
                <a:latin typeface="Tahoma" panose="020B0604030504040204" pitchFamily="34" charset="0"/>
              </a:rPr>
              <a:pPr>
                <a:lnSpc>
                  <a:spcPct val="90000"/>
                </a:lnSpc>
                <a:spcAft>
                  <a:spcPts val="600"/>
                </a:spcAft>
                <a:buClrTx/>
                <a:buSzTx/>
                <a:buFontTx/>
                <a:buNone/>
              </a:pPr>
              <a:t>10</a:t>
            </a:fld>
            <a:endParaRPr lang="pt-BR" altLang="pt-BR" sz="1800">
              <a:solidFill>
                <a:srgbClr val="FFFFFF"/>
              </a:solidFill>
              <a:latin typeface="Tahoma" panose="020B060403050404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1"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Rectangle 144">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9458" name="Rectangle 2">
            <a:extLst>
              <a:ext uri="{FF2B5EF4-FFF2-40B4-BE49-F238E27FC236}">
                <a16:creationId xmlns:a16="http://schemas.microsoft.com/office/drawing/2014/main" id="{586C948A-2812-468F-A240-637EB05A7604}"/>
              </a:ext>
            </a:extLst>
          </p:cNvPr>
          <p:cNvSpPr>
            <a:spLocks noGrp="1" noChangeArrowheads="1"/>
          </p:cNvSpPr>
          <p:nvPr>
            <p:ph type="title"/>
          </p:nvPr>
        </p:nvSpPr>
        <p:spPr>
          <a:xfrm>
            <a:off x="1047280" y="759805"/>
            <a:ext cx="10306520" cy="1325563"/>
          </a:xfrm>
        </p:spPr>
        <p:txBody>
          <a:bodyPr>
            <a:normAutofit/>
          </a:bodyPr>
          <a:lstStyle/>
          <a:p>
            <a:pPr eaLnBrk="1" hangingPunct="1">
              <a:defRPr/>
            </a:pPr>
            <a:r>
              <a:rPr lang="pt-BR" sz="4000">
                <a:solidFill>
                  <a:srgbClr val="FFFFFF"/>
                </a:solidFill>
              </a:rPr>
              <a:t>Década 60 - 80</a:t>
            </a:r>
          </a:p>
        </p:txBody>
      </p:sp>
      <p:sp>
        <p:nvSpPr>
          <p:cNvPr id="23555" name="Rectangle 3">
            <a:extLst>
              <a:ext uri="{FF2B5EF4-FFF2-40B4-BE49-F238E27FC236}">
                <a16:creationId xmlns:a16="http://schemas.microsoft.com/office/drawing/2014/main" id="{23B6EC7A-2C29-4DA8-82E1-C3A53FFD713F}"/>
              </a:ext>
            </a:extLst>
          </p:cNvPr>
          <p:cNvSpPr>
            <a:spLocks noGrp="1"/>
          </p:cNvSpPr>
          <p:nvPr>
            <p:ph idx="1"/>
          </p:nvPr>
        </p:nvSpPr>
        <p:spPr>
          <a:xfrm>
            <a:off x="1424904" y="2494450"/>
            <a:ext cx="4053545" cy="3563159"/>
          </a:xfrm>
        </p:spPr>
        <p:txBody>
          <a:bodyPr>
            <a:normAutofit/>
          </a:bodyPr>
          <a:lstStyle/>
          <a:p>
            <a:pPr eaLnBrk="1" hangingPunct="1"/>
            <a:r>
              <a:rPr lang="pt-BR" altLang="pt-BR" sz="2200"/>
              <a:t>A única interface existente era uma linha de comando de um sistema operacional;</a:t>
            </a:r>
          </a:p>
          <a:p>
            <a:pPr eaLnBrk="1" hangingPunct="1"/>
            <a:r>
              <a:rPr lang="pt-BR" altLang="pt-BR" sz="2200"/>
              <a:t>Começaram a surgir programas que ofereciam listas de opções aos utilizadores;</a:t>
            </a:r>
          </a:p>
          <a:p>
            <a:pPr eaLnBrk="1" hangingPunct="1"/>
            <a:r>
              <a:rPr lang="pt-BR" altLang="pt-BR" sz="2200"/>
              <a:t>Monitores monocromáticos;</a:t>
            </a:r>
          </a:p>
          <a:p>
            <a:pPr eaLnBrk="1" hangingPunct="1"/>
            <a:r>
              <a:rPr lang="pt-BR" altLang="pt-BR" sz="2200"/>
              <a:t>Menus hierárquicos e preenchimentos de formulários em tela.</a:t>
            </a:r>
          </a:p>
        </p:txBody>
      </p:sp>
      <p:pic>
        <p:nvPicPr>
          <p:cNvPr id="23556" name="Picture 2" descr="http://1.bp.blogspot.com/-u1W_9Jmql38/URPjnIia4pI/AAAAAAAAAAc/xsrNSl99n5M/s1600/Sem+T%C3%ADtulo.jpg">
            <a:extLst>
              <a:ext uri="{FF2B5EF4-FFF2-40B4-BE49-F238E27FC236}">
                <a16:creationId xmlns:a16="http://schemas.microsoft.com/office/drawing/2014/main" id="{A39F7E56-3139-47A4-B371-BECFE7A77A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274"/>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Espaço Reservado para Número de Slide 1">
            <a:extLst>
              <a:ext uri="{FF2B5EF4-FFF2-40B4-BE49-F238E27FC236}">
                <a16:creationId xmlns:a16="http://schemas.microsoft.com/office/drawing/2014/main" id="{318B4B17-DADB-4738-9B1D-A53B0621A6DC}"/>
              </a:ext>
            </a:extLst>
          </p:cNvPr>
          <p:cNvSpPr>
            <a:spLocks noGrp="1"/>
          </p:cNvSpPr>
          <p:nvPr>
            <p:ph type="sldNum" sz="quarter" idx="12"/>
          </p:nvPr>
        </p:nvSpPr>
        <p:spPr bwMode="auto">
          <a:xfrm>
            <a:off x="10707624" y="6382512"/>
            <a:ext cx="685800" cy="3200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spcAft>
                <a:spcPts val="600"/>
              </a:spcAft>
              <a:buClrTx/>
              <a:buSzTx/>
              <a:buFontTx/>
              <a:buNone/>
            </a:pPr>
            <a:fld id="{23DDB389-1E60-420A-A63F-B3B6F7B014ED}" type="slidenum">
              <a:rPr lang="pt-BR" altLang="pt-BR" sz="1000">
                <a:latin typeface="Tahoma" panose="020B0604030504040204" pitchFamily="34" charset="0"/>
              </a:rPr>
              <a:pPr>
                <a:spcAft>
                  <a:spcPts val="600"/>
                </a:spcAft>
                <a:buClrTx/>
                <a:buSzTx/>
                <a:buFontTx/>
                <a:buNone/>
              </a:pPr>
              <a:t>11</a:t>
            </a:fld>
            <a:endParaRPr lang="pt-BR" altLang="pt-BR" sz="1000">
              <a:latin typeface="Tahoma" panose="020B0604030504040204" pitchFamily="34" charset="0"/>
            </a:endParaRPr>
          </a:p>
        </p:txBody>
      </p:sp>
      <p:sp>
        <p:nvSpPr>
          <p:cNvPr id="6" name="Rectangle 3">
            <a:extLst>
              <a:ext uri="{FF2B5EF4-FFF2-40B4-BE49-F238E27FC236}">
                <a16:creationId xmlns:a16="http://schemas.microsoft.com/office/drawing/2014/main" id="{66D8E792-AE5A-4107-AABD-A91104F3D978}"/>
              </a:ext>
            </a:extLst>
          </p:cNvPr>
          <p:cNvSpPr txBox="1">
            <a:spLocks noChangeArrowheads="1"/>
          </p:cNvSpPr>
          <p:nvPr/>
        </p:nvSpPr>
        <p:spPr bwMode="auto">
          <a:xfrm>
            <a:off x="4459470" y="800977"/>
            <a:ext cx="6835775" cy="1258888"/>
          </a:xfrm>
          <a:prstGeom prst="rect">
            <a:avLst/>
          </a:prstGeom>
          <a:solidFill>
            <a:schemeClr val="bg2">
              <a:lumMod val="75000"/>
            </a:schemeClr>
          </a:solidFill>
          <a:ln>
            <a:noFill/>
          </a:ln>
        </p:spPr>
        <p:txBody>
          <a:bodyPr lIns="41148" tIns="68580"/>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lgn="ctr" eaLnBrk="1" hangingPunct="1">
              <a:lnSpc>
                <a:spcPct val="120000"/>
              </a:lnSpc>
              <a:defRPr/>
            </a:pPr>
            <a:r>
              <a:rPr lang="pt-PT" sz="1800" b="1" dirty="0"/>
              <a:t>Interface de linha de comando</a:t>
            </a:r>
          </a:p>
          <a:p>
            <a:pPr lvl="1" algn="ctr" eaLnBrk="1" hangingPunct="1">
              <a:lnSpc>
                <a:spcPct val="120000"/>
              </a:lnSpc>
              <a:defRPr/>
            </a:pPr>
            <a:r>
              <a:rPr lang="pt-PT" sz="1800" dirty="0"/>
              <a:t>Aceita a entrada através de comandos de texto utilizando teclado e fornece saída imprimindo o texto no monitor.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7E55D77-E078-4959-A981-B12AB726CC2A}"/>
              </a:ext>
            </a:extLst>
          </p:cNvPr>
          <p:cNvSpPr>
            <a:spLocks noGrp="1" noChangeArrowheads="1"/>
          </p:cNvSpPr>
          <p:nvPr>
            <p:ph type="title"/>
          </p:nvPr>
        </p:nvSpPr>
        <p:spPr>
          <a:xfrm>
            <a:off x="4007768" y="265518"/>
            <a:ext cx="4800600" cy="914400"/>
          </a:xfrm>
        </p:spPr>
        <p:txBody>
          <a:bodyPr/>
          <a:lstStyle/>
          <a:p>
            <a:pPr eaLnBrk="1" hangingPunct="1">
              <a:defRPr/>
            </a:pPr>
            <a:r>
              <a:rPr lang="pt-BR" dirty="0"/>
              <a:t>Década 80</a:t>
            </a:r>
          </a:p>
        </p:txBody>
      </p:sp>
      <p:sp>
        <p:nvSpPr>
          <p:cNvPr id="24579" name="Rectangle 3">
            <a:extLst>
              <a:ext uri="{FF2B5EF4-FFF2-40B4-BE49-F238E27FC236}">
                <a16:creationId xmlns:a16="http://schemas.microsoft.com/office/drawing/2014/main" id="{E13C01E7-536D-4E45-ACAF-75BED12EC8E1}"/>
              </a:ext>
            </a:extLst>
          </p:cNvPr>
          <p:cNvSpPr>
            <a:spLocks noGrp="1"/>
          </p:cNvSpPr>
          <p:nvPr>
            <p:ph idx="1"/>
          </p:nvPr>
        </p:nvSpPr>
        <p:spPr>
          <a:xfrm>
            <a:off x="1847851" y="1412876"/>
            <a:ext cx="7343775" cy="2303463"/>
          </a:xfrm>
        </p:spPr>
        <p:txBody>
          <a:bodyPr>
            <a:normAutofit fontScale="92500" lnSpcReduction="20000"/>
          </a:bodyPr>
          <a:lstStyle/>
          <a:p>
            <a:pPr algn="just" eaLnBrk="1" hangingPunct="1">
              <a:lnSpc>
                <a:spcPct val="150000"/>
              </a:lnSpc>
            </a:pPr>
            <a:r>
              <a:rPr lang="pt-BR" altLang="pt-BR" sz="1800"/>
              <a:t>Monitores coloridos tornam a interface mais agradável;</a:t>
            </a:r>
          </a:p>
          <a:p>
            <a:pPr algn="just" eaLnBrk="1" hangingPunct="1">
              <a:lnSpc>
                <a:spcPct val="150000"/>
              </a:lnSpc>
            </a:pPr>
            <a:r>
              <a:rPr lang="pt-BR" altLang="pt-BR" sz="1800"/>
              <a:t>Computador pessoal para um único utilizador;</a:t>
            </a:r>
          </a:p>
          <a:p>
            <a:pPr algn="just" eaLnBrk="1" hangingPunct="1">
              <a:lnSpc>
                <a:spcPct val="150000"/>
              </a:lnSpc>
            </a:pPr>
            <a:r>
              <a:rPr lang="pt-BR" altLang="pt-BR" sz="1800"/>
              <a:t>Surgimento de Ferramentas para construção de Interfaces;</a:t>
            </a:r>
          </a:p>
          <a:p>
            <a:pPr algn="just" eaLnBrk="1" hangingPunct="1">
              <a:lnSpc>
                <a:spcPct val="150000"/>
              </a:lnSpc>
            </a:pPr>
            <a:r>
              <a:rPr lang="pt-BR" altLang="pt-BR" sz="1800"/>
              <a:t>Todos os tipos de profissionais começam a ter acesso aos computadores;</a:t>
            </a:r>
          </a:p>
          <a:p>
            <a:pPr algn="just" eaLnBrk="1" hangingPunct="1">
              <a:lnSpc>
                <a:spcPct val="150000"/>
              </a:lnSpc>
            </a:pPr>
            <a:r>
              <a:rPr lang="pt-BR" altLang="pt-BR" sz="1800"/>
              <a:t>Surgem as primeiras interfaces gráficas.</a:t>
            </a:r>
          </a:p>
        </p:txBody>
      </p:sp>
      <p:sp>
        <p:nvSpPr>
          <p:cNvPr id="24581" name="Espaço Reservado para Número de Slide 1">
            <a:extLst>
              <a:ext uri="{FF2B5EF4-FFF2-40B4-BE49-F238E27FC236}">
                <a16:creationId xmlns:a16="http://schemas.microsoft.com/office/drawing/2014/main" id="{539A5716-1C7A-44DD-A6AB-E25AD13AC0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2EC4A55C-8065-4ED0-A957-45CA4ABD9582}" type="slidenum">
              <a:rPr lang="pt-BR" altLang="pt-BR" sz="900">
                <a:solidFill>
                  <a:srgbClr val="3F3F3F"/>
                </a:solidFill>
                <a:latin typeface="Tahoma" panose="020B0604030504040204" pitchFamily="34" charset="0"/>
              </a:rPr>
              <a:pPr>
                <a:buClrTx/>
                <a:buSzTx/>
                <a:buFontTx/>
                <a:buNone/>
              </a:pPr>
              <a:t>12</a:t>
            </a:fld>
            <a:endParaRPr lang="pt-BR" altLang="pt-BR" sz="900">
              <a:solidFill>
                <a:srgbClr val="3F3F3F"/>
              </a:solidFill>
              <a:latin typeface="Tahoma" panose="020B0604030504040204" pitchFamily="34" charset="0"/>
            </a:endParaRPr>
          </a:p>
        </p:txBody>
      </p:sp>
      <p:pic>
        <p:nvPicPr>
          <p:cNvPr id="24580" name="Picture 2" descr="http://1.bp.blogspot.com/-jUm1nUzKr4s/URPkMwSMZ0I/AAAAAAAAAAk/OfkGN16DKcY/s320/Sem+T%C3%ADtulo.jpg">
            <a:extLst>
              <a:ext uri="{FF2B5EF4-FFF2-40B4-BE49-F238E27FC236}">
                <a16:creationId xmlns:a16="http://schemas.microsoft.com/office/drawing/2014/main" id="{7B870A7F-0FB1-41CB-A5F8-82708BD05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4073526"/>
            <a:ext cx="606583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2">
            <a:extLst>
              <a:ext uri="{FF2B5EF4-FFF2-40B4-BE49-F238E27FC236}">
                <a16:creationId xmlns:a16="http://schemas.microsoft.com/office/drawing/2014/main" id="{41548BBD-3A84-4DF8-9FC4-9D4388911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763" y="350839"/>
            <a:ext cx="2654300"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8CF4476D-D8EB-45E0-BF66-0364E2797FEA}"/>
              </a:ext>
            </a:extLst>
          </p:cNvPr>
          <p:cNvSpPr txBox="1">
            <a:spLocks noChangeArrowheads="1"/>
          </p:cNvSpPr>
          <p:nvPr/>
        </p:nvSpPr>
        <p:spPr bwMode="auto">
          <a:xfrm>
            <a:off x="1919288" y="5816601"/>
            <a:ext cx="8064500" cy="925513"/>
          </a:xfrm>
          <a:prstGeom prst="rect">
            <a:avLst/>
          </a:prstGeom>
          <a:solidFill>
            <a:schemeClr val="bg2">
              <a:lumMod val="75000"/>
            </a:schemeClr>
          </a:solidFill>
          <a:ln>
            <a:noFill/>
          </a:ln>
        </p:spPr>
        <p:txBody>
          <a:bodyPr lIns="41148" tIns="68580"/>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lgn="ctr" eaLnBrk="1" hangingPunct="1">
              <a:spcBef>
                <a:spcPct val="0"/>
              </a:spcBef>
              <a:defRPr/>
            </a:pPr>
            <a:r>
              <a:rPr lang="pt-PT" sz="1800" b="1" dirty="0"/>
              <a:t>Interface Gráfica</a:t>
            </a:r>
          </a:p>
          <a:p>
            <a:pPr marL="342900" lvl="1" indent="0" algn="ctr" eaLnBrk="1" hangingPunct="1">
              <a:spcBef>
                <a:spcPct val="0"/>
              </a:spcBef>
              <a:buNone/>
              <a:defRPr/>
            </a:pPr>
            <a:r>
              <a:rPr lang="pt-PT" sz="1800" dirty="0"/>
              <a:t>Aceita a entrada através de sistemas como o teclado ou mouse</a:t>
            </a:r>
            <a:r>
              <a:rPr lang="pt-PT" sz="1800" i="1" dirty="0"/>
              <a:t> </a:t>
            </a:r>
            <a:r>
              <a:rPr lang="pt-PT" sz="1800" dirty="0"/>
              <a:t>e fornece saída gráfica articulada no monitor. </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DA59463-B293-4929-9953-DB53CA1EAB27}"/>
              </a:ext>
            </a:extLst>
          </p:cNvPr>
          <p:cNvSpPr>
            <a:spLocks noGrp="1" noChangeArrowheads="1"/>
          </p:cNvSpPr>
          <p:nvPr>
            <p:ph type="title"/>
          </p:nvPr>
        </p:nvSpPr>
        <p:spPr>
          <a:xfrm>
            <a:off x="801099" y="1396289"/>
            <a:ext cx="4249006" cy="1325563"/>
          </a:xfrm>
        </p:spPr>
        <p:txBody>
          <a:bodyPr>
            <a:normAutofit/>
          </a:bodyPr>
          <a:lstStyle/>
          <a:p>
            <a:pPr eaLnBrk="1" hangingPunct="1">
              <a:defRPr/>
            </a:pPr>
            <a:r>
              <a:rPr lang="pt-BR"/>
              <a:t>Década 90 - Atualmente</a:t>
            </a:r>
          </a:p>
        </p:txBody>
      </p:sp>
      <p:sp>
        <p:nvSpPr>
          <p:cNvPr id="25605" name="Espaço Reservado para Número de Slide 1">
            <a:extLst>
              <a:ext uri="{FF2B5EF4-FFF2-40B4-BE49-F238E27FC236}">
                <a16:creationId xmlns:a16="http://schemas.microsoft.com/office/drawing/2014/main" id="{91E84323-4C54-4A70-8941-A399204A6892}"/>
              </a:ext>
            </a:extLst>
          </p:cNvPr>
          <p:cNvSpPr>
            <a:spLocks noGrp="1"/>
          </p:cNvSpPr>
          <p:nvPr>
            <p:ph type="sldNum" sz="quarter" idx="12"/>
          </p:nvPr>
        </p:nvSpPr>
        <p:spPr bwMode="auto">
          <a:xfrm>
            <a:off x="804484" y="599325"/>
            <a:ext cx="548640" cy="548640"/>
          </a:xfrm>
          <a:prstGeom prst="ellipse">
            <a:avLst/>
          </a:prstGeom>
          <a:solidFill>
            <a:srgbClr val="7F7F7F"/>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92500"/>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ctr">
              <a:spcAft>
                <a:spcPts val="600"/>
              </a:spcAft>
              <a:buClrTx/>
              <a:buSzTx/>
              <a:buFontTx/>
              <a:buNone/>
            </a:pPr>
            <a:fld id="{BE6B425A-AF63-4927-9370-8529E0BFF5A3}" type="slidenum">
              <a:rPr lang="pt-BR" altLang="pt-BR" sz="1500">
                <a:solidFill>
                  <a:srgbClr val="FFFFFF"/>
                </a:solidFill>
                <a:latin typeface="Tahoma" panose="020B0604030504040204" pitchFamily="34" charset="0"/>
              </a:rPr>
              <a:pPr algn="ctr">
                <a:spcAft>
                  <a:spcPts val="600"/>
                </a:spcAft>
                <a:buClrTx/>
                <a:buSzTx/>
                <a:buFontTx/>
                <a:buNone/>
              </a:pPr>
              <a:t>13</a:t>
            </a:fld>
            <a:endParaRPr lang="pt-BR" altLang="pt-BR" sz="1500">
              <a:solidFill>
                <a:srgbClr val="FFFFFF"/>
              </a:solidFill>
              <a:latin typeface="Tahoma" panose="020B0604030504040204" pitchFamily="34" charset="0"/>
            </a:endParaRPr>
          </a:p>
        </p:txBody>
      </p:sp>
      <p:sp>
        <p:nvSpPr>
          <p:cNvPr id="25603" name="Rectangle 3">
            <a:extLst>
              <a:ext uri="{FF2B5EF4-FFF2-40B4-BE49-F238E27FC236}">
                <a16:creationId xmlns:a16="http://schemas.microsoft.com/office/drawing/2014/main" id="{F15548C1-528B-4677-A1C4-B61138AA1958}"/>
              </a:ext>
            </a:extLst>
          </p:cNvPr>
          <p:cNvSpPr>
            <a:spLocks noGrp="1"/>
          </p:cNvSpPr>
          <p:nvPr>
            <p:ph idx="1"/>
          </p:nvPr>
        </p:nvSpPr>
        <p:spPr>
          <a:xfrm>
            <a:off x="805544" y="2871982"/>
            <a:ext cx="4245428" cy="3181684"/>
          </a:xfrm>
        </p:spPr>
        <p:txBody>
          <a:bodyPr anchor="t">
            <a:normAutofit/>
          </a:bodyPr>
          <a:lstStyle/>
          <a:p>
            <a:pPr eaLnBrk="1" hangingPunct="1"/>
            <a:r>
              <a:rPr lang="pt-BR" altLang="pt-BR" sz="1800"/>
              <a:t>Diversas tecnologias: computadores portáteis, redes de computadores, telas sensíveis ao toque, palms, etc.</a:t>
            </a:r>
          </a:p>
          <a:p>
            <a:pPr eaLnBrk="1" hangingPunct="1"/>
            <a:r>
              <a:rPr lang="pt-BR" altLang="pt-BR" sz="1800"/>
              <a:t>Desenvolvimento das interfaces gráficas em várias plataformas (Windows, Unix, dispositivos portáteis, telefones, interfaces baseadas em voz, etc.</a:t>
            </a:r>
          </a:p>
        </p:txBody>
      </p:sp>
      <p:sp>
        <p:nvSpPr>
          <p:cNvPr id="140" name="Freeform: Shape 139">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33310" y="1"/>
            <a:ext cx="6488456"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607" name="Picture 2">
            <a:extLst>
              <a:ext uri="{FF2B5EF4-FFF2-40B4-BE49-F238E27FC236}">
                <a16:creationId xmlns:a16="http://schemas.microsoft.com/office/drawing/2014/main" id="{8D26C097-EA1D-45AC-B170-ADFED467E0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77" b="20959"/>
          <a:stretch/>
        </p:blipFill>
        <p:spPr bwMode="auto">
          <a:xfrm>
            <a:off x="5142944" y="3"/>
            <a:ext cx="6069184"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 name="Freeform: Shape 141">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93989" y="2900758"/>
            <a:ext cx="5198011"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604" name="Picture 2" descr="http://www.gadgetometro.com/wp-content/uploads/laptop-canvas-concept-0.jpg">
            <a:extLst>
              <a:ext uri="{FF2B5EF4-FFF2-40B4-BE49-F238E27FC236}">
                <a16:creationId xmlns:a16="http://schemas.microsoft.com/office/drawing/2014/main" id="{11B010CD-6B60-4073-ACA3-E18930CE22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609" r="4" b="4"/>
          <a:stretch/>
        </p:blipFill>
        <p:spPr bwMode="auto">
          <a:xfrm>
            <a:off x="7190587" y="3124784"/>
            <a:ext cx="5001415"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67E2CC78-124C-4F23-A4EB-6ED977B66C4B}"/>
              </a:ext>
            </a:extLst>
          </p:cNvPr>
          <p:cNvSpPr txBox="1">
            <a:spLocks noChangeArrowheads="1"/>
          </p:cNvSpPr>
          <p:nvPr/>
        </p:nvSpPr>
        <p:spPr bwMode="auto">
          <a:xfrm>
            <a:off x="251413" y="4991391"/>
            <a:ext cx="7359210" cy="1506537"/>
          </a:xfrm>
          <a:prstGeom prst="rect">
            <a:avLst/>
          </a:prstGeom>
          <a:solidFill>
            <a:schemeClr val="bg2">
              <a:lumMod val="75000"/>
            </a:schemeClr>
          </a:solidFill>
          <a:ln>
            <a:noFill/>
          </a:ln>
        </p:spPr>
        <p:txBody>
          <a:bodyPr lIns="41148" tIns="68580"/>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lgn="just" eaLnBrk="1" hangingPunct="1">
              <a:lnSpc>
                <a:spcPct val="120000"/>
              </a:lnSpc>
              <a:defRPr/>
            </a:pPr>
            <a:r>
              <a:rPr lang="pt-PT" sz="1800" b="1"/>
              <a:t>Interface Web</a:t>
            </a:r>
          </a:p>
          <a:p>
            <a:pPr lvl="1" algn="just" eaLnBrk="1" hangingPunct="1">
              <a:lnSpc>
                <a:spcPct val="120000"/>
              </a:lnSpc>
              <a:defRPr/>
            </a:pPr>
            <a:r>
              <a:rPr lang="pt-PT" sz="1800"/>
              <a:t>Aceita a entrada e fornece saída ao gerar páginas Web, que são transportadas pela Internet e visualizadas através de um navegador. </a:t>
            </a:r>
            <a:endParaRPr lang="pt-PT" sz="1800" dirty="0"/>
          </a:p>
        </p:txBody>
      </p:sp>
    </p:spTree>
  </p:cSld>
  <p:clrMapOvr>
    <a:overrideClrMapping bg1="dk1" tx1="lt1" bg2="dk2" tx2="lt2" accent1="accent1" accent2="accent2" accent3="accent3" accent4="accent4" accent5="accent5" accent6="accent6" hlink="hlink" folHlink="folHlink"/>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506" name="Rectangle 2">
            <a:extLst>
              <a:ext uri="{FF2B5EF4-FFF2-40B4-BE49-F238E27FC236}">
                <a16:creationId xmlns:a16="http://schemas.microsoft.com/office/drawing/2014/main" id="{BE30425D-5221-4F66-9C3E-3A807F32D874}"/>
              </a:ext>
            </a:extLst>
          </p:cNvPr>
          <p:cNvSpPr>
            <a:spLocks noGrp="1" noChangeArrowheads="1"/>
          </p:cNvSpPr>
          <p:nvPr>
            <p:ph type="title"/>
          </p:nvPr>
        </p:nvSpPr>
        <p:spPr>
          <a:xfrm>
            <a:off x="1020467" y="1397120"/>
            <a:ext cx="4707671" cy="1225650"/>
          </a:xfrm>
        </p:spPr>
        <p:txBody>
          <a:bodyPr vert="horz" lIns="91440" tIns="45720" rIns="91440" bIns="45720" rtlCol="0" anchor="b">
            <a:normAutofit/>
          </a:bodyPr>
          <a:lstStyle/>
          <a:p>
            <a:pPr>
              <a:defRPr/>
            </a:pPr>
            <a:r>
              <a:rPr lang="en-US" sz="3800">
                <a:solidFill>
                  <a:schemeClr val="bg1"/>
                </a:solidFill>
              </a:rPr>
              <a:t>Década 90 - Atualmente</a:t>
            </a:r>
          </a:p>
        </p:txBody>
      </p:sp>
      <p:sp>
        <p:nvSpPr>
          <p:cNvPr id="6" name="Rectangle 3">
            <a:extLst>
              <a:ext uri="{FF2B5EF4-FFF2-40B4-BE49-F238E27FC236}">
                <a16:creationId xmlns:a16="http://schemas.microsoft.com/office/drawing/2014/main" id="{3937BC4B-6439-4FA1-996A-FABCF474B337}"/>
              </a:ext>
            </a:extLst>
          </p:cNvPr>
          <p:cNvSpPr txBox="1">
            <a:spLocks noChangeArrowheads="1"/>
          </p:cNvSpPr>
          <p:nvPr/>
        </p:nvSpPr>
        <p:spPr bwMode="auto">
          <a:xfrm>
            <a:off x="1020467" y="2891752"/>
            <a:ext cx="4707671" cy="2334517"/>
          </a:xfrm>
          <a:prstGeom prst="rect">
            <a:avLst/>
          </a:prstGeom>
        </p:spPr>
        <p:txBody>
          <a:bodyPr vert="horz" lIns="91440" tIns="45720" rIns="91440" bIns="45720" rtlCol="0">
            <a:normAutofit/>
          </a:bodyPr>
          <a:lst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indent="-228600" eaLnBrk="1" hangingPunct="1">
              <a:lnSpc>
                <a:spcPct val="90000"/>
              </a:lnSpc>
              <a:buFont typeface="Arial" panose="020B0604020202020204" pitchFamily="34" charset="0"/>
              <a:buChar char="•"/>
              <a:defRPr/>
            </a:pPr>
            <a:r>
              <a:rPr lang="en-US" sz="2000" b="1">
                <a:solidFill>
                  <a:schemeClr val="bg1"/>
                </a:solidFill>
              </a:rPr>
              <a:t>Interface Tátil</a:t>
            </a:r>
          </a:p>
          <a:p>
            <a:pPr lvl="1" indent="-228600" eaLnBrk="1" hangingPunct="1">
              <a:lnSpc>
                <a:spcPct val="90000"/>
              </a:lnSpc>
              <a:buFont typeface="Arial" panose="020B0604020202020204" pitchFamily="34" charset="0"/>
              <a:buChar char="•"/>
              <a:defRPr/>
            </a:pPr>
            <a:r>
              <a:rPr lang="en-US" sz="2000">
                <a:solidFill>
                  <a:schemeClr val="bg1"/>
                </a:solidFill>
              </a:rPr>
              <a:t>Interface gráfica do usuário que usa telas de sensíveis ao toque como forma de entrada, tornando o monitor um dispositivo tanto de entrada como de saída do sistema. </a:t>
            </a:r>
          </a:p>
        </p:txBody>
      </p:sp>
      <p:pic>
        <p:nvPicPr>
          <p:cNvPr id="26629" name="Picture 2" descr="C:\Liriane\Uniararas\2_Semestre\IHC\material\reactable_02.jpg">
            <a:extLst>
              <a:ext uri="{FF2B5EF4-FFF2-40B4-BE49-F238E27FC236}">
                <a16:creationId xmlns:a16="http://schemas.microsoft.com/office/drawing/2014/main" id="{E701EA6A-C961-4989-804B-37E4609F32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73" r="19605"/>
          <a:stretch/>
        </p:blipFill>
        <p:spPr bwMode="auto">
          <a:xfrm>
            <a:off x="6735467" y="977900"/>
            <a:ext cx="5037433" cy="48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Espaço Reservado para Número de Slide 1">
            <a:extLst>
              <a:ext uri="{FF2B5EF4-FFF2-40B4-BE49-F238E27FC236}">
                <a16:creationId xmlns:a16="http://schemas.microsoft.com/office/drawing/2014/main" id="{55723E8F-52B8-40B8-864A-7F99BD155252}"/>
              </a:ext>
            </a:extLst>
          </p:cNvPr>
          <p:cNvSpPr>
            <a:spLocks noGrp="1"/>
          </p:cNvSpPr>
          <p:nvPr>
            <p:ph type="sldNum" sz="quarter" idx="12"/>
          </p:nvPr>
        </p:nvSpPr>
        <p:spPr bwMode="auto">
          <a:xfrm>
            <a:off x="9303026" y="6356350"/>
            <a:ext cx="205077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spcAft>
                <a:spcPts val="600"/>
              </a:spcAft>
              <a:buClrTx/>
              <a:buSzTx/>
              <a:buNone/>
              <a:defRPr/>
            </a:pPr>
            <a:fld id="{9AAD1795-C285-43D5-9467-0AA293984B9B}" type="slidenum">
              <a:rPr lang="en-US" altLang="pt-BR" sz="1200">
                <a:solidFill>
                  <a:schemeClr val="bg1">
                    <a:lumMod val="50000"/>
                  </a:schemeClr>
                </a:solidFill>
                <a:latin typeface="Calibri" panose="020F0502020204030204"/>
              </a:rPr>
              <a:pPr>
                <a:spcAft>
                  <a:spcPts val="600"/>
                </a:spcAft>
                <a:buClrTx/>
                <a:buSzTx/>
                <a:buNone/>
                <a:defRPr/>
              </a:pPr>
              <a:t>14</a:t>
            </a:fld>
            <a:endParaRPr lang="en-US" altLang="pt-BR" sz="1200">
              <a:solidFill>
                <a:schemeClr val="bg1">
                  <a:lumMod val="50000"/>
                </a:schemeClr>
              </a:solidFill>
              <a:latin typeface="Calibri" panose="020F0502020204030204"/>
            </a:endParaRPr>
          </a:p>
        </p:txBody>
      </p:sp>
      <p:sp>
        <p:nvSpPr>
          <p:cNvPr id="140" name="Rectangle 13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1A05F-9034-41A6-BCFB-C28B2E783640}"/>
              </a:ext>
            </a:extLst>
          </p:cNvPr>
          <p:cNvSpPr>
            <a:spLocks noGrp="1"/>
          </p:cNvSpPr>
          <p:nvPr>
            <p:ph type="title"/>
          </p:nvPr>
        </p:nvSpPr>
        <p:spPr>
          <a:xfrm>
            <a:off x="3416301" y="96552"/>
            <a:ext cx="5083175" cy="1252728"/>
          </a:xfrm>
        </p:spPr>
        <p:txBody>
          <a:bodyPr/>
          <a:lstStyle/>
          <a:p>
            <a:pPr>
              <a:defRPr/>
            </a:pPr>
            <a:r>
              <a:rPr lang="pt-BR" dirty="0"/>
              <a:t>Componentes de SI</a:t>
            </a:r>
          </a:p>
        </p:txBody>
      </p:sp>
      <p:sp>
        <p:nvSpPr>
          <p:cNvPr id="13315" name="Espaço Reservado para Conteúdo 2">
            <a:extLst>
              <a:ext uri="{FF2B5EF4-FFF2-40B4-BE49-F238E27FC236}">
                <a16:creationId xmlns:a16="http://schemas.microsoft.com/office/drawing/2014/main" id="{389C8460-A093-44A7-88A6-918EC1906837}"/>
              </a:ext>
            </a:extLst>
          </p:cNvPr>
          <p:cNvSpPr>
            <a:spLocks noGrp="1"/>
          </p:cNvSpPr>
          <p:nvPr>
            <p:ph idx="1"/>
          </p:nvPr>
        </p:nvSpPr>
        <p:spPr>
          <a:xfrm>
            <a:off x="2357438" y="1663701"/>
            <a:ext cx="7200900" cy="893763"/>
          </a:xfrm>
          <a:solidFill>
            <a:schemeClr val="bg1"/>
          </a:solidFill>
        </p:spPr>
        <p:txBody>
          <a:bodyPr>
            <a:normAutofit lnSpcReduction="10000"/>
          </a:bodyPr>
          <a:lstStyle/>
          <a:p>
            <a:pPr algn="just"/>
            <a:r>
              <a:rPr lang="pt-BR" altLang="pt-BR" sz="2700"/>
              <a:t>Dado </a:t>
            </a:r>
            <a:r>
              <a:rPr lang="pt-BR" altLang="pt-BR" sz="2700">
                <a:sym typeface="Wingdings" panose="05000000000000000000" pitchFamily="2" charset="2"/>
              </a:rPr>
              <a:t> Informação  Conhecimento</a:t>
            </a:r>
          </a:p>
          <a:p>
            <a:pPr algn="just"/>
            <a:r>
              <a:rPr lang="pt-BR" altLang="pt-BR" sz="2700">
                <a:sym typeface="Wingdings" panose="05000000000000000000" pitchFamily="2" charset="2"/>
              </a:rPr>
              <a:t>Entrada  Processamento  Saída</a:t>
            </a:r>
            <a:endParaRPr lang="pt-BR" altLang="pt-BR" sz="2700"/>
          </a:p>
        </p:txBody>
      </p:sp>
      <p:pic>
        <p:nvPicPr>
          <p:cNvPr id="13316" name="Picture 6" descr="http://blogs.odiario.com/odiarionaescola/wp-content/uploads/sites/35/2013/02/images.jpg">
            <a:extLst>
              <a:ext uri="{FF2B5EF4-FFF2-40B4-BE49-F238E27FC236}">
                <a16:creationId xmlns:a16="http://schemas.microsoft.com/office/drawing/2014/main" id="{27552E64-A1C8-444B-B118-7D586EA0D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164" y="3027363"/>
            <a:ext cx="2078037"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8" descr="http://img.r7.com/images/2013/07/09/09_06_46_483_file?dimensions=780x536&amp;no_crop=true">
            <a:extLst>
              <a:ext uri="{FF2B5EF4-FFF2-40B4-BE49-F238E27FC236}">
                <a16:creationId xmlns:a16="http://schemas.microsoft.com/office/drawing/2014/main" id="{9FDDD0A2-A7A1-4425-914F-19AF8B653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9826" y="2965451"/>
            <a:ext cx="1738313"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0" descr="http://imguol.com/c/noticias/2013/09/18/erro-de-portugues-lingua-portuguesa-1379535268603_400x400.jpg">
            <a:extLst>
              <a:ext uri="{FF2B5EF4-FFF2-40B4-BE49-F238E27FC236}">
                <a16:creationId xmlns:a16="http://schemas.microsoft.com/office/drawing/2014/main" id="{CC92D2DE-ECCA-477D-A491-94AE77625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76" y="2952751"/>
            <a:ext cx="15779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22" descr="Imagem engraçada redação escrita errada">
            <a:extLst>
              <a:ext uri="{FF2B5EF4-FFF2-40B4-BE49-F238E27FC236}">
                <a16:creationId xmlns:a16="http://schemas.microsoft.com/office/drawing/2014/main" id="{99C96E00-E719-44A1-812C-8F61CCFEB3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4563" y="4298950"/>
            <a:ext cx="23876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24" descr="http://imguol.com/c/noticias/2014/04/14/erros-de-portugues-simao-1397483352381_956x500.jpg">
            <a:extLst>
              <a:ext uri="{FF2B5EF4-FFF2-40B4-BE49-F238E27FC236}">
                <a16:creationId xmlns:a16="http://schemas.microsoft.com/office/drawing/2014/main" id="{3521B436-D595-4E3A-B409-2A447155F5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800" y="4681539"/>
            <a:ext cx="26035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2" descr="Resultado de imagem para escrita errada">
            <a:extLst>
              <a:ext uri="{FF2B5EF4-FFF2-40B4-BE49-F238E27FC236}">
                <a16:creationId xmlns:a16="http://schemas.microsoft.com/office/drawing/2014/main" id="{AEB5E9BB-EDD3-4FAB-A67E-64D440D631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4570413"/>
            <a:ext cx="17145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ABA7B-3C01-4B93-BFB1-5E11109B6EB6}"/>
              </a:ext>
            </a:extLst>
          </p:cNvPr>
          <p:cNvSpPr>
            <a:spLocks noGrp="1"/>
          </p:cNvSpPr>
          <p:nvPr>
            <p:ph type="title"/>
          </p:nvPr>
        </p:nvSpPr>
        <p:spPr/>
        <p:txBody>
          <a:bodyPr/>
          <a:lstStyle/>
          <a:p>
            <a:pPr algn="ctr">
              <a:defRPr/>
            </a:pPr>
            <a:r>
              <a:rPr lang="pt-BR" b="1" dirty="0">
                <a:solidFill>
                  <a:srgbClr val="C00000"/>
                </a:solidFill>
              </a:rPr>
              <a:t>O que é engenharia de software?</a:t>
            </a:r>
          </a:p>
        </p:txBody>
      </p:sp>
      <p:sp>
        <p:nvSpPr>
          <p:cNvPr id="11267" name="Espaço Reservado para Conteúdo 2">
            <a:extLst>
              <a:ext uri="{FF2B5EF4-FFF2-40B4-BE49-F238E27FC236}">
                <a16:creationId xmlns:a16="http://schemas.microsoft.com/office/drawing/2014/main" id="{7E664920-1B28-4249-A126-33A55B148EB0}"/>
              </a:ext>
            </a:extLst>
          </p:cNvPr>
          <p:cNvSpPr>
            <a:spLocks noGrp="1"/>
          </p:cNvSpPr>
          <p:nvPr>
            <p:ph idx="1"/>
          </p:nvPr>
        </p:nvSpPr>
        <p:spPr>
          <a:xfrm>
            <a:off x="1774825" y="1844675"/>
            <a:ext cx="7202488" cy="1060450"/>
          </a:xfrm>
          <a:solidFill>
            <a:schemeClr val="bg1"/>
          </a:solidFill>
        </p:spPr>
        <p:txBody>
          <a:bodyPr/>
          <a:lstStyle/>
          <a:p>
            <a:pPr algn="just"/>
            <a:r>
              <a:rPr lang="pt-BR" altLang="pt-BR" sz="2700"/>
              <a:t>É a área responsável por todo o desenvolvimento do </a:t>
            </a:r>
            <a:r>
              <a:rPr lang="pt-BR" altLang="pt-BR" sz="2700" u="sng"/>
              <a:t>software</a:t>
            </a:r>
            <a:r>
              <a:rPr lang="pt-BR" altLang="pt-BR" sz="2700"/>
              <a:t> com </a:t>
            </a:r>
            <a:r>
              <a:rPr lang="pt-BR" altLang="pt-BR" sz="2700" b="1"/>
              <a:t>qualidade</a:t>
            </a:r>
            <a:r>
              <a:rPr lang="pt-BR" altLang="pt-BR" sz="2700"/>
              <a:t>.</a:t>
            </a:r>
          </a:p>
          <a:p>
            <a:pPr algn="just"/>
            <a:endParaRPr lang="pt-BR" altLang="pt-BR" sz="2700"/>
          </a:p>
        </p:txBody>
      </p:sp>
      <p:sp>
        <p:nvSpPr>
          <p:cNvPr id="11268" name="Espaço Reservado para Conteúdo 2">
            <a:extLst>
              <a:ext uri="{FF2B5EF4-FFF2-40B4-BE49-F238E27FC236}">
                <a16:creationId xmlns:a16="http://schemas.microsoft.com/office/drawing/2014/main" id="{6DFA2F9F-8C87-4675-B0B4-44C6BAE3A21E}"/>
              </a:ext>
            </a:extLst>
          </p:cNvPr>
          <p:cNvSpPr txBox="1">
            <a:spLocks/>
          </p:cNvSpPr>
          <p:nvPr/>
        </p:nvSpPr>
        <p:spPr bwMode="auto">
          <a:xfrm>
            <a:off x="1808164" y="3141663"/>
            <a:ext cx="7888287" cy="1060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30250" indent="-2730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995363"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16025" indent="-182563">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425575" indent="-182563">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18827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3399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7971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2543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a:r>
              <a:rPr lang="pt-BR" altLang="pt-BR" sz="2700"/>
              <a:t>Qualidade = satisfação das necessidades dos usuários.</a:t>
            </a:r>
          </a:p>
          <a:p>
            <a:pPr algn="just"/>
            <a:endParaRPr lang="pt-BR" altLang="pt-BR" sz="2700"/>
          </a:p>
        </p:txBody>
      </p:sp>
      <p:cxnSp>
        <p:nvCxnSpPr>
          <p:cNvPr id="6" name="Conector de Seta Reta 5">
            <a:extLst>
              <a:ext uri="{FF2B5EF4-FFF2-40B4-BE49-F238E27FC236}">
                <a16:creationId xmlns:a16="http://schemas.microsoft.com/office/drawing/2014/main" id="{B5A8687A-1AA0-4001-A51B-6B842133FB37}"/>
              </a:ext>
            </a:extLst>
          </p:cNvPr>
          <p:cNvCxnSpPr/>
          <p:nvPr/>
        </p:nvCxnSpPr>
        <p:spPr>
          <a:xfrm>
            <a:off x="5989983" y="2768670"/>
            <a:ext cx="0" cy="2089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270" name="Espaço Reservado para Conteúdo 2">
            <a:extLst>
              <a:ext uri="{FF2B5EF4-FFF2-40B4-BE49-F238E27FC236}">
                <a16:creationId xmlns:a16="http://schemas.microsoft.com/office/drawing/2014/main" id="{BCDE7D14-CB31-4307-B277-CAD9ED940E94}"/>
              </a:ext>
            </a:extLst>
          </p:cNvPr>
          <p:cNvSpPr txBox="1">
            <a:spLocks/>
          </p:cNvSpPr>
          <p:nvPr/>
        </p:nvSpPr>
        <p:spPr bwMode="auto">
          <a:xfrm>
            <a:off x="1814513" y="4883151"/>
            <a:ext cx="8229600" cy="1425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30250" indent="-2730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995363"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16025" indent="-182563">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425575" indent="-182563">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18827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3399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7971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2543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a:r>
              <a:rPr lang="pt-BR" altLang="pt-BR" sz="2700"/>
              <a:t>Conjunto de elementos inter-relacionados e inter-conectados desenvolvendo uma atividade ou função para atingir objetivos ou propósitos.</a:t>
            </a:r>
          </a:p>
          <a:p>
            <a:pPr algn="just"/>
            <a:endParaRPr lang="pt-BR" altLang="pt-BR" sz="2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2768990-84FC-4E92-BFC0-D0FFC592789D}"/>
              </a:ext>
            </a:extLst>
          </p:cNvPr>
          <p:cNvSpPr>
            <a:spLocks noGrp="1" noChangeArrowheads="1"/>
          </p:cNvSpPr>
          <p:nvPr>
            <p:ph type="title"/>
          </p:nvPr>
        </p:nvSpPr>
        <p:spPr>
          <a:xfrm>
            <a:off x="762001" y="803325"/>
            <a:ext cx="4847220" cy="1325563"/>
          </a:xfrm>
        </p:spPr>
        <p:txBody>
          <a:bodyPr>
            <a:noAutofit/>
          </a:bodyPr>
          <a:lstStyle/>
          <a:p>
            <a:pPr>
              <a:defRPr/>
            </a:pPr>
            <a:r>
              <a:rPr lang="pt-BR" sz="4800" dirty="0"/>
              <a:t>Ciclo de Vida do Sistema (Cascata)</a:t>
            </a:r>
          </a:p>
        </p:txBody>
      </p:sp>
      <p:sp>
        <p:nvSpPr>
          <p:cNvPr id="16388" name="Espaço Reservado para Conteúdo 1">
            <a:extLst>
              <a:ext uri="{FF2B5EF4-FFF2-40B4-BE49-F238E27FC236}">
                <a16:creationId xmlns:a16="http://schemas.microsoft.com/office/drawing/2014/main" id="{F170E83D-4FDA-4565-8535-FE8D8D5747FE}"/>
              </a:ext>
            </a:extLst>
          </p:cNvPr>
          <p:cNvSpPr>
            <a:spLocks noGrp="1"/>
          </p:cNvSpPr>
          <p:nvPr>
            <p:ph idx="1"/>
          </p:nvPr>
        </p:nvSpPr>
        <p:spPr>
          <a:xfrm>
            <a:off x="762000" y="2279018"/>
            <a:ext cx="5314543" cy="3375920"/>
          </a:xfrm>
        </p:spPr>
        <p:txBody>
          <a:bodyPr anchor="t">
            <a:normAutofit/>
          </a:bodyPr>
          <a:lstStyle/>
          <a:p>
            <a:r>
              <a:rPr lang="pt-BR" altLang="pt-BR" sz="2400" dirty="0"/>
              <a:t>1 – Levantamento de Requisitos</a:t>
            </a:r>
          </a:p>
          <a:p>
            <a:r>
              <a:rPr lang="pt-BR" altLang="pt-BR" sz="2400" dirty="0"/>
              <a:t>2 – Estudo de Viabilidade</a:t>
            </a:r>
          </a:p>
          <a:p>
            <a:r>
              <a:rPr lang="pt-BR" altLang="pt-BR" sz="2400" dirty="0"/>
              <a:t>3 – Análise</a:t>
            </a:r>
          </a:p>
          <a:p>
            <a:r>
              <a:rPr lang="pt-BR" altLang="pt-BR" sz="2400" dirty="0"/>
              <a:t>4 – Projeto </a:t>
            </a:r>
          </a:p>
          <a:p>
            <a:r>
              <a:rPr lang="pt-BR" altLang="pt-BR" sz="2400" dirty="0"/>
              <a:t>5 – Desenvolvimento</a:t>
            </a:r>
          </a:p>
          <a:p>
            <a:r>
              <a:rPr lang="pt-BR" altLang="pt-BR" sz="2400" dirty="0"/>
              <a:t>6 – Testes</a:t>
            </a:r>
          </a:p>
          <a:p>
            <a:r>
              <a:rPr lang="pt-BR" altLang="pt-BR" sz="2400" dirty="0"/>
              <a:t>7 – Manutenção</a:t>
            </a:r>
          </a:p>
          <a:p>
            <a:endParaRPr lang="pt-BR" altLang="pt-BR" sz="2400" dirty="0"/>
          </a:p>
        </p:txBody>
      </p:sp>
      <p:sp>
        <p:nvSpPr>
          <p:cNvPr id="135" name="Freeform: Shape 13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389" name="Picture 6" descr="Resultado de imagem para fases do ciclo de vida">
            <a:extLst>
              <a:ext uri="{FF2B5EF4-FFF2-40B4-BE49-F238E27FC236}">
                <a16:creationId xmlns:a16="http://schemas.microsoft.com/office/drawing/2014/main" id="{E31E39A0-5427-4689-9045-534DB95C3E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45" r="13871"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Espaço Reservado para Número de Slide 3">
            <a:extLst>
              <a:ext uri="{FF2B5EF4-FFF2-40B4-BE49-F238E27FC236}">
                <a16:creationId xmlns:a16="http://schemas.microsoft.com/office/drawing/2014/main" id="{9E225147-386A-4192-BAA9-DE3000F6D4CE}"/>
              </a:ext>
            </a:extLst>
          </p:cNvPr>
          <p:cNvSpPr>
            <a:spLocks noGrp="1"/>
          </p:cNvSpPr>
          <p:nvPr>
            <p:ph type="sldNum" sz="quarter" idx="12"/>
          </p:nvPr>
        </p:nvSpPr>
        <p:spPr bwMode="auto">
          <a:xfrm>
            <a:off x="11000232" y="6108192"/>
            <a:ext cx="548640" cy="548640"/>
          </a:xfrm>
          <a:prstGeom prst="ellipse">
            <a:avLst/>
          </a:prstGeom>
          <a:solidFill>
            <a:srgbClr val="712512"/>
          </a:solidFill>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92500"/>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spcAft>
                <a:spcPts val="600"/>
              </a:spcAft>
            </a:pPr>
            <a:fld id="{46943815-1370-4273-A133-3CC838155BFE}" type="slidenum">
              <a:rPr lang="pt-BR" altLang="pt-BR" sz="1500">
                <a:solidFill>
                  <a:srgbClr val="FFFFFF"/>
                </a:solidFill>
              </a:rPr>
              <a:pPr algn="ctr">
                <a:spcAft>
                  <a:spcPts val="600"/>
                </a:spcAft>
              </a:pPr>
              <a:t>17</a:t>
            </a:fld>
            <a:endParaRPr lang="pt-BR" altLang="pt-BR" sz="1500">
              <a:solidFill>
                <a:srgbClr val="FFFFFF"/>
              </a:solidFill>
            </a:endParaRPr>
          </a:p>
        </p:txBody>
      </p:sp>
    </p:spTree>
  </p:cSld>
  <p:clrMapOvr>
    <a:overrideClrMapping bg1="dk1" tx1="lt1" bg2="dk2" tx2="lt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2" name="Rectangle 2">
            <a:extLst>
              <a:ext uri="{FF2B5EF4-FFF2-40B4-BE49-F238E27FC236}">
                <a16:creationId xmlns:a16="http://schemas.microsoft.com/office/drawing/2014/main" id="{99A51230-07EA-4375-8375-956B4DC5653B}"/>
              </a:ext>
            </a:extLst>
          </p:cNvPr>
          <p:cNvSpPr>
            <a:spLocks noGrp="1" noChangeArrowheads="1"/>
          </p:cNvSpPr>
          <p:nvPr>
            <p:ph type="title"/>
          </p:nvPr>
        </p:nvSpPr>
        <p:spPr>
          <a:xfrm>
            <a:off x="1028700" y="1967266"/>
            <a:ext cx="2628900" cy="2547257"/>
          </a:xfrm>
          <a:noFill/>
        </p:spPr>
        <p:txBody>
          <a:bodyPr vert="horz" lIns="91440" tIns="45720" rIns="91440" bIns="45720" rtlCol="0" anchor="ctr">
            <a:normAutofit/>
          </a:bodyPr>
          <a:lstStyle/>
          <a:p>
            <a:pPr algn="ctr">
              <a:defRPr/>
            </a:pPr>
            <a:br>
              <a:rPr lang="en-US" sz="3600" kern="1200">
                <a:solidFill>
                  <a:srgbClr val="FFFFFF"/>
                </a:solidFill>
                <a:latin typeface="+mj-lt"/>
                <a:ea typeface="+mj-ea"/>
                <a:cs typeface="+mj-cs"/>
              </a:rPr>
            </a:br>
            <a:r>
              <a:rPr lang="en-US" sz="3600" kern="1200">
                <a:solidFill>
                  <a:srgbClr val="FFFFFF"/>
                </a:solidFill>
                <a:latin typeface="+mj-lt"/>
                <a:ea typeface="+mj-ea"/>
                <a:cs typeface="+mj-cs"/>
              </a:rPr>
              <a:t>Eficiência</a:t>
            </a:r>
          </a:p>
        </p:txBody>
      </p:sp>
      <p:pic>
        <p:nvPicPr>
          <p:cNvPr id="33795" name="Picture 2">
            <a:extLst>
              <a:ext uri="{FF2B5EF4-FFF2-40B4-BE49-F238E27FC236}">
                <a16:creationId xmlns:a16="http://schemas.microsoft.com/office/drawing/2014/main" id="{D635083A-375C-4765-A45D-0C606CCBDC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2869" y="643466"/>
            <a:ext cx="6729594" cy="55687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66799-09CA-4FFF-8D48-2D8D6671CBBC}"/>
              </a:ext>
            </a:extLst>
          </p:cNvPr>
          <p:cNvSpPr>
            <a:spLocks noGrp="1"/>
          </p:cNvSpPr>
          <p:nvPr>
            <p:ph type="title"/>
          </p:nvPr>
        </p:nvSpPr>
        <p:spPr/>
        <p:txBody>
          <a:bodyPr/>
          <a:lstStyle/>
          <a:p>
            <a:pPr algn="ctr">
              <a:defRPr/>
            </a:pPr>
            <a:r>
              <a:rPr lang="pt-BR" b="1" dirty="0">
                <a:solidFill>
                  <a:srgbClr val="C00000"/>
                </a:solidFill>
              </a:rPr>
              <a:t>Engenharia de Software</a:t>
            </a:r>
          </a:p>
        </p:txBody>
      </p:sp>
      <p:sp>
        <p:nvSpPr>
          <p:cNvPr id="30723" name="Espaço Reservado para Conteúdo 2">
            <a:extLst>
              <a:ext uri="{FF2B5EF4-FFF2-40B4-BE49-F238E27FC236}">
                <a16:creationId xmlns:a16="http://schemas.microsoft.com/office/drawing/2014/main" id="{85B72071-3A90-4E30-8ADD-0B2A714F4E8C}"/>
              </a:ext>
            </a:extLst>
          </p:cNvPr>
          <p:cNvSpPr>
            <a:spLocks noGrp="1"/>
          </p:cNvSpPr>
          <p:nvPr>
            <p:ph idx="1"/>
          </p:nvPr>
        </p:nvSpPr>
        <p:spPr>
          <a:xfrm>
            <a:off x="1981200" y="1774826"/>
            <a:ext cx="8229600" cy="1654175"/>
          </a:xfrm>
        </p:spPr>
        <p:txBody>
          <a:bodyPr/>
          <a:lstStyle/>
          <a:p>
            <a:pPr algn="just"/>
            <a:r>
              <a:rPr lang="pt-BR" altLang="pt-BR"/>
              <a:t>Se o objetivo é atender as expectativas dos usuários, precisa entender o termo “ </a:t>
            </a:r>
            <a:r>
              <a:rPr lang="pt-BR" altLang="pt-BR" b="1"/>
              <a:t>usabilidade</a:t>
            </a:r>
            <a:r>
              <a:rPr lang="pt-BR" altLang="pt-BR"/>
              <a:t>”.</a:t>
            </a:r>
          </a:p>
        </p:txBody>
      </p:sp>
      <p:sp>
        <p:nvSpPr>
          <p:cNvPr id="30724" name="Espaço Reservado para Número de Slide 3">
            <a:extLst>
              <a:ext uri="{FF2B5EF4-FFF2-40B4-BE49-F238E27FC236}">
                <a16:creationId xmlns:a16="http://schemas.microsoft.com/office/drawing/2014/main" id="{CC27A191-6927-4243-A2CC-357978B2A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29A538-C383-41ED-A576-A7575348210F}" type="slidenum">
              <a:rPr lang="pt-BR" altLang="pt-BR" smtClean="0">
                <a:solidFill>
                  <a:srgbClr val="3F3F3F"/>
                </a:solidFill>
              </a:rPr>
              <a:pPr/>
              <a:t>19</a:t>
            </a:fld>
            <a:endParaRPr lang="pt-BR" altLang="pt-BR">
              <a:solidFill>
                <a:srgbClr val="3F3F3F"/>
              </a:solidFill>
            </a:endParaRPr>
          </a:p>
        </p:txBody>
      </p:sp>
      <p:cxnSp>
        <p:nvCxnSpPr>
          <p:cNvPr id="6" name="Conector de Seta Reta 5">
            <a:extLst>
              <a:ext uri="{FF2B5EF4-FFF2-40B4-BE49-F238E27FC236}">
                <a16:creationId xmlns:a16="http://schemas.microsoft.com/office/drawing/2014/main" id="{0BB5BF0B-BFCF-44AC-AFCF-89A91426BACE}"/>
              </a:ext>
            </a:extLst>
          </p:cNvPr>
          <p:cNvCxnSpPr>
            <a:cxnSpLocks/>
          </p:cNvCxnSpPr>
          <p:nvPr/>
        </p:nvCxnSpPr>
        <p:spPr>
          <a:xfrm>
            <a:off x="3575050" y="3284539"/>
            <a:ext cx="0" cy="2016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726" name="Espaço Reservado para Conteúdo 2">
            <a:extLst>
              <a:ext uri="{FF2B5EF4-FFF2-40B4-BE49-F238E27FC236}">
                <a16:creationId xmlns:a16="http://schemas.microsoft.com/office/drawing/2014/main" id="{E92441C7-5A4B-4A7D-B6A6-884F6F744E16}"/>
              </a:ext>
            </a:extLst>
          </p:cNvPr>
          <p:cNvSpPr txBox="1">
            <a:spLocks/>
          </p:cNvSpPr>
          <p:nvPr/>
        </p:nvSpPr>
        <p:spPr bwMode="auto">
          <a:xfrm>
            <a:off x="1631950" y="5454651"/>
            <a:ext cx="8229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30250" indent="-2730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995363"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16025" indent="-182563">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425575" indent="-182563">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18827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3399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7971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2543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a:r>
              <a:rPr lang="pt-BR" altLang="pt-BR"/>
              <a:t>Tornar algo mais usável </a:t>
            </a:r>
            <a:r>
              <a:rPr lang="pt-BR" altLang="pt-BR">
                <a:sym typeface="Wingdings" panose="05000000000000000000" pitchFamily="2" charset="2"/>
              </a:rPr>
              <a:t> </a:t>
            </a:r>
            <a:r>
              <a:rPr lang="pt-BR" altLang="pt-BR" u="sng">
                <a:sym typeface="Wingdings" panose="05000000000000000000" pitchFamily="2" charset="2"/>
              </a:rPr>
              <a:t>intuitivo</a:t>
            </a:r>
            <a:r>
              <a:rPr lang="pt-BR" altLang="pt-BR">
                <a:sym typeface="Wingdings" panose="05000000000000000000" pitchFamily="2" charset="2"/>
              </a:rPr>
              <a:t>.</a:t>
            </a:r>
            <a:endParaRPr lang="pt-BR" altLang="pt-BR"/>
          </a:p>
        </p:txBody>
      </p:sp>
      <p:pic>
        <p:nvPicPr>
          <p:cNvPr id="30727" name="Picture 7" descr="Resultado de imagem para imagens usabilidade">
            <a:extLst>
              <a:ext uri="{FF2B5EF4-FFF2-40B4-BE49-F238E27FC236}">
                <a16:creationId xmlns:a16="http://schemas.microsoft.com/office/drawing/2014/main" id="{ACEDE153-1841-4BF9-84EA-7457DCDB7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9" y="2949575"/>
            <a:ext cx="1709737"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ector de Seta Reta 12">
            <a:extLst>
              <a:ext uri="{FF2B5EF4-FFF2-40B4-BE49-F238E27FC236}">
                <a16:creationId xmlns:a16="http://schemas.microsoft.com/office/drawing/2014/main" id="{5B540D50-7190-47FE-9147-3C17C29768FD}"/>
              </a:ext>
            </a:extLst>
          </p:cNvPr>
          <p:cNvCxnSpPr>
            <a:cxnSpLocks/>
          </p:cNvCxnSpPr>
          <p:nvPr/>
        </p:nvCxnSpPr>
        <p:spPr>
          <a:xfrm flipV="1">
            <a:off x="7319963" y="4508501"/>
            <a:ext cx="614362" cy="893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0729" name="Picture 12" descr="http://www.criacaodesites.com/imgs/ilustPag/usabilidade.jpg">
            <a:extLst>
              <a:ext uri="{FF2B5EF4-FFF2-40B4-BE49-F238E27FC236}">
                <a16:creationId xmlns:a16="http://schemas.microsoft.com/office/drawing/2014/main" id="{A82118D8-5B32-4032-BC8B-E282A9E88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639" y="4962526"/>
            <a:ext cx="2084387"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o explicativo em elipse 4">
            <a:extLst>
              <a:ext uri="{FF2B5EF4-FFF2-40B4-BE49-F238E27FC236}">
                <a16:creationId xmlns:a16="http://schemas.microsoft.com/office/drawing/2014/main" id="{56E5D80A-A99C-424A-BD5D-35D407EF7BAB}"/>
              </a:ext>
            </a:extLst>
          </p:cNvPr>
          <p:cNvSpPr/>
          <p:nvPr/>
        </p:nvSpPr>
        <p:spPr>
          <a:xfrm>
            <a:off x="4227443" y="649357"/>
            <a:ext cx="6785113" cy="5340626"/>
          </a:xfrm>
          <a:prstGeom prst="wedgeEllipseCallout">
            <a:avLst>
              <a:gd name="adj1" fmla="val -70390"/>
              <a:gd name="adj2" fmla="val -30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 name="Espaço Reservado para Conteúdo 2">
            <a:extLst>
              <a:ext uri="{FF2B5EF4-FFF2-40B4-BE49-F238E27FC236}">
                <a16:creationId xmlns:a16="http://schemas.microsoft.com/office/drawing/2014/main" id="{1877B80B-5F3C-4CFF-BE69-899345FD3B01}"/>
              </a:ext>
            </a:extLst>
          </p:cNvPr>
          <p:cNvSpPr>
            <a:spLocks noGrp="1"/>
          </p:cNvSpPr>
          <p:nvPr>
            <p:ph idx="1"/>
          </p:nvPr>
        </p:nvSpPr>
        <p:spPr>
          <a:xfrm>
            <a:off x="5301457" y="1196973"/>
            <a:ext cx="4464050" cy="4156905"/>
          </a:xfrm>
        </p:spPr>
        <p:txBody>
          <a:bodyPr>
            <a:normAutofit fontScale="55000" lnSpcReduction="20000"/>
          </a:bodyPr>
          <a:lstStyle/>
          <a:p>
            <a:pPr marL="0" indent="0" algn="just">
              <a:lnSpc>
                <a:spcPct val="150000"/>
              </a:lnSpc>
              <a:buNone/>
              <a:defRPr/>
            </a:pPr>
            <a:r>
              <a:rPr lang="en-US" dirty="0" err="1"/>
              <a:t>Olá</a:t>
            </a:r>
            <a:r>
              <a:rPr lang="en-US" dirty="0"/>
              <a:t> </a:t>
            </a:r>
            <a:r>
              <a:rPr lang="en-US" dirty="0" err="1"/>
              <a:t>pessoal</a:t>
            </a:r>
            <a:r>
              <a:rPr lang="en-US" dirty="0"/>
              <a:t>, </a:t>
            </a:r>
            <a:r>
              <a:rPr lang="en-US" dirty="0" err="1"/>
              <a:t>eu</a:t>
            </a:r>
            <a:r>
              <a:rPr lang="en-US" dirty="0"/>
              <a:t> sou a prof. Wladimir e </a:t>
            </a:r>
            <a:r>
              <a:rPr lang="en-US" dirty="0" err="1"/>
              <a:t>vou</a:t>
            </a:r>
            <a:r>
              <a:rPr lang="en-US" dirty="0"/>
              <a:t> </a:t>
            </a:r>
            <a:r>
              <a:rPr lang="en-US" dirty="0" err="1"/>
              <a:t>ministrar</a:t>
            </a:r>
            <a:r>
              <a:rPr lang="en-US" dirty="0"/>
              <a:t> a </a:t>
            </a:r>
            <a:r>
              <a:rPr lang="en-US" dirty="0" err="1"/>
              <a:t>disciplina</a:t>
            </a:r>
            <a:r>
              <a:rPr lang="en-US" dirty="0"/>
              <a:t> ESW-1 – </a:t>
            </a:r>
            <a:r>
              <a:rPr lang="en-US" dirty="0" err="1"/>
              <a:t>Engenharia</a:t>
            </a:r>
            <a:r>
              <a:rPr lang="en-US" dirty="0"/>
              <a:t> de Software, no </a:t>
            </a:r>
            <a:r>
              <a:rPr lang="en-US" dirty="0" err="1"/>
              <a:t>curso</a:t>
            </a:r>
            <a:r>
              <a:rPr lang="en-US" dirty="0"/>
              <a:t> de DSM.</a:t>
            </a:r>
          </a:p>
          <a:p>
            <a:pPr marL="0" indent="0" algn="just">
              <a:lnSpc>
                <a:spcPct val="150000"/>
              </a:lnSpc>
              <a:buNone/>
              <a:defRPr/>
            </a:pPr>
            <a:r>
              <a:rPr lang="en-US" dirty="0" err="1"/>
              <a:t>Vamos</a:t>
            </a:r>
            <a:r>
              <a:rPr lang="en-US" dirty="0"/>
              <a:t> </a:t>
            </a:r>
            <a:r>
              <a:rPr lang="en-US" dirty="0" err="1"/>
              <a:t>nos</a:t>
            </a:r>
            <a:r>
              <a:rPr lang="en-US" dirty="0"/>
              <a:t> </a:t>
            </a:r>
            <a:r>
              <a:rPr lang="en-US" dirty="0" err="1"/>
              <a:t>apresentar</a:t>
            </a:r>
            <a:r>
              <a:rPr lang="en-US" dirty="0"/>
              <a:t> </a:t>
            </a:r>
            <a:r>
              <a:rPr lang="en-US" dirty="0" err="1"/>
              <a:t>rapidamente</a:t>
            </a:r>
            <a:r>
              <a:rPr lang="en-US" dirty="0"/>
              <a:t>.</a:t>
            </a:r>
          </a:p>
          <a:p>
            <a:pPr marL="0" indent="0" algn="just">
              <a:lnSpc>
                <a:spcPct val="150000"/>
              </a:lnSpc>
              <a:buNone/>
              <a:defRPr/>
            </a:pPr>
            <a:r>
              <a:rPr lang="en-US" dirty="0" err="1"/>
              <a:t>Também</a:t>
            </a:r>
            <a:r>
              <a:rPr lang="en-US" dirty="0"/>
              <a:t> </a:t>
            </a:r>
            <a:r>
              <a:rPr lang="en-US" dirty="0" err="1"/>
              <a:t>sobre</a:t>
            </a:r>
            <a:r>
              <a:rPr lang="en-US" dirty="0"/>
              <a:t> a forma de </a:t>
            </a:r>
            <a:r>
              <a:rPr lang="en-US" dirty="0" err="1"/>
              <a:t>avaliação</a:t>
            </a:r>
            <a:r>
              <a:rPr lang="en-US" dirty="0"/>
              <a:t> e </a:t>
            </a:r>
            <a:r>
              <a:rPr lang="en-US" dirty="0" err="1"/>
              <a:t>metodologia</a:t>
            </a:r>
            <a:r>
              <a:rPr lang="en-US" dirty="0"/>
              <a:t> de aula;</a:t>
            </a:r>
          </a:p>
          <a:p>
            <a:pPr marL="0" indent="0" algn="just">
              <a:lnSpc>
                <a:spcPct val="150000"/>
              </a:lnSpc>
              <a:buNone/>
              <a:defRPr/>
            </a:pPr>
            <a:r>
              <a:rPr lang="en-US" dirty="0" err="1"/>
              <a:t>Vamos</a:t>
            </a:r>
            <a:r>
              <a:rPr lang="en-US" dirty="0"/>
              <a:t> </a:t>
            </a:r>
            <a:r>
              <a:rPr lang="en-US" dirty="0" err="1"/>
              <a:t>ver</a:t>
            </a:r>
            <a:r>
              <a:rPr lang="en-US" dirty="0"/>
              <a:t> o Plano de Ensino para </a:t>
            </a:r>
            <a:r>
              <a:rPr lang="en-US" dirty="0" err="1"/>
              <a:t>eu</a:t>
            </a:r>
            <a:r>
              <a:rPr lang="en-US" dirty="0"/>
              <a:t> </a:t>
            </a:r>
            <a:r>
              <a:rPr lang="en-US" dirty="0" err="1"/>
              <a:t>explicar</a:t>
            </a:r>
            <a:r>
              <a:rPr lang="en-US" dirty="0"/>
              <a:t> um </a:t>
            </a:r>
            <a:r>
              <a:rPr lang="en-US" dirty="0" err="1"/>
              <a:t>pouco</a:t>
            </a:r>
            <a:r>
              <a:rPr lang="en-US" dirty="0"/>
              <a:t> </a:t>
            </a:r>
            <a:r>
              <a:rPr lang="en-US" dirty="0" err="1"/>
              <a:t>sobre</a:t>
            </a:r>
            <a:r>
              <a:rPr lang="en-US" dirty="0"/>
              <a:t> a </a:t>
            </a:r>
            <a:r>
              <a:rPr lang="en-US" dirty="0" err="1"/>
              <a:t>Disciplina</a:t>
            </a:r>
            <a:r>
              <a:rPr lang="en-US" dirty="0"/>
              <a:t>. </a:t>
            </a:r>
          </a:p>
          <a:p>
            <a:pPr marL="0" indent="0" algn="just">
              <a:lnSpc>
                <a:spcPct val="150000"/>
              </a:lnSpc>
              <a:buNone/>
              <a:defRPr/>
            </a:pPr>
            <a:r>
              <a:rPr lang="en-US" dirty="0" err="1"/>
              <a:t>Vamos</a:t>
            </a:r>
            <a:r>
              <a:rPr lang="en-US" dirty="0"/>
              <a:t> </a:t>
            </a:r>
            <a:r>
              <a:rPr lang="en-US" dirty="0" err="1"/>
              <a:t>falar</a:t>
            </a:r>
            <a:r>
              <a:rPr lang="en-US" dirty="0"/>
              <a:t> um </a:t>
            </a:r>
            <a:r>
              <a:rPr lang="en-US" dirty="0" err="1"/>
              <a:t>pouco</a:t>
            </a:r>
            <a:r>
              <a:rPr lang="en-US" dirty="0"/>
              <a:t> </a:t>
            </a:r>
            <a:r>
              <a:rPr lang="en-US" dirty="0" err="1"/>
              <a:t>também</a:t>
            </a:r>
            <a:r>
              <a:rPr lang="en-US" dirty="0"/>
              <a:t> </a:t>
            </a:r>
            <a:r>
              <a:rPr lang="en-US" dirty="0" err="1"/>
              <a:t>sobre</a:t>
            </a:r>
            <a:r>
              <a:rPr lang="en-US" dirty="0"/>
              <a:t> o </a:t>
            </a:r>
            <a:r>
              <a:rPr lang="en-US" dirty="0" err="1"/>
              <a:t>trabalho</a:t>
            </a:r>
            <a:r>
              <a:rPr lang="en-US" dirty="0"/>
              <a:t> </a:t>
            </a:r>
            <a:r>
              <a:rPr lang="en-US" dirty="0" err="1"/>
              <a:t>integrado</a:t>
            </a:r>
            <a:r>
              <a:rPr lang="en-US" dirty="0"/>
              <a:t> do semester do </a:t>
            </a:r>
            <a:r>
              <a:rPr lang="en-US" dirty="0" err="1"/>
              <a:t>curso</a:t>
            </a:r>
            <a:r>
              <a:rPr lang="en-US" dirty="0"/>
              <a:t> DSM.</a:t>
            </a:r>
          </a:p>
        </p:txBody>
      </p:sp>
    </p:spTree>
    <p:extLst>
      <p:ext uri="{BB962C8B-B14F-4D97-AF65-F5344CB8AC3E}">
        <p14:creationId xmlns:p14="http://schemas.microsoft.com/office/powerpoint/2010/main" val="100723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007A31D-1425-41D0-8A70-8800F33B7BF3}"/>
              </a:ext>
            </a:extLst>
          </p:cNvPr>
          <p:cNvSpPr>
            <a:spLocks noGrp="1"/>
          </p:cNvSpPr>
          <p:nvPr>
            <p:ph type="title"/>
          </p:nvPr>
        </p:nvSpPr>
        <p:spPr>
          <a:xfrm>
            <a:off x="556532" y="643467"/>
            <a:ext cx="11210925" cy="744836"/>
          </a:xfrm>
        </p:spPr>
        <p:txBody>
          <a:bodyPr>
            <a:normAutofit/>
          </a:bodyPr>
          <a:lstStyle/>
          <a:p>
            <a:pPr algn="ctr">
              <a:defRPr/>
            </a:pPr>
            <a:r>
              <a:rPr lang="pt-BR" sz="3200">
                <a:solidFill>
                  <a:schemeClr val="bg1"/>
                </a:solidFill>
              </a:rPr>
              <a:t>Nova embalagem do McDonalds</a:t>
            </a:r>
          </a:p>
        </p:txBody>
      </p:sp>
      <p:pic>
        <p:nvPicPr>
          <p:cNvPr id="32772" name="Picture 2">
            <a:extLst>
              <a:ext uri="{FF2B5EF4-FFF2-40B4-BE49-F238E27FC236}">
                <a16:creationId xmlns:a16="http://schemas.microsoft.com/office/drawing/2014/main" id="{B88CCE94-213E-4ACD-96C7-6BB3CBC803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0045" y="1675227"/>
            <a:ext cx="7811909" cy="43941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Espaço Reservado para Número de Slide 2">
            <a:extLst>
              <a:ext uri="{FF2B5EF4-FFF2-40B4-BE49-F238E27FC236}">
                <a16:creationId xmlns:a16="http://schemas.microsoft.com/office/drawing/2014/main" id="{8E345F54-20D5-4C42-AB29-C518A4AFE1FE}"/>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defRPr>
            </a:lvl1pPr>
            <a:lvl2pPr marL="557213" indent="-214313">
              <a:defRPr>
                <a:solidFill>
                  <a:schemeClr val="tx1"/>
                </a:solidFill>
                <a:latin typeface="Tahoma" panose="020B0604030504040204" pitchFamily="34" charset="0"/>
              </a:defRPr>
            </a:lvl2pPr>
            <a:lvl3pPr marL="857250" indent="-171450">
              <a:defRPr>
                <a:solidFill>
                  <a:schemeClr val="tx1"/>
                </a:solidFill>
                <a:latin typeface="Tahoma" panose="020B0604030504040204" pitchFamily="34" charset="0"/>
              </a:defRPr>
            </a:lvl3pPr>
            <a:lvl4pPr marL="1200150" indent="-171450">
              <a:defRPr>
                <a:solidFill>
                  <a:schemeClr val="tx1"/>
                </a:solidFill>
                <a:latin typeface="Tahoma" panose="020B0604030504040204" pitchFamily="34" charset="0"/>
              </a:defRPr>
            </a:lvl4pPr>
            <a:lvl5pPr marL="1543050" indent="-171450">
              <a:defRPr>
                <a:solidFill>
                  <a:schemeClr val="tx1"/>
                </a:solidFill>
                <a:latin typeface="Tahoma" panose="020B0604030504040204" pitchFamily="34" charset="0"/>
              </a:defRPr>
            </a:lvl5pPr>
            <a:lvl6pPr marL="2000250" indent="-171450" eaLnBrk="0" fontAlgn="base" hangingPunct="0">
              <a:spcBef>
                <a:spcPct val="0"/>
              </a:spcBef>
              <a:spcAft>
                <a:spcPct val="0"/>
              </a:spcAft>
              <a:defRPr>
                <a:solidFill>
                  <a:schemeClr val="tx1"/>
                </a:solidFill>
                <a:latin typeface="Tahoma" panose="020B0604030504040204" pitchFamily="34" charset="0"/>
              </a:defRPr>
            </a:lvl6pPr>
            <a:lvl7pPr marL="2457450" indent="-171450" eaLnBrk="0" fontAlgn="base" hangingPunct="0">
              <a:spcBef>
                <a:spcPct val="0"/>
              </a:spcBef>
              <a:spcAft>
                <a:spcPct val="0"/>
              </a:spcAft>
              <a:defRPr>
                <a:solidFill>
                  <a:schemeClr val="tx1"/>
                </a:solidFill>
                <a:latin typeface="Tahoma" panose="020B0604030504040204" pitchFamily="34" charset="0"/>
              </a:defRPr>
            </a:lvl7pPr>
            <a:lvl8pPr marL="2914650" indent="-171450" eaLnBrk="0" fontAlgn="base" hangingPunct="0">
              <a:spcBef>
                <a:spcPct val="0"/>
              </a:spcBef>
              <a:spcAft>
                <a:spcPct val="0"/>
              </a:spcAft>
              <a:defRPr>
                <a:solidFill>
                  <a:schemeClr val="tx1"/>
                </a:solidFill>
                <a:latin typeface="Tahoma" panose="020B0604030504040204" pitchFamily="34" charset="0"/>
              </a:defRPr>
            </a:lvl8pPr>
            <a:lvl9pPr marL="3371850" indent="-171450" eaLnBrk="0" fontAlgn="base" hangingPunct="0">
              <a:spcBef>
                <a:spcPct val="0"/>
              </a:spcBef>
              <a:spcAft>
                <a:spcPct val="0"/>
              </a:spcAft>
              <a:defRPr>
                <a:solidFill>
                  <a:schemeClr val="tx1"/>
                </a:solidFill>
                <a:latin typeface="Tahoma" panose="020B0604030504040204" pitchFamily="34" charset="0"/>
              </a:defRPr>
            </a:lvl9pPr>
          </a:lstStyle>
          <a:p>
            <a:pPr>
              <a:spcAft>
                <a:spcPts val="600"/>
              </a:spcAft>
            </a:pPr>
            <a:fld id="{7073C451-1AD7-4D6C-B6EC-1779FF93920B}" type="slidenum">
              <a:rPr lang="pt-BR" altLang="pt-BR" smtClean="0"/>
              <a:pPr>
                <a:spcAft>
                  <a:spcPts val="600"/>
                </a:spcAft>
              </a:pPr>
              <a:t>20</a:t>
            </a:fld>
            <a:endParaRPr lang="pt-BR" alt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749" name="Picture 3">
            <a:extLst>
              <a:ext uri="{FF2B5EF4-FFF2-40B4-BE49-F238E27FC236}">
                <a16:creationId xmlns:a16="http://schemas.microsoft.com/office/drawing/2014/main" id="{EDD2B6CE-5CAB-4D98-AA68-6DB230DB0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2898775"/>
            <a:ext cx="6164263" cy="31305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14" descr="http://www.sinfic.pt/PortalWeb/newsletter/images/geral/newsletter26/UsabilidadeGrande.jpg">
            <a:extLst>
              <a:ext uri="{FF2B5EF4-FFF2-40B4-BE49-F238E27FC236}">
                <a16:creationId xmlns:a16="http://schemas.microsoft.com/office/drawing/2014/main" id="{08039329-7C7B-4F5E-AB8C-1E2B76C05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0150" y="2898775"/>
            <a:ext cx="3317875" cy="31305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EA5C238A-C095-4E45-899F-8F6005E550B7}"/>
              </a:ext>
            </a:extLst>
          </p:cNvPr>
          <p:cNvSpPr>
            <a:spLocks noGrp="1"/>
          </p:cNvSpPr>
          <p:nvPr>
            <p:ph type="title"/>
          </p:nvPr>
        </p:nvSpPr>
        <p:spPr>
          <a:xfrm>
            <a:off x="1179226" y="826680"/>
            <a:ext cx="9833548" cy="1325563"/>
          </a:xfrm>
        </p:spPr>
        <p:txBody>
          <a:bodyPr>
            <a:normAutofit/>
          </a:bodyPr>
          <a:lstStyle/>
          <a:p>
            <a:pPr algn="ctr">
              <a:defRPr/>
            </a:pPr>
            <a:r>
              <a:rPr lang="pt-BR" sz="4000">
                <a:solidFill>
                  <a:srgbClr val="FFFFFF"/>
                </a:solidFill>
              </a:rPr>
              <a:t>Usabilidade</a:t>
            </a:r>
          </a:p>
        </p:txBody>
      </p:sp>
      <p:sp>
        <p:nvSpPr>
          <p:cNvPr id="31747" name="Espaço Reservado para Número de Slide 3">
            <a:extLst>
              <a:ext uri="{FF2B5EF4-FFF2-40B4-BE49-F238E27FC236}">
                <a16:creationId xmlns:a16="http://schemas.microsoft.com/office/drawing/2014/main" id="{45F2BA42-13F7-4C4F-8993-C9FA62884032}"/>
              </a:ext>
            </a:extLst>
          </p:cNvPr>
          <p:cNvSpPr>
            <a:spLocks noGrp="1"/>
          </p:cNvSpPr>
          <p:nvPr>
            <p:ph type="sldNum" sz="quarter" idx="12"/>
          </p:nvPr>
        </p:nvSpPr>
        <p:spPr bwMode="auto">
          <a:xfrm>
            <a:off x="10825930"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spcAft>
                <a:spcPts val="600"/>
              </a:spcAft>
              <a:buClrTx/>
              <a:buSzTx/>
              <a:buFontTx/>
              <a:buNone/>
            </a:pPr>
            <a:fld id="{6E40E661-B5FE-467D-B9E9-4705BBF71DC8}" type="slidenum">
              <a:rPr lang="pt-BR" altLang="pt-BR" sz="1000">
                <a:solidFill>
                  <a:srgbClr val="898989"/>
                </a:solidFill>
                <a:latin typeface="Tahoma" panose="020B0604030504040204" pitchFamily="34" charset="0"/>
              </a:rPr>
              <a:pPr>
                <a:spcAft>
                  <a:spcPts val="600"/>
                </a:spcAft>
                <a:buClrTx/>
                <a:buSzTx/>
                <a:buFontTx/>
                <a:buNone/>
              </a:pPr>
              <a:t>21</a:t>
            </a:fld>
            <a:endParaRPr lang="pt-BR" altLang="pt-BR" sz="1000">
              <a:solidFill>
                <a:srgbClr val="898989"/>
              </a:solidFill>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499959-075F-4638-9E82-9EEB16E7D8C9}"/>
              </a:ext>
            </a:extLst>
          </p:cNvPr>
          <p:cNvSpPr>
            <a:spLocks noGrp="1"/>
          </p:cNvSpPr>
          <p:nvPr>
            <p:ph type="title"/>
          </p:nvPr>
        </p:nvSpPr>
        <p:spPr/>
        <p:txBody>
          <a:bodyPr/>
          <a:lstStyle/>
          <a:p>
            <a:pPr>
              <a:defRPr/>
            </a:pPr>
            <a:r>
              <a:rPr lang="pt-BR" dirty="0"/>
              <a:t>Daltônicos</a:t>
            </a:r>
          </a:p>
        </p:txBody>
      </p:sp>
      <p:sp>
        <p:nvSpPr>
          <p:cNvPr id="45059" name="Espaço Reservado para Número de Slide 3">
            <a:extLst>
              <a:ext uri="{FF2B5EF4-FFF2-40B4-BE49-F238E27FC236}">
                <a16:creationId xmlns:a16="http://schemas.microsoft.com/office/drawing/2014/main" id="{2F6481E3-51BC-47C9-BAA4-93DF243D74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A55CE791-3269-4FD1-8B63-8D6379E9CF59}" type="slidenum">
              <a:rPr lang="pt-BR" altLang="pt-BR" sz="900">
                <a:solidFill>
                  <a:srgbClr val="3F3F3F"/>
                </a:solidFill>
                <a:latin typeface="Tahoma" panose="020B0604030504040204" pitchFamily="34" charset="0"/>
              </a:rPr>
              <a:pPr>
                <a:buClrTx/>
                <a:buSzTx/>
                <a:buFontTx/>
                <a:buNone/>
              </a:pPr>
              <a:t>22</a:t>
            </a:fld>
            <a:endParaRPr lang="pt-BR" altLang="pt-BR" sz="900">
              <a:solidFill>
                <a:srgbClr val="3F3F3F"/>
              </a:solidFill>
              <a:latin typeface="Tahoma" panose="020B0604030504040204" pitchFamily="34" charset="0"/>
            </a:endParaRPr>
          </a:p>
        </p:txBody>
      </p:sp>
      <p:pic>
        <p:nvPicPr>
          <p:cNvPr id="45060" name="Picture 1" descr="E:\2_semestreFatec\InterfaceTecnologica\figurasescaniadas\daltonicos.jpeg">
            <a:extLst>
              <a:ext uri="{FF2B5EF4-FFF2-40B4-BE49-F238E27FC236}">
                <a16:creationId xmlns:a16="http://schemas.microsoft.com/office/drawing/2014/main" id="{8B0BC1F0-4466-4793-A489-D8234FBD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3" y="155575"/>
            <a:ext cx="2774950" cy="614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2" descr="E:\2_semestreFatec\minicurso_AI_IHC\sites_daltonicos.jpeg">
            <a:extLst>
              <a:ext uri="{FF2B5EF4-FFF2-40B4-BE49-F238E27FC236}">
                <a16:creationId xmlns:a16="http://schemas.microsoft.com/office/drawing/2014/main" id="{7E7645B9-8D82-49DB-B9D6-EBFC674C5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041" y="1714570"/>
            <a:ext cx="5605669"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D917E-E69E-496D-B27D-542AF8CB42F8}"/>
              </a:ext>
            </a:extLst>
          </p:cNvPr>
          <p:cNvSpPr>
            <a:spLocks noGrp="1"/>
          </p:cNvSpPr>
          <p:nvPr>
            <p:ph type="title"/>
          </p:nvPr>
        </p:nvSpPr>
        <p:spPr/>
        <p:txBody>
          <a:bodyPr/>
          <a:lstStyle/>
          <a:p>
            <a:pPr algn="ctr">
              <a:defRPr/>
            </a:pPr>
            <a:r>
              <a:rPr lang="pt-BR" b="1" dirty="0"/>
              <a:t>DESIGN - Percepção das Cores</a:t>
            </a:r>
          </a:p>
        </p:txBody>
      </p:sp>
      <p:sp>
        <p:nvSpPr>
          <p:cNvPr id="44035" name="Espaço Reservado para Número de Slide 3">
            <a:extLst>
              <a:ext uri="{FF2B5EF4-FFF2-40B4-BE49-F238E27FC236}">
                <a16:creationId xmlns:a16="http://schemas.microsoft.com/office/drawing/2014/main" id="{13B2A3CD-9F6D-4291-BD43-30C4445D8B2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AE96AA9A-07E7-48BB-8B8F-F6EE1E069D68}" type="slidenum">
              <a:rPr lang="pt-BR" altLang="pt-BR" sz="900">
                <a:solidFill>
                  <a:srgbClr val="3F3F3F"/>
                </a:solidFill>
                <a:latin typeface="Tahoma" panose="020B0604030504040204" pitchFamily="34" charset="0"/>
              </a:rPr>
              <a:pPr>
                <a:buClrTx/>
                <a:buSzTx/>
                <a:buFontTx/>
                <a:buNone/>
              </a:pPr>
              <a:t>23</a:t>
            </a:fld>
            <a:endParaRPr lang="pt-BR" altLang="pt-BR" sz="900">
              <a:solidFill>
                <a:srgbClr val="3F3F3F"/>
              </a:solidFill>
              <a:latin typeface="Tahoma" panose="020B0604030504040204" pitchFamily="34" charset="0"/>
            </a:endParaRPr>
          </a:p>
        </p:txBody>
      </p:sp>
      <p:pic>
        <p:nvPicPr>
          <p:cNvPr id="44036" name="Imagem 4" descr="http://s3.amazonaws.com/magoo/ABAAAA1r4AG-30.jpg">
            <a:extLst>
              <a:ext uri="{FF2B5EF4-FFF2-40B4-BE49-F238E27FC236}">
                <a16:creationId xmlns:a16="http://schemas.microsoft.com/office/drawing/2014/main" id="{8698027A-A524-446F-B03D-C689CB430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2251"/>
          <a:stretch>
            <a:fillRect/>
          </a:stretch>
        </p:blipFill>
        <p:spPr bwMode="auto">
          <a:xfrm>
            <a:off x="3846514" y="4875214"/>
            <a:ext cx="396398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CaixaDeTexto 5">
            <a:extLst>
              <a:ext uri="{FF2B5EF4-FFF2-40B4-BE49-F238E27FC236}">
                <a16:creationId xmlns:a16="http://schemas.microsoft.com/office/drawing/2014/main" id="{0A07F7B0-6EEF-4C8F-83DF-2E0B163C1689}"/>
              </a:ext>
            </a:extLst>
          </p:cNvPr>
          <p:cNvSpPr txBox="1">
            <a:spLocks noChangeArrowheads="1"/>
          </p:cNvSpPr>
          <p:nvPr/>
        </p:nvSpPr>
        <p:spPr bwMode="auto">
          <a:xfrm>
            <a:off x="4327525" y="4608513"/>
            <a:ext cx="2571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ctr" eaLnBrk="1" hangingPunct="1">
              <a:buClrTx/>
              <a:buSzTx/>
              <a:buFontTx/>
              <a:buNone/>
            </a:pPr>
            <a:r>
              <a:rPr lang="pt-BR" altLang="pt-BR" sz="1800">
                <a:latin typeface="Tahoma" panose="020B0604030504040204" pitchFamily="34" charset="0"/>
              </a:rPr>
              <a:t>Ordenação</a:t>
            </a:r>
          </a:p>
        </p:txBody>
      </p:sp>
      <p:pic>
        <p:nvPicPr>
          <p:cNvPr id="44038" name="Picture 2" descr="http://3.bp.blogspot.com/-pichDziXCNY/UQAdAMPHI4I/AAAAAAAABRI/V3b44EkjyxU/s1600/alerta.jpg">
            <a:extLst>
              <a:ext uri="{FF2B5EF4-FFF2-40B4-BE49-F238E27FC236}">
                <a16:creationId xmlns:a16="http://schemas.microsoft.com/office/drawing/2014/main" id="{5FEF6FCA-409F-43F5-9B5E-46DD15465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63" y="2465389"/>
            <a:ext cx="213995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24AEA7B4-8DE5-4C0E-906F-AB574C8B0A68}"/>
              </a:ext>
            </a:extLst>
          </p:cNvPr>
          <p:cNvSpPr>
            <a:spLocks noGrp="1" noChangeArrowheads="1"/>
          </p:cNvSpPr>
          <p:nvPr>
            <p:ph type="title"/>
          </p:nvPr>
        </p:nvSpPr>
        <p:spPr>
          <a:xfrm>
            <a:off x="2639617" y="477219"/>
            <a:ext cx="6478191" cy="531019"/>
          </a:xfrm>
        </p:spPr>
        <p:txBody>
          <a:bodyPr>
            <a:noAutofit/>
          </a:bodyPr>
          <a:lstStyle/>
          <a:p>
            <a:pPr eaLnBrk="1" hangingPunct="1">
              <a:defRPr/>
            </a:pPr>
            <a:r>
              <a:rPr lang="pt-BR" sz="4000" dirty="0">
                <a:solidFill>
                  <a:srgbClr val="FFC000"/>
                </a:solidFill>
              </a:rPr>
              <a:t>Exemplo 1: uso das cores</a:t>
            </a:r>
          </a:p>
        </p:txBody>
      </p:sp>
      <p:sp>
        <p:nvSpPr>
          <p:cNvPr id="46082" name="Espaço Reservado para Número de Slide 5">
            <a:extLst>
              <a:ext uri="{FF2B5EF4-FFF2-40B4-BE49-F238E27FC236}">
                <a16:creationId xmlns:a16="http://schemas.microsoft.com/office/drawing/2014/main" id="{B92AB9AF-4B52-4075-8214-566ED05285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7299A842-EE7E-402F-B776-34EDA751C842}" type="slidenum">
              <a:rPr lang="pt-BR" altLang="pt-BR" sz="900">
                <a:solidFill>
                  <a:srgbClr val="3F3F3F"/>
                </a:solidFill>
                <a:latin typeface="Tahoma" panose="020B0604030504040204" pitchFamily="34" charset="0"/>
              </a:rPr>
              <a:pPr>
                <a:buClrTx/>
                <a:buSzTx/>
                <a:buFontTx/>
                <a:buNone/>
              </a:pPr>
              <a:t>24</a:t>
            </a:fld>
            <a:endParaRPr lang="pt-BR" altLang="pt-BR" sz="900">
              <a:solidFill>
                <a:srgbClr val="3F3F3F"/>
              </a:solidFill>
              <a:latin typeface="Tahoma" panose="020B0604030504040204" pitchFamily="34" charset="0"/>
            </a:endParaRPr>
          </a:p>
        </p:txBody>
      </p:sp>
      <p:pic>
        <p:nvPicPr>
          <p:cNvPr id="46084" name="Picture 2">
            <a:extLst>
              <a:ext uri="{FF2B5EF4-FFF2-40B4-BE49-F238E27FC236}">
                <a16:creationId xmlns:a16="http://schemas.microsoft.com/office/drawing/2014/main" id="{5D061D6E-78DF-450C-BFAB-39BD3DDD7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032" t="17007" r="14172" b="16534"/>
          <a:stretch>
            <a:fillRect/>
          </a:stretch>
        </p:blipFill>
        <p:spPr bwMode="auto">
          <a:xfrm>
            <a:off x="2495551" y="1700213"/>
            <a:ext cx="6716713"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a:extLst>
              <a:ext uri="{FF2B5EF4-FFF2-40B4-BE49-F238E27FC236}">
                <a16:creationId xmlns:a16="http://schemas.microsoft.com/office/drawing/2014/main" id="{4A752E58-5D29-4BA4-9DEA-678BC714ABDE}"/>
              </a:ext>
            </a:extLst>
          </p:cNvPr>
          <p:cNvSpPr txBox="1"/>
          <p:nvPr/>
        </p:nvSpPr>
        <p:spPr>
          <a:xfrm>
            <a:off x="8688389" y="477838"/>
            <a:ext cx="1500187" cy="1477328"/>
          </a:xfrm>
          <a:prstGeom prst="rect">
            <a:avLst/>
          </a:prstGeom>
          <a:solidFill>
            <a:schemeClr val="bg1">
              <a:lumMod val="95000"/>
            </a:schemeClr>
          </a:solidFill>
        </p:spPr>
        <p:txBody>
          <a:bodyPr>
            <a:spAutoFit/>
          </a:bodyPr>
          <a:lstStyle/>
          <a:p>
            <a:pPr algn="ctr" eaLnBrk="1" hangingPunct="1">
              <a:defRPr/>
            </a:pPr>
            <a:r>
              <a:rPr lang="pt-BR" dirty="0">
                <a:solidFill>
                  <a:schemeClr val="tx1">
                    <a:lumMod val="50000"/>
                  </a:schemeClr>
                </a:solidFill>
              </a:rPr>
              <a:t>- Limitar qtd;</a:t>
            </a:r>
          </a:p>
          <a:p>
            <a:pPr algn="ctr" eaLnBrk="1" hangingPunct="1">
              <a:defRPr/>
            </a:pPr>
            <a:r>
              <a:rPr lang="pt-BR" dirty="0">
                <a:solidFill>
                  <a:schemeClr val="tx1">
                    <a:lumMod val="50000"/>
                  </a:schemeClr>
                </a:solidFill>
              </a:rPr>
              <a:t>- Cores combinadas;</a:t>
            </a:r>
          </a:p>
          <a:p>
            <a:pPr algn="ctr" eaLnBrk="1" hangingPunct="1">
              <a:defRPr/>
            </a:pPr>
            <a:r>
              <a:rPr lang="pt-BR" dirty="0">
                <a:solidFill>
                  <a:schemeClr val="tx1">
                    <a:lumMod val="50000"/>
                  </a:schemeClr>
                </a:solidFill>
              </a:rPr>
              <a:t>- Pares de cores;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ço Reservado para Número de Slide 5">
            <a:extLst>
              <a:ext uri="{FF2B5EF4-FFF2-40B4-BE49-F238E27FC236}">
                <a16:creationId xmlns:a16="http://schemas.microsoft.com/office/drawing/2014/main" id="{C5850EDE-2432-4CC3-8262-EF6B48C0B6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69D298FE-10FE-42EC-907F-AA9FF4529D0A}" type="slidenum">
              <a:rPr lang="pt-BR" altLang="pt-BR" sz="900">
                <a:solidFill>
                  <a:srgbClr val="3F3F3F"/>
                </a:solidFill>
                <a:latin typeface="Tahoma" panose="020B0604030504040204" pitchFamily="34" charset="0"/>
              </a:rPr>
              <a:pPr>
                <a:buClrTx/>
                <a:buSzTx/>
                <a:buFontTx/>
                <a:buNone/>
              </a:pPr>
              <a:t>25</a:t>
            </a:fld>
            <a:endParaRPr lang="pt-BR" altLang="pt-BR" sz="900">
              <a:solidFill>
                <a:srgbClr val="3F3F3F"/>
              </a:solidFill>
              <a:latin typeface="Tahoma" panose="020B0604030504040204" pitchFamily="34" charset="0"/>
            </a:endParaRPr>
          </a:p>
        </p:txBody>
      </p:sp>
      <p:pic>
        <p:nvPicPr>
          <p:cNvPr id="47107" name="Picture 2">
            <a:extLst>
              <a:ext uri="{FF2B5EF4-FFF2-40B4-BE49-F238E27FC236}">
                <a16:creationId xmlns:a16="http://schemas.microsoft.com/office/drawing/2014/main" id="{E3ACDFA6-0B0B-4A0D-A317-A8491650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126" t="8031" r="14172" b="11339"/>
          <a:stretch>
            <a:fillRect/>
          </a:stretch>
        </p:blipFill>
        <p:spPr bwMode="auto">
          <a:xfrm>
            <a:off x="2351088" y="620714"/>
            <a:ext cx="7491412" cy="54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8" name="Picture 7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578" name="Rectangle 2">
            <a:extLst>
              <a:ext uri="{FF2B5EF4-FFF2-40B4-BE49-F238E27FC236}">
                <a16:creationId xmlns:a16="http://schemas.microsoft.com/office/drawing/2014/main" id="{EC9B3345-4446-4BBF-A7F7-95B1DE8191A7}"/>
              </a:ext>
            </a:extLst>
          </p:cNvPr>
          <p:cNvSpPr>
            <a:spLocks noGrp="1" noChangeArrowheads="1"/>
          </p:cNvSpPr>
          <p:nvPr>
            <p:ph type="title"/>
          </p:nvPr>
        </p:nvSpPr>
        <p:spPr>
          <a:xfrm>
            <a:off x="1179576" y="822960"/>
            <a:ext cx="9829800" cy="1325880"/>
          </a:xfrm>
        </p:spPr>
        <p:txBody>
          <a:bodyPr vert="horz" lIns="91440" tIns="45720" rIns="91440" bIns="45720" rtlCol="0" anchor="ctr">
            <a:normAutofit/>
          </a:bodyPr>
          <a:lstStyle/>
          <a:p>
            <a:pPr algn="ctr">
              <a:defRPr/>
            </a:pPr>
            <a:r>
              <a:rPr lang="en-US" sz="4000" kern="1200">
                <a:solidFill>
                  <a:srgbClr val="FFFFFF"/>
                </a:solidFill>
                <a:latin typeface="+mj-lt"/>
                <a:ea typeface="+mj-ea"/>
                <a:cs typeface="+mj-cs"/>
              </a:rPr>
              <a:t>Interface – hardware e software</a:t>
            </a:r>
          </a:p>
        </p:txBody>
      </p:sp>
      <p:sp>
        <p:nvSpPr>
          <p:cNvPr id="36869" name="Retângulo 2">
            <a:extLst>
              <a:ext uri="{FF2B5EF4-FFF2-40B4-BE49-F238E27FC236}">
                <a16:creationId xmlns:a16="http://schemas.microsoft.com/office/drawing/2014/main" id="{D2B8D560-8FD5-471A-BF71-8CE48D6F5542}"/>
              </a:ext>
            </a:extLst>
          </p:cNvPr>
          <p:cNvSpPr>
            <a:spLocks noChangeArrowheads="1"/>
          </p:cNvSpPr>
          <p:nvPr/>
        </p:nvSpPr>
        <p:spPr bwMode="auto">
          <a:xfrm>
            <a:off x="823671" y="1815187"/>
            <a:ext cx="5981299" cy="322762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indent="-228600" algn="just">
              <a:lnSpc>
                <a:spcPct val="150000"/>
              </a:lnSpc>
              <a:buClrTx/>
              <a:buSzTx/>
              <a:buFont typeface="Arial" panose="020B0604020202020204" pitchFamily="34" charset="0"/>
              <a:buChar char="•"/>
            </a:pPr>
            <a:r>
              <a:rPr lang="en-US" altLang="pt-BR" sz="1800" dirty="0">
                <a:solidFill>
                  <a:srgbClr val="000000"/>
                </a:solidFill>
                <a:latin typeface="+mn-lt"/>
              </a:rPr>
              <a:t> </a:t>
            </a:r>
            <a:r>
              <a:rPr lang="en-US" altLang="pt-BR" sz="1800" b="1" dirty="0">
                <a:solidFill>
                  <a:srgbClr val="000000"/>
                </a:solidFill>
                <a:latin typeface="+mn-lt"/>
              </a:rPr>
              <a:t>INTERFACE FÍSICA </a:t>
            </a:r>
            <a:r>
              <a:rPr lang="en-US" altLang="pt-BR" sz="1800" dirty="0">
                <a:solidFill>
                  <a:srgbClr val="000000"/>
                </a:solidFill>
                <a:latin typeface="+mn-lt"/>
              </a:rPr>
              <a:t>(</a:t>
            </a:r>
            <a:r>
              <a:rPr lang="en-US" altLang="pt-BR" sz="1800" dirty="0" err="1">
                <a:solidFill>
                  <a:srgbClr val="000000"/>
                </a:solidFill>
                <a:latin typeface="+mn-lt"/>
              </a:rPr>
              <a:t>ou</a:t>
            </a:r>
            <a:r>
              <a:rPr lang="en-US" altLang="pt-BR" sz="1800" dirty="0">
                <a:solidFill>
                  <a:srgbClr val="000000"/>
                </a:solidFill>
                <a:latin typeface="+mn-lt"/>
              </a:rPr>
              <a:t> de hardware) – </a:t>
            </a:r>
            <a:r>
              <a:rPr lang="en-US" altLang="pt-BR" sz="1800" dirty="0" err="1">
                <a:solidFill>
                  <a:srgbClr val="000000"/>
                </a:solidFill>
                <a:latin typeface="+mn-lt"/>
              </a:rPr>
              <a:t>meio</a:t>
            </a:r>
            <a:r>
              <a:rPr lang="en-US" altLang="pt-BR" sz="1800" dirty="0">
                <a:solidFill>
                  <a:srgbClr val="000000"/>
                </a:solidFill>
                <a:latin typeface="+mn-lt"/>
              </a:rPr>
              <a:t> de </a:t>
            </a:r>
            <a:r>
              <a:rPr lang="en-US" altLang="pt-BR" sz="1800" dirty="0" err="1">
                <a:solidFill>
                  <a:srgbClr val="000000"/>
                </a:solidFill>
                <a:latin typeface="+mn-lt"/>
              </a:rPr>
              <a:t>contato</a:t>
            </a:r>
            <a:r>
              <a:rPr lang="en-US" altLang="pt-BR" sz="1800" dirty="0">
                <a:solidFill>
                  <a:srgbClr val="000000"/>
                </a:solidFill>
                <a:latin typeface="+mn-lt"/>
              </a:rPr>
              <a:t> </a:t>
            </a:r>
            <a:r>
              <a:rPr lang="en-US" altLang="pt-BR" sz="1800" dirty="0" err="1">
                <a:solidFill>
                  <a:srgbClr val="000000"/>
                </a:solidFill>
                <a:latin typeface="+mn-lt"/>
              </a:rPr>
              <a:t>predominantemente</a:t>
            </a:r>
            <a:r>
              <a:rPr lang="en-US" altLang="pt-BR" sz="1800" dirty="0">
                <a:solidFill>
                  <a:srgbClr val="000000"/>
                </a:solidFill>
                <a:latin typeface="+mn-lt"/>
              </a:rPr>
              <a:t> </a:t>
            </a:r>
            <a:r>
              <a:rPr lang="en-US" altLang="pt-BR" sz="1800" dirty="0" err="1">
                <a:solidFill>
                  <a:srgbClr val="000000"/>
                </a:solidFill>
                <a:latin typeface="+mn-lt"/>
              </a:rPr>
              <a:t>físico</a:t>
            </a:r>
            <a:r>
              <a:rPr lang="en-US" altLang="pt-BR" sz="1800" dirty="0">
                <a:solidFill>
                  <a:srgbClr val="000000"/>
                </a:solidFill>
                <a:latin typeface="+mn-lt"/>
              </a:rPr>
              <a:t> </a:t>
            </a:r>
            <a:r>
              <a:rPr lang="en-US" altLang="pt-BR" sz="1800" dirty="0" err="1">
                <a:solidFill>
                  <a:srgbClr val="000000"/>
                </a:solidFill>
                <a:latin typeface="+mn-lt"/>
              </a:rPr>
              <a:t>empregando</a:t>
            </a:r>
            <a:r>
              <a:rPr lang="en-US" altLang="pt-BR" sz="1800" dirty="0">
                <a:solidFill>
                  <a:srgbClr val="000000"/>
                </a:solidFill>
                <a:latin typeface="+mn-lt"/>
              </a:rPr>
              <a:t> </a:t>
            </a:r>
            <a:r>
              <a:rPr lang="en-US" altLang="pt-BR" sz="1800" dirty="0" err="1">
                <a:solidFill>
                  <a:srgbClr val="000000"/>
                </a:solidFill>
                <a:latin typeface="+mn-lt"/>
              </a:rPr>
              <a:t>materiais</a:t>
            </a:r>
            <a:r>
              <a:rPr lang="en-US" altLang="pt-BR" sz="1800" dirty="0">
                <a:solidFill>
                  <a:srgbClr val="000000"/>
                </a:solidFill>
                <a:latin typeface="+mn-lt"/>
              </a:rPr>
              <a:t> </a:t>
            </a:r>
            <a:r>
              <a:rPr lang="en-US" altLang="pt-BR" sz="1800" dirty="0" err="1">
                <a:solidFill>
                  <a:srgbClr val="000000"/>
                </a:solidFill>
                <a:latin typeface="+mn-lt"/>
              </a:rPr>
              <a:t>como</a:t>
            </a:r>
            <a:r>
              <a:rPr lang="en-US" altLang="pt-BR" sz="1800" dirty="0">
                <a:solidFill>
                  <a:srgbClr val="000000"/>
                </a:solidFill>
                <a:latin typeface="+mn-lt"/>
              </a:rPr>
              <a:t> </a:t>
            </a:r>
            <a:r>
              <a:rPr lang="en-US" altLang="pt-BR" sz="1800" dirty="0" err="1">
                <a:solidFill>
                  <a:srgbClr val="000000"/>
                </a:solidFill>
                <a:latin typeface="+mn-lt"/>
              </a:rPr>
              <a:t>cabos</a:t>
            </a:r>
            <a:r>
              <a:rPr lang="en-US" altLang="pt-BR" sz="1800" dirty="0">
                <a:solidFill>
                  <a:srgbClr val="000000"/>
                </a:solidFill>
                <a:latin typeface="+mn-lt"/>
              </a:rPr>
              <a:t>, </a:t>
            </a:r>
            <a:r>
              <a:rPr lang="en-US" altLang="pt-BR" sz="1800" dirty="0" err="1">
                <a:solidFill>
                  <a:srgbClr val="000000"/>
                </a:solidFill>
                <a:latin typeface="+mn-lt"/>
              </a:rPr>
              <a:t>fios</a:t>
            </a:r>
            <a:r>
              <a:rPr lang="en-US" altLang="pt-BR" sz="1800" dirty="0">
                <a:solidFill>
                  <a:srgbClr val="000000"/>
                </a:solidFill>
                <a:latin typeface="+mn-lt"/>
              </a:rPr>
              <a:t>, </a:t>
            </a:r>
            <a:r>
              <a:rPr lang="en-US" altLang="pt-BR" sz="1800" dirty="0" err="1">
                <a:solidFill>
                  <a:srgbClr val="000000"/>
                </a:solidFill>
                <a:latin typeface="+mn-lt"/>
              </a:rPr>
              <a:t>placas</a:t>
            </a:r>
            <a:r>
              <a:rPr lang="en-US" altLang="pt-BR" sz="1800" dirty="0">
                <a:solidFill>
                  <a:srgbClr val="000000"/>
                </a:solidFill>
                <a:latin typeface="+mn-lt"/>
              </a:rPr>
              <a:t>, mouses, </a:t>
            </a:r>
            <a:r>
              <a:rPr lang="en-US" altLang="pt-BR" sz="1800" dirty="0" err="1">
                <a:solidFill>
                  <a:srgbClr val="000000"/>
                </a:solidFill>
                <a:latin typeface="+mn-lt"/>
              </a:rPr>
              <a:t>teclado</a:t>
            </a:r>
            <a:r>
              <a:rPr lang="en-US" altLang="pt-BR" sz="1800" dirty="0">
                <a:solidFill>
                  <a:srgbClr val="000000"/>
                </a:solidFill>
                <a:latin typeface="+mn-lt"/>
              </a:rPr>
              <a:t>.</a:t>
            </a:r>
          </a:p>
        </p:txBody>
      </p:sp>
      <p:pic>
        <p:nvPicPr>
          <p:cNvPr id="36867" name="Picture 2" descr=" Figura 3 - O telefone celular é um exemplo de equipamento que interface física e gráfica. Aparelhos touchscreen minimizam o uso de interface física, mas não as excluem. A caneta por exemplo representa uma interface que permite a comunicação. ">
            <a:extLst>
              <a:ext uri="{FF2B5EF4-FFF2-40B4-BE49-F238E27FC236}">
                <a16:creationId xmlns:a16="http://schemas.microsoft.com/office/drawing/2014/main" id="{41E4E7C0-967D-491A-A7E4-DBEEF18D80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05018" y="2837712"/>
            <a:ext cx="3603412" cy="32173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Espaço Reservado para Número de Slide 1">
            <a:extLst>
              <a:ext uri="{FF2B5EF4-FFF2-40B4-BE49-F238E27FC236}">
                <a16:creationId xmlns:a16="http://schemas.microsoft.com/office/drawing/2014/main" id="{3C53F07E-5C40-4367-95DE-C9664B434027}"/>
              </a:ext>
            </a:extLst>
          </p:cNvPr>
          <p:cNvSpPr>
            <a:spLocks noGrp="1"/>
          </p:cNvSpPr>
          <p:nvPr>
            <p:ph type="sldNum" sz="quarter" idx="12"/>
          </p:nvPr>
        </p:nvSpPr>
        <p:spPr bwMode="auto">
          <a:xfrm>
            <a:off x="10814867"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spcAft>
                <a:spcPts val="600"/>
              </a:spcAft>
              <a:buClrTx/>
              <a:buSzTx/>
              <a:buFontTx/>
              <a:buNone/>
            </a:pPr>
            <a:fld id="{DA2362B1-F4A7-499A-8A3A-DFA6BE7C8439}" type="slidenum">
              <a:rPr lang="en-US" altLang="pt-BR" sz="1100">
                <a:solidFill>
                  <a:srgbClr val="898989"/>
                </a:solidFill>
                <a:latin typeface="+mn-lt"/>
              </a:rPr>
              <a:pPr>
                <a:spcAft>
                  <a:spcPts val="600"/>
                </a:spcAft>
                <a:buClrTx/>
                <a:buSzTx/>
                <a:buFontTx/>
                <a:buNone/>
              </a:pPr>
              <a:t>26</a:t>
            </a:fld>
            <a:endParaRPr lang="en-US" altLang="pt-BR" sz="1100">
              <a:solidFill>
                <a:srgbClr val="898989"/>
              </a:solidFill>
              <a:latin typeface="+mn-lt"/>
            </a:endParaRPr>
          </a:p>
        </p:txBody>
      </p:sp>
      <p:sp>
        <p:nvSpPr>
          <p:cNvPr id="36870" name="Retângulo 3">
            <a:extLst>
              <a:ext uri="{FF2B5EF4-FFF2-40B4-BE49-F238E27FC236}">
                <a16:creationId xmlns:a16="http://schemas.microsoft.com/office/drawing/2014/main" id="{1947C4FF-7058-4C30-BD32-EDE6EFBE01E4}"/>
              </a:ext>
            </a:extLst>
          </p:cNvPr>
          <p:cNvSpPr>
            <a:spLocks noChangeArrowheads="1"/>
          </p:cNvSpPr>
          <p:nvPr/>
        </p:nvSpPr>
        <p:spPr bwMode="auto">
          <a:xfrm>
            <a:off x="806405" y="4236686"/>
            <a:ext cx="5998565" cy="254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eaLnBrk="1" hangingPunct="1">
              <a:lnSpc>
                <a:spcPct val="150000"/>
              </a:lnSpc>
              <a:buClrTx/>
              <a:buSzTx/>
              <a:buFont typeface="Arial" panose="020B0604020202020204" pitchFamily="34" charset="0"/>
              <a:buChar char="•"/>
            </a:pPr>
            <a:r>
              <a:rPr lang="pt-BR" altLang="pt-BR" sz="1800" dirty="0">
                <a:latin typeface="+mn-lt"/>
              </a:rPr>
              <a:t> </a:t>
            </a:r>
            <a:r>
              <a:rPr lang="pt-BR" altLang="pt-BR" sz="1800" b="1" dirty="0">
                <a:latin typeface="+mn-lt"/>
              </a:rPr>
              <a:t>INTERFACE LÓGICA </a:t>
            </a:r>
            <a:r>
              <a:rPr lang="pt-BR" altLang="pt-BR" sz="1800" dirty="0">
                <a:latin typeface="+mn-lt"/>
              </a:rPr>
              <a:t>(ou de software) – meio de contato predominantemente cognitivo que faz uso de aspectos léxicos (funcionais), sintáticos (estruturais) e semânticos (conteúdo). Exemplos de comunicação entre máquina e máquina, software e software, homem e máquina e </a:t>
            </a:r>
            <a:r>
              <a:rPr lang="pt-BR" altLang="pt-BR" sz="1800" dirty="0" err="1">
                <a:latin typeface="+mn-lt"/>
              </a:rPr>
              <a:t>GUIs</a:t>
            </a:r>
            <a:r>
              <a:rPr lang="pt-BR" altLang="pt-BR" sz="1800" dirty="0">
                <a:latin typeface="+mn-lt"/>
              </a:rPr>
              <a:t>. (</a:t>
            </a:r>
            <a:r>
              <a:rPr lang="pt-BR" altLang="pt-BR" sz="1800" dirty="0" err="1">
                <a:latin typeface="+mn-lt"/>
              </a:rPr>
              <a:t>grafical</a:t>
            </a:r>
            <a:r>
              <a:rPr lang="pt-BR" altLang="pt-BR" sz="1800" dirty="0">
                <a:latin typeface="+mn-lt"/>
              </a:rPr>
              <a:t> </a:t>
            </a:r>
            <a:r>
              <a:rPr lang="pt-BR" altLang="pt-BR" sz="1800" dirty="0" err="1">
                <a:latin typeface="+mn-lt"/>
              </a:rPr>
              <a:t>user</a:t>
            </a:r>
            <a:r>
              <a:rPr lang="pt-BR" altLang="pt-BR" sz="1800" dirty="0">
                <a:latin typeface="+mn-lt"/>
              </a:rPr>
              <a:t> Interface).</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6" name="Rectangle 7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B3E290D-D471-4AF8-909C-59018039949B}"/>
              </a:ext>
            </a:extLst>
          </p:cNvPr>
          <p:cNvSpPr>
            <a:spLocks noGrp="1"/>
          </p:cNvSpPr>
          <p:nvPr>
            <p:ph type="title"/>
          </p:nvPr>
        </p:nvSpPr>
        <p:spPr>
          <a:xfrm>
            <a:off x="838200" y="365760"/>
            <a:ext cx="10515600" cy="1325563"/>
          </a:xfrm>
        </p:spPr>
        <p:txBody>
          <a:bodyPr>
            <a:normAutofit/>
          </a:bodyPr>
          <a:lstStyle/>
          <a:p>
            <a:pPr>
              <a:defRPr/>
            </a:pPr>
            <a:r>
              <a:rPr lang="pt-BR">
                <a:solidFill>
                  <a:srgbClr val="FFFFFF"/>
                </a:solidFill>
              </a:rPr>
              <a:t>Sistema On-line x Off-line</a:t>
            </a:r>
          </a:p>
        </p:txBody>
      </p:sp>
      <p:pic>
        <p:nvPicPr>
          <p:cNvPr id="35844" name="Picture 2">
            <a:extLst>
              <a:ext uri="{FF2B5EF4-FFF2-40B4-BE49-F238E27FC236}">
                <a16:creationId xmlns:a16="http://schemas.microsoft.com/office/drawing/2014/main" id="{75E2A719-E17D-4533-A634-89E7276B31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77" b="2"/>
          <a:stretch/>
        </p:blipFill>
        <p:spPr bwMode="auto">
          <a:xfrm>
            <a:off x="357809" y="1911097"/>
            <a:ext cx="5977461" cy="46316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Espaço Reservado para Conteúdo 2">
            <a:extLst>
              <a:ext uri="{FF2B5EF4-FFF2-40B4-BE49-F238E27FC236}">
                <a16:creationId xmlns:a16="http://schemas.microsoft.com/office/drawing/2014/main" id="{3AD359A1-5C70-4FDC-A112-DBF16DC22D24}"/>
              </a:ext>
            </a:extLst>
          </p:cNvPr>
          <p:cNvSpPr>
            <a:spLocks noGrp="1"/>
          </p:cNvSpPr>
          <p:nvPr>
            <p:ph idx="1"/>
          </p:nvPr>
        </p:nvSpPr>
        <p:spPr>
          <a:xfrm>
            <a:off x="6335270" y="2276857"/>
            <a:ext cx="5015484" cy="3900106"/>
          </a:xfrm>
        </p:spPr>
        <p:txBody>
          <a:bodyPr anchor="ctr">
            <a:normAutofit/>
          </a:bodyPr>
          <a:lstStyle/>
          <a:p>
            <a:pPr>
              <a:spcBef>
                <a:spcPts val="450"/>
              </a:spcBef>
            </a:pPr>
            <a:r>
              <a:rPr lang="pt-BR" altLang="pt-BR" sz="2200" b="1"/>
              <a:t>Vantagens</a:t>
            </a:r>
            <a:r>
              <a:rPr lang="pt-BR" altLang="pt-BR" sz="2200"/>
              <a:t>: acesso simultâneo e remoto, interfaces com alta usabilidade, acessibilidade, responsível, custo, rapidez, comunicação, oportunidade de competitividade, ...</a:t>
            </a:r>
          </a:p>
          <a:p>
            <a:pPr>
              <a:spcBef>
                <a:spcPts val="450"/>
              </a:spcBef>
            </a:pPr>
            <a:r>
              <a:rPr lang="pt-BR" altLang="pt-BR" sz="2200" b="1"/>
              <a:t>Desvantagens</a:t>
            </a:r>
            <a:r>
              <a:rPr lang="pt-BR" altLang="pt-BR" sz="2200"/>
              <a:t>: segurança, falta de contato direto, ver o produto, confiança (qualidade), privacidade (rastreamento) competição, direitos autorais, não lealdade.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7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28" name="Rectangle 4">
            <a:extLst>
              <a:ext uri="{FF2B5EF4-FFF2-40B4-BE49-F238E27FC236}">
                <a16:creationId xmlns:a16="http://schemas.microsoft.com/office/drawing/2014/main" id="{83A3E55D-BB0B-47BA-B32D-22871905A6F4}"/>
              </a:ext>
            </a:extLst>
          </p:cNvPr>
          <p:cNvSpPr>
            <a:spLocks noGrp="1" noChangeArrowheads="1"/>
          </p:cNvSpPr>
          <p:nvPr>
            <p:ph type="title"/>
          </p:nvPr>
        </p:nvSpPr>
        <p:spPr>
          <a:xfrm>
            <a:off x="1046746" y="586822"/>
            <a:ext cx="3560252" cy="1645920"/>
          </a:xfrm>
        </p:spPr>
        <p:txBody>
          <a:bodyPr vert="horz" lIns="91440" tIns="45720" rIns="91440" bIns="45720" rtlCol="0" anchor="ctr">
            <a:normAutofit/>
          </a:bodyPr>
          <a:lstStyle/>
          <a:p>
            <a:pPr>
              <a:defRPr/>
            </a:pPr>
            <a:r>
              <a:rPr lang="en-US" sz="3200" kern="1200">
                <a:solidFill>
                  <a:schemeClr val="tx1"/>
                </a:solidFill>
                <a:latin typeface="+mj-lt"/>
                <a:ea typeface="+mj-ea"/>
                <a:cs typeface="+mj-cs"/>
              </a:rPr>
              <a:t>Problemas Comuns:</a:t>
            </a:r>
          </a:p>
        </p:txBody>
      </p:sp>
      <p:sp>
        <p:nvSpPr>
          <p:cNvPr id="78" name="Rectangle 7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0" name="Rectangle 7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CaixaDeTexto 1">
            <a:extLst>
              <a:ext uri="{FF2B5EF4-FFF2-40B4-BE49-F238E27FC236}">
                <a16:creationId xmlns:a16="http://schemas.microsoft.com/office/drawing/2014/main" id="{1CB3FE42-BBC3-429A-B814-BCF33CE3F980}"/>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defRPr/>
            </a:pPr>
            <a:r>
              <a:rPr lang="en-US"/>
              <a:t>Cada software para seu usuário específico.</a:t>
            </a:r>
          </a:p>
          <a:p>
            <a:pPr indent="-228600">
              <a:lnSpc>
                <a:spcPct val="90000"/>
              </a:lnSpc>
              <a:spcAft>
                <a:spcPts val="600"/>
              </a:spcAft>
              <a:buFont typeface="Arial" panose="020B0604020202020204" pitchFamily="34" charset="0"/>
              <a:buChar char="•"/>
              <a:defRPr/>
            </a:pPr>
            <a:r>
              <a:rPr lang="en-US"/>
              <a:t>Cada interface também </a:t>
            </a:r>
            <a:r>
              <a:rPr lang="en-US">
                <a:sym typeface="Wingdings" panose="05000000000000000000" pitchFamily="2" charset="2"/>
              </a:rPr>
              <a:t> </a:t>
            </a:r>
            <a:r>
              <a:rPr lang="en-US" u="sng">
                <a:sym typeface="Wingdings" panose="05000000000000000000" pitchFamily="2" charset="2"/>
              </a:rPr>
              <a:t>Design</a:t>
            </a:r>
            <a:endParaRPr lang="en-US" u="sng"/>
          </a:p>
        </p:txBody>
      </p:sp>
      <p:pic>
        <p:nvPicPr>
          <p:cNvPr id="43011" name="Picture 2" descr="C:\Liriane\Uniararas\2_Semestre\IHC\material\img5_sistema_interativo.jpg">
            <a:extLst>
              <a:ext uri="{FF2B5EF4-FFF2-40B4-BE49-F238E27FC236}">
                <a16:creationId xmlns:a16="http://schemas.microsoft.com/office/drawing/2014/main" id="{BDEAB444-5013-40C4-BDF3-0B8CB3FB67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8545" y="2734056"/>
            <a:ext cx="9883302" cy="34838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Espaço Reservado para Número de Slide 1">
            <a:extLst>
              <a:ext uri="{FF2B5EF4-FFF2-40B4-BE49-F238E27FC236}">
                <a16:creationId xmlns:a16="http://schemas.microsoft.com/office/drawing/2014/main" id="{4F99EEC9-4B65-4FE6-B6BB-3DBC95E68542}"/>
              </a:ext>
            </a:extLst>
          </p:cNvPr>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spcAft>
                <a:spcPts val="600"/>
              </a:spcAft>
              <a:buClrTx/>
              <a:buSzTx/>
              <a:buFontTx/>
              <a:buNone/>
            </a:pPr>
            <a:fld id="{F286ED6D-551B-4AE2-BE3D-D7C4E67A4B17}" type="slidenum">
              <a:rPr lang="en-US" altLang="pt-BR" sz="1200">
                <a:solidFill>
                  <a:schemeClr val="tx1">
                    <a:lumMod val="50000"/>
                    <a:lumOff val="50000"/>
                  </a:schemeClr>
                </a:solidFill>
                <a:latin typeface="+mn-lt"/>
              </a:rPr>
              <a:pPr>
                <a:spcAft>
                  <a:spcPts val="600"/>
                </a:spcAft>
                <a:buClrTx/>
                <a:buSzTx/>
                <a:buFontTx/>
                <a:buNone/>
              </a:pPr>
              <a:t>28</a:t>
            </a:fld>
            <a:endParaRPr lang="en-US" altLang="pt-BR" sz="1200">
              <a:solidFill>
                <a:schemeClr val="tx1">
                  <a:lumMod val="50000"/>
                  <a:lumOff val="50000"/>
                </a:schemeClr>
              </a:solidFill>
              <a:latin typeface="+mn-lt"/>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87E98F5-B5D4-47A2-B598-7954BB5C142D}"/>
              </a:ext>
            </a:extLst>
          </p:cNvPr>
          <p:cNvSpPr>
            <a:spLocks noGrp="1"/>
          </p:cNvSpPr>
          <p:nvPr>
            <p:ph type="title"/>
          </p:nvPr>
        </p:nvSpPr>
        <p:spPr>
          <a:xfrm>
            <a:off x="640079" y="2053641"/>
            <a:ext cx="3669161" cy="2760098"/>
          </a:xfrm>
        </p:spPr>
        <p:txBody>
          <a:bodyPr>
            <a:normAutofit/>
          </a:bodyPr>
          <a:lstStyle/>
          <a:p>
            <a:pPr>
              <a:defRPr/>
            </a:pPr>
            <a:r>
              <a:rPr lang="pt-BR" dirty="0">
                <a:solidFill>
                  <a:srgbClr val="FFFFFF"/>
                </a:solidFill>
              </a:rPr>
              <a:t>Necessidades Usuário.</a:t>
            </a:r>
            <a:br>
              <a:rPr lang="pt-BR" dirty="0">
                <a:solidFill>
                  <a:srgbClr val="FFFFFF"/>
                </a:solidFill>
              </a:rPr>
            </a:br>
            <a:br>
              <a:rPr lang="pt-BR" dirty="0">
                <a:solidFill>
                  <a:srgbClr val="FFFFFF"/>
                </a:solidFill>
              </a:rPr>
            </a:br>
            <a:r>
              <a:rPr lang="pt-BR" dirty="0">
                <a:solidFill>
                  <a:srgbClr val="FFFFFF"/>
                </a:solidFill>
              </a:rPr>
              <a:t>Requisitos.</a:t>
            </a:r>
          </a:p>
        </p:txBody>
      </p:sp>
      <p:sp>
        <p:nvSpPr>
          <p:cNvPr id="34819" name="Espaço Reservado para Conteúdo 2">
            <a:extLst>
              <a:ext uri="{FF2B5EF4-FFF2-40B4-BE49-F238E27FC236}">
                <a16:creationId xmlns:a16="http://schemas.microsoft.com/office/drawing/2014/main" id="{A2B3758A-CA1A-4C7E-99F7-D150C51B75CD}"/>
              </a:ext>
            </a:extLst>
          </p:cNvPr>
          <p:cNvSpPr>
            <a:spLocks noGrp="1"/>
          </p:cNvSpPr>
          <p:nvPr>
            <p:ph idx="1"/>
          </p:nvPr>
        </p:nvSpPr>
        <p:spPr>
          <a:xfrm>
            <a:off x="6090574" y="801866"/>
            <a:ext cx="5306084" cy="5230634"/>
          </a:xfrm>
        </p:spPr>
        <p:txBody>
          <a:bodyPr anchor="ctr">
            <a:normAutofit/>
          </a:bodyPr>
          <a:lstStyle/>
          <a:p>
            <a:r>
              <a:rPr lang="pt-BR" altLang="pt-BR" dirty="0">
                <a:solidFill>
                  <a:srgbClr val="000000"/>
                </a:solidFill>
              </a:rPr>
              <a:t>Funcionais. (Regras)</a:t>
            </a:r>
          </a:p>
          <a:p>
            <a:endParaRPr lang="pt-BR" altLang="pt-BR" dirty="0">
              <a:solidFill>
                <a:srgbClr val="000000"/>
              </a:solidFill>
            </a:endParaRPr>
          </a:p>
          <a:p>
            <a:pPr marL="0" indent="0">
              <a:buNone/>
            </a:pPr>
            <a:endParaRPr lang="pt-BR" altLang="pt-BR" dirty="0">
              <a:solidFill>
                <a:srgbClr val="000000"/>
              </a:solidFill>
            </a:endParaRPr>
          </a:p>
          <a:p>
            <a:r>
              <a:rPr lang="pt-BR" altLang="pt-BR" dirty="0">
                <a:solidFill>
                  <a:srgbClr val="000000"/>
                </a:solidFill>
              </a:rPr>
              <a:t>Não funcionais. </a:t>
            </a:r>
          </a:p>
          <a:p>
            <a:pPr marL="0" indent="0">
              <a:buNone/>
            </a:pPr>
            <a:r>
              <a:rPr lang="pt-BR" altLang="pt-BR" dirty="0">
                <a:solidFill>
                  <a:srgbClr val="000000"/>
                </a:solidFill>
              </a:rPr>
              <a:t>-- Segurança.</a:t>
            </a:r>
          </a:p>
          <a:p>
            <a:pPr marL="0" indent="0">
              <a:buNone/>
            </a:pPr>
            <a:r>
              <a:rPr lang="pt-BR" altLang="pt-BR" dirty="0">
                <a:solidFill>
                  <a:srgbClr val="000000"/>
                </a:solidFill>
              </a:rPr>
              <a:t>-- Usabilidade.</a:t>
            </a:r>
          </a:p>
          <a:p>
            <a:pPr marL="0" indent="0">
              <a:buNone/>
            </a:pPr>
            <a:r>
              <a:rPr lang="pt-BR" altLang="pt-BR" dirty="0">
                <a:solidFill>
                  <a:srgbClr val="000000"/>
                </a:solidFill>
              </a:rPr>
              <a:t>-- </a:t>
            </a:r>
            <a:r>
              <a:rPr lang="pt-BR" altLang="pt-BR" dirty="0" err="1">
                <a:solidFill>
                  <a:srgbClr val="000000"/>
                </a:solidFill>
              </a:rPr>
              <a:t>Auditabilidade</a:t>
            </a:r>
            <a:r>
              <a:rPr lang="pt-BR" altLang="pt-BR" dirty="0">
                <a:solidFill>
                  <a:srgbClr val="000000"/>
                </a:solidFill>
              </a:rPr>
              <a:t>.</a:t>
            </a:r>
          </a:p>
        </p:txBody>
      </p:sp>
      <p:sp>
        <p:nvSpPr>
          <p:cNvPr id="34820" name="Espaço Reservado para Número de Slide 3">
            <a:extLst>
              <a:ext uri="{FF2B5EF4-FFF2-40B4-BE49-F238E27FC236}">
                <a16:creationId xmlns:a16="http://schemas.microsoft.com/office/drawing/2014/main" id="{ADF84B24-4DA1-4F2B-85AB-EA5A59E2492D}"/>
              </a:ext>
            </a:extLst>
          </p:cNvPr>
          <p:cNvSpPr>
            <a:spLocks noGrp="1" noChangeArrowheads="1"/>
          </p:cNvSpPr>
          <p:nvPr>
            <p:ph type="sldNum" sz="quarter" idx="12"/>
          </p:nvPr>
        </p:nvSpPr>
        <p:spPr bwMode="auto">
          <a:xfrm>
            <a:off x="10825930"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Aft>
                <a:spcPts val="600"/>
              </a:spcAft>
            </a:pPr>
            <a:fld id="{54F6F5B2-9634-4205-9879-53EA2DA53D40}" type="slidenum">
              <a:rPr lang="pt-BR" altLang="pt-BR" sz="1000">
                <a:solidFill>
                  <a:srgbClr val="898989"/>
                </a:solidFill>
              </a:rPr>
              <a:pPr>
                <a:spcAft>
                  <a:spcPts val="600"/>
                </a:spcAft>
              </a:pPr>
              <a:t>29</a:t>
            </a:fld>
            <a:endParaRPr lang="pt-BR" altLang="pt-BR" sz="1000">
              <a:solidFill>
                <a:srgbClr val="898989"/>
              </a:solidFill>
            </a:endParaRPr>
          </a:p>
        </p:txBody>
      </p:sp>
    </p:spTree>
    <p:extLst>
      <p:ext uri="{BB962C8B-B14F-4D97-AF65-F5344CB8AC3E}">
        <p14:creationId xmlns:p14="http://schemas.microsoft.com/office/powerpoint/2010/main" val="383229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77B80B-5F3C-4CFF-BE69-899345FD3B01}"/>
              </a:ext>
            </a:extLst>
          </p:cNvPr>
          <p:cNvSpPr>
            <a:spLocks noGrp="1"/>
          </p:cNvSpPr>
          <p:nvPr>
            <p:ph idx="1"/>
          </p:nvPr>
        </p:nvSpPr>
        <p:spPr>
          <a:xfrm>
            <a:off x="622852" y="1196973"/>
            <a:ext cx="11211339" cy="4488210"/>
          </a:xfrm>
        </p:spPr>
        <p:txBody>
          <a:bodyPr>
            <a:normAutofit lnSpcReduction="10000"/>
          </a:bodyPr>
          <a:lstStyle/>
          <a:p>
            <a:pPr algn="just">
              <a:lnSpc>
                <a:spcPct val="150000"/>
              </a:lnSpc>
              <a:buFontTx/>
              <a:buChar char="-"/>
              <a:defRPr/>
            </a:pPr>
            <a:r>
              <a:rPr lang="en-US" dirty="0" err="1"/>
              <a:t>Abordagem</a:t>
            </a:r>
            <a:r>
              <a:rPr lang="en-US" dirty="0"/>
              <a:t> </a:t>
            </a:r>
            <a:r>
              <a:rPr lang="en-US" dirty="0" err="1"/>
              <a:t>Geral</a:t>
            </a:r>
            <a:r>
              <a:rPr lang="en-US" dirty="0"/>
              <a:t>. (</a:t>
            </a:r>
            <a:r>
              <a:rPr lang="en-US" dirty="0" err="1"/>
              <a:t>Competencias</a:t>
            </a:r>
            <a:r>
              <a:rPr lang="en-US" dirty="0"/>
              <a:t> </a:t>
            </a:r>
            <a:r>
              <a:rPr lang="en-US" dirty="0" err="1"/>
              <a:t>Profissionais</a:t>
            </a:r>
            <a:r>
              <a:rPr lang="en-US" dirty="0"/>
              <a:t>).</a:t>
            </a:r>
          </a:p>
          <a:p>
            <a:pPr marL="0" indent="0" algn="just">
              <a:lnSpc>
                <a:spcPct val="150000"/>
              </a:lnSpc>
              <a:buNone/>
              <a:defRPr/>
            </a:pPr>
            <a:r>
              <a:rPr lang="en-US" dirty="0">
                <a:hlinkClick r:id="rId2" action="ppaction://hlinkfile"/>
              </a:rPr>
              <a:t>..\1_proj_ped_DSM.pdf</a:t>
            </a:r>
            <a:endParaRPr lang="en-US" dirty="0"/>
          </a:p>
          <a:p>
            <a:pPr algn="just">
              <a:lnSpc>
                <a:spcPct val="150000"/>
              </a:lnSpc>
              <a:buFontTx/>
              <a:buChar char="-"/>
              <a:defRPr/>
            </a:pPr>
            <a:r>
              <a:rPr lang="en-US" dirty="0"/>
              <a:t>Plano de Ensino.</a:t>
            </a:r>
          </a:p>
          <a:p>
            <a:pPr algn="just">
              <a:lnSpc>
                <a:spcPct val="150000"/>
              </a:lnSpc>
              <a:buFontTx/>
              <a:buChar char="-"/>
              <a:defRPr/>
            </a:pPr>
            <a:r>
              <a:rPr lang="en-US" dirty="0" err="1"/>
              <a:t>Bibliografia</a:t>
            </a:r>
            <a:r>
              <a:rPr lang="en-US" dirty="0"/>
              <a:t>.</a:t>
            </a:r>
          </a:p>
          <a:p>
            <a:pPr algn="just">
              <a:lnSpc>
                <a:spcPct val="150000"/>
              </a:lnSpc>
              <a:buFontTx/>
              <a:buChar char="-"/>
              <a:defRPr/>
            </a:pPr>
            <a:r>
              <a:rPr lang="en-US" dirty="0"/>
              <a:t>Material Siga.</a:t>
            </a:r>
          </a:p>
          <a:p>
            <a:pPr algn="just">
              <a:lnSpc>
                <a:spcPct val="150000"/>
              </a:lnSpc>
              <a:buFontTx/>
              <a:buChar char="-"/>
              <a:defRPr/>
            </a:pPr>
            <a:r>
              <a:rPr lang="en-US" dirty="0" err="1"/>
              <a:t>Uso</a:t>
            </a:r>
            <a:r>
              <a:rPr lang="en-US" dirty="0"/>
              <a:t> </a:t>
            </a:r>
            <a:r>
              <a:rPr lang="en-US" dirty="0" err="1"/>
              <a:t>Laboratorio</a:t>
            </a:r>
            <a:r>
              <a:rPr lang="en-US" dirty="0"/>
              <a:t> (</a:t>
            </a:r>
            <a:r>
              <a:rPr lang="en-US" dirty="0" err="1"/>
              <a:t>Astah</a:t>
            </a:r>
            <a:r>
              <a:rPr lang="en-US" dirty="0"/>
              <a:t> – </a:t>
            </a:r>
            <a:r>
              <a:rPr lang="en-US" dirty="0" err="1"/>
              <a:t>Diagramas</a:t>
            </a:r>
            <a:r>
              <a:rPr lang="en-US" dirty="0"/>
              <a:t> </a:t>
            </a:r>
            <a:r>
              <a:rPr lang="en-US" dirty="0" err="1"/>
              <a:t>Uml</a:t>
            </a:r>
            <a:r>
              <a:rPr lang="en-US" dirty="0"/>
              <a:t> – Unified Modeling Language).</a:t>
            </a:r>
          </a:p>
        </p:txBody>
      </p:sp>
    </p:spTree>
    <p:extLst>
      <p:ext uri="{BB962C8B-B14F-4D97-AF65-F5344CB8AC3E}">
        <p14:creationId xmlns:p14="http://schemas.microsoft.com/office/powerpoint/2010/main" val="2543897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87E98F5-B5D4-47A2-B598-7954BB5C142D}"/>
              </a:ext>
            </a:extLst>
          </p:cNvPr>
          <p:cNvSpPr>
            <a:spLocks noGrp="1"/>
          </p:cNvSpPr>
          <p:nvPr>
            <p:ph type="title"/>
          </p:nvPr>
        </p:nvSpPr>
        <p:spPr>
          <a:xfrm>
            <a:off x="640079" y="2053641"/>
            <a:ext cx="3669161" cy="2760098"/>
          </a:xfrm>
        </p:spPr>
        <p:txBody>
          <a:bodyPr>
            <a:normAutofit/>
          </a:bodyPr>
          <a:lstStyle/>
          <a:p>
            <a:pPr>
              <a:defRPr/>
            </a:pPr>
            <a:r>
              <a:rPr lang="pt-BR">
                <a:solidFill>
                  <a:srgbClr val="FFFFFF"/>
                </a:solidFill>
              </a:rPr>
              <a:t>Engenharia da Web</a:t>
            </a:r>
          </a:p>
        </p:txBody>
      </p:sp>
      <p:sp>
        <p:nvSpPr>
          <p:cNvPr id="34819" name="Espaço Reservado para Conteúdo 2">
            <a:extLst>
              <a:ext uri="{FF2B5EF4-FFF2-40B4-BE49-F238E27FC236}">
                <a16:creationId xmlns:a16="http://schemas.microsoft.com/office/drawing/2014/main" id="{A2B3758A-CA1A-4C7E-99F7-D150C51B75CD}"/>
              </a:ext>
            </a:extLst>
          </p:cNvPr>
          <p:cNvSpPr>
            <a:spLocks noGrp="1"/>
          </p:cNvSpPr>
          <p:nvPr>
            <p:ph idx="1"/>
          </p:nvPr>
        </p:nvSpPr>
        <p:spPr>
          <a:xfrm>
            <a:off x="6090574" y="801866"/>
            <a:ext cx="5306084" cy="5230634"/>
          </a:xfrm>
        </p:spPr>
        <p:txBody>
          <a:bodyPr anchor="ctr">
            <a:normAutofit/>
          </a:bodyPr>
          <a:lstStyle/>
          <a:p>
            <a:r>
              <a:rPr lang="pt-BR" altLang="pt-BR" dirty="0">
                <a:solidFill>
                  <a:srgbClr val="000000"/>
                </a:solidFill>
              </a:rPr>
              <a:t>Desenvolver aplicações web.</a:t>
            </a:r>
          </a:p>
          <a:p>
            <a:r>
              <a:rPr lang="pt-BR" altLang="pt-BR" dirty="0">
                <a:solidFill>
                  <a:srgbClr val="000000"/>
                </a:solidFill>
              </a:rPr>
              <a:t>Tem diferença da ES? Quais?</a:t>
            </a:r>
          </a:p>
          <a:p>
            <a:r>
              <a:rPr lang="pt-BR" altLang="pt-BR" dirty="0">
                <a:solidFill>
                  <a:srgbClr val="000000"/>
                </a:solidFill>
              </a:rPr>
              <a:t>Modelos</a:t>
            </a:r>
          </a:p>
          <a:p>
            <a:pPr marL="0" indent="0">
              <a:buNone/>
            </a:pPr>
            <a:r>
              <a:rPr lang="pt-BR" altLang="pt-BR" dirty="0">
                <a:solidFill>
                  <a:srgbClr val="000000"/>
                </a:solidFill>
              </a:rPr>
              <a:t>-- Ágil e incremental.</a:t>
            </a:r>
          </a:p>
          <a:p>
            <a:r>
              <a:rPr lang="pt-BR" altLang="pt-BR" dirty="0">
                <a:solidFill>
                  <a:srgbClr val="000000"/>
                </a:solidFill>
              </a:rPr>
              <a:t>Fases de desenvolvimento e manutenção concorrentes.</a:t>
            </a:r>
          </a:p>
        </p:txBody>
      </p:sp>
      <p:sp>
        <p:nvSpPr>
          <p:cNvPr id="34820" name="Espaço Reservado para Número de Slide 3">
            <a:extLst>
              <a:ext uri="{FF2B5EF4-FFF2-40B4-BE49-F238E27FC236}">
                <a16:creationId xmlns:a16="http://schemas.microsoft.com/office/drawing/2014/main" id="{ADF84B24-4DA1-4F2B-85AB-EA5A59E2492D}"/>
              </a:ext>
            </a:extLst>
          </p:cNvPr>
          <p:cNvSpPr>
            <a:spLocks noGrp="1" noChangeArrowheads="1"/>
          </p:cNvSpPr>
          <p:nvPr>
            <p:ph type="sldNum" sz="quarter" idx="12"/>
          </p:nvPr>
        </p:nvSpPr>
        <p:spPr bwMode="auto">
          <a:xfrm>
            <a:off x="10825930" y="6223702"/>
            <a:ext cx="570728" cy="31406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Aft>
                <a:spcPts val="600"/>
              </a:spcAft>
            </a:pPr>
            <a:fld id="{54F6F5B2-9634-4205-9879-53EA2DA53D40}" type="slidenum">
              <a:rPr lang="pt-BR" altLang="pt-BR" sz="1000">
                <a:solidFill>
                  <a:srgbClr val="898989"/>
                </a:solidFill>
              </a:rPr>
              <a:pPr>
                <a:spcAft>
                  <a:spcPts val="600"/>
                </a:spcAft>
              </a:pPr>
              <a:t>30</a:t>
            </a:fld>
            <a:endParaRPr lang="pt-BR" altLang="pt-BR" sz="10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66799-09CA-4FFF-8D48-2D8D6671CBBC}"/>
              </a:ext>
            </a:extLst>
          </p:cNvPr>
          <p:cNvSpPr>
            <a:spLocks noGrp="1"/>
          </p:cNvSpPr>
          <p:nvPr>
            <p:ph type="title"/>
          </p:nvPr>
        </p:nvSpPr>
        <p:spPr/>
        <p:txBody>
          <a:bodyPr/>
          <a:lstStyle/>
          <a:p>
            <a:pPr algn="ctr">
              <a:defRPr/>
            </a:pPr>
            <a:r>
              <a:rPr lang="pt-BR" b="1" dirty="0">
                <a:solidFill>
                  <a:srgbClr val="C00000"/>
                </a:solidFill>
              </a:rPr>
              <a:t>Tabela 1.1 – FAQ sobre Engenharia de software – Capitulo 1 – </a:t>
            </a:r>
            <a:r>
              <a:rPr lang="pt-BR" b="1" dirty="0" err="1">
                <a:solidFill>
                  <a:srgbClr val="C00000"/>
                </a:solidFill>
              </a:rPr>
              <a:t>Sommerville</a:t>
            </a:r>
            <a:r>
              <a:rPr lang="pt-BR" b="1" dirty="0">
                <a:solidFill>
                  <a:srgbClr val="C00000"/>
                </a:solidFill>
              </a:rPr>
              <a:t>.</a:t>
            </a:r>
          </a:p>
        </p:txBody>
      </p:sp>
      <p:sp>
        <p:nvSpPr>
          <p:cNvPr id="30724" name="Espaço Reservado para Número de Slide 3">
            <a:extLst>
              <a:ext uri="{FF2B5EF4-FFF2-40B4-BE49-F238E27FC236}">
                <a16:creationId xmlns:a16="http://schemas.microsoft.com/office/drawing/2014/main" id="{CC27A191-6927-4243-A2CC-357978B2A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29A538-C383-41ED-A576-A7575348210F}" type="slidenum">
              <a:rPr lang="pt-BR" altLang="pt-BR" smtClean="0">
                <a:solidFill>
                  <a:srgbClr val="3F3F3F"/>
                </a:solidFill>
              </a:rPr>
              <a:pPr/>
              <a:t>31</a:t>
            </a:fld>
            <a:endParaRPr lang="pt-BR" altLang="pt-BR">
              <a:solidFill>
                <a:srgbClr val="3F3F3F"/>
              </a:solidFill>
            </a:endParaRPr>
          </a:p>
        </p:txBody>
      </p:sp>
      <p:sp>
        <p:nvSpPr>
          <p:cNvPr id="30726" name="Espaço Reservado para Conteúdo 2">
            <a:extLst>
              <a:ext uri="{FF2B5EF4-FFF2-40B4-BE49-F238E27FC236}">
                <a16:creationId xmlns:a16="http://schemas.microsoft.com/office/drawing/2014/main" id="{E92441C7-5A4B-4A7D-B6A6-884F6F744E16}"/>
              </a:ext>
            </a:extLst>
          </p:cNvPr>
          <p:cNvSpPr txBox="1">
            <a:spLocks/>
          </p:cNvSpPr>
          <p:nvPr/>
        </p:nvSpPr>
        <p:spPr bwMode="auto">
          <a:xfrm>
            <a:off x="1631950" y="5454651"/>
            <a:ext cx="8229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30250" indent="-2730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995363"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16025" indent="-182563">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425575" indent="-182563">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18827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3399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7971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2543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a:endParaRPr lang="pt-BR" altLang="pt-BR" dirty="0"/>
          </a:p>
        </p:txBody>
      </p:sp>
      <p:sp>
        <p:nvSpPr>
          <p:cNvPr id="3" name="CaixaDeTexto 2">
            <a:extLst>
              <a:ext uri="{FF2B5EF4-FFF2-40B4-BE49-F238E27FC236}">
                <a16:creationId xmlns:a16="http://schemas.microsoft.com/office/drawing/2014/main" id="{9DD1ECB3-9B00-761B-40FF-9DFE229B6F1A}"/>
              </a:ext>
            </a:extLst>
          </p:cNvPr>
          <p:cNvSpPr txBox="1"/>
          <p:nvPr/>
        </p:nvSpPr>
        <p:spPr>
          <a:xfrm flipH="1">
            <a:off x="838199" y="1590261"/>
            <a:ext cx="10399643" cy="3970318"/>
          </a:xfrm>
          <a:prstGeom prst="rect">
            <a:avLst/>
          </a:prstGeom>
          <a:noFill/>
        </p:spPr>
        <p:txBody>
          <a:bodyPr wrap="square" rtlCol="0">
            <a:spAutoFit/>
          </a:bodyPr>
          <a:lstStyle/>
          <a:p>
            <a:r>
              <a:rPr lang="pt-BR" dirty="0"/>
              <a:t>LINK - </a:t>
            </a:r>
            <a:r>
              <a:rPr lang="pt-BR" dirty="0">
                <a:hlinkClick r:id="rId2" action="ppaction://hlinkfile"/>
              </a:rPr>
              <a:t>Resumo Conceitos-Tabela 1-1.docx</a:t>
            </a:r>
            <a:endParaRPr lang="pt-BR" dirty="0"/>
          </a:p>
          <a:p>
            <a:endParaRPr lang="pt-BR" dirty="0"/>
          </a:p>
          <a:p>
            <a:r>
              <a:rPr lang="pt-BR" dirty="0"/>
              <a:t>A engenharia de software é uma disciplina de engenharia relacionada com todos os aspectos da produção de software, desde os estágios iniciais de especificação do sistema até sua manutenção, depois que este entrar em operação. Nesta definição Há duas frases importantes:</a:t>
            </a:r>
          </a:p>
          <a:p>
            <a:pPr marL="342900" indent="-342900">
              <a:buAutoNum type="arabicPeriod"/>
            </a:pPr>
            <a:r>
              <a:rPr lang="pt-BR" dirty="0"/>
              <a:t>Disciplina de engenharia: os engenheiros fazem as coisas funcionarem. Eles aplicam teorias, métodos e ferramentas onde for apropriado, mas eles os usam de forma seletiva e sempre procuram descobrir soluções para os problemas mesmo quando não existem teorias e métodos aplicáveis. Os engenheiros reconhecem também que devem trabalhar sob restrições organizacionais e financeiras, e procuram soluções sem perder de vista essas restrições.</a:t>
            </a:r>
          </a:p>
          <a:p>
            <a:pPr marL="342900" indent="-342900">
              <a:buAutoNum type="arabicPeriod"/>
            </a:pPr>
            <a:r>
              <a:rPr lang="pt-BR" dirty="0"/>
              <a:t>Todos os aspectos da produção de software: a engenharia de software não está relacionada apenas com os processos técnicos de desenvolvimento de software, mas também com atividades como o gerenciamento de projeto de software e o desenvolvimento de ferramentas, métodos e teorias que </a:t>
            </a:r>
            <a:r>
              <a:rPr lang="pt-BR" dirty="0" err="1"/>
              <a:t>apóiem</a:t>
            </a:r>
            <a:r>
              <a:rPr lang="pt-BR" dirty="0"/>
              <a:t> a produção de software.</a:t>
            </a:r>
          </a:p>
        </p:txBody>
      </p:sp>
    </p:spTree>
    <p:extLst>
      <p:ext uri="{BB962C8B-B14F-4D97-AF65-F5344CB8AC3E}">
        <p14:creationId xmlns:p14="http://schemas.microsoft.com/office/powerpoint/2010/main" val="2056035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66799-09CA-4FFF-8D48-2D8D6671CBBC}"/>
              </a:ext>
            </a:extLst>
          </p:cNvPr>
          <p:cNvSpPr>
            <a:spLocks noGrp="1"/>
          </p:cNvSpPr>
          <p:nvPr>
            <p:ph type="title"/>
          </p:nvPr>
        </p:nvSpPr>
        <p:spPr/>
        <p:txBody>
          <a:bodyPr/>
          <a:lstStyle/>
          <a:p>
            <a:pPr algn="ctr">
              <a:defRPr/>
            </a:pPr>
            <a:r>
              <a:rPr lang="pt-BR" b="1" dirty="0">
                <a:solidFill>
                  <a:srgbClr val="C00000"/>
                </a:solidFill>
              </a:rPr>
              <a:t>Tabela 1.2 – Componentes do método- Cap 1 </a:t>
            </a:r>
            <a:r>
              <a:rPr lang="pt-BR" b="1" dirty="0" err="1">
                <a:solidFill>
                  <a:srgbClr val="C00000"/>
                </a:solidFill>
              </a:rPr>
              <a:t>Sommerville</a:t>
            </a:r>
            <a:endParaRPr lang="pt-BR" b="1" dirty="0">
              <a:solidFill>
                <a:srgbClr val="C00000"/>
              </a:solidFill>
            </a:endParaRPr>
          </a:p>
        </p:txBody>
      </p:sp>
      <p:sp>
        <p:nvSpPr>
          <p:cNvPr id="30724" name="Espaço Reservado para Número de Slide 3">
            <a:extLst>
              <a:ext uri="{FF2B5EF4-FFF2-40B4-BE49-F238E27FC236}">
                <a16:creationId xmlns:a16="http://schemas.microsoft.com/office/drawing/2014/main" id="{CC27A191-6927-4243-A2CC-357978B2A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29A538-C383-41ED-A576-A7575348210F}" type="slidenum">
              <a:rPr lang="pt-BR" altLang="pt-BR" smtClean="0">
                <a:solidFill>
                  <a:srgbClr val="3F3F3F"/>
                </a:solidFill>
              </a:rPr>
              <a:pPr/>
              <a:t>32</a:t>
            </a:fld>
            <a:endParaRPr lang="pt-BR" altLang="pt-BR">
              <a:solidFill>
                <a:srgbClr val="3F3F3F"/>
              </a:solidFill>
            </a:endParaRPr>
          </a:p>
        </p:txBody>
      </p:sp>
      <p:sp>
        <p:nvSpPr>
          <p:cNvPr id="30726" name="Espaço Reservado para Conteúdo 2">
            <a:extLst>
              <a:ext uri="{FF2B5EF4-FFF2-40B4-BE49-F238E27FC236}">
                <a16:creationId xmlns:a16="http://schemas.microsoft.com/office/drawing/2014/main" id="{E92441C7-5A4B-4A7D-B6A6-884F6F744E16}"/>
              </a:ext>
            </a:extLst>
          </p:cNvPr>
          <p:cNvSpPr txBox="1">
            <a:spLocks/>
          </p:cNvSpPr>
          <p:nvPr/>
        </p:nvSpPr>
        <p:spPr bwMode="auto">
          <a:xfrm>
            <a:off x="1631950" y="5454651"/>
            <a:ext cx="8229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30250" indent="-2730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995363"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16025" indent="-182563">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425575" indent="-182563">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18827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3399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7971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2543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a:endParaRPr lang="pt-BR" altLang="pt-BR" dirty="0"/>
          </a:p>
        </p:txBody>
      </p:sp>
      <p:graphicFrame>
        <p:nvGraphicFramePr>
          <p:cNvPr id="4" name="Tabela 4">
            <a:extLst>
              <a:ext uri="{FF2B5EF4-FFF2-40B4-BE49-F238E27FC236}">
                <a16:creationId xmlns:a16="http://schemas.microsoft.com/office/drawing/2014/main" id="{5E1127D3-68E4-7AA7-9D5E-920B89F9FC86}"/>
              </a:ext>
            </a:extLst>
          </p:cNvPr>
          <p:cNvGraphicFramePr>
            <a:graphicFrameLocks noGrp="1"/>
          </p:cNvGraphicFramePr>
          <p:nvPr>
            <p:extLst>
              <p:ext uri="{D42A27DB-BD31-4B8C-83A1-F6EECF244321}">
                <p14:modId xmlns:p14="http://schemas.microsoft.com/office/powerpoint/2010/main" val="1011392441"/>
              </p:ext>
            </p:extLst>
          </p:nvPr>
        </p:nvGraphicFramePr>
        <p:xfrm>
          <a:off x="596348" y="2213113"/>
          <a:ext cx="10972800" cy="4137328"/>
        </p:xfrm>
        <a:graphic>
          <a:graphicData uri="http://schemas.openxmlformats.org/drawingml/2006/table">
            <a:tbl>
              <a:tblPr firstRow="1" bandRow="1">
                <a:tableStyleId>{5C22544A-7EE6-4342-B048-85BDC9FD1C3A}</a:tableStyleId>
              </a:tblPr>
              <a:tblGrid>
                <a:gridCol w="2769704">
                  <a:extLst>
                    <a:ext uri="{9D8B030D-6E8A-4147-A177-3AD203B41FA5}">
                      <a16:colId xmlns:a16="http://schemas.microsoft.com/office/drawing/2014/main" val="2394200396"/>
                    </a:ext>
                  </a:extLst>
                </a:gridCol>
                <a:gridCol w="4545496">
                  <a:extLst>
                    <a:ext uri="{9D8B030D-6E8A-4147-A177-3AD203B41FA5}">
                      <a16:colId xmlns:a16="http://schemas.microsoft.com/office/drawing/2014/main" val="2116923893"/>
                    </a:ext>
                  </a:extLst>
                </a:gridCol>
                <a:gridCol w="3657600">
                  <a:extLst>
                    <a:ext uri="{9D8B030D-6E8A-4147-A177-3AD203B41FA5}">
                      <a16:colId xmlns:a16="http://schemas.microsoft.com/office/drawing/2014/main" val="256993011"/>
                    </a:ext>
                  </a:extLst>
                </a:gridCol>
              </a:tblGrid>
              <a:tr h="479728">
                <a:tc>
                  <a:txBody>
                    <a:bodyPr/>
                    <a:lstStyle/>
                    <a:p>
                      <a:r>
                        <a:rPr lang="pt-BR" dirty="0"/>
                        <a:t>Componente</a:t>
                      </a:r>
                    </a:p>
                  </a:txBody>
                  <a:tcPr/>
                </a:tc>
                <a:tc>
                  <a:txBody>
                    <a:bodyPr/>
                    <a:lstStyle/>
                    <a:p>
                      <a:r>
                        <a:rPr lang="pt-BR" dirty="0"/>
                        <a:t>Descrição</a:t>
                      </a:r>
                    </a:p>
                  </a:txBody>
                  <a:tcPr/>
                </a:tc>
                <a:tc>
                  <a:txBody>
                    <a:bodyPr/>
                    <a:lstStyle/>
                    <a:p>
                      <a:r>
                        <a:rPr lang="pt-BR" dirty="0"/>
                        <a:t>Exemplo</a:t>
                      </a:r>
                    </a:p>
                  </a:txBody>
                  <a:tcPr/>
                </a:tc>
                <a:extLst>
                  <a:ext uri="{0D108BD9-81ED-4DB2-BD59-A6C34878D82A}">
                    <a16:rowId xmlns:a16="http://schemas.microsoft.com/office/drawing/2014/main" val="3712391349"/>
                  </a:ext>
                </a:extLst>
              </a:tr>
              <a:tr h="479728">
                <a:tc>
                  <a:txBody>
                    <a:bodyPr/>
                    <a:lstStyle/>
                    <a:p>
                      <a:r>
                        <a:rPr lang="pt-BR" dirty="0"/>
                        <a:t>Descrições de modelos de sistema.</a:t>
                      </a:r>
                    </a:p>
                  </a:txBody>
                  <a:tcPr/>
                </a:tc>
                <a:tc>
                  <a:txBody>
                    <a:bodyPr/>
                    <a:lstStyle/>
                    <a:p>
                      <a:r>
                        <a:rPr lang="pt-BR" dirty="0"/>
                        <a:t>Descrições de modelos de sistema que devem ser desenvolvidos e a notação usada para definir esses métodos.</a:t>
                      </a:r>
                    </a:p>
                  </a:txBody>
                  <a:tcPr/>
                </a:tc>
                <a:tc>
                  <a:txBody>
                    <a:bodyPr/>
                    <a:lstStyle/>
                    <a:p>
                      <a:r>
                        <a:rPr lang="pt-BR" dirty="0"/>
                        <a:t>Modelos de objetos, modelos de fluxo de dados, modelos de máquina de estados, etc.</a:t>
                      </a:r>
                    </a:p>
                  </a:txBody>
                  <a:tcPr/>
                </a:tc>
                <a:extLst>
                  <a:ext uri="{0D108BD9-81ED-4DB2-BD59-A6C34878D82A}">
                    <a16:rowId xmlns:a16="http://schemas.microsoft.com/office/drawing/2014/main" val="2138344933"/>
                  </a:ext>
                </a:extLst>
              </a:tr>
              <a:tr h="479728">
                <a:tc>
                  <a:txBody>
                    <a:bodyPr/>
                    <a:lstStyle/>
                    <a:p>
                      <a:r>
                        <a:rPr lang="pt-BR" dirty="0"/>
                        <a:t>Regras</a:t>
                      </a:r>
                    </a:p>
                  </a:txBody>
                  <a:tcPr/>
                </a:tc>
                <a:tc>
                  <a:txBody>
                    <a:bodyPr/>
                    <a:lstStyle/>
                    <a:p>
                      <a:r>
                        <a:rPr lang="pt-BR" dirty="0"/>
                        <a:t>Restrições que são sempre aplicáveis aos modelos de sistema.</a:t>
                      </a:r>
                    </a:p>
                  </a:txBody>
                  <a:tcPr/>
                </a:tc>
                <a:tc>
                  <a:txBody>
                    <a:bodyPr/>
                    <a:lstStyle/>
                    <a:p>
                      <a:r>
                        <a:rPr lang="pt-BR" dirty="0"/>
                        <a:t>Cada entidade em um momento de sistema deve ter um único nome.</a:t>
                      </a:r>
                    </a:p>
                  </a:txBody>
                  <a:tcPr/>
                </a:tc>
                <a:extLst>
                  <a:ext uri="{0D108BD9-81ED-4DB2-BD59-A6C34878D82A}">
                    <a16:rowId xmlns:a16="http://schemas.microsoft.com/office/drawing/2014/main" val="1594628159"/>
                  </a:ext>
                </a:extLst>
              </a:tr>
              <a:tr h="479728">
                <a:tc>
                  <a:txBody>
                    <a:bodyPr/>
                    <a:lstStyle/>
                    <a:p>
                      <a:r>
                        <a:rPr lang="pt-BR" dirty="0"/>
                        <a:t>Recomendações.</a:t>
                      </a:r>
                    </a:p>
                  </a:txBody>
                  <a:tcPr/>
                </a:tc>
                <a:tc>
                  <a:txBody>
                    <a:bodyPr/>
                    <a:lstStyle/>
                    <a:p>
                      <a:r>
                        <a:rPr lang="pt-BR" dirty="0" err="1"/>
                        <a:t>Heuristicas</a:t>
                      </a:r>
                      <a:r>
                        <a:rPr lang="pt-BR" dirty="0"/>
                        <a:t> que caracterizam uma boa prática de projeto neste método. Segundo essas recomendações, deve-se chegar a um modelo bem organizado do sistema.</a:t>
                      </a:r>
                    </a:p>
                  </a:txBody>
                  <a:tcPr/>
                </a:tc>
                <a:tc>
                  <a:txBody>
                    <a:bodyPr/>
                    <a:lstStyle/>
                    <a:p>
                      <a:r>
                        <a:rPr lang="pt-BR" dirty="0"/>
                        <a:t>Nenhum objeto deve ter mais que sete </a:t>
                      </a:r>
                      <a:r>
                        <a:rPr lang="pt-BR" dirty="0" err="1"/>
                        <a:t>subobjetos</a:t>
                      </a:r>
                      <a:r>
                        <a:rPr lang="pt-BR" dirty="0"/>
                        <a:t> associados a ele.</a:t>
                      </a:r>
                    </a:p>
                  </a:txBody>
                  <a:tcPr/>
                </a:tc>
                <a:extLst>
                  <a:ext uri="{0D108BD9-81ED-4DB2-BD59-A6C34878D82A}">
                    <a16:rowId xmlns:a16="http://schemas.microsoft.com/office/drawing/2014/main" val="3851186091"/>
                  </a:ext>
                </a:extLst>
              </a:tr>
              <a:tr h="479728">
                <a:tc>
                  <a:txBody>
                    <a:bodyPr/>
                    <a:lstStyle/>
                    <a:p>
                      <a:r>
                        <a:rPr lang="pt-BR" dirty="0"/>
                        <a:t>Guia de Processo</a:t>
                      </a:r>
                    </a:p>
                  </a:txBody>
                  <a:tcPr/>
                </a:tc>
                <a:tc>
                  <a:txBody>
                    <a:bodyPr/>
                    <a:lstStyle/>
                    <a:p>
                      <a:r>
                        <a:rPr lang="pt-BR" dirty="0"/>
                        <a:t>Descrições das atividades que devem ser seguidas para desenvolver os modelos de sistema e a organização dessas atividades.</a:t>
                      </a:r>
                    </a:p>
                  </a:txBody>
                  <a:tcPr/>
                </a:tc>
                <a:tc>
                  <a:txBody>
                    <a:bodyPr/>
                    <a:lstStyle/>
                    <a:p>
                      <a:r>
                        <a:rPr lang="pt-BR" dirty="0"/>
                        <a:t>Atributos de objetos devem ser documentados antes de definir as operações associadas com um objeto</a:t>
                      </a:r>
                    </a:p>
                  </a:txBody>
                  <a:tcPr/>
                </a:tc>
                <a:extLst>
                  <a:ext uri="{0D108BD9-81ED-4DB2-BD59-A6C34878D82A}">
                    <a16:rowId xmlns:a16="http://schemas.microsoft.com/office/drawing/2014/main" val="2612041183"/>
                  </a:ext>
                </a:extLst>
              </a:tr>
            </a:tbl>
          </a:graphicData>
        </a:graphic>
      </p:graphicFrame>
    </p:spTree>
    <p:extLst>
      <p:ext uri="{BB962C8B-B14F-4D97-AF65-F5344CB8AC3E}">
        <p14:creationId xmlns:p14="http://schemas.microsoft.com/office/powerpoint/2010/main" val="3017680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66799-09CA-4FFF-8D48-2D8D6671CBBC}"/>
              </a:ext>
            </a:extLst>
          </p:cNvPr>
          <p:cNvSpPr>
            <a:spLocks noGrp="1"/>
          </p:cNvSpPr>
          <p:nvPr>
            <p:ph type="title"/>
          </p:nvPr>
        </p:nvSpPr>
        <p:spPr/>
        <p:txBody>
          <a:bodyPr>
            <a:normAutofit/>
          </a:bodyPr>
          <a:lstStyle/>
          <a:p>
            <a:pPr algn="ctr">
              <a:defRPr/>
            </a:pPr>
            <a:r>
              <a:rPr lang="pt-BR" b="1" dirty="0">
                <a:solidFill>
                  <a:srgbClr val="C00000"/>
                </a:solidFill>
              </a:rPr>
              <a:t>Tabela 1.3 – Atributos essenciais de um bom software. - Cap 1 </a:t>
            </a:r>
            <a:r>
              <a:rPr lang="pt-BR" b="1" dirty="0" err="1">
                <a:solidFill>
                  <a:srgbClr val="C00000"/>
                </a:solidFill>
              </a:rPr>
              <a:t>Sommerville</a:t>
            </a:r>
            <a:endParaRPr lang="pt-BR" b="1" dirty="0">
              <a:solidFill>
                <a:srgbClr val="C00000"/>
              </a:solidFill>
            </a:endParaRPr>
          </a:p>
        </p:txBody>
      </p:sp>
      <p:sp>
        <p:nvSpPr>
          <p:cNvPr id="30724" name="Espaço Reservado para Número de Slide 3">
            <a:extLst>
              <a:ext uri="{FF2B5EF4-FFF2-40B4-BE49-F238E27FC236}">
                <a16:creationId xmlns:a16="http://schemas.microsoft.com/office/drawing/2014/main" id="{CC27A191-6927-4243-A2CC-357978B2A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29A538-C383-41ED-A576-A7575348210F}" type="slidenum">
              <a:rPr lang="pt-BR" altLang="pt-BR" smtClean="0">
                <a:solidFill>
                  <a:srgbClr val="3F3F3F"/>
                </a:solidFill>
              </a:rPr>
              <a:pPr/>
              <a:t>33</a:t>
            </a:fld>
            <a:endParaRPr lang="pt-BR" altLang="pt-BR">
              <a:solidFill>
                <a:srgbClr val="3F3F3F"/>
              </a:solidFill>
            </a:endParaRPr>
          </a:p>
        </p:txBody>
      </p:sp>
      <p:sp>
        <p:nvSpPr>
          <p:cNvPr id="30726" name="Espaço Reservado para Conteúdo 2">
            <a:extLst>
              <a:ext uri="{FF2B5EF4-FFF2-40B4-BE49-F238E27FC236}">
                <a16:creationId xmlns:a16="http://schemas.microsoft.com/office/drawing/2014/main" id="{E92441C7-5A4B-4A7D-B6A6-884F6F744E16}"/>
              </a:ext>
            </a:extLst>
          </p:cNvPr>
          <p:cNvSpPr txBox="1">
            <a:spLocks/>
          </p:cNvSpPr>
          <p:nvPr/>
        </p:nvSpPr>
        <p:spPr bwMode="auto">
          <a:xfrm>
            <a:off x="1631950" y="5454651"/>
            <a:ext cx="8229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30250" indent="-2730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995363"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16025" indent="-182563">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425575" indent="-182563">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18827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3399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7971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2543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a:endParaRPr lang="pt-BR" altLang="pt-BR" dirty="0"/>
          </a:p>
        </p:txBody>
      </p:sp>
      <p:graphicFrame>
        <p:nvGraphicFramePr>
          <p:cNvPr id="3" name="Tabela 4">
            <a:extLst>
              <a:ext uri="{FF2B5EF4-FFF2-40B4-BE49-F238E27FC236}">
                <a16:creationId xmlns:a16="http://schemas.microsoft.com/office/drawing/2014/main" id="{725049C4-A9C2-F13A-F8CE-B8C0CCCF6710}"/>
              </a:ext>
            </a:extLst>
          </p:cNvPr>
          <p:cNvGraphicFramePr>
            <a:graphicFrameLocks noGrp="1"/>
          </p:cNvGraphicFramePr>
          <p:nvPr>
            <p:extLst>
              <p:ext uri="{D42A27DB-BD31-4B8C-83A1-F6EECF244321}">
                <p14:modId xmlns:p14="http://schemas.microsoft.com/office/powerpoint/2010/main" val="3963063453"/>
              </p:ext>
            </p:extLst>
          </p:nvPr>
        </p:nvGraphicFramePr>
        <p:xfrm>
          <a:off x="344556" y="1690688"/>
          <a:ext cx="11542643" cy="5478279"/>
        </p:xfrm>
        <a:graphic>
          <a:graphicData uri="http://schemas.openxmlformats.org/drawingml/2006/table">
            <a:tbl>
              <a:tblPr firstRow="1" bandRow="1">
                <a:tableStyleId>{5C22544A-7EE6-4342-B048-85BDC9FD1C3A}</a:tableStyleId>
              </a:tblPr>
              <a:tblGrid>
                <a:gridCol w="3760623">
                  <a:extLst>
                    <a:ext uri="{9D8B030D-6E8A-4147-A177-3AD203B41FA5}">
                      <a16:colId xmlns:a16="http://schemas.microsoft.com/office/drawing/2014/main" val="799549426"/>
                    </a:ext>
                  </a:extLst>
                </a:gridCol>
                <a:gridCol w="7782020">
                  <a:extLst>
                    <a:ext uri="{9D8B030D-6E8A-4147-A177-3AD203B41FA5}">
                      <a16:colId xmlns:a16="http://schemas.microsoft.com/office/drawing/2014/main" val="3909489289"/>
                    </a:ext>
                  </a:extLst>
                </a:gridCol>
              </a:tblGrid>
              <a:tr h="622251">
                <a:tc>
                  <a:txBody>
                    <a:bodyPr/>
                    <a:lstStyle/>
                    <a:p>
                      <a:r>
                        <a:rPr lang="pt-BR" dirty="0" err="1"/>
                        <a:t>Caracteristica</a:t>
                      </a:r>
                      <a:r>
                        <a:rPr lang="pt-BR" dirty="0"/>
                        <a:t> do produto</a:t>
                      </a:r>
                    </a:p>
                  </a:txBody>
                  <a:tcPr/>
                </a:tc>
                <a:tc>
                  <a:txBody>
                    <a:bodyPr/>
                    <a:lstStyle/>
                    <a:p>
                      <a:r>
                        <a:rPr lang="pt-BR" dirty="0"/>
                        <a:t>Descrição</a:t>
                      </a:r>
                    </a:p>
                  </a:txBody>
                  <a:tcPr/>
                </a:tc>
                <a:extLst>
                  <a:ext uri="{0D108BD9-81ED-4DB2-BD59-A6C34878D82A}">
                    <a16:rowId xmlns:a16="http://schemas.microsoft.com/office/drawing/2014/main" val="338692194"/>
                  </a:ext>
                </a:extLst>
              </a:tr>
              <a:tr h="1245891">
                <a:tc>
                  <a:txBody>
                    <a:bodyPr/>
                    <a:lstStyle/>
                    <a:p>
                      <a:r>
                        <a:rPr lang="pt-BR" dirty="0"/>
                        <a:t>Facilidade de manutenção. (</a:t>
                      </a:r>
                      <a:r>
                        <a:rPr lang="pt-BR" dirty="0" err="1"/>
                        <a:t>manutebilidade</a:t>
                      </a:r>
                      <a:r>
                        <a:rPr lang="pt-BR" dirty="0"/>
                        <a:t>/</a:t>
                      </a:r>
                    </a:p>
                    <a:p>
                      <a:r>
                        <a:rPr lang="pt-BR" dirty="0"/>
                        <a:t>Adaptabilidade / </a:t>
                      </a:r>
                      <a:r>
                        <a:rPr lang="pt-BR" dirty="0" err="1"/>
                        <a:t>evolutividade</a:t>
                      </a:r>
                      <a:r>
                        <a:rPr lang="pt-BR" dirty="0"/>
                        <a:t>).</a:t>
                      </a:r>
                    </a:p>
                  </a:txBody>
                  <a:tcPr/>
                </a:tc>
                <a:tc>
                  <a:txBody>
                    <a:bodyPr/>
                    <a:lstStyle/>
                    <a:p>
                      <a:r>
                        <a:rPr lang="pt-BR" dirty="0"/>
                        <a:t>O software deve ser escrito de modo que possa evoluir para atender as necessidades de mudança dos clientes. É um atributo fundamental, pois a mudança de software é uma consequência de um ambiente de negócios em constante mutação.</a:t>
                      </a:r>
                    </a:p>
                  </a:txBody>
                  <a:tcPr/>
                </a:tc>
                <a:extLst>
                  <a:ext uri="{0D108BD9-81ED-4DB2-BD59-A6C34878D82A}">
                    <a16:rowId xmlns:a16="http://schemas.microsoft.com/office/drawing/2014/main" val="2085526502"/>
                  </a:ext>
                </a:extLst>
              </a:tr>
              <a:tr h="1245891">
                <a:tc>
                  <a:txBody>
                    <a:bodyPr/>
                    <a:lstStyle/>
                    <a:p>
                      <a:r>
                        <a:rPr lang="pt-BR" dirty="0"/>
                        <a:t>Confiança.</a:t>
                      </a:r>
                    </a:p>
                    <a:p>
                      <a:endParaRPr lang="pt-BR" dirty="0"/>
                    </a:p>
                    <a:p>
                      <a:r>
                        <a:rPr lang="pt-BR" dirty="0"/>
                        <a:t>(</a:t>
                      </a:r>
                      <a:r>
                        <a:rPr lang="pt-BR" dirty="0" err="1"/>
                        <a:t>obs</a:t>
                      </a:r>
                      <a:r>
                        <a:rPr lang="pt-BR" dirty="0"/>
                        <a:t> – segurança </a:t>
                      </a:r>
                      <a:r>
                        <a:rPr lang="pt-BR" dirty="0" err="1"/>
                        <a:t>CIDa</a:t>
                      </a:r>
                      <a:r>
                        <a:rPr lang="pt-BR" dirty="0"/>
                        <a:t> – confidencialidade, integridade, disponibilidade e autenticidade.</a:t>
                      </a:r>
                    </a:p>
                  </a:txBody>
                  <a:tcPr/>
                </a:tc>
                <a:tc>
                  <a:txBody>
                    <a:bodyPr/>
                    <a:lstStyle/>
                    <a:p>
                      <a:r>
                        <a:rPr lang="pt-BR" dirty="0"/>
                        <a:t>O nível de confiança do software tem uma série de características, incluindo confiabilidade, proteção e segurança. Um software confiável não deve causar danos físicos ou econômicos no caso de falha de sistema. (</a:t>
                      </a:r>
                      <a:r>
                        <a:rPr lang="pt-BR" dirty="0" err="1"/>
                        <a:t>obs</a:t>
                      </a:r>
                      <a:r>
                        <a:rPr lang="pt-BR" dirty="0"/>
                        <a:t> – segurança CID – confidencialidade, integridade, disponibilidade) e autenticidade.</a:t>
                      </a:r>
                    </a:p>
                  </a:txBody>
                  <a:tcPr/>
                </a:tc>
                <a:extLst>
                  <a:ext uri="{0D108BD9-81ED-4DB2-BD59-A6C34878D82A}">
                    <a16:rowId xmlns:a16="http://schemas.microsoft.com/office/drawing/2014/main" val="2442098370"/>
                  </a:ext>
                </a:extLst>
              </a:tr>
              <a:tr h="958377">
                <a:tc>
                  <a:txBody>
                    <a:bodyPr/>
                    <a:lstStyle/>
                    <a:p>
                      <a:r>
                        <a:rPr lang="pt-BR" dirty="0"/>
                        <a:t>Eficiência</a:t>
                      </a:r>
                    </a:p>
                    <a:p>
                      <a:r>
                        <a:rPr lang="pt-BR" dirty="0"/>
                        <a:t>(performance geral, e em situações criticas de hardware e comunicação, </a:t>
                      </a:r>
                      <a:r>
                        <a:rPr lang="pt-BR" dirty="0" err="1"/>
                        <a:t>etc</a:t>
                      </a:r>
                      <a:r>
                        <a:rPr lang="pt-BR" dirty="0"/>
                        <a:t>).</a:t>
                      </a:r>
                    </a:p>
                  </a:txBody>
                  <a:tcPr/>
                </a:tc>
                <a:tc>
                  <a:txBody>
                    <a:bodyPr/>
                    <a:lstStyle/>
                    <a:p>
                      <a:r>
                        <a:rPr lang="pt-BR" dirty="0"/>
                        <a:t>O Software não deve desperdiçar os recursos do sistema, como memória e ciclos do processador. Portanto, a eficiência inclui tempo de resposta, tempo de processamento, utilização de memória, etc.</a:t>
                      </a:r>
                    </a:p>
                  </a:txBody>
                  <a:tcPr/>
                </a:tc>
                <a:extLst>
                  <a:ext uri="{0D108BD9-81ED-4DB2-BD59-A6C34878D82A}">
                    <a16:rowId xmlns:a16="http://schemas.microsoft.com/office/drawing/2014/main" val="3759717435"/>
                  </a:ext>
                </a:extLst>
              </a:tr>
              <a:tr h="958377">
                <a:tc>
                  <a:txBody>
                    <a:bodyPr/>
                    <a:lstStyle/>
                    <a:p>
                      <a:r>
                        <a:rPr lang="pt-BR" dirty="0"/>
                        <a:t>Usabilidade</a:t>
                      </a:r>
                    </a:p>
                    <a:p>
                      <a:r>
                        <a:rPr lang="pt-BR" dirty="0"/>
                        <a:t>(amigabilidade)</a:t>
                      </a:r>
                    </a:p>
                  </a:txBody>
                  <a:tcPr/>
                </a:tc>
                <a:tc>
                  <a:txBody>
                    <a:bodyPr/>
                    <a:lstStyle/>
                    <a:p>
                      <a:r>
                        <a:rPr lang="pt-BR" dirty="0"/>
                        <a:t>O software deve ser usável, sem esforço excessivo, pelo tipo de usuário para o qual ele foi projetado. Isso significa que ele deve apresentar uma interface com o usuário e documentação adequadas.</a:t>
                      </a:r>
                    </a:p>
                  </a:txBody>
                  <a:tcPr/>
                </a:tc>
                <a:extLst>
                  <a:ext uri="{0D108BD9-81ED-4DB2-BD59-A6C34878D82A}">
                    <a16:rowId xmlns:a16="http://schemas.microsoft.com/office/drawing/2014/main" val="392730287"/>
                  </a:ext>
                </a:extLst>
              </a:tr>
            </a:tbl>
          </a:graphicData>
        </a:graphic>
      </p:graphicFrame>
    </p:spTree>
    <p:extLst>
      <p:ext uri="{BB962C8B-B14F-4D97-AF65-F5344CB8AC3E}">
        <p14:creationId xmlns:p14="http://schemas.microsoft.com/office/powerpoint/2010/main" val="3933366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66799-09CA-4FFF-8D48-2D8D6671CBBC}"/>
              </a:ext>
            </a:extLst>
          </p:cNvPr>
          <p:cNvSpPr>
            <a:spLocks noGrp="1"/>
          </p:cNvSpPr>
          <p:nvPr>
            <p:ph type="title"/>
          </p:nvPr>
        </p:nvSpPr>
        <p:spPr/>
        <p:txBody>
          <a:bodyPr>
            <a:normAutofit/>
          </a:bodyPr>
          <a:lstStyle/>
          <a:p>
            <a:pPr algn="ctr">
              <a:defRPr/>
            </a:pPr>
            <a:r>
              <a:rPr lang="pt-BR" b="1" dirty="0">
                <a:solidFill>
                  <a:srgbClr val="C00000"/>
                </a:solidFill>
              </a:rPr>
              <a:t>Tabela 2.1 – Tabela de Propriedades Emergentes de SW. - Cap 1 </a:t>
            </a:r>
            <a:r>
              <a:rPr lang="pt-BR" b="1" dirty="0" err="1">
                <a:solidFill>
                  <a:srgbClr val="C00000"/>
                </a:solidFill>
              </a:rPr>
              <a:t>Sommerville</a:t>
            </a:r>
            <a:endParaRPr lang="pt-BR" b="1" dirty="0">
              <a:solidFill>
                <a:srgbClr val="C00000"/>
              </a:solidFill>
            </a:endParaRPr>
          </a:p>
        </p:txBody>
      </p:sp>
      <p:sp>
        <p:nvSpPr>
          <p:cNvPr id="30724" name="Espaço Reservado para Número de Slide 3">
            <a:extLst>
              <a:ext uri="{FF2B5EF4-FFF2-40B4-BE49-F238E27FC236}">
                <a16:creationId xmlns:a16="http://schemas.microsoft.com/office/drawing/2014/main" id="{CC27A191-6927-4243-A2CC-357978B2A1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29A538-C383-41ED-A576-A7575348210F}" type="slidenum">
              <a:rPr lang="pt-BR" altLang="pt-BR" smtClean="0">
                <a:solidFill>
                  <a:srgbClr val="3F3F3F"/>
                </a:solidFill>
              </a:rPr>
              <a:pPr/>
              <a:t>34</a:t>
            </a:fld>
            <a:endParaRPr lang="pt-BR" altLang="pt-BR">
              <a:solidFill>
                <a:srgbClr val="3F3F3F"/>
              </a:solidFill>
            </a:endParaRPr>
          </a:p>
        </p:txBody>
      </p:sp>
      <p:sp>
        <p:nvSpPr>
          <p:cNvPr id="30726" name="Espaço Reservado para Conteúdo 2">
            <a:extLst>
              <a:ext uri="{FF2B5EF4-FFF2-40B4-BE49-F238E27FC236}">
                <a16:creationId xmlns:a16="http://schemas.microsoft.com/office/drawing/2014/main" id="{E92441C7-5A4B-4A7D-B6A6-884F6F744E16}"/>
              </a:ext>
            </a:extLst>
          </p:cNvPr>
          <p:cNvSpPr txBox="1">
            <a:spLocks/>
          </p:cNvSpPr>
          <p:nvPr/>
        </p:nvSpPr>
        <p:spPr bwMode="auto">
          <a:xfrm>
            <a:off x="1631950" y="5454651"/>
            <a:ext cx="82296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tIns="91440"/>
          <a:lstStyle>
            <a:lvl1pPr marL="438150" indent="-319088">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30250" indent="-2730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995363"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16025" indent="-182563">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425575" indent="-182563">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18827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3399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7971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254375" indent="-182563"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just"/>
            <a:endParaRPr lang="pt-BR" altLang="pt-BR" dirty="0"/>
          </a:p>
        </p:txBody>
      </p:sp>
      <p:graphicFrame>
        <p:nvGraphicFramePr>
          <p:cNvPr id="3" name="Tabela 4">
            <a:extLst>
              <a:ext uri="{FF2B5EF4-FFF2-40B4-BE49-F238E27FC236}">
                <a16:creationId xmlns:a16="http://schemas.microsoft.com/office/drawing/2014/main" id="{725049C4-A9C2-F13A-F8CE-B8C0CCCF6710}"/>
              </a:ext>
            </a:extLst>
          </p:cNvPr>
          <p:cNvGraphicFramePr>
            <a:graphicFrameLocks noGrp="1"/>
          </p:cNvGraphicFramePr>
          <p:nvPr>
            <p:extLst>
              <p:ext uri="{D42A27DB-BD31-4B8C-83A1-F6EECF244321}">
                <p14:modId xmlns:p14="http://schemas.microsoft.com/office/powerpoint/2010/main" val="1422958422"/>
              </p:ext>
            </p:extLst>
          </p:nvPr>
        </p:nvGraphicFramePr>
        <p:xfrm>
          <a:off x="344556" y="1690688"/>
          <a:ext cx="11542643" cy="5080582"/>
        </p:xfrm>
        <a:graphic>
          <a:graphicData uri="http://schemas.openxmlformats.org/drawingml/2006/table">
            <a:tbl>
              <a:tblPr firstRow="1" bandRow="1">
                <a:tableStyleId>{5C22544A-7EE6-4342-B048-85BDC9FD1C3A}</a:tableStyleId>
              </a:tblPr>
              <a:tblGrid>
                <a:gridCol w="2160105">
                  <a:extLst>
                    <a:ext uri="{9D8B030D-6E8A-4147-A177-3AD203B41FA5}">
                      <a16:colId xmlns:a16="http://schemas.microsoft.com/office/drawing/2014/main" val="799549426"/>
                    </a:ext>
                  </a:extLst>
                </a:gridCol>
                <a:gridCol w="9382538">
                  <a:extLst>
                    <a:ext uri="{9D8B030D-6E8A-4147-A177-3AD203B41FA5}">
                      <a16:colId xmlns:a16="http://schemas.microsoft.com/office/drawing/2014/main" val="3909489289"/>
                    </a:ext>
                  </a:extLst>
                </a:gridCol>
              </a:tblGrid>
              <a:tr h="622251">
                <a:tc>
                  <a:txBody>
                    <a:bodyPr/>
                    <a:lstStyle/>
                    <a:p>
                      <a:r>
                        <a:rPr lang="pt-BR" dirty="0"/>
                        <a:t>Propriedade</a:t>
                      </a:r>
                    </a:p>
                  </a:txBody>
                  <a:tcPr/>
                </a:tc>
                <a:tc>
                  <a:txBody>
                    <a:bodyPr/>
                    <a:lstStyle/>
                    <a:p>
                      <a:r>
                        <a:rPr lang="pt-BR" dirty="0"/>
                        <a:t>Descrição</a:t>
                      </a:r>
                    </a:p>
                  </a:txBody>
                  <a:tcPr/>
                </a:tc>
                <a:extLst>
                  <a:ext uri="{0D108BD9-81ED-4DB2-BD59-A6C34878D82A}">
                    <a16:rowId xmlns:a16="http://schemas.microsoft.com/office/drawing/2014/main" val="338692194"/>
                  </a:ext>
                </a:extLst>
              </a:tr>
              <a:tr h="695304">
                <a:tc>
                  <a:txBody>
                    <a:bodyPr/>
                    <a:lstStyle/>
                    <a:p>
                      <a:r>
                        <a:rPr lang="pt-BR" dirty="0"/>
                        <a:t>Volume </a:t>
                      </a:r>
                    </a:p>
                    <a:p>
                      <a:r>
                        <a:rPr lang="pt-BR" dirty="0"/>
                        <a:t>(escalabilidade).</a:t>
                      </a:r>
                    </a:p>
                  </a:txBody>
                  <a:tcPr/>
                </a:tc>
                <a:tc>
                  <a:txBody>
                    <a:bodyPr/>
                    <a:lstStyle/>
                    <a:p>
                      <a:r>
                        <a:rPr lang="pt-BR" dirty="0"/>
                        <a:t>O volume de um sistema (espaço total ocupado) varia dependendo de como a montagem dos componentes está organizada e conectada.</a:t>
                      </a:r>
                    </a:p>
                  </a:txBody>
                  <a:tcPr/>
                </a:tc>
                <a:extLst>
                  <a:ext uri="{0D108BD9-81ED-4DB2-BD59-A6C34878D82A}">
                    <a16:rowId xmlns:a16="http://schemas.microsoft.com/office/drawing/2014/main" val="2085526502"/>
                  </a:ext>
                </a:extLst>
              </a:tr>
              <a:tr h="887896">
                <a:tc>
                  <a:txBody>
                    <a:bodyPr/>
                    <a:lstStyle/>
                    <a:p>
                      <a:r>
                        <a:rPr lang="pt-BR" dirty="0"/>
                        <a:t>Confiabilidade</a:t>
                      </a:r>
                    </a:p>
                  </a:txBody>
                  <a:tcPr/>
                </a:tc>
                <a:tc>
                  <a:txBody>
                    <a:bodyPr/>
                    <a:lstStyle/>
                    <a:p>
                      <a:r>
                        <a:rPr lang="pt-BR" dirty="0"/>
                        <a:t>A confiabilidade do sistema depende da confiabilidade dos componentes, mas interações inesperadas podem causar novos tipos de falha e, portanto, afetar a confiabilidade do sistema.</a:t>
                      </a:r>
                    </a:p>
                  </a:txBody>
                  <a:tcPr/>
                </a:tc>
                <a:extLst>
                  <a:ext uri="{0D108BD9-81ED-4DB2-BD59-A6C34878D82A}">
                    <a16:rowId xmlns:a16="http://schemas.microsoft.com/office/drawing/2014/main" val="2442098370"/>
                  </a:ext>
                </a:extLst>
              </a:tr>
              <a:tr h="958377">
                <a:tc>
                  <a:txBody>
                    <a:bodyPr/>
                    <a:lstStyle/>
                    <a:p>
                      <a:r>
                        <a:rPr lang="pt-BR" dirty="0"/>
                        <a:t>Proteção</a:t>
                      </a:r>
                    </a:p>
                  </a:txBody>
                  <a:tcPr/>
                </a:tc>
                <a:tc>
                  <a:txBody>
                    <a:bodyPr/>
                    <a:lstStyle/>
                    <a:p>
                      <a:r>
                        <a:rPr lang="pt-BR" dirty="0"/>
                        <a:t>A proteção do sistema (sua capacidade de resistir a ataques) é uma propriedade complexa que não pode ser facilmente medida. Podem ocorrer ataques não previstos pelos projetistas do sistema e, dessa maneira, as proteções internas serão vencidas.</a:t>
                      </a:r>
                    </a:p>
                  </a:txBody>
                  <a:tcPr/>
                </a:tc>
                <a:extLst>
                  <a:ext uri="{0D108BD9-81ED-4DB2-BD59-A6C34878D82A}">
                    <a16:rowId xmlns:a16="http://schemas.microsoft.com/office/drawing/2014/main" val="3759717435"/>
                  </a:ext>
                </a:extLst>
              </a:tr>
              <a:tr h="958377">
                <a:tc>
                  <a:txBody>
                    <a:bodyPr/>
                    <a:lstStyle/>
                    <a:p>
                      <a:r>
                        <a:rPr lang="pt-BR" dirty="0"/>
                        <a:t>Facilidade de reparos</a:t>
                      </a:r>
                    </a:p>
                  </a:txBody>
                  <a:tcPr/>
                </a:tc>
                <a:tc>
                  <a:txBody>
                    <a:bodyPr/>
                    <a:lstStyle/>
                    <a:p>
                      <a:r>
                        <a:rPr lang="pt-BR" dirty="0"/>
                        <a:t>Esta propriedade reflete a facilidade com que um problema no sistema é resolvido, após sua descoberta. Isso depende da capacidade de diagnosticar o problema, acessar os componentes defeituosos e modificar ou substituir esses componentes.</a:t>
                      </a:r>
                    </a:p>
                  </a:txBody>
                  <a:tcPr/>
                </a:tc>
                <a:extLst>
                  <a:ext uri="{0D108BD9-81ED-4DB2-BD59-A6C34878D82A}">
                    <a16:rowId xmlns:a16="http://schemas.microsoft.com/office/drawing/2014/main" val="392730287"/>
                  </a:ext>
                </a:extLst>
              </a:tr>
              <a:tr h="958377">
                <a:tc>
                  <a:txBody>
                    <a:bodyPr/>
                    <a:lstStyle/>
                    <a:p>
                      <a:r>
                        <a:rPr lang="pt-BR" dirty="0"/>
                        <a:t>Usabilidade</a:t>
                      </a:r>
                    </a:p>
                  </a:txBody>
                  <a:tcPr/>
                </a:tc>
                <a:tc>
                  <a:txBody>
                    <a:bodyPr/>
                    <a:lstStyle/>
                    <a:p>
                      <a:r>
                        <a:rPr lang="pt-BR" dirty="0"/>
                        <a:t>Esta Propriedade reflete a facilidade com que o sistema pode ser usado. Isso depende dos componentes técnicos do sistema, seus operadores e seu ambiente operacional.</a:t>
                      </a:r>
                    </a:p>
                  </a:txBody>
                  <a:tcPr/>
                </a:tc>
                <a:extLst>
                  <a:ext uri="{0D108BD9-81ED-4DB2-BD59-A6C34878D82A}">
                    <a16:rowId xmlns:a16="http://schemas.microsoft.com/office/drawing/2014/main" val="3058126867"/>
                  </a:ext>
                </a:extLst>
              </a:tr>
            </a:tbl>
          </a:graphicData>
        </a:graphic>
      </p:graphicFrame>
    </p:spTree>
    <p:extLst>
      <p:ext uri="{BB962C8B-B14F-4D97-AF65-F5344CB8AC3E}">
        <p14:creationId xmlns:p14="http://schemas.microsoft.com/office/powerpoint/2010/main" val="318488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Número de Slide 1">
            <a:extLst>
              <a:ext uri="{FF2B5EF4-FFF2-40B4-BE49-F238E27FC236}">
                <a16:creationId xmlns:a16="http://schemas.microsoft.com/office/drawing/2014/main" id="{17B9AA8F-BE90-4574-8B86-ADC0DFC082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628CE0-A3E2-4DEE-9DA1-6506EF28E14C}" type="slidenum">
              <a:rPr lang="pt-BR" altLang="pt-BR" smtClean="0">
                <a:solidFill>
                  <a:srgbClr val="3F3F3F"/>
                </a:solidFill>
              </a:rPr>
              <a:pPr/>
              <a:t>35</a:t>
            </a:fld>
            <a:endParaRPr lang="pt-BR" altLang="pt-BR">
              <a:solidFill>
                <a:srgbClr val="3F3F3F"/>
              </a:solidFill>
            </a:endParaRPr>
          </a:p>
        </p:txBody>
      </p:sp>
      <p:pic>
        <p:nvPicPr>
          <p:cNvPr id="18435" name="Picture 2" descr="C:\Liriane\Uniararas\2_Semestre\PosGraduacaoIHC\Requirements-Gathering-User-Experience-UX-Project-Cartoon.jpg">
            <a:extLst>
              <a:ext uri="{FF2B5EF4-FFF2-40B4-BE49-F238E27FC236}">
                <a16:creationId xmlns:a16="http://schemas.microsoft.com/office/drawing/2014/main" id="{1BBA767F-387A-478E-AE3C-D70246627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1" y="517525"/>
            <a:ext cx="8072437"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9C0EB-8E67-2079-7BB9-D2373A276FE3}"/>
              </a:ext>
            </a:extLst>
          </p:cNvPr>
          <p:cNvSpPr>
            <a:spLocks noGrp="1"/>
          </p:cNvSpPr>
          <p:nvPr>
            <p:ph type="title"/>
          </p:nvPr>
        </p:nvSpPr>
        <p:spPr>
          <a:xfrm>
            <a:off x="0" y="1"/>
            <a:ext cx="11353800" cy="681036"/>
          </a:xfrm>
        </p:spPr>
        <p:txBody>
          <a:bodyPr>
            <a:normAutofit fontScale="90000"/>
          </a:bodyPr>
          <a:lstStyle/>
          <a:p>
            <a:r>
              <a:rPr lang="pt-BR" dirty="0"/>
              <a:t>Questionário I – aula 1.</a:t>
            </a:r>
          </a:p>
        </p:txBody>
      </p:sp>
      <p:sp>
        <p:nvSpPr>
          <p:cNvPr id="3" name="Espaço Reservado para Conteúdo 2">
            <a:extLst>
              <a:ext uri="{FF2B5EF4-FFF2-40B4-BE49-F238E27FC236}">
                <a16:creationId xmlns:a16="http://schemas.microsoft.com/office/drawing/2014/main" id="{49CCEEE6-ED92-4221-19D1-334CE027B9B3}"/>
              </a:ext>
            </a:extLst>
          </p:cNvPr>
          <p:cNvSpPr>
            <a:spLocks noGrp="1"/>
          </p:cNvSpPr>
          <p:nvPr>
            <p:ph idx="1"/>
          </p:nvPr>
        </p:nvSpPr>
        <p:spPr>
          <a:xfrm>
            <a:off x="132523" y="543339"/>
            <a:ext cx="11221278" cy="5633624"/>
          </a:xfrm>
        </p:spPr>
        <p:txBody>
          <a:bodyPr>
            <a:normAutofit fontScale="77500" lnSpcReduction="20000"/>
          </a:bodyPr>
          <a:lstStyle/>
          <a:p>
            <a:pPr marL="0" marR="360045" indent="0">
              <a:lnSpc>
                <a:spcPct val="120000"/>
              </a:lnSpc>
              <a:spcBef>
                <a:spcPts val="260"/>
              </a:spcBef>
              <a:buClr>
                <a:srgbClr val="CC0066"/>
              </a:buClr>
              <a:buSzPct val="68750"/>
              <a:buNone/>
              <a:tabLst>
                <a:tab pos="355600" algn="l"/>
              </a:tabLst>
            </a:pPr>
            <a:r>
              <a:rPr lang="pt-BR" sz="2800" dirty="0">
                <a:latin typeface="Arial MT"/>
                <a:cs typeface="Arial MT"/>
              </a:rPr>
              <a:t>1-) O que é Software.</a:t>
            </a:r>
          </a:p>
          <a:p>
            <a:pPr marL="0" marR="360045" indent="0">
              <a:lnSpc>
                <a:spcPct val="120000"/>
              </a:lnSpc>
              <a:spcBef>
                <a:spcPts val="260"/>
              </a:spcBef>
              <a:buClr>
                <a:srgbClr val="CC0066"/>
              </a:buClr>
              <a:buSzPct val="68750"/>
              <a:buNone/>
              <a:tabLst>
                <a:tab pos="355600" algn="l"/>
              </a:tabLst>
            </a:pPr>
            <a:r>
              <a:rPr lang="pt-BR" sz="2800" dirty="0">
                <a:latin typeface="Arial MT"/>
                <a:cs typeface="Arial MT"/>
              </a:rPr>
              <a:t>2-) O que é Engenharia.</a:t>
            </a:r>
          </a:p>
          <a:p>
            <a:pPr marL="0" marR="360045" indent="0">
              <a:lnSpc>
                <a:spcPct val="120000"/>
              </a:lnSpc>
              <a:spcBef>
                <a:spcPts val="260"/>
              </a:spcBef>
              <a:buClr>
                <a:srgbClr val="CC0066"/>
              </a:buClr>
              <a:buSzPct val="68750"/>
              <a:buNone/>
              <a:tabLst>
                <a:tab pos="355600" algn="l"/>
              </a:tabLst>
            </a:pPr>
            <a:r>
              <a:rPr lang="pt-BR" sz="2800" dirty="0">
                <a:latin typeface="Arial MT"/>
                <a:cs typeface="Arial MT"/>
              </a:rPr>
              <a:t>3-) O que é Engenharia de Software.</a:t>
            </a:r>
          </a:p>
          <a:p>
            <a:pPr marL="0" marR="360045" indent="0">
              <a:lnSpc>
                <a:spcPct val="120000"/>
              </a:lnSpc>
              <a:spcBef>
                <a:spcPts val="260"/>
              </a:spcBef>
              <a:buClr>
                <a:srgbClr val="CC0066"/>
              </a:buClr>
              <a:buSzPct val="68750"/>
              <a:buNone/>
              <a:tabLst>
                <a:tab pos="355600" algn="l"/>
              </a:tabLst>
            </a:pPr>
            <a:r>
              <a:rPr lang="pt-BR" sz="2800" dirty="0">
                <a:latin typeface="Arial MT"/>
                <a:cs typeface="Arial MT"/>
              </a:rPr>
              <a:t>4-) Comente sobre Engenharia de Sistemas e Engenharia de Software.</a:t>
            </a:r>
          </a:p>
          <a:p>
            <a:pPr marL="0" marR="360045" indent="0">
              <a:lnSpc>
                <a:spcPct val="120000"/>
              </a:lnSpc>
              <a:spcBef>
                <a:spcPts val="260"/>
              </a:spcBef>
              <a:buClr>
                <a:srgbClr val="CC0066"/>
              </a:buClr>
              <a:buSzPct val="68750"/>
              <a:buNone/>
              <a:tabLst>
                <a:tab pos="355600" algn="l"/>
              </a:tabLst>
            </a:pPr>
            <a:r>
              <a:rPr lang="pt-BR" dirty="0">
                <a:latin typeface="Arial MT"/>
                <a:cs typeface="Arial MT"/>
              </a:rPr>
              <a:t>5-) Quais aspectos além do desenvolvimento do software, estão presentes na engenharia do Software. (texto slide tabela 1.1).</a:t>
            </a:r>
          </a:p>
          <a:p>
            <a:pPr marL="0" marR="360045" indent="0">
              <a:lnSpc>
                <a:spcPct val="120000"/>
              </a:lnSpc>
              <a:spcBef>
                <a:spcPts val="260"/>
              </a:spcBef>
              <a:buClr>
                <a:srgbClr val="CC0066"/>
              </a:buClr>
              <a:buSzPct val="68750"/>
              <a:buNone/>
              <a:tabLst>
                <a:tab pos="355600" algn="l"/>
              </a:tabLst>
            </a:pPr>
            <a:r>
              <a:rPr lang="pt-BR" sz="2800" dirty="0">
                <a:latin typeface="Arial MT"/>
                <a:cs typeface="Arial MT"/>
              </a:rPr>
              <a:t>6-) Comente sobre </a:t>
            </a:r>
            <a:r>
              <a:rPr lang="pt-BR" dirty="0">
                <a:latin typeface="Arial MT"/>
                <a:cs typeface="Arial MT"/>
              </a:rPr>
              <a:t>os atributos essenciais de um bom software</a:t>
            </a:r>
            <a:r>
              <a:rPr lang="pt-BR" sz="2800" dirty="0">
                <a:latin typeface="Arial MT"/>
                <a:cs typeface="Arial MT"/>
              </a:rPr>
              <a:t>.</a:t>
            </a:r>
          </a:p>
          <a:p>
            <a:pPr marL="0" marR="360045" indent="0">
              <a:lnSpc>
                <a:spcPct val="120000"/>
              </a:lnSpc>
              <a:spcBef>
                <a:spcPts val="260"/>
              </a:spcBef>
              <a:buClr>
                <a:srgbClr val="CC0066"/>
              </a:buClr>
              <a:buSzPct val="68750"/>
              <a:buNone/>
              <a:tabLst>
                <a:tab pos="355600" algn="l"/>
              </a:tabLst>
            </a:pPr>
            <a:r>
              <a:rPr lang="pt-BR" dirty="0">
                <a:latin typeface="Arial MT"/>
                <a:cs typeface="Arial MT"/>
              </a:rPr>
              <a:t>7-) Comente sobre as propriedades emergentes de um bom software.</a:t>
            </a:r>
          </a:p>
          <a:p>
            <a:pPr marL="0" marR="360045" indent="0">
              <a:lnSpc>
                <a:spcPct val="120000"/>
              </a:lnSpc>
              <a:spcBef>
                <a:spcPts val="260"/>
              </a:spcBef>
              <a:buClr>
                <a:srgbClr val="CC0066"/>
              </a:buClr>
              <a:buSzPct val="68750"/>
              <a:buNone/>
              <a:tabLst>
                <a:tab pos="355600" algn="l"/>
              </a:tabLst>
            </a:pPr>
            <a:r>
              <a:rPr lang="pt-BR" sz="2800" dirty="0">
                <a:latin typeface="Arial MT"/>
                <a:cs typeface="Arial MT"/>
              </a:rPr>
              <a:t>8-) Quais aspectos e atributos / propriedades de um bom software, o case feito durante a aula 11/05 tratou.</a:t>
            </a:r>
          </a:p>
          <a:p>
            <a:pPr marL="0" marR="360045" indent="0">
              <a:lnSpc>
                <a:spcPct val="120000"/>
              </a:lnSpc>
              <a:spcBef>
                <a:spcPts val="260"/>
              </a:spcBef>
              <a:buClr>
                <a:srgbClr val="CC0066"/>
              </a:buClr>
              <a:buSzPct val="68750"/>
              <a:buNone/>
              <a:tabLst>
                <a:tab pos="355600" algn="l"/>
              </a:tabLst>
            </a:pPr>
            <a:r>
              <a:rPr lang="pt-BR" dirty="0">
                <a:latin typeface="Arial MT"/>
                <a:cs typeface="Arial MT"/>
              </a:rPr>
              <a:t>9-) Quais atributos / propriedades de um bom software que o ERP – SAP mais se destaca, e qual(s) menos se destaca?</a:t>
            </a:r>
          </a:p>
          <a:p>
            <a:pPr marL="0" marR="360045" indent="0">
              <a:lnSpc>
                <a:spcPct val="120000"/>
              </a:lnSpc>
              <a:spcBef>
                <a:spcPts val="260"/>
              </a:spcBef>
              <a:buClr>
                <a:srgbClr val="CC0066"/>
              </a:buClr>
              <a:buSzPct val="68750"/>
              <a:buNone/>
              <a:tabLst>
                <a:tab pos="355600" algn="l"/>
              </a:tabLst>
            </a:pPr>
            <a:r>
              <a:rPr lang="pt-BR" sz="2800" dirty="0">
                <a:latin typeface="Arial MT"/>
                <a:cs typeface="Arial MT"/>
              </a:rPr>
              <a:t>10-) Comente sobre as motivos que retratam a crise de software, em relação ao resultado final e projetos mal sucedidos. (quais gargalos de falha de comunicação e entendimento nas etapas).</a:t>
            </a:r>
          </a:p>
          <a:p>
            <a:pPr marL="0" marR="360045" indent="0">
              <a:lnSpc>
                <a:spcPts val="3800"/>
              </a:lnSpc>
              <a:spcBef>
                <a:spcPts val="260"/>
              </a:spcBef>
              <a:buClr>
                <a:srgbClr val="CC0066"/>
              </a:buClr>
              <a:buSzPct val="68750"/>
              <a:buNone/>
              <a:tabLst>
                <a:tab pos="355600" algn="l"/>
              </a:tabLst>
            </a:pPr>
            <a:endParaRPr lang="pt-BR" sz="2800" dirty="0">
              <a:latin typeface="Arial MT"/>
              <a:cs typeface="Arial MT"/>
            </a:endParaRPr>
          </a:p>
          <a:p>
            <a:pPr marL="0" marR="360045" indent="0">
              <a:lnSpc>
                <a:spcPts val="3800"/>
              </a:lnSpc>
              <a:spcBef>
                <a:spcPts val="260"/>
              </a:spcBef>
              <a:buClr>
                <a:srgbClr val="CC0066"/>
              </a:buClr>
              <a:buSzPct val="68750"/>
              <a:buNone/>
              <a:tabLst>
                <a:tab pos="355600" algn="l"/>
              </a:tabLst>
            </a:pPr>
            <a:endParaRPr lang="pt-BR" sz="2800" dirty="0">
              <a:latin typeface="Arial MT"/>
              <a:cs typeface="Arial MT"/>
            </a:endParaRPr>
          </a:p>
          <a:p>
            <a:endParaRPr lang="pt-BR" dirty="0"/>
          </a:p>
        </p:txBody>
      </p:sp>
    </p:spTree>
    <p:extLst>
      <p:ext uri="{BB962C8B-B14F-4D97-AF65-F5344CB8AC3E}">
        <p14:creationId xmlns:p14="http://schemas.microsoft.com/office/powerpoint/2010/main" val="417739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77B80B-5F3C-4CFF-BE69-899345FD3B01}"/>
              </a:ext>
            </a:extLst>
          </p:cNvPr>
          <p:cNvSpPr>
            <a:spLocks noGrp="1"/>
          </p:cNvSpPr>
          <p:nvPr>
            <p:ph idx="1"/>
          </p:nvPr>
        </p:nvSpPr>
        <p:spPr>
          <a:xfrm>
            <a:off x="622852" y="1196973"/>
            <a:ext cx="11211339" cy="4488210"/>
          </a:xfrm>
        </p:spPr>
        <p:txBody>
          <a:bodyPr>
            <a:normAutofit/>
          </a:bodyPr>
          <a:lstStyle/>
          <a:p>
            <a:r>
              <a:rPr lang="pt-BR" sz="1800" dirty="0">
                <a:latin typeface="Arial" panose="020B0604020202020204" pitchFamily="34" charset="0"/>
              </a:rPr>
              <a:t>Competências trabalhadas na Disciplina.</a:t>
            </a:r>
          </a:p>
          <a:p>
            <a:pPr marL="0" indent="0">
              <a:buNone/>
            </a:pPr>
            <a:endParaRPr lang="pt-BR" sz="1800" b="0" i="0" u="none" strike="noStrike" baseline="0" dirty="0">
              <a:latin typeface="Arial" panose="020B0604020202020204" pitchFamily="34" charset="0"/>
            </a:endParaRPr>
          </a:p>
          <a:p>
            <a:r>
              <a:rPr lang="pt-BR" sz="2400" b="0" i="0" u="none" strike="noStrike" baseline="0" dirty="0">
                <a:solidFill>
                  <a:srgbClr val="000000"/>
                </a:solidFill>
                <a:latin typeface="Arial" panose="020B0604020202020204" pitchFamily="34" charset="0"/>
              </a:rPr>
              <a:t>Especificar os requisitos, projetar e documentar soluções de software baseadas no conhecimento apropriado de teorias, modelos e técnicas, observando as necessidades dos projetos. </a:t>
            </a:r>
          </a:p>
          <a:p>
            <a:endParaRPr lang="pt-BR" sz="2400" dirty="0">
              <a:solidFill>
                <a:srgbClr val="000000"/>
              </a:solidFill>
              <a:latin typeface="Arial" panose="020B0604020202020204" pitchFamily="34" charset="0"/>
            </a:endParaRPr>
          </a:p>
          <a:p>
            <a:pPr marL="0" indent="0">
              <a:buNone/>
            </a:pPr>
            <a:endParaRPr lang="pt-BR" sz="2400" b="0" i="0" u="none" strike="noStrike" baseline="0" dirty="0">
              <a:solidFill>
                <a:srgbClr val="000000"/>
              </a:solidFill>
              <a:latin typeface="Arial" panose="020B0604020202020204" pitchFamily="34" charset="0"/>
            </a:endParaRPr>
          </a:p>
          <a:p>
            <a:r>
              <a:rPr lang="pt-BR" sz="2400" b="0" i="0" u="none" strike="noStrike" baseline="0" dirty="0">
                <a:solidFill>
                  <a:srgbClr val="000000"/>
                </a:solidFill>
                <a:latin typeface="Arial" panose="020B0604020202020204" pitchFamily="34" charset="0"/>
              </a:rPr>
              <a:t>Modelar e implantar processos de negócio, propor soluções de TI a fim de aumentar a competitividade das organizações. </a:t>
            </a:r>
          </a:p>
          <a:p>
            <a:pPr marL="0" indent="0">
              <a:buNone/>
            </a:pPr>
            <a:endParaRPr lang="pt-BR" sz="2400" b="0" i="0" u="none" strike="noStrike" baseline="0" dirty="0">
              <a:solidFill>
                <a:srgbClr val="000000"/>
              </a:solidFill>
              <a:latin typeface="Arial" panose="020B0604020202020204" pitchFamily="34" charset="0"/>
            </a:endParaRPr>
          </a:p>
          <a:p>
            <a:pPr algn="just">
              <a:lnSpc>
                <a:spcPct val="150000"/>
              </a:lnSpc>
              <a:buFontTx/>
              <a:buChar char="-"/>
              <a:defRPr/>
            </a:pPr>
            <a:endParaRPr lang="en-US" dirty="0"/>
          </a:p>
        </p:txBody>
      </p:sp>
    </p:spTree>
    <p:extLst>
      <p:ext uri="{BB962C8B-B14F-4D97-AF65-F5344CB8AC3E}">
        <p14:creationId xmlns:p14="http://schemas.microsoft.com/office/powerpoint/2010/main" val="124237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o explicativo em elipse 4">
            <a:extLst>
              <a:ext uri="{FF2B5EF4-FFF2-40B4-BE49-F238E27FC236}">
                <a16:creationId xmlns:a16="http://schemas.microsoft.com/office/drawing/2014/main" id="{56E5D80A-A99C-424A-BD5D-35D407EF7BAB}"/>
              </a:ext>
            </a:extLst>
          </p:cNvPr>
          <p:cNvSpPr/>
          <p:nvPr/>
        </p:nvSpPr>
        <p:spPr>
          <a:xfrm>
            <a:off x="4668839" y="1773239"/>
            <a:ext cx="5729287" cy="4110726"/>
          </a:xfrm>
          <a:prstGeom prst="wedgeEllipseCallout">
            <a:avLst>
              <a:gd name="adj1" fmla="val -60736"/>
              <a:gd name="adj2" fmla="val -1512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3" name="Espaço Reservado para Conteúdo 2">
            <a:extLst>
              <a:ext uri="{FF2B5EF4-FFF2-40B4-BE49-F238E27FC236}">
                <a16:creationId xmlns:a16="http://schemas.microsoft.com/office/drawing/2014/main" id="{1877B80B-5F3C-4CFF-BE69-899345FD3B01}"/>
              </a:ext>
            </a:extLst>
          </p:cNvPr>
          <p:cNvSpPr>
            <a:spLocks noGrp="1"/>
          </p:cNvSpPr>
          <p:nvPr>
            <p:ph idx="1"/>
          </p:nvPr>
        </p:nvSpPr>
        <p:spPr>
          <a:xfrm>
            <a:off x="5232400" y="1858962"/>
            <a:ext cx="4464050" cy="3468411"/>
          </a:xfrm>
        </p:spPr>
        <p:txBody>
          <a:bodyPr>
            <a:normAutofit lnSpcReduction="10000"/>
          </a:bodyPr>
          <a:lstStyle/>
          <a:p>
            <a:pPr algn="just">
              <a:lnSpc>
                <a:spcPct val="150000"/>
              </a:lnSpc>
              <a:defRPr/>
            </a:pPr>
            <a:endParaRPr lang="en-US" dirty="0"/>
          </a:p>
          <a:p>
            <a:pPr algn="just">
              <a:lnSpc>
                <a:spcPct val="150000"/>
              </a:lnSpc>
              <a:defRPr/>
            </a:pPr>
            <a:r>
              <a:rPr lang="en-US" dirty="0">
                <a:sym typeface="Wingdings" panose="05000000000000000000" pitchFamily="2" charset="2"/>
              </a:rPr>
              <a:t>1 – O que é  software?</a:t>
            </a:r>
          </a:p>
          <a:p>
            <a:pPr algn="just">
              <a:lnSpc>
                <a:spcPct val="150000"/>
              </a:lnSpc>
              <a:defRPr/>
            </a:pPr>
            <a:r>
              <a:rPr lang="en-US" dirty="0">
                <a:sym typeface="Wingdings" panose="05000000000000000000" pitchFamily="2" charset="2"/>
              </a:rPr>
              <a:t>2 – O que é </a:t>
            </a:r>
            <a:r>
              <a:rPr lang="en-US" dirty="0" err="1">
                <a:sym typeface="Wingdings" panose="05000000000000000000" pitchFamily="2" charset="2"/>
              </a:rPr>
              <a:t>Engenharia</a:t>
            </a:r>
            <a:r>
              <a:rPr lang="en-US" dirty="0">
                <a:sym typeface="Wingdings" panose="05000000000000000000" pitchFamily="2" charset="2"/>
              </a:rPr>
              <a:t>?</a:t>
            </a:r>
          </a:p>
          <a:p>
            <a:pPr algn="just">
              <a:lnSpc>
                <a:spcPct val="150000"/>
              </a:lnSpc>
              <a:defRPr/>
            </a:pPr>
            <a:r>
              <a:rPr lang="en-US" dirty="0">
                <a:sym typeface="Wingdings" panose="05000000000000000000" pitchFamily="2" charset="2"/>
              </a:rPr>
              <a:t>3 – O que é </a:t>
            </a:r>
            <a:r>
              <a:rPr lang="en-US" dirty="0" err="1">
                <a:sym typeface="Wingdings" panose="05000000000000000000" pitchFamily="2" charset="2"/>
              </a:rPr>
              <a:t>Engenharia</a:t>
            </a:r>
            <a:r>
              <a:rPr lang="en-US" dirty="0">
                <a:sym typeface="Wingdings" panose="05000000000000000000" pitchFamily="2" charset="2"/>
              </a:rPr>
              <a:t> de Software?</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6" name="Rectangle 75">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83" name="Picture 6" descr="http://www.envolverde.com.br/wp-content/uploads/2012/11/economia1.jpg">
            <a:extLst>
              <a:ext uri="{FF2B5EF4-FFF2-40B4-BE49-F238E27FC236}">
                <a16:creationId xmlns:a16="http://schemas.microsoft.com/office/drawing/2014/main" id="{0749F090-631F-467E-AEF2-01EC2118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88" y="2916238"/>
            <a:ext cx="5407025" cy="29860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2" name="Picture 12" descr="https://afrontablog.files.wordpress.com/2015/06/samsung_1.jpg">
            <a:extLst>
              <a:ext uri="{FF2B5EF4-FFF2-40B4-BE49-F238E27FC236}">
                <a16:creationId xmlns:a16="http://schemas.microsoft.com/office/drawing/2014/main" id="{FA7A9C63-82A6-472E-A61D-3DB515975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075" y="2916238"/>
            <a:ext cx="4532313" cy="29860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2A7186A3-3A32-43BA-A2B4-806CC55523F8}"/>
              </a:ext>
            </a:extLst>
          </p:cNvPr>
          <p:cNvSpPr>
            <a:spLocks noGrp="1"/>
          </p:cNvSpPr>
          <p:nvPr>
            <p:ph type="title"/>
          </p:nvPr>
        </p:nvSpPr>
        <p:spPr>
          <a:xfrm>
            <a:off x="960120" y="434101"/>
            <a:ext cx="10279971" cy="1362042"/>
          </a:xfrm>
        </p:spPr>
        <p:txBody>
          <a:bodyPr vert="horz" lIns="91440" tIns="45720" rIns="91440" bIns="45720" rtlCol="0" anchor="b">
            <a:normAutofit/>
          </a:bodyPr>
          <a:lstStyle/>
          <a:p>
            <a:pPr>
              <a:defRPr/>
            </a:pPr>
            <a:r>
              <a:rPr lang="en-US" sz="4800" kern="1200">
                <a:solidFill>
                  <a:schemeClr val="bg1"/>
                </a:solidFill>
                <a:latin typeface="+mj-lt"/>
                <a:ea typeface="+mj-ea"/>
                <a:cs typeface="+mj-cs"/>
              </a:rPr>
              <a:t>Hardware x Software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4025B5DB-6E13-4C8C-96EE-E07FC7CC6CA9}"/>
              </a:ext>
            </a:extLst>
          </p:cNvPr>
          <p:cNvSpPr>
            <a:spLocks noGrp="1"/>
          </p:cNvSpPr>
          <p:nvPr>
            <p:ph type="title"/>
          </p:nvPr>
        </p:nvSpPr>
        <p:spPr>
          <a:xfrm>
            <a:off x="838200" y="448721"/>
            <a:ext cx="4707671" cy="1225650"/>
          </a:xfrm>
        </p:spPr>
        <p:txBody>
          <a:bodyPr anchor="b">
            <a:normAutofit/>
          </a:bodyPr>
          <a:lstStyle/>
          <a:p>
            <a:pPr>
              <a:defRPr/>
            </a:pPr>
            <a:r>
              <a:rPr lang="pt-BR" sz="3800" dirty="0">
                <a:solidFill>
                  <a:schemeClr val="bg1"/>
                </a:solidFill>
              </a:rPr>
              <a:t>O que é sistema de Informação?</a:t>
            </a:r>
          </a:p>
        </p:txBody>
      </p:sp>
      <p:cxnSp>
        <p:nvCxnSpPr>
          <p:cNvPr id="75" name="Straight Connector 7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4DD6C307-A633-41A0-84C6-6BB727BB4D32}"/>
              </a:ext>
            </a:extLst>
          </p:cNvPr>
          <p:cNvSpPr>
            <a:spLocks noGrp="1"/>
          </p:cNvSpPr>
          <p:nvPr>
            <p:ph idx="1"/>
          </p:nvPr>
        </p:nvSpPr>
        <p:spPr>
          <a:xfrm>
            <a:off x="897769" y="1909192"/>
            <a:ext cx="4586513" cy="3647710"/>
          </a:xfrm>
        </p:spPr>
        <p:txBody>
          <a:bodyPr>
            <a:normAutofit/>
          </a:bodyPr>
          <a:lstStyle/>
          <a:p>
            <a:pPr>
              <a:spcBef>
                <a:spcPts val="600"/>
              </a:spcBef>
              <a:spcAft>
                <a:spcPts val="600"/>
              </a:spcAft>
              <a:defRPr/>
            </a:pPr>
            <a:r>
              <a:rPr lang="pt-BR" altLang="pt-BR" sz="2000" dirty="0">
                <a:solidFill>
                  <a:schemeClr val="bg1"/>
                </a:solidFill>
              </a:rPr>
              <a:t>Sistema automatizado.</a:t>
            </a:r>
          </a:p>
          <a:p>
            <a:pPr>
              <a:spcBef>
                <a:spcPts val="600"/>
              </a:spcBef>
              <a:spcAft>
                <a:spcPts val="600"/>
              </a:spcAft>
              <a:defRPr/>
            </a:pPr>
            <a:r>
              <a:rPr lang="en-US" altLang="pt-BR" sz="2000" dirty="0">
                <a:solidFill>
                  <a:schemeClr val="bg1"/>
                </a:solidFill>
              </a:rPr>
              <a:t>Software.</a:t>
            </a:r>
          </a:p>
          <a:p>
            <a:pPr>
              <a:spcBef>
                <a:spcPts val="600"/>
              </a:spcBef>
              <a:spcAft>
                <a:spcPts val="600"/>
              </a:spcAft>
              <a:defRPr/>
            </a:pPr>
            <a:r>
              <a:rPr lang="en-US" altLang="pt-BR" sz="2000" dirty="0" err="1">
                <a:solidFill>
                  <a:schemeClr val="bg1"/>
                </a:solidFill>
              </a:rPr>
              <a:t>Programa</a:t>
            </a:r>
            <a:r>
              <a:rPr lang="en-US" altLang="pt-BR" sz="2000" dirty="0">
                <a:solidFill>
                  <a:schemeClr val="bg1"/>
                </a:solidFill>
              </a:rPr>
              <a:t>.</a:t>
            </a:r>
          </a:p>
          <a:p>
            <a:pPr>
              <a:spcBef>
                <a:spcPts val="600"/>
              </a:spcBef>
              <a:spcAft>
                <a:spcPts val="600"/>
              </a:spcAft>
              <a:defRPr/>
            </a:pPr>
            <a:r>
              <a:rPr lang="en-US" altLang="pt-BR" sz="2000" dirty="0">
                <a:solidFill>
                  <a:schemeClr val="bg1"/>
                </a:solidFill>
              </a:rPr>
              <a:t>Site / Plataforma.</a:t>
            </a:r>
          </a:p>
          <a:p>
            <a:pPr>
              <a:spcBef>
                <a:spcPts val="600"/>
              </a:spcBef>
              <a:spcAft>
                <a:spcPts val="600"/>
              </a:spcAft>
              <a:defRPr/>
            </a:pPr>
            <a:r>
              <a:rPr lang="en-US" altLang="pt-BR" sz="2000" dirty="0" err="1">
                <a:solidFill>
                  <a:schemeClr val="bg1"/>
                </a:solidFill>
              </a:rPr>
              <a:t>Aplicativo</a:t>
            </a:r>
            <a:r>
              <a:rPr lang="en-US" altLang="pt-BR" sz="2000" dirty="0">
                <a:solidFill>
                  <a:schemeClr val="bg1"/>
                </a:solidFill>
              </a:rPr>
              <a:t>.</a:t>
            </a:r>
          </a:p>
          <a:p>
            <a:pPr>
              <a:spcBef>
                <a:spcPts val="600"/>
              </a:spcBef>
              <a:spcAft>
                <a:spcPts val="600"/>
              </a:spcAft>
              <a:defRPr/>
            </a:pPr>
            <a:r>
              <a:rPr lang="en-US" altLang="pt-BR" sz="2000" dirty="0">
                <a:solidFill>
                  <a:schemeClr val="bg1"/>
                </a:solidFill>
              </a:rPr>
              <a:t>App </a:t>
            </a:r>
            <a:r>
              <a:rPr lang="en-US" altLang="pt-BR" sz="2000" dirty="0" err="1">
                <a:solidFill>
                  <a:schemeClr val="bg1"/>
                </a:solidFill>
              </a:rPr>
              <a:t>d.m.</a:t>
            </a:r>
            <a:endParaRPr lang="en-US" altLang="pt-BR" sz="2000" dirty="0">
              <a:solidFill>
                <a:schemeClr val="bg1"/>
              </a:solidFill>
            </a:endParaRPr>
          </a:p>
          <a:p>
            <a:pPr>
              <a:spcBef>
                <a:spcPts val="600"/>
              </a:spcBef>
              <a:spcAft>
                <a:spcPts val="600"/>
              </a:spcAft>
              <a:defRPr/>
            </a:pPr>
            <a:endParaRPr lang="pt-BR" altLang="pt-BR" sz="2000" dirty="0">
              <a:solidFill>
                <a:schemeClr val="bg1"/>
              </a:solidFill>
            </a:endParaRPr>
          </a:p>
          <a:p>
            <a:pPr>
              <a:spcBef>
                <a:spcPts val="600"/>
              </a:spcBef>
              <a:spcAft>
                <a:spcPts val="600"/>
              </a:spcAft>
              <a:defRPr/>
            </a:pPr>
            <a:endParaRPr lang="pt-BR" sz="2000" dirty="0">
              <a:solidFill>
                <a:schemeClr val="bg1"/>
              </a:solidFill>
            </a:endParaRPr>
          </a:p>
        </p:txBody>
      </p:sp>
      <p:cxnSp>
        <p:nvCxnSpPr>
          <p:cNvPr id="77" name="Straight Connector 7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340" name="Picture 2" descr="C:\Liriane\Uniararas\2_Semestre\IHC\material\images (1).jpg">
            <a:extLst>
              <a:ext uri="{FF2B5EF4-FFF2-40B4-BE49-F238E27FC236}">
                <a16:creationId xmlns:a16="http://schemas.microsoft.com/office/drawing/2014/main" id="{2C99E2DB-D1F9-4907-A2DD-E4B7833CFB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1" r="-1" b="4920"/>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3" name="Oval 142">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0" name="Rectangle 1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53" name="Straight Connector 1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3316" name="Picture 1" descr="C:\Liriane\Uniararas\2_Semestre\IHC\material\evolu_o_homem_m_quina.jpg">
            <a:extLst>
              <a:ext uri="{FF2B5EF4-FFF2-40B4-BE49-F238E27FC236}">
                <a16:creationId xmlns:a16="http://schemas.microsoft.com/office/drawing/2014/main" id="{4781C331-9F44-423C-AE25-CA907013068E}"/>
              </a:ext>
            </a:extLst>
          </p:cNvPr>
          <p:cNvPicPr>
            <a:picLocks noChangeAspect="1" noChangeArrowheads="1"/>
          </p:cNvPicPr>
          <p:nvPr/>
        </p:nvPicPr>
        <p:blipFill rotWithShape="1">
          <a:blip r:embed="rId2"/>
          <a:srcRect t="6921" r="2" b="2"/>
          <a:stretch/>
        </p:blipFill>
        <p:spPr bwMode="auto">
          <a:xfrm>
            <a:off x="626590" y="317578"/>
            <a:ext cx="10851111" cy="3508437"/>
          </a:xfrm>
          <a:prstGeom prst="rect">
            <a:avLst/>
          </a:prstGeom>
          <a:solidFill>
            <a:schemeClr val="bg1">
              <a:lumMod val="75000"/>
            </a:schemeClr>
          </a:solidFill>
        </p:spPr>
      </p:pic>
      <p:grpSp>
        <p:nvGrpSpPr>
          <p:cNvPr id="158" name="Group 15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159" name="Straight Connector 15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4" name="Rectangle 163">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67" name="Straight Connector 166">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7410" name="Rectangle 2">
            <a:extLst>
              <a:ext uri="{FF2B5EF4-FFF2-40B4-BE49-F238E27FC236}">
                <a16:creationId xmlns:a16="http://schemas.microsoft.com/office/drawing/2014/main" id="{AABADF69-7FB3-4E78-B575-378125E8D3C1}"/>
              </a:ext>
            </a:extLst>
          </p:cNvPr>
          <p:cNvSpPr>
            <a:spLocks noGrp="1" noChangeArrowheads="1"/>
          </p:cNvSpPr>
          <p:nvPr>
            <p:ph type="title"/>
          </p:nvPr>
        </p:nvSpPr>
        <p:spPr>
          <a:xfrm>
            <a:off x="630936" y="4018137"/>
            <a:ext cx="4569060" cy="2129586"/>
          </a:xfrm>
          <a:noFill/>
        </p:spPr>
        <p:txBody>
          <a:bodyPr anchor="t">
            <a:normAutofit/>
          </a:bodyPr>
          <a:lstStyle/>
          <a:p>
            <a:pPr eaLnBrk="1" hangingPunct="1">
              <a:defRPr/>
            </a:pPr>
            <a:r>
              <a:rPr lang="pt-BR" sz="4800">
                <a:solidFill>
                  <a:schemeClr val="bg1"/>
                </a:solidFill>
              </a:rPr>
              <a:t>Evolução </a:t>
            </a:r>
          </a:p>
        </p:txBody>
      </p:sp>
      <p:sp>
        <p:nvSpPr>
          <p:cNvPr id="40963" name="Rectangle 3">
            <a:extLst>
              <a:ext uri="{FF2B5EF4-FFF2-40B4-BE49-F238E27FC236}">
                <a16:creationId xmlns:a16="http://schemas.microsoft.com/office/drawing/2014/main" id="{42A864E5-0ADC-453E-B3EC-A8FAE3FF154D}"/>
              </a:ext>
            </a:extLst>
          </p:cNvPr>
          <p:cNvSpPr>
            <a:spLocks noGrp="1" noChangeArrowheads="1"/>
          </p:cNvSpPr>
          <p:nvPr>
            <p:ph idx="1"/>
          </p:nvPr>
        </p:nvSpPr>
        <p:spPr>
          <a:xfrm>
            <a:off x="5486080" y="4018143"/>
            <a:ext cx="5674105" cy="2129599"/>
          </a:xfrm>
          <a:noFill/>
        </p:spPr>
        <p:txBody>
          <a:bodyPr anchor="t">
            <a:normAutofit/>
          </a:bodyPr>
          <a:lstStyle/>
          <a:p>
            <a:pPr>
              <a:spcBef>
                <a:spcPts val="450"/>
              </a:spcBef>
              <a:defRPr/>
            </a:pPr>
            <a:r>
              <a:rPr lang="pt-BR" sz="1800">
                <a:solidFill>
                  <a:schemeClr val="bg1"/>
                </a:solidFill>
              </a:rPr>
              <a:t>Anos 50 – Hardware</a:t>
            </a:r>
          </a:p>
          <a:p>
            <a:pPr>
              <a:spcBef>
                <a:spcPts val="450"/>
              </a:spcBef>
              <a:defRPr/>
            </a:pPr>
            <a:r>
              <a:rPr lang="pt-BR" sz="1800">
                <a:solidFill>
                  <a:schemeClr val="bg1"/>
                </a:solidFill>
              </a:rPr>
              <a:t>Anos 60 – Linguagem de programação</a:t>
            </a:r>
          </a:p>
          <a:p>
            <a:pPr>
              <a:spcBef>
                <a:spcPts val="450"/>
              </a:spcBef>
              <a:defRPr/>
            </a:pPr>
            <a:r>
              <a:rPr lang="pt-BR" sz="1800">
                <a:solidFill>
                  <a:schemeClr val="bg1"/>
                </a:solidFill>
              </a:rPr>
              <a:t>Anos 70 – Terminais (linguagem de comando)</a:t>
            </a:r>
          </a:p>
          <a:p>
            <a:pPr>
              <a:spcBef>
                <a:spcPts val="450"/>
              </a:spcBef>
              <a:defRPr/>
            </a:pPr>
            <a:r>
              <a:rPr lang="pt-BR" sz="1800">
                <a:solidFill>
                  <a:schemeClr val="bg1"/>
                </a:solidFill>
              </a:rPr>
              <a:t>Anos 80 – Diálogo</a:t>
            </a:r>
          </a:p>
          <a:p>
            <a:pPr>
              <a:spcBef>
                <a:spcPts val="450"/>
              </a:spcBef>
              <a:defRPr/>
            </a:pPr>
            <a:r>
              <a:rPr lang="pt-BR" sz="1800">
                <a:solidFill>
                  <a:schemeClr val="bg1"/>
                </a:solidFill>
              </a:rPr>
              <a:t>Anos 90 – Redes</a:t>
            </a:r>
          </a:p>
          <a:p>
            <a:pPr>
              <a:spcBef>
                <a:spcPts val="450"/>
              </a:spcBef>
              <a:defRPr/>
            </a:pPr>
            <a:r>
              <a:rPr lang="pt-BR" sz="1800">
                <a:solidFill>
                  <a:schemeClr val="bg1"/>
                </a:solidFill>
              </a:rPr>
              <a:t>Após 2000 – Dispositivos móveis</a:t>
            </a:r>
          </a:p>
        </p:txBody>
      </p:sp>
      <p:sp>
        <p:nvSpPr>
          <p:cNvPr id="21509" name="Espaço Reservado para Número de Slide 1">
            <a:extLst>
              <a:ext uri="{FF2B5EF4-FFF2-40B4-BE49-F238E27FC236}">
                <a16:creationId xmlns:a16="http://schemas.microsoft.com/office/drawing/2014/main" id="{71182038-BA05-43ED-BD05-8CB1B2240265}"/>
              </a:ext>
            </a:extLst>
          </p:cNvPr>
          <p:cNvSpPr>
            <a:spLocks noGrp="1"/>
          </p:cNvSpPr>
          <p:nvPr>
            <p:ph type="sldNum" sz="quarter" idx="12"/>
          </p:nvPr>
        </p:nvSpPr>
        <p:spPr bwMode="auto">
          <a:xfrm>
            <a:off x="0" y="6309360"/>
            <a:ext cx="640080" cy="54864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557213" indent="-214313">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857250" indent="-17145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200150" indent="-17145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1543050" indent="-17145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0002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4574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29146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371850" indent="-17145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ctr">
              <a:lnSpc>
                <a:spcPct val="90000"/>
              </a:lnSpc>
              <a:spcAft>
                <a:spcPts val="600"/>
              </a:spcAft>
              <a:buClrTx/>
              <a:buSzTx/>
              <a:buFontTx/>
              <a:buNone/>
            </a:pPr>
            <a:fld id="{8C38EEAD-1567-42FF-93B7-1A8A1B7DD70C}" type="slidenum">
              <a:rPr lang="pt-BR" altLang="pt-BR">
                <a:solidFill>
                  <a:schemeClr val="bg1"/>
                </a:solidFill>
                <a:latin typeface="Tahoma" panose="020B0604030504040204" pitchFamily="34" charset="0"/>
              </a:rPr>
              <a:pPr algn="ctr">
                <a:lnSpc>
                  <a:spcPct val="90000"/>
                </a:lnSpc>
                <a:spcAft>
                  <a:spcPts val="600"/>
                </a:spcAft>
                <a:buClrTx/>
                <a:buSzTx/>
                <a:buFontTx/>
                <a:buNone/>
              </a:pPr>
              <a:t>8</a:t>
            </a:fld>
            <a:endParaRPr lang="pt-BR" altLang="pt-BR">
              <a:solidFill>
                <a:schemeClr val="bg1"/>
              </a:solidFill>
              <a:latin typeface="Tahoma" panose="020B0604030504040204"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4025B5DB-6E13-4C8C-96EE-E07FC7CC6CA9}"/>
              </a:ext>
            </a:extLst>
          </p:cNvPr>
          <p:cNvSpPr>
            <a:spLocks noGrp="1"/>
          </p:cNvSpPr>
          <p:nvPr>
            <p:ph type="title"/>
          </p:nvPr>
        </p:nvSpPr>
        <p:spPr>
          <a:xfrm>
            <a:off x="838200" y="448721"/>
            <a:ext cx="4707671" cy="1225650"/>
          </a:xfrm>
        </p:spPr>
        <p:txBody>
          <a:bodyPr anchor="b">
            <a:normAutofit/>
          </a:bodyPr>
          <a:lstStyle/>
          <a:p>
            <a:pPr>
              <a:defRPr/>
            </a:pPr>
            <a:r>
              <a:rPr lang="pt-BR" sz="3800" dirty="0">
                <a:solidFill>
                  <a:schemeClr val="bg1"/>
                </a:solidFill>
              </a:rPr>
              <a:t>Mercados consagrados de </a:t>
            </a:r>
            <a:r>
              <a:rPr lang="pt-BR" sz="3800" dirty="0" err="1">
                <a:solidFill>
                  <a:schemeClr val="bg1"/>
                </a:solidFill>
              </a:rPr>
              <a:t>S.i</a:t>
            </a:r>
            <a:r>
              <a:rPr lang="pt-BR" sz="3800" dirty="0">
                <a:solidFill>
                  <a:schemeClr val="bg1"/>
                </a:solidFill>
              </a:rPr>
              <a:t>.</a:t>
            </a:r>
          </a:p>
        </p:txBody>
      </p:sp>
      <p:cxnSp>
        <p:nvCxnSpPr>
          <p:cNvPr id="75" name="Straight Connector 7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4DD6C307-A633-41A0-84C6-6BB727BB4D32}"/>
              </a:ext>
            </a:extLst>
          </p:cNvPr>
          <p:cNvSpPr>
            <a:spLocks noGrp="1"/>
          </p:cNvSpPr>
          <p:nvPr>
            <p:ph idx="1"/>
          </p:nvPr>
        </p:nvSpPr>
        <p:spPr>
          <a:xfrm>
            <a:off x="897769" y="1909192"/>
            <a:ext cx="4586513" cy="3647710"/>
          </a:xfrm>
        </p:spPr>
        <p:txBody>
          <a:bodyPr>
            <a:normAutofit fontScale="92500" lnSpcReduction="20000"/>
          </a:bodyPr>
          <a:lstStyle/>
          <a:p>
            <a:pPr>
              <a:spcBef>
                <a:spcPts val="600"/>
              </a:spcBef>
              <a:spcAft>
                <a:spcPts val="600"/>
              </a:spcAft>
              <a:defRPr/>
            </a:pPr>
            <a:r>
              <a:rPr lang="pt-BR" altLang="pt-BR" sz="2000" dirty="0">
                <a:solidFill>
                  <a:schemeClr val="bg1"/>
                </a:solidFill>
              </a:rPr>
              <a:t>ERP. (Enterprise </a:t>
            </a:r>
            <a:r>
              <a:rPr lang="pt-BR" altLang="pt-BR" sz="2000" dirty="0" err="1">
                <a:solidFill>
                  <a:schemeClr val="bg1"/>
                </a:solidFill>
              </a:rPr>
              <a:t>Resource</a:t>
            </a:r>
            <a:r>
              <a:rPr lang="pt-BR" altLang="pt-BR" sz="2000" dirty="0">
                <a:solidFill>
                  <a:schemeClr val="bg1"/>
                </a:solidFill>
              </a:rPr>
              <a:t> </a:t>
            </a:r>
            <a:r>
              <a:rPr lang="pt-BR" altLang="pt-BR" sz="2000" dirty="0" err="1">
                <a:solidFill>
                  <a:schemeClr val="bg1"/>
                </a:solidFill>
              </a:rPr>
              <a:t>Planing</a:t>
            </a:r>
            <a:r>
              <a:rPr lang="pt-BR" altLang="pt-BR" sz="2000" dirty="0">
                <a:solidFill>
                  <a:schemeClr val="bg1"/>
                </a:solidFill>
              </a:rPr>
              <a:t> e seus módulos... MRP, MRP-II, SCM, FI, CO, RH, DP, CTB)</a:t>
            </a:r>
          </a:p>
          <a:p>
            <a:pPr>
              <a:spcBef>
                <a:spcPts val="600"/>
              </a:spcBef>
              <a:spcAft>
                <a:spcPts val="600"/>
              </a:spcAft>
              <a:defRPr/>
            </a:pPr>
            <a:r>
              <a:rPr lang="en-US" altLang="pt-BR" sz="2000" dirty="0">
                <a:solidFill>
                  <a:schemeClr val="bg1"/>
                </a:solidFill>
              </a:rPr>
              <a:t>CRM – </a:t>
            </a:r>
            <a:r>
              <a:rPr lang="en-US" altLang="pt-BR" sz="2000" dirty="0" err="1">
                <a:solidFill>
                  <a:schemeClr val="bg1"/>
                </a:solidFill>
              </a:rPr>
              <a:t>Custommer</a:t>
            </a:r>
            <a:r>
              <a:rPr lang="en-US" altLang="pt-BR" sz="2000" dirty="0">
                <a:solidFill>
                  <a:schemeClr val="bg1"/>
                </a:solidFill>
              </a:rPr>
              <a:t> Relationship Management.</a:t>
            </a:r>
          </a:p>
          <a:p>
            <a:pPr>
              <a:spcBef>
                <a:spcPts val="600"/>
              </a:spcBef>
              <a:spcAft>
                <a:spcPts val="600"/>
              </a:spcAft>
              <a:defRPr/>
            </a:pPr>
            <a:r>
              <a:rPr lang="en-US" altLang="pt-BR" sz="2000" dirty="0">
                <a:solidFill>
                  <a:schemeClr val="bg1"/>
                </a:solidFill>
              </a:rPr>
              <a:t>ECR – </a:t>
            </a:r>
            <a:r>
              <a:rPr lang="en-US" altLang="pt-BR" sz="2000" dirty="0" err="1">
                <a:solidFill>
                  <a:schemeClr val="bg1"/>
                </a:solidFill>
              </a:rPr>
              <a:t>Eficiente</a:t>
            </a:r>
            <a:r>
              <a:rPr lang="en-US" altLang="pt-BR" sz="2000" dirty="0">
                <a:solidFill>
                  <a:schemeClr val="bg1"/>
                </a:solidFill>
              </a:rPr>
              <a:t> customer response.</a:t>
            </a:r>
          </a:p>
          <a:p>
            <a:pPr>
              <a:spcBef>
                <a:spcPts val="600"/>
              </a:spcBef>
              <a:spcAft>
                <a:spcPts val="600"/>
              </a:spcAft>
              <a:defRPr/>
            </a:pPr>
            <a:r>
              <a:rPr lang="en-US" altLang="pt-BR" sz="2000" dirty="0">
                <a:solidFill>
                  <a:schemeClr val="bg1"/>
                </a:solidFill>
              </a:rPr>
              <a:t>TMS/WMS.</a:t>
            </a:r>
          </a:p>
          <a:p>
            <a:pPr>
              <a:spcBef>
                <a:spcPts val="600"/>
              </a:spcBef>
              <a:spcAft>
                <a:spcPts val="600"/>
              </a:spcAft>
              <a:defRPr/>
            </a:pPr>
            <a:r>
              <a:rPr lang="en-US" altLang="pt-BR" sz="2000" dirty="0">
                <a:solidFill>
                  <a:schemeClr val="bg1"/>
                </a:solidFill>
              </a:rPr>
              <a:t>SCM – </a:t>
            </a:r>
            <a:r>
              <a:rPr lang="en-US" altLang="pt-BR" sz="2000" dirty="0" err="1">
                <a:solidFill>
                  <a:schemeClr val="bg1"/>
                </a:solidFill>
              </a:rPr>
              <a:t>Suplly</a:t>
            </a:r>
            <a:r>
              <a:rPr lang="en-US" altLang="pt-BR" sz="2000" dirty="0">
                <a:solidFill>
                  <a:schemeClr val="bg1"/>
                </a:solidFill>
              </a:rPr>
              <a:t> Chain Management.</a:t>
            </a:r>
          </a:p>
          <a:p>
            <a:pPr>
              <a:spcBef>
                <a:spcPts val="600"/>
              </a:spcBef>
              <a:spcAft>
                <a:spcPts val="600"/>
              </a:spcAft>
              <a:defRPr/>
            </a:pPr>
            <a:r>
              <a:rPr lang="en-US" altLang="pt-BR" sz="2000" dirty="0" err="1">
                <a:solidFill>
                  <a:schemeClr val="bg1"/>
                </a:solidFill>
              </a:rPr>
              <a:t>Especificos</a:t>
            </a:r>
            <a:r>
              <a:rPr lang="en-US" altLang="pt-BR" sz="2000" dirty="0">
                <a:solidFill>
                  <a:schemeClr val="bg1"/>
                </a:solidFill>
              </a:rPr>
              <a:t>.</a:t>
            </a:r>
          </a:p>
          <a:p>
            <a:pPr>
              <a:spcBef>
                <a:spcPts val="600"/>
              </a:spcBef>
              <a:spcAft>
                <a:spcPts val="600"/>
              </a:spcAft>
              <a:defRPr/>
            </a:pPr>
            <a:r>
              <a:rPr lang="en-US" altLang="pt-BR" sz="2000" dirty="0" err="1">
                <a:solidFill>
                  <a:schemeClr val="bg1"/>
                </a:solidFill>
              </a:rPr>
              <a:t>Inovadores</a:t>
            </a:r>
            <a:r>
              <a:rPr lang="en-US" altLang="pt-BR" sz="2000" dirty="0">
                <a:solidFill>
                  <a:schemeClr val="bg1"/>
                </a:solidFill>
              </a:rPr>
              <a:t>.</a:t>
            </a:r>
          </a:p>
          <a:p>
            <a:pPr>
              <a:spcBef>
                <a:spcPts val="600"/>
              </a:spcBef>
              <a:spcAft>
                <a:spcPts val="600"/>
              </a:spcAft>
              <a:defRPr/>
            </a:pPr>
            <a:r>
              <a:rPr lang="en-US" altLang="pt-BR" sz="2000" dirty="0">
                <a:solidFill>
                  <a:schemeClr val="bg1"/>
                </a:solidFill>
              </a:rPr>
              <a:t>App.</a:t>
            </a:r>
          </a:p>
          <a:p>
            <a:pPr>
              <a:spcBef>
                <a:spcPts val="600"/>
              </a:spcBef>
              <a:spcAft>
                <a:spcPts val="600"/>
              </a:spcAft>
              <a:defRPr/>
            </a:pPr>
            <a:endParaRPr lang="pt-BR" altLang="pt-BR" sz="2000" dirty="0">
              <a:solidFill>
                <a:schemeClr val="bg1"/>
              </a:solidFill>
            </a:endParaRPr>
          </a:p>
          <a:p>
            <a:pPr>
              <a:spcBef>
                <a:spcPts val="600"/>
              </a:spcBef>
              <a:spcAft>
                <a:spcPts val="600"/>
              </a:spcAft>
              <a:defRPr/>
            </a:pPr>
            <a:endParaRPr lang="pt-BR" sz="2000" dirty="0">
              <a:solidFill>
                <a:schemeClr val="bg1"/>
              </a:solidFill>
            </a:endParaRPr>
          </a:p>
        </p:txBody>
      </p:sp>
      <p:cxnSp>
        <p:nvCxnSpPr>
          <p:cNvPr id="77" name="Straight Connector 7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340" name="Picture 2" descr="C:\Liriane\Uniararas\2_Semestre\IHC\material\images (1).jpg">
            <a:extLst>
              <a:ext uri="{FF2B5EF4-FFF2-40B4-BE49-F238E27FC236}">
                <a16:creationId xmlns:a16="http://schemas.microsoft.com/office/drawing/2014/main" id="{2C99E2DB-D1F9-4907-A2DD-E4B7833CFB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1" r="-1" b="4920"/>
          <a:stretch/>
        </p:blipFill>
        <p:spPr bwMode="auto">
          <a:xfrm>
            <a:off x="6525453" y="10"/>
            <a:ext cx="5666547"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95123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A00ED633447EB449A8287C5EE7E6672" ma:contentTypeVersion="0" ma:contentTypeDescription="Crie um novo documento." ma:contentTypeScope="" ma:versionID="39c271abbdc4ec991fa6c6c55d2b0281">
  <xsd:schema xmlns:xsd="http://www.w3.org/2001/XMLSchema" xmlns:xs="http://www.w3.org/2001/XMLSchema" xmlns:p="http://schemas.microsoft.com/office/2006/metadata/properties" targetNamespace="http://schemas.microsoft.com/office/2006/metadata/properties" ma:root="true" ma:fieldsID="574c6ccb71ee63fbc30cff3237551ec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9EEFF3-BED4-47B6-A306-24A532BCCE96}"/>
</file>

<file path=customXml/itemProps2.xml><?xml version="1.0" encoding="utf-8"?>
<ds:datastoreItem xmlns:ds="http://schemas.openxmlformats.org/officeDocument/2006/customXml" ds:itemID="{3F330598-9D4B-444E-BB0C-DFEA900DC44F}"/>
</file>

<file path=customXml/itemProps3.xml><?xml version="1.0" encoding="utf-8"?>
<ds:datastoreItem xmlns:ds="http://schemas.openxmlformats.org/officeDocument/2006/customXml" ds:itemID="{85ABBF40-AD22-42C5-8416-E9FC83D8D57E}"/>
</file>

<file path=docProps/app.xml><?xml version="1.0" encoding="utf-8"?>
<Properties xmlns="http://schemas.openxmlformats.org/officeDocument/2006/extended-properties" xmlns:vt="http://schemas.openxmlformats.org/officeDocument/2006/docPropsVTypes">
  <TotalTime>4730</TotalTime>
  <Words>1915</Words>
  <Application>Microsoft Office PowerPoint</Application>
  <PresentationFormat>Widescreen</PresentationFormat>
  <Paragraphs>217</Paragraphs>
  <Slides>36</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36</vt:i4>
      </vt:variant>
    </vt:vector>
  </HeadingPairs>
  <TitlesOfParts>
    <vt:vector size="45" baseType="lpstr">
      <vt:lpstr>Arial</vt:lpstr>
      <vt:lpstr>Arial MT</vt:lpstr>
      <vt:lpstr>Calibri</vt:lpstr>
      <vt:lpstr>Calibri Light</vt:lpstr>
      <vt:lpstr>Corbel</vt:lpstr>
      <vt:lpstr>Tahoma</vt:lpstr>
      <vt:lpstr>Wingdings</vt:lpstr>
      <vt:lpstr>Wingdings 2</vt:lpstr>
      <vt:lpstr>Tema do Office</vt:lpstr>
      <vt:lpstr>Aula 1 - Engenharia de Software: Conceitos Iniciais</vt:lpstr>
      <vt:lpstr>Apresentação do PowerPoint</vt:lpstr>
      <vt:lpstr>Apresentação do PowerPoint</vt:lpstr>
      <vt:lpstr>Apresentação do PowerPoint</vt:lpstr>
      <vt:lpstr>Apresentação do PowerPoint</vt:lpstr>
      <vt:lpstr>Hardware x Software</vt:lpstr>
      <vt:lpstr>O que é sistema de Informação?</vt:lpstr>
      <vt:lpstr>Evolução </vt:lpstr>
      <vt:lpstr>Mercados consagrados de S.i.</vt:lpstr>
      <vt:lpstr>Década 50 - 60</vt:lpstr>
      <vt:lpstr>Década 60 - 80</vt:lpstr>
      <vt:lpstr>Década 80</vt:lpstr>
      <vt:lpstr>Década 90 - Atualmente</vt:lpstr>
      <vt:lpstr>Década 90 - Atualmente</vt:lpstr>
      <vt:lpstr>Componentes de SI</vt:lpstr>
      <vt:lpstr>O que é engenharia de software?</vt:lpstr>
      <vt:lpstr>Ciclo de Vida do Sistema (Cascata)</vt:lpstr>
      <vt:lpstr> Eficiência</vt:lpstr>
      <vt:lpstr>Engenharia de Software</vt:lpstr>
      <vt:lpstr>Nova embalagem do McDonalds</vt:lpstr>
      <vt:lpstr>Usabilidade</vt:lpstr>
      <vt:lpstr>Daltônicos</vt:lpstr>
      <vt:lpstr>DESIGN - Percepção das Cores</vt:lpstr>
      <vt:lpstr>Exemplo 1: uso das cores</vt:lpstr>
      <vt:lpstr>Apresentação do PowerPoint</vt:lpstr>
      <vt:lpstr>Interface – hardware e software</vt:lpstr>
      <vt:lpstr>Sistema On-line x Off-line</vt:lpstr>
      <vt:lpstr>Problemas Comuns:</vt:lpstr>
      <vt:lpstr>Necessidades Usuário.  Requisitos.</vt:lpstr>
      <vt:lpstr>Engenharia da Web</vt:lpstr>
      <vt:lpstr>Tabela 1.1 – FAQ sobre Engenharia de software – Capitulo 1 – Sommerville.</vt:lpstr>
      <vt:lpstr>Tabela 1.2 – Componentes do método- Cap 1 Sommerville</vt:lpstr>
      <vt:lpstr>Tabela 1.3 – Atributos essenciais de um bom software. - Cap 1 Sommerville</vt:lpstr>
      <vt:lpstr>Tabela 2.1 – Tabela de Propriedades Emergentes de SW. - Cap 1 Sommerville</vt:lpstr>
      <vt:lpstr>Apresentação do PowerPoint</vt:lpstr>
      <vt:lpstr>Questionário I – aula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LIRIANE SOARES DE ARAUJO</dc:creator>
  <cp:lastModifiedBy>User</cp:lastModifiedBy>
  <cp:revision>24</cp:revision>
  <dcterms:created xsi:type="dcterms:W3CDTF">2021-02-02T11:36:16Z</dcterms:created>
  <dcterms:modified xsi:type="dcterms:W3CDTF">2023-05-15T22:49:40Z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0x0101008A00ED633447EB449A8287C5EE7E6672</vt:lpwstr>
  </property>
</Properties>
</file>