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5" r:id="rId4"/>
    <p:sldId id="276" r:id="rId5"/>
    <p:sldId id="277" r:id="rId6"/>
    <p:sldId id="26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b="1" dirty="0">
                <a:solidFill>
                  <a:schemeClr val="tx1"/>
                </a:solidFill>
              </a:rPr>
              <a:t>Potencial de Vendas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93871353216099"/>
          <c:y val="0.20713546205199224"/>
          <c:w val="0.83458639372246968"/>
          <c:h val="0.7298219479065351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 Potencial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3.8777748846279561E-2"/>
                  <c:y val="-4.66981478870099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14-4156-8784-46336E953AA9}"/>
                </c:ext>
              </c:extLst>
            </c:dLbl>
            <c:numFmt formatCode="[$R$-416]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[$R$-416]\ #,##0.00</c:formatCode>
                <c:ptCount val="3"/>
                <c:pt idx="0">
                  <c:v>792860973.88725305</c:v>
                </c:pt>
                <c:pt idx="1">
                  <c:v>880309054.05344796</c:v>
                </c:pt>
                <c:pt idx="2">
                  <c:v>636783295.21240997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14-4156-8784-46336E953AA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Valor Vendas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[$R$-416]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[$R$-416]\ #,##0.00</c:formatCode>
                <c:ptCount val="3"/>
                <c:pt idx="0">
                  <c:v>130188073.27801099</c:v>
                </c:pt>
                <c:pt idx="1">
                  <c:v>120523420.073999</c:v>
                </c:pt>
                <c:pt idx="2">
                  <c:v>37096579.697911099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14-4156-8784-46336E953AA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Oportunidade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numFmt formatCode="[$R$-416]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[$R$-416]\ #,##0.00</c:formatCode>
                <c:ptCount val="3"/>
                <c:pt idx="0">
                  <c:v>662672900.60924196</c:v>
                </c:pt>
                <c:pt idx="1">
                  <c:v>759785633.97944903</c:v>
                </c:pt>
                <c:pt idx="2">
                  <c:v>599686715.51449895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14-4156-8784-46336E953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8768352"/>
        <c:axId val="1128774592"/>
      </c:lineChart>
      <c:catAx>
        <c:axId val="11287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774592"/>
        <c:crosses val="autoZero"/>
        <c:auto val="1"/>
        <c:lblAlgn val="ctr"/>
        <c:lblOffset val="100"/>
        <c:noMultiLvlLbl val="0"/>
      </c:catAx>
      <c:valAx>
        <c:axId val="1128774592"/>
        <c:scaling>
          <c:orientation val="minMax"/>
          <c:max val="1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$-416]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2876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485333135496484"/>
          <c:y val="0.11666270941781033"/>
          <c:w val="0.51029333729007031"/>
          <c:h val="5.22059553180402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422445933448669E-2"/>
          <c:y val="0.14795978259352691"/>
          <c:w val="0.90878599037892682"/>
          <c:h val="0.777220342823181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[$R$-416]\ #,##0.00</c:formatCode>
                <c:ptCount val="3"/>
                <c:pt idx="0">
                  <c:v>11338912.2275593</c:v>
                </c:pt>
                <c:pt idx="1">
                  <c:v>15556081.1766304</c:v>
                </c:pt>
                <c:pt idx="2">
                  <c:v>18483164.888587002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A-4D74-BC63-5B306011009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XT660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[$R$-416]\ #,##0.00</c:formatCode>
                <c:ptCount val="3"/>
                <c:pt idx="0">
                  <c:v>2725032.7830010001</c:v>
                </c:pt>
                <c:pt idx="1">
                  <c:v>4161984.57212064</c:v>
                </c:pt>
                <c:pt idx="2">
                  <c:v>4288054.52947756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7A-4D74-BC63-5B306011009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XTZ250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[$R$-416]\ #,##0.00</c:formatCode>
                <c:ptCount val="3"/>
                <c:pt idx="0">
                  <c:v>9583420.3119015694</c:v>
                </c:pt>
                <c:pt idx="1">
                  <c:v>7540276.9157071998</c:v>
                </c:pt>
                <c:pt idx="2">
                  <c:v>4495449.37330845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7A-4D74-BC63-5B3060110096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CB750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Planilha1!$E$2:$E$4</c:f>
              <c:numCache>
                <c:formatCode>[$R$-416]\ #,##0.00</c:formatCode>
                <c:ptCount val="3"/>
                <c:pt idx="0">
                  <c:v>16418604.539425099</c:v>
                </c:pt>
                <c:pt idx="1">
                  <c:v>12212516.102515699</c:v>
                </c:pt>
                <c:pt idx="2">
                  <c:v>9932835.3380811196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7A-4D74-BC63-5B3060110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7249088"/>
        <c:axId val="1127240768"/>
      </c:barChart>
      <c:catAx>
        <c:axId val="112724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240768"/>
        <c:crosses val="autoZero"/>
        <c:auto val="1"/>
        <c:lblAlgn val="ctr"/>
        <c:lblOffset val="100"/>
        <c:noMultiLvlLbl val="0"/>
      </c:catAx>
      <c:valAx>
        <c:axId val="11272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$-416]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2724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567031994359377"/>
          <c:y val="5.2737641209631828E-2"/>
          <c:w val="0.29361449406429641"/>
          <c:h val="5.1391417507512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083153083981108E-2"/>
          <c:y val="0.20658645313481233"/>
          <c:w val="0.88263490366561159"/>
          <c:h val="0.7183460175075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Area Comercial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0.00</c:formatCode>
                <c:ptCount val="3"/>
                <c:pt idx="0">
                  <c:v>38.682833825935703</c:v>
                </c:pt>
                <c:pt idx="1">
                  <c:v>38.695810885348401</c:v>
                </c:pt>
                <c:pt idx="2">
                  <c:v>38.836320001863299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F-4BF7-9109-0A14CD07181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Area Hibrida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0.0000</c:formatCode>
                <c:ptCount val="3"/>
                <c:pt idx="0">
                  <c:v>4.92326106623465E-2</c:v>
                </c:pt>
                <c:pt idx="1">
                  <c:v>3.6453941325138399E-2</c:v>
                </c:pt>
                <c:pt idx="2">
                  <c:v>7.9830393299852601E-2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BF-4BF7-9109-0A14CD07181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Area Residencial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0.00</c:formatCode>
                <c:ptCount val="3"/>
                <c:pt idx="0">
                  <c:v>58.645957605309803</c:v>
                </c:pt>
                <c:pt idx="1">
                  <c:v>58.752847882899196</c:v>
                </c:pt>
                <c:pt idx="2">
                  <c:v>58.609667178751899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BF-4BF7-9109-0A14CD07181A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Area Industrial (%)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Planilha1!$E$2:$E$4</c:f>
              <c:numCache>
                <c:formatCode>0.00</c:formatCode>
                <c:ptCount val="3"/>
                <c:pt idx="0">
                  <c:v>2.6219759580920599</c:v>
                </c:pt>
                <c:pt idx="1">
                  <c:v>2.51488729042716</c:v>
                </c:pt>
                <c:pt idx="2">
                  <c:v>2.4741824260848602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BF-4BF7-9109-0A14CD071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9880752"/>
        <c:axId val="899885744"/>
      </c:barChart>
      <c:catAx>
        <c:axId val="89988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885744"/>
        <c:crosses val="autoZero"/>
        <c:auto val="1"/>
        <c:lblAlgn val="ctr"/>
        <c:lblOffset val="100"/>
        <c:noMultiLvlLbl val="0"/>
      </c:catAx>
      <c:valAx>
        <c:axId val="8998857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89988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974591232877294"/>
          <c:y val="6.7510213014872561E-2"/>
          <c:w val="0.70384949938022656"/>
          <c:h val="6.8202758688377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41754427066738"/>
          <c:y val="1.9758087883819331E-2"/>
          <c:w val="0.74987076236060513"/>
          <c:h val="0.813622112567427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Planilha1!$A$2:$A$12</c:f>
              <c:strCache>
                <c:ptCount val="10"/>
                <c:pt idx="0">
                  <c:v>Cidade85</c:v>
                </c:pt>
                <c:pt idx="1">
                  <c:v>Cidade17</c:v>
                </c:pt>
                <c:pt idx="2">
                  <c:v>Cidade52</c:v>
                </c:pt>
                <c:pt idx="3">
                  <c:v>Cidade110</c:v>
                </c:pt>
                <c:pt idx="4">
                  <c:v>Cidade93</c:v>
                </c:pt>
                <c:pt idx="5">
                  <c:v>Cidade58</c:v>
                </c:pt>
                <c:pt idx="6">
                  <c:v>Cidade57</c:v>
                </c:pt>
                <c:pt idx="7">
                  <c:v>Cidade11</c:v>
                </c:pt>
                <c:pt idx="8">
                  <c:v>Cidade81</c:v>
                </c:pt>
                <c:pt idx="9">
                  <c:v>Cidade36</c:v>
                </c:pt>
              </c:strCache>
            </c:strRef>
          </c:cat>
          <c:val>
            <c:numRef>
              <c:f>Planilha1!$B$2:$B$12</c:f>
              <c:numCache>
                <c:formatCode>[$R$-416]\ #,##0.00</c:formatCode>
                <c:ptCount val="11"/>
                <c:pt idx="0">
                  <c:v>9856234.9071498606</c:v>
                </c:pt>
                <c:pt idx="1">
                  <c:v>11625811.109107001</c:v>
                </c:pt>
                <c:pt idx="2">
                  <c:v>11878526.699766301</c:v>
                </c:pt>
                <c:pt idx="3">
                  <c:v>12035918.457241001</c:v>
                </c:pt>
                <c:pt idx="4">
                  <c:v>13400737.663052101</c:v>
                </c:pt>
                <c:pt idx="5">
                  <c:v>14393717.671758899</c:v>
                </c:pt>
                <c:pt idx="6">
                  <c:v>15235069.1207387</c:v>
                </c:pt>
                <c:pt idx="7">
                  <c:v>15399627.4945741</c:v>
                </c:pt>
                <c:pt idx="8">
                  <c:v>15948984.9310776</c:v>
                </c:pt>
                <c:pt idx="9">
                  <c:v>18033305.254985299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B-45AA-A785-4A5B75FF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27250336"/>
        <c:axId val="1127259904"/>
      </c:barChart>
      <c:catAx>
        <c:axId val="112725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259904"/>
        <c:crosses val="autoZero"/>
        <c:auto val="1"/>
        <c:lblAlgn val="ctr"/>
        <c:lblOffset val="100"/>
        <c:noMultiLvlLbl val="0"/>
      </c:catAx>
      <c:valAx>
        <c:axId val="11272599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$-416]\ #,##0.00" sourceLinked="1"/>
        <c:majorTickMark val="none"/>
        <c:minorTickMark val="none"/>
        <c:tickLblPos val="nextTo"/>
        <c:crossAx val="112725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520273055664345"/>
          <c:y val="0.90500326903009176"/>
          <c:w val="8.2917243025688731E-2"/>
          <c:h val="5.0541033231314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51464475637336"/>
          <c:y val="0.27125893860868378"/>
          <c:w val="0.45214470668646384"/>
          <c:h val="0.63585473032428608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dPt>
            <c:idx val="0"/>
            <c:bubble3D val="0"/>
            <c:explosion val="2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F0-422A-B37D-BA5A513096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F0-422A-B37D-BA5A51309600}"/>
              </c:ext>
            </c:extLst>
          </c:dPt>
          <c:dPt>
            <c:idx val="2"/>
            <c:bubble3D val="0"/>
            <c:explosion val="7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F0-422A-B37D-BA5A51309600}"/>
              </c:ext>
            </c:extLst>
          </c:dPt>
          <c:dPt>
            <c:idx val="3"/>
            <c:bubble3D val="0"/>
            <c:explosion val="1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F0-422A-B37D-BA5A51309600}"/>
              </c:ext>
            </c:extLst>
          </c:dPt>
          <c:dLbls>
            <c:dLbl>
              <c:idx val="0"/>
              <c:layout>
                <c:manualLayout>
                  <c:x val="6.4957998023963723E-2"/>
                  <c:y val="7.172900029894502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F0-422A-B37D-BA5A51309600}"/>
                </c:ext>
              </c:extLst>
            </c:dLbl>
            <c:dLbl>
              <c:idx val="1"/>
              <c:layout>
                <c:manualLayout>
                  <c:x val="0.21085335264952187"/>
                  <c:y val="-7.2804541226245911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F0-422A-B37D-BA5A51309600}"/>
                </c:ext>
              </c:extLst>
            </c:dLbl>
            <c:dLbl>
              <c:idx val="2"/>
              <c:layout>
                <c:manualLayout>
                  <c:x val="-6.1243768023130904E-2"/>
                  <c:y val="3.353302661020662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F0-422A-B37D-BA5A51309600}"/>
                </c:ext>
              </c:extLst>
            </c:dLbl>
            <c:dLbl>
              <c:idx val="3"/>
              <c:layout>
                <c:manualLayout>
                  <c:x val="1.2070215982143409E-2"/>
                  <c:y val="-1.502795167135371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F0-422A-B37D-BA5A513096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CB750</c:v>
                </c:pt>
                <c:pt idx="1">
                  <c:v>X</c:v>
                </c:pt>
                <c:pt idx="2">
                  <c:v>XT660</c:v>
                </c:pt>
                <c:pt idx="3">
                  <c:v>XTZ250</c:v>
                </c:pt>
              </c:strCache>
            </c:strRef>
          </c:cat>
          <c:val>
            <c:numRef>
              <c:f>Planilha1!$B$2:$B$5</c:f>
              <c:numCache>
                <c:formatCode>[$R$-416]\ #,##0.00</c:formatCode>
                <c:ptCount val="4"/>
                <c:pt idx="0">
                  <c:v>87809.745842999997</c:v>
                </c:pt>
                <c:pt idx="1">
                  <c:v>3133522.5679529998</c:v>
                </c:pt>
                <c:pt idx="2">
                  <c:v>94264.123577899998</c:v>
                </c:pt>
                <c:pt idx="3">
                  <c:v>61971.003949099999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F0-422A-B37D-BA5A51309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936138777748803"/>
          <c:y val="5.9323224759093046E-2"/>
          <c:w val="0.38333557333867957"/>
          <c:h val="5.8339349272879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BB0CD-0366-A575-6DE2-13C7CA16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040FF1-EE20-3A52-99C3-A1317A16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4BA6B-EF00-D5C2-F312-B06FF4E0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A91CB-A4BC-89FF-9708-563F57EA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D2417-587F-E25E-249B-1492451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9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670CA-B63B-7E5B-18F1-2EBFD59D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CFDB3-2043-887A-275E-DDC64443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1A357-9646-239A-8FDE-C981283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D3531-C691-1DBB-80E1-B99B422A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E3590-5A4E-F7A0-EF36-F6831726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5F80D1-6090-59B3-BD44-E8F756603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70E89-69AF-2B4A-6A21-1A3102C6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5F3A5-C4C4-E054-A1DD-43D5575B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12824-723F-FCBE-601A-F2904564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2716A-5AC7-02BF-6653-5F7CD4F8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A5557-9665-CF8D-A505-BE2AB32D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C1464-A29B-4340-9229-45FFAF0D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BF9E3-38AC-D903-F3A8-B00DCB64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228AD-FF52-36C7-57DD-1B03B574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FFA9E-2731-BBDB-CDE6-F9BE46B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79E03-8878-66DB-755C-3D34FB0C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131F6-F627-251B-FAB9-49990572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3605F-B708-E15D-C392-EB4EA350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2B6A6-2AF5-F183-E9F0-75A04BD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916A6-DF47-71C7-B508-CB8A580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4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46BC-5E56-EF7F-5AE4-E0118993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1A5A6-C5F7-31A4-A667-F20E2700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1382EB-3DEA-37C5-2A5D-4BD16D8E2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701B61-1D22-8C6A-CDA7-52E7942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66CF5-931C-75E1-74A7-7372E591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E53E3-8056-2D4C-2804-37126CB8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EABA-06F0-C95F-76EF-78C2BE74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65D52-8434-3349-D603-FF3306D8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E39A0E-7AD8-6074-12CD-008E3BEA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E73047-79A8-308E-4CE2-8CA16BA47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C23846-E294-42D5-5EBB-37718CE19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DF934F-ABAE-6BC5-BE61-632BD53A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2D0734-E658-3FB7-A54F-33D2E384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DF830D-AAF9-6B50-6F71-F0C3EBA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2A50-7B55-1117-F689-416896AA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3984B5-275F-207F-F095-B95BB725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5C3361-65D9-1B97-E737-6A2F8701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6EE1A9-9811-5AB0-6266-CEC119A0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6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0EF9D4-A4CA-77AD-42A1-DEFFD354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D5ABC-A7B2-79A5-2DC9-395F07E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9D852-6015-6771-DEA0-6FB19FBD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36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AF159-0CE7-330E-43A2-5ED5D5FB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A48C4-8534-6C67-B84F-CAC59021A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D91FEE-5844-887D-2541-72D46CB8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208FE-F75C-0796-92E3-800A8081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C44D4-AFF6-A4EE-14CB-71DF8513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94D787-4AB9-DFF5-54B2-E03F9BF0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4CDE9-AC76-FDA2-6202-0613EAAC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71186C-3082-9F4E-9EA3-9132C8114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103B8-5AEF-330B-E4E2-227E451B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071313-CEAC-43D8-F82B-9ABAB725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C132B-3944-F815-1284-915EF85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7F76D5-D547-1B95-A458-A2A0EBA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EA2972-9699-C526-BA36-A0A6B4E7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72EE0-94CE-26AB-B7EB-807C98DF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5438F-440E-5E07-7DCB-BB8C0F76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F0FC-699A-44B3-B401-95627862105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B70BC-966E-2B55-3EA7-903FCCF6A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C206E-DD9E-B08B-B2E1-1A93EC376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46A5-05F8-49AC-A81C-A24A8A5DD9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Slide 04">
            <a:extLst>
              <a:ext uri="{FF2B5EF4-FFF2-40B4-BE49-F238E27FC236}">
                <a16:creationId xmlns:a16="http://schemas.microsoft.com/office/drawing/2014/main" id="{A7D23DB3-A1B1-0DEF-0D64-93C9CE4BA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r="1" b="1"/>
          <a:stretch/>
        </p:blipFill>
        <p:spPr bwMode="auto">
          <a:xfrm>
            <a:off x="20" y="-9889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BFAD25-5369-A429-6AFB-52B4A6EA38EE}"/>
              </a:ext>
            </a:extLst>
          </p:cNvPr>
          <p:cNvSpPr/>
          <p:nvPr/>
        </p:nvSpPr>
        <p:spPr>
          <a:xfrm>
            <a:off x="0" y="-27296"/>
            <a:ext cx="12204124" cy="686788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6FC65B-A36F-CD82-EA4A-23D56AED1013}"/>
              </a:ext>
            </a:extLst>
          </p:cNvPr>
          <p:cNvGrpSpPr/>
          <p:nvPr/>
        </p:nvGrpSpPr>
        <p:grpSpPr>
          <a:xfrm>
            <a:off x="304014" y="2128961"/>
            <a:ext cx="10935282" cy="1483821"/>
            <a:chOff x="304014" y="2661232"/>
            <a:chExt cx="10935282" cy="1483821"/>
          </a:xfrm>
        </p:grpSpPr>
        <p:sp>
          <p:nvSpPr>
            <p:cNvPr id="10" name="CaixaDeTexto 4">
              <a:extLst>
                <a:ext uri="{FF2B5EF4-FFF2-40B4-BE49-F238E27FC236}">
                  <a16:creationId xmlns:a16="http://schemas.microsoft.com/office/drawing/2014/main" id="{D4C4F91B-64FD-F37E-D2D2-0886EEFBF01A}"/>
                </a:ext>
              </a:extLst>
            </p:cNvPr>
            <p:cNvSpPr txBox="1"/>
            <p:nvPr/>
          </p:nvSpPr>
          <p:spPr>
            <a:xfrm>
              <a:off x="304014" y="3218476"/>
              <a:ext cx="2799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Vendas</a:t>
              </a:r>
            </a:p>
          </p:txBody>
        </p:sp>
        <p:sp>
          <p:nvSpPr>
            <p:cNvPr id="12" name="CaixaDeTexto 6">
              <a:extLst>
                <a:ext uri="{FF2B5EF4-FFF2-40B4-BE49-F238E27FC236}">
                  <a16:creationId xmlns:a16="http://schemas.microsoft.com/office/drawing/2014/main" id="{5134109F-74A3-5D5C-AF04-56D697884991}"/>
                </a:ext>
              </a:extLst>
            </p:cNvPr>
            <p:cNvSpPr txBox="1"/>
            <p:nvPr/>
          </p:nvSpPr>
          <p:spPr>
            <a:xfrm>
              <a:off x="3296597" y="3079977"/>
              <a:ext cx="279940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# total de clientes</a:t>
              </a:r>
            </a:p>
            <a:p>
              <a:pPr algn="ctr"/>
              <a:r>
                <a:rPr lang="pt-BR" dirty="0"/>
                <a:t>1.562</a:t>
              </a:r>
            </a:p>
          </p:txBody>
        </p:sp>
        <p:sp>
          <p:nvSpPr>
            <p:cNvPr id="13" name="CaixaDeTexto 7">
              <a:extLst>
                <a:ext uri="{FF2B5EF4-FFF2-40B4-BE49-F238E27FC236}">
                  <a16:creationId xmlns:a16="http://schemas.microsoft.com/office/drawing/2014/main" id="{2F141E2A-4A56-589E-AFB2-5D83A17319D6}"/>
                </a:ext>
              </a:extLst>
            </p:cNvPr>
            <p:cNvSpPr txBox="1"/>
            <p:nvPr/>
          </p:nvSpPr>
          <p:spPr>
            <a:xfrm>
              <a:off x="6359235" y="3110755"/>
              <a:ext cx="2344308" cy="615553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Valor total vendido </a:t>
              </a:r>
            </a:p>
            <a:p>
              <a:pPr algn="just"/>
              <a:r>
                <a:rPr lang="pt-BR" sz="1600" dirty="0"/>
                <a:t>R$ 289.409.914,94</a:t>
              </a:r>
            </a:p>
          </p:txBody>
        </p:sp>
        <p:sp>
          <p:nvSpPr>
            <p:cNvPr id="14" name="CaixaDeTexto 8">
              <a:extLst>
                <a:ext uri="{FF2B5EF4-FFF2-40B4-BE49-F238E27FC236}">
                  <a16:creationId xmlns:a16="http://schemas.microsoft.com/office/drawing/2014/main" id="{464CCE78-9CB3-7805-1230-CDF03AFA3CBD}"/>
                </a:ext>
              </a:extLst>
            </p:cNvPr>
            <p:cNvSpPr txBox="1"/>
            <p:nvPr/>
          </p:nvSpPr>
          <p:spPr>
            <a:xfrm>
              <a:off x="9289401" y="2661232"/>
              <a:ext cx="1949894" cy="3385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1" dirty="0"/>
                <a:t>#</a:t>
              </a:r>
              <a:r>
                <a:rPr lang="pt-BR" sz="1600" dirty="0"/>
                <a:t> 4 </a:t>
              </a:r>
              <a:r>
                <a:rPr lang="pt-BR" sz="1600" b="1" dirty="0"/>
                <a:t>Categorias</a:t>
              </a:r>
            </a:p>
          </p:txBody>
        </p:sp>
        <p:sp>
          <p:nvSpPr>
            <p:cNvPr id="15" name="CaixaDeTexto 9">
              <a:extLst>
                <a:ext uri="{FF2B5EF4-FFF2-40B4-BE49-F238E27FC236}">
                  <a16:creationId xmlns:a16="http://schemas.microsoft.com/office/drawing/2014/main" id="{25827C5C-60F2-E415-619B-6AE8D04D2A29}"/>
                </a:ext>
              </a:extLst>
            </p:cNvPr>
            <p:cNvSpPr txBox="1"/>
            <p:nvPr/>
          </p:nvSpPr>
          <p:spPr>
            <a:xfrm>
              <a:off x="9289402" y="3042474"/>
              <a:ext cx="1949894" cy="3385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1" dirty="0"/>
                <a:t>#</a:t>
              </a:r>
              <a:r>
                <a:rPr lang="pt-BR" sz="1600" dirty="0"/>
                <a:t> 10 </a:t>
              </a:r>
              <a:r>
                <a:rPr lang="pt-BR" sz="1600" b="1" dirty="0"/>
                <a:t>SubCategorias</a:t>
              </a:r>
            </a:p>
          </p:txBody>
        </p:sp>
        <p:sp>
          <p:nvSpPr>
            <p:cNvPr id="16" name="CaixaDeTexto 10">
              <a:extLst>
                <a:ext uri="{FF2B5EF4-FFF2-40B4-BE49-F238E27FC236}">
                  <a16:creationId xmlns:a16="http://schemas.microsoft.com/office/drawing/2014/main" id="{624751BC-8DA1-1178-7256-2056741D5258}"/>
                </a:ext>
              </a:extLst>
            </p:cNvPr>
            <p:cNvSpPr txBox="1"/>
            <p:nvPr/>
          </p:nvSpPr>
          <p:spPr>
            <a:xfrm>
              <a:off x="9289400" y="3416155"/>
              <a:ext cx="1949894" cy="3385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1" dirty="0"/>
                <a:t>#</a:t>
              </a:r>
              <a:r>
                <a:rPr lang="pt-BR" sz="1600" dirty="0"/>
                <a:t> 130 </a:t>
              </a:r>
              <a:r>
                <a:rPr lang="pt-BR" sz="1600" b="1" dirty="0"/>
                <a:t>Produtos</a:t>
              </a:r>
            </a:p>
          </p:txBody>
        </p:sp>
        <p:sp>
          <p:nvSpPr>
            <p:cNvPr id="17" name="CaixaDeTexto 11">
              <a:extLst>
                <a:ext uri="{FF2B5EF4-FFF2-40B4-BE49-F238E27FC236}">
                  <a16:creationId xmlns:a16="http://schemas.microsoft.com/office/drawing/2014/main" id="{8E2A5501-9F1C-8FB5-FAD5-FB0D79434731}"/>
                </a:ext>
              </a:extLst>
            </p:cNvPr>
            <p:cNvSpPr txBox="1"/>
            <p:nvPr/>
          </p:nvSpPr>
          <p:spPr>
            <a:xfrm>
              <a:off x="9289399" y="3806499"/>
              <a:ext cx="1949894" cy="3385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1" dirty="0"/>
                <a:t>#</a:t>
              </a:r>
              <a:r>
                <a:rPr lang="pt-BR" sz="1600" dirty="0"/>
                <a:t> 112 </a:t>
              </a:r>
              <a:r>
                <a:rPr lang="pt-BR" sz="1600" b="1" dirty="0"/>
                <a:t>Cidades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6B32AE-87CE-D678-F65F-785077CCC563}"/>
              </a:ext>
            </a:extLst>
          </p:cNvPr>
          <p:cNvGrpSpPr/>
          <p:nvPr/>
        </p:nvGrpSpPr>
        <p:grpSpPr>
          <a:xfrm>
            <a:off x="304014" y="6171480"/>
            <a:ext cx="6216859" cy="372417"/>
            <a:chOff x="304014" y="6171480"/>
            <a:chExt cx="6216859" cy="372417"/>
          </a:xfrm>
        </p:grpSpPr>
        <p:sp>
          <p:nvSpPr>
            <p:cNvPr id="24" name="CaixaDeTexto 21">
              <a:extLst>
                <a:ext uri="{FF2B5EF4-FFF2-40B4-BE49-F238E27FC236}">
                  <a16:creationId xmlns:a16="http://schemas.microsoft.com/office/drawing/2014/main" id="{67B87A58-B630-C188-9577-ACE72D62E3E2}"/>
                </a:ext>
              </a:extLst>
            </p:cNvPr>
            <p:cNvSpPr txBox="1"/>
            <p:nvPr/>
          </p:nvSpPr>
          <p:spPr>
            <a:xfrm>
              <a:off x="304014" y="6174565"/>
              <a:ext cx="2799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Período</a:t>
              </a:r>
            </a:p>
          </p:txBody>
        </p:sp>
        <p:sp>
          <p:nvSpPr>
            <p:cNvPr id="25" name="CaixaDeTexto 22">
              <a:extLst>
                <a:ext uri="{FF2B5EF4-FFF2-40B4-BE49-F238E27FC236}">
                  <a16:creationId xmlns:a16="http://schemas.microsoft.com/office/drawing/2014/main" id="{2E8F6F42-9131-25C4-2789-6F01F3F62CA2}"/>
                </a:ext>
              </a:extLst>
            </p:cNvPr>
            <p:cNvSpPr txBox="1"/>
            <p:nvPr/>
          </p:nvSpPr>
          <p:spPr>
            <a:xfrm>
              <a:off x="3365869" y="6171480"/>
              <a:ext cx="31550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De</a:t>
              </a:r>
              <a:r>
                <a:rPr lang="pt-BR" dirty="0"/>
                <a:t> 01/2020 </a:t>
              </a:r>
              <a:r>
                <a:rPr lang="pt-BR" b="1" dirty="0"/>
                <a:t>até</a:t>
              </a:r>
              <a:r>
                <a:rPr lang="pt-BR" dirty="0"/>
                <a:t> 08/2022</a:t>
              </a:r>
            </a:p>
          </p:txBody>
        </p:sp>
      </p:grpSp>
      <p:cxnSp>
        <p:nvCxnSpPr>
          <p:cNvPr id="26" name="Conector reto 13">
            <a:extLst>
              <a:ext uri="{FF2B5EF4-FFF2-40B4-BE49-F238E27FC236}">
                <a16:creationId xmlns:a16="http://schemas.microsoft.com/office/drawing/2014/main" id="{84B60400-0084-0E71-DD32-EB71C40FE897}"/>
              </a:ext>
            </a:extLst>
          </p:cNvPr>
          <p:cNvCxnSpPr/>
          <p:nvPr/>
        </p:nvCxnSpPr>
        <p:spPr>
          <a:xfrm>
            <a:off x="193964" y="3962400"/>
            <a:ext cx="110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0">
            <a:extLst>
              <a:ext uri="{FF2B5EF4-FFF2-40B4-BE49-F238E27FC236}">
                <a16:creationId xmlns:a16="http://schemas.microsoft.com/office/drawing/2014/main" id="{261EB6B1-A15E-9FB5-FFFF-49491D65B0F3}"/>
              </a:ext>
            </a:extLst>
          </p:cNvPr>
          <p:cNvCxnSpPr/>
          <p:nvPr/>
        </p:nvCxnSpPr>
        <p:spPr>
          <a:xfrm>
            <a:off x="193964" y="5915891"/>
            <a:ext cx="110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3">
            <a:extLst>
              <a:ext uri="{FF2B5EF4-FFF2-40B4-BE49-F238E27FC236}">
                <a16:creationId xmlns:a16="http://schemas.microsoft.com/office/drawing/2014/main" id="{3BFDB203-BFB6-A6D1-CC32-C0F18188E71E}"/>
              </a:ext>
            </a:extLst>
          </p:cNvPr>
          <p:cNvSpPr txBox="1"/>
          <p:nvPr/>
        </p:nvSpPr>
        <p:spPr>
          <a:xfrm>
            <a:off x="10699876" y="6440483"/>
            <a:ext cx="14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</a:rPr>
              <a:t>ConstruBem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aixaDeTexto 14">
            <a:extLst>
              <a:ext uri="{FF2B5EF4-FFF2-40B4-BE49-F238E27FC236}">
                <a16:creationId xmlns:a16="http://schemas.microsoft.com/office/drawing/2014/main" id="{D93F7428-06F3-B5E2-282C-93E9F5337F5F}"/>
              </a:ext>
            </a:extLst>
          </p:cNvPr>
          <p:cNvSpPr txBox="1"/>
          <p:nvPr/>
        </p:nvSpPr>
        <p:spPr>
          <a:xfrm>
            <a:off x="3296597" y="4717130"/>
            <a:ext cx="2799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# total de clientes</a:t>
            </a:r>
          </a:p>
          <a:p>
            <a:pPr algn="ctr"/>
            <a:r>
              <a:rPr lang="pt-BR" dirty="0"/>
              <a:t>3.375</a:t>
            </a:r>
          </a:p>
        </p:txBody>
      </p:sp>
      <p:sp>
        <p:nvSpPr>
          <p:cNvPr id="19" name="CaixaDeTexto 15">
            <a:extLst>
              <a:ext uri="{FF2B5EF4-FFF2-40B4-BE49-F238E27FC236}">
                <a16:creationId xmlns:a16="http://schemas.microsoft.com/office/drawing/2014/main" id="{D663959A-59A9-0864-EEF8-D4EC6BD2F4EE}"/>
              </a:ext>
            </a:extLst>
          </p:cNvPr>
          <p:cNvSpPr txBox="1"/>
          <p:nvPr/>
        </p:nvSpPr>
        <p:spPr>
          <a:xfrm>
            <a:off x="6398490" y="4732518"/>
            <a:ext cx="2344308" cy="61555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Valor total potencial </a:t>
            </a:r>
          </a:p>
          <a:p>
            <a:pPr algn="just"/>
            <a:r>
              <a:rPr lang="pt-BR" sz="1600" dirty="0"/>
              <a:t>R$ 4.229.885.012,48</a:t>
            </a:r>
          </a:p>
        </p:txBody>
      </p:sp>
      <p:sp>
        <p:nvSpPr>
          <p:cNvPr id="20" name="CaixaDeTexto 16">
            <a:extLst>
              <a:ext uri="{FF2B5EF4-FFF2-40B4-BE49-F238E27FC236}">
                <a16:creationId xmlns:a16="http://schemas.microsoft.com/office/drawing/2014/main" id="{7CB099E8-C428-50A4-6CB0-FA70AF1A858F}"/>
              </a:ext>
            </a:extLst>
          </p:cNvPr>
          <p:cNvSpPr txBox="1"/>
          <p:nvPr/>
        </p:nvSpPr>
        <p:spPr>
          <a:xfrm>
            <a:off x="9088583" y="4298385"/>
            <a:ext cx="2799403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#</a:t>
            </a:r>
            <a:r>
              <a:rPr lang="pt-BR" sz="1600" dirty="0"/>
              <a:t> 17.915.179,83 m² </a:t>
            </a:r>
            <a:r>
              <a:rPr lang="pt-BR" sz="1600" b="1" dirty="0"/>
              <a:t>Residencial</a:t>
            </a:r>
          </a:p>
        </p:txBody>
      </p:sp>
      <p:sp>
        <p:nvSpPr>
          <p:cNvPr id="21" name="CaixaDeTexto 17">
            <a:extLst>
              <a:ext uri="{FF2B5EF4-FFF2-40B4-BE49-F238E27FC236}">
                <a16:creationId xmlns:a16="http://schemas.microsoft.com/office/drawing/2014/main" id="{4323DAC2-5640-529D-8619-64DD7A9734EF}"/>
              </a:ext>
            </a:extLst>
          </p:cNvPr>
          <p:cNvSpPr txBox="1"/>
          <p:nvPr/>
        </p:nvSpPr>
        <p:spPr>
          <a:xfrm>
            <a:off x="9088582" y="4679627"/>
            <a:ext cx="2799403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#</a:t>
            </a:r>
            <a:r>
              <a:rPr lang="pt-BR" sz="1600" dirty="0"/>
              <a:t> 31.380,00 m² </a:t>
            </a:r>
            <a:r>
              <a:rPr lang="pt-BR" sz="1600" b="1" dirty="0"/>
              <a:t>Hibrida</a:t>
            </a:r>
          </a:p>
        </p:txBody>
      </p:sp>
      <p:sp>
        <p:nvSpPr>
          <p:cNvPr id="22" name="CaixaDeTexto 18">
            <a:extLst>
              <a:ext uri="{FF2B5EF4-FFF2-40B4-BE49-F238E27FC236}">
                <a16:creationId xmlns:a16="http://schemas.microsoft.com/office/drawing/2014/main" id="{E80FA68B-E163-9875-7084-7E138A61C57D}"/>
              </a:ext>
            </a:extLst>
          </p:cNvPr>
          <p:cNvSpPr txBox="1"/>
          <p:nvPr/>
        </p:nvSpPr>
        <p:spPr>
          <a:xfrm>
            <a:off x="9088582" y="5066956"/>
            <a:ext cx="2799403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#</a:t>
            </a:r>
            <a:r>
              <a:rPr lang="pt-BR" sz="1600" dirty="0"/>
              <a:t> 10.919.218,46 m²  </a:t>
            </a:r>
            <a:r>
              <a:rPr lang="pt-BR" sz="1600" b="1" dirty="0"/>
              <a:t>Comercial</a:t>
            </a:r>
          </a:p>
        </p:txBody>
      </p:sp>
      <p:sp>
        <p:nvSpPr>
          <p:cNvPr id="23" name="CaixaDeTexto 19">
            <a:extLst>
              <a:ext uri="{FF2B5EF4-FFF2-40B4-BE49-F238E27FC236}">
                <a16:creationId xmlns:a16="http://schemas.microsoft.com/office/drawing/2014/main" id="{49605810-B621-4877-9C9D-692FCD4207D9}"/>
              </a:ext>
            </a:extLst>
          </p:cNvPr>
          <p:cNvSpPr txBox="1"/>
          <p:nvPr/>
        </p:nvSpPr>
        <p:spPr>
          <a:xfrm>
            <a:off x="9088581" y="5443652"/>
            <a:ext cx="2799403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#</a:t>
            </a:r>
            <a:r>
              <a:rPr lang="pt-BR" sz="1600" dirty="0"/>
              <a:t> 1.868.104,65 m² </a:t>
            </a:r>
            <a:r>
              <a:rPr lang="pt-BR" sz="1600" b="1" dirty="0"/>
              <a:t>Industrial</a:t>
            </a:r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E5C8891C-2472-0A99-8AA7-E7276C8CD63F}"/>
              </a:ext>
            </a:extLst>
          </p:cNvPr>
          <p:cNvSpPr txBox="1"/>
          <p:nvPr/>
        </p:nvSpPr>
        <p:spPr>
          <a:xfrm>
            <a:off x="304014" y="4855629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Potencial</a:t>
            </a:r>
          </a:p>
        </p:txBody>
      </p:sp>
      <p:sp>
        <p:nvSpPr>
          <p:cNvPr id="9" name="CaixaDeTexto 3">
            <a:extLst>
              <a:ext uri="{FF2B5EF4-FFF2-40B4-BE49-F238E27FC236}">
                <a16:creationId xmlns:a16="http://schemas.microsoft.com/office/drawing/2014/main" id="{6735BC23-1158-C06B-15CE-BF8D33FEA633}"/>
              </a:ext>
            </a:extLst>
          </p:cNvPr>
          <p:cNvSpPr txBox="1"/>
          <p:nvPr/>
        </p:nvSpPr>
        <p:spPr>
          <a:xfrm>
            <a:off x="3873973" y="232227"/>
            <a:ext cx="36853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Resumo dados </a:t>
            </a:r>
            <a:r>
              <a:rPr lang="pt-BR" sz="3200" b="1" dirty="0" err="1"/>
              <a:t>ConstruBem</a:t>
            </a:r>
            <a:endParaRPr lang="pt-BR" sz="4000" b="1" dirty="0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DCBD43C-1254-7B2E-F754-810CBD10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7" y="259688"/>
            <a:ext cx="1598312" cy="7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63B8-D1BC-466D-3CDD-2710456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D6C2A-DCB6-40A9-C251-2DDF50E84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2" descr="Slide 04">
            <a:extLst>
              <a:ext uri="{FF2B5EF4-FFF2-40B4-BE49-F238E27FC236}">
                <a16:creationId xmlns:a16="http://schemas.microsoft.com/office/drawing/2014/main" id="{B4CF250C-FCB4-9910-4ACD-12F6AF1A1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r="1" b="1"/>
          <a:stretch/>
        </p:blipFill>
        <p:spPr bwMode="auto">
          <a:xfrm>
            <a:off x="20" y="-9889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59E9D-95C2-3B20-60C7-DD1BE1B6B4B1}"/>
              </a:ext>
            </a:extLst>
          </p:cNvPr>
          <p:cNvSpPr/>
          <p:nvPr/>
        </p:nvSpPr>
        <p:spPr>
          <a:xfrm>
            <a:off x="0" y="-27296"/>
            <a:ext cx="12204124" cy="686788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AFB3B40-FEF8-3847-6FFD-15AEB75FD4EA}"/>
              </a:ext>
            </a:extLst>
          </p:cNvPr>
          <p:cNvSpPr txBox="1"/>
          <p:nvPr/>
        </p:nvSpPr>
        <p:spPr>
          <a:xfrm>
            <a:off x="10699876" y="6440483"/>
            <a:ext cx="14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</a:rPr>
              <a:t>ConstruBem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CaixaDeTexto 3">
            <a:extLst>
              <a:ext uri="{FF2B5EF4-FFF2-40B4-BE49-F238E27FC236}">
                <a16:creationId xmlns:a16="http://schemas.microsoft.com/office/drawing/2014/main" id="{C06C2515-F6AB-2383-6FDB-3250DFBACC40}"/>
              </a:ext>
            </a:extLst>
          </p:cNvPr>
          <p:cNvSpPr txBox="1"/>
          <p:nvPr/>
        </p:nvSpPr>
        <p:spPr>
          <a:xfrm>
            <a:off x="2614812" y="281818"/>
            <a:ext cx="6008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Oportunidade X Alcançado</a:t>
            </a:r>
          </a:p>
        </p:txBody>
      </p:sp>
      <p:pic>
        <p:nvPicPr>
          <p:cNvPr id="29" name="Picture 2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9E93955-0E30-B8EE-BA27-0128E55C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7" y="259688"/>
            <a:ext cx="1598312" cy="752147"/>
          </a:xfrm>
          <a:prstGeom prst="rect">
            <a:avLst/>
          </a:prstGeom>
        </p:spPr>
      </p:pic>
      <p:graphicFrame>
        <p:nvGraphicFramePr>
          <p:cNvPr id="34" name="Gráfico 23">
            <a:extLst>
              <a:ext uri="{FF2B5EF4-FFF2-40B4-BE49-F238E27FC236}">
                <a16:creationId xmlns:a16="http://schemas.microsoft.com/office/drawing/2014/main" id="{C188902E-8406-8E6D-A610-541CBC04D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815093"/>
              </p:ext>
            </p:extLst>
          </p:nvPr>
        </p:nvGraphicFramePr>
        <p:xfrm>
          <a:off x="445411" y="1271523"/>
          <a:ext cx="8303138" cy="4978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Seta: para Baixo 30">
            <a:extLst>
              <a:ext uri="{FF2B5EF4-FFF2-40B4-BE49-F238E27FC236}">
                <a16:creationId xmlns:a16="http://schemas.microsoft.com/office/drawing/2014/main" id="{AC19E536-8FBD-2A36-6F80-AC545826E3FD}"/>
              </a:ext>
            </a:extLst>
          </p:cNvPr>
          <p:cNvSpPr/>
          <p:nvPr/>
        </p:nvSpPr>
        <p:spPr>
          <a:xfrm>
            <a:off x="11840739" y="3110626"/>
            <a:ext cx="230909" cy="68810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1F44F9-F6F8-6954-1015-2B795A9EF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8348"/>
              </p:ext>
            </p:extLst>
          </p:nvPr>
        </p:nvGraphicFramePr>
        <p:xfrm>
          <a:off x="8864411" y="2987537"/>
          <a:ext cx="2857500" cy="95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39720829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396565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6793496"/>
                    </a:ext>
                  </a:extLst>
                </a:gridCol>
              </a:tblGrid>
              <a:tr h="239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Oportunidade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Alcançado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5817060"/>
                  </a:ext>
                </a:extLst>
              </a:tr>
              <a:tr h="239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2020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83,58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16,42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8118897"/>
                  </a:ext>
                </a:extLst>
              </a:tr>
              <a:tr h="239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2021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86,31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13,69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244974"/>
                  </a:ext>
                </a:extLst>
              </a:tr>
              <a:tr h="239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2022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94,17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5,83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404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0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63B8-D1BC-466D-3CDD-2710456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D6C2A-DCB6-40A9-C251-2DDF50E84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2" descr="Slide 04">
            <a:extLst>
              <a:ext uri="{FF2B5EF4-FFF2-40B4-BE49-F238E27FC236}">
                <a16:creationId xmlns:a16="http://schemas.microsoft.com/office/drawing/2014/main" id="{B4CF250C-FCB4-9910-4ACD-12F6AF1A1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r="1" b="1"/>
          <a:stretch/>
        </p:blipFill>
        <p:spPr bwMode="auto">
          <a:xfrm>
            <a:off x="20" y="-9889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59E9D-95C2-3B20-60C7-DD1BE1B6B4B1}"/>
              </a:ext>
            </a:extLst>
          </p:cNvPr>
          <p:cNvSpPr/>
          <p:nvPr/>
        </p:nvSpPr>
        <p:spPr>
          <a:xfrm>
            <a:off x="0" y="-27296"/>
            <a:ext cx="12204124" cy="686788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AFB3B40-FEF8-3847-6FFD-15AEB75FD4EA}"/>
              </a:ext>
            </a:extLst>
          </p:cNvPr>
          <p:cNvSpPr txBox="1"/>
          <p:nvPr/>
        </p:nvSpPr>
        <p:spPr>
          <a:xfrm>
            <a:off x="10699876" y="6440483"/>
            <a:ext cx="14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</a:rPr>
              <a:t>ConstruBem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CaixaDeTexto 3">
            <a:extLst>
              <a:ext uri="{FF2B5EF4-FFF2-40B4-BE49-F238E27FC236}">
                <a16:creationId xmlns:a16="http://schemas.microsoft.com/office/drawing/2014/main" id="{C06C2515-F6AB-2383-6FDB-3250DFBACC40}"/>
              </a:ext>
            </a:extLst>
          </p:cNvPr>
          <p:cNvSpPr txBox="1"/>
          <p:nvPr/>
        </p:nvSpPr>
        <p:spPr>
          <a:xfrm>
            <a:off x="2689449" y="281381"/>
            <a:ext cx="6056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Faturamento por Categoria </a:t>
            </a:r>
          </a:p>
        </p:txBody>
      </p:sp>
      <p:pic>
        <p:nvPicPr>
          <p:cNvPr id="29" name="Picture 2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9E93955-0E30-B8EE-BA27-0128E55C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7" y="259688"/>
            <a:ext cx="1598312" cy="752147"/>
          </a:xfrm>
          <a:prstGeom prst="rect">
            <a:avLst/>
          </a:prstGeom>
        </p:spPr>
      </p:pic>
      <p:graphicFrame>
        <p:nvGraphicFramePr>
          <p:cNvPr id="9" name="Gráfico 5">
            <a:extLst>
              <a:ext uri="{FF2B5EF4-FFF2-40B4-BE49-F238E27FC236}">
                <a16:creationId xmlns:a16="http://schemas.microsoft.com/office/drawing/2014/main" id="{C112651E-C363-5B79-7C19-2EC69E7F2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77843"/>
              </p:ext>
            </p:extLst>
          </p:nvPr>
        </p:nvGraphicFramePr>
        <p:xfrm>
          <a:off x="425929" y="1306205"/>
          <a:ext cx="8319654" cy="505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aixaDeTexto 12">
            <a:extLst>
              <a:ext uri="{FF2B5EF4-FFF2-40B4-BE49-F238E27FC236}">
                <a16:creationId xmlns:a16="http://schemas.microsoft.com/office/drawing/2014/main" id="{DB231563-6842-A51C-6419-D3E15FBA0343}"/>
              </a:ext>
            </a:extLst>
          </p:cNvPr>
          <p:cNvSpPr txBox="1"/>
          <p:nvPr/>
        </p:nvSpPr>
        <p:spPr>
          <a:xfrm>
            <a:off x="9169988" y="4083259"/>
            <a:ext cx="276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Aumento de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1%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em 2022 em relação a quantidade de clientes em 2021.</a:t>
            </a:r>
          </a:p>
          <a:p>
            <a:pPr algn="just"/>
            <a:r>
              <a:rPr lang="pt-BR" dirty="0"/>
              <a:t>Porém volume vendido é menor.</a:t>
            </a:r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30278366-36EB-CA21-B910-198298826E33}"/>
              </a:ext>
            </a:extLst>
          </p:cNvPr>
          <p:cNvSpPr/>
          <p:nvPr/>
        </p:nvSpPr>
        <p:spPr>
          <a:xfrm>
            <a:off x="11497914" y="3278688"/>
            <a:ext cx="338328" cy="49114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911799-CEBA-CAD2-85D0-2B3408DC9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93389"/>
              </p:ext>
            </p:extLst>
          </p:nvPr>
        </p:nvGraphicFramePr>
        <p:xfrm>
          <a:off x="9388951" y="2920986"/>
          <a:ext cx="2054728" cy="1075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334">
                  <a:extLst>
                    <a:ext uri="{9D8B030D-6E8A-4147-A177-3AD203B41FA5}">
                      <a16:colId xmlns:a16="http://schemas.microsoft.com/office/drawing/2014/main" val="2205653638"/>
                    </a:ext>
                  </a:extLst>
                </a:gridCol>
                <a:gridCol w="1071394">
                  <a:extLst>
                    <a:ext uri="{9D8B030D-6E8A-4147-A177-3AD203B41FA5}">
                      <a16:colId xmlns:a16="http://schemas.microsoft.com/office/drawing/2014/main" val="1298516995"/>
                    </a:ext>
                  </a:extLst>
                </a:gridCol>
              </a:tblGrid>
              <a:tr h="278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Qtde. Clientes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5376958"/>
                  </a:ext>
                </a:extLst>
              </a:tr>
              <a:tr h="265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2020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4089663"/>
                  </a:ext>
                </a:extLst>
              </a:tr>
              <a:tr h="265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2021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9370235"/>
                  </a:ext>
                </a:extLst>
              </a:tr>
              <a:tr h="265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2022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82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63B8-D1BC-466D-3CDD-2710456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D6C2A-DCB6-40A9-C251-2DDF50E84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2" descr="Slide 04">
            <a:extLst>
              <a:ext uri="{FF2B5EF4-FFF2-40B4-BE49-F238E27FC236}">
                <a16:creationId xmlns:a16="http://schemas.microsoft.com/office/drawing/2014/main" id="{B4CF250C-FCB4-9910-4ACD-12F6AF1A1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r="1" b="1"/>
          <a:stretch/>
        </p:blipFill>
        <p:spPr bwMode="auto">
          <a:xfrm>
            <a:off x="20" y="-9889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59E9D-95C2-3B20-60C7-DD1BE1B6B4B1}"/>
              </a:ext>
            </a:extLst>
          </p:cNvPr>
          <p:cNvSpPr/>
          <p:nvPr/>
        </p:nvSpPr>
        <p:spPr>
          <a:xfrm>
            <a:off x="0" y="-39822"/>
            <a:ext cx="12204124" cy="686788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AFB3B40-FEF8-3847-6FFD-15AEB75FD4EA}"/>
              </a:ext>
            </a:extLst>
          </p:cNvPr>
          <p:cNvSpPr txBox="1"/>
          <p:nvPr/>
        </p:nvSpPr>
        <p:spPr>
          <a:xfrm>
            <a:off x="10699876" y="6440483"/>
            <a:ext cx="14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</a:rPr>
              <a:t>ConstruBem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CaixaDeTexto 3">
            <a:extLst>
              <a:ext uri="{FF2B5EF4-FFF2-40B4-BE49-F238E27FC236}">
                <a16:creationId xmlns:a16="http://schemas.microsoft.com/office/drawing/2014/main" id="{C06C2515-F6AB-2383-6FDB-3250DFBACC40}"/>
              </a:ext>
            </a:extLst>
          </p:cNvPr>
          <p:cNvSpPr txBox="1"/>
          <p:nvPr/>
        </p:nvSpPr>
        <p:spPr>
          <a:xfrm>
            <a:off x="2780778" y="303949"/>
            <a:ext cx="531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Potencial de transação</a:t>
            </a:r>
          </a:p>
        </p:txBody>
      </p:sp>
      <p:pic>
        <p:nvPicPr>
          <p:cNvPr id="29" name="Picture 2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9E93955-0E30-B8EE-BA27-0128E55C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7" y="259688"/>
            <a:ext cx="1598312" cy="752147"/>
          </a:xfrm>
          <a:prstGeom prst="rect">
            <a:avLst/>
          </a:prstGeom>
        </p:spPr>
      </p:pic>
      <p:graphicFrame>
        <p:nvGraphicFramePr>
          <p:cNvPr id="3" name="Gráfico 9">
            <a:extLst>
              <a:ext uri="{FF2B5EF4-FFF2-40B4-BE49-F238E27FC236}">
                <a16:creationId xmlns:a16="http://schemas.microsoft.com/office/drawing/2014/main" id="{D54B9BC2-AF1A-F3CB-8980-A894DF3A5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022799"/>
              </p:ext>
            </p:extLst>
          </p:nvPr>
        </p:nvGraphicFramePr>
        <p:xfrm>
          <a:off x="385522" y="1133737"/>
          <a:ext cx="8487779" cy="3810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aixaDeTexto 12">
            <a:extLst>
              <a:ext uri="{FF2B5EF4-FFF2-40B4-BE49-F238E27FC236}">
                <a16:creationId xmlns:a16="http://schemas.microsoft.com/office/drawing/2014/main" id="{CA8DA28D-D7D9-7EEA-6825-6F9F847A8B4B}"/>
              </a:ext>
            </a:extLst>
          </p:cNvPr>
          <p:cNvSpPr txBox="1"/>
          <p:nvPr/>
        </p:nvSpPr>
        <p:spPr>
          <a:xfrm>
            <a:off x="1102291" y="5122149"/>
            <a:ext cx="52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Destaque para área </a:t>
            </a:r>
            <a:r>
              <a:rPr lang="pt-BR" b="1" dirty="0"/>
              <a:t>Residencial</a:t>
            </a:r>
            <a:r>
              <a:rPr lang="pt-BR" dirty="0"/>
              <a:t> seguido da </a:t>
            </a:r>
            <a:r>
              <a:rPr lang="pt-BR" b="1" dirty="0"/>
              <a:t>Comercial</a:t>
            </a:r>
          </a:p>
        </p:txBody>
      </p:sp>
      <p:sp>
        <p:nvSpPr>
          <p:cNvPr id="13" name="CaixaDeTexto 14">
            <a:extLst>
              <a:ext uri="{FF2B5EF4-FFF2-40B4-BE49-F238E27FC236}">
                <a16:creationId xmlns:a16="http://schemas.microsoft.com/office/drawing/2014/main" id="{70AB1CC9-033E-B091-1432-0F3FE16E427B}"/>
              </a:ext>
            </a:extLst>
          </p:cNvPr>
          <p:cNvSpPr txBox="1"/>
          <p:nvPr/>
        </p:nvSpPr>
        <p:spPr>
          <a:xfrm>
            <a:off x="9139001" y="4195577"/>
            <a:ext cx="2785777" cy="64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Base </a:t>
            </a:r>
            <a:r>
              <a:rPr lang="pt-BR" dirty="0"/>
              <a:t>2.846</a:t>
            </a:r>
            <a:r>
              <a:rPr lang="pt-BR" b="1" dirty="0"/>
              <a:t> clientes sem transação durante os anos.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4F1142-880A-F613-B23F-3816B0DE1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37334"/>
              </p:ext>
            </p:extLst>
          </p:nvPr>
        </p:nvGraphicFramePr>
        <p:xfrm>
          <a:off x="1088162" y="5529059"/>
          <a:ext cx="7785139" cy="1076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914">
                  <a:extLst>
                    <a:ext uri="{9D8B030D-6E8A-4147-A177-3AD203B41FA5}">
                      <a16:colId xmlns:a16="http://schemas.microsoft.com/office/drawing/2014/main" val="1127314907"/>
                    </a:ext>
                  </a:extLst>
                </a:gridCol>
                <a:gridCol w="1282677">
                  <a:extLst>
                    <a:ext uri="{9D8B030D-6E8A-4147-A177-3AD203B41FA5}">
                      <a16:colId xmlns:a16="http://schemas.microsoft.com/office/drawing/2014/main" val="813401109"/>
                    </a:ext>
                  </a:extLst>
                </a:gridCol>
                <a:gridCol w="1135856">
                  <a:extLst>
                    <a:ext uri="{9D8B030D-6E8A-4147-A177-3AD203B41FA5}">
                      <a16:colId xmlns:a16="http://schemas.microsoft.com/office/drawing/2014/main" val="3150405597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3279639432"/>
                    </a:ext>
                  </a:extLst>
                </a:gridCol>
                <a:gridCol w="1265129">
                  <a:extLst>
                    <a:ext uri="{9D8B030D-6E8A-4147-A177-3AD203B41FA5}">
                      <a16:colId xmlns:a16="http://schemas.microsoft.com/office/drawing/2014/main" val="1031120714"/>
                    </a:ext>
                  </a:extLst>
                </a:gridCol>
                <a:gridCol w="1603330">
                  <a:extLst>
                    <a:ext uri="{9D8B030D-6E8A-4147-A177-3AD203B41FA5}">
                      <a16:colId xmlns:a16="http://schemas.microsoft.com/office/drawing/2014/main" val="584949703"/>
                    </a:ext>
                  </a:extLst>
                </a:gridCol>
              </a:tblGrid>
              <a:tr h="279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Area Comercial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Area Hibrida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Area residencial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Area Industrial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Valor Vendas Potencial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877267"/>
                  </a:ext>
                </a:extLst>
              </a:tr>
              <a:tr h="265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2020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38.68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0.0492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R$ 620,267,039.81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6122344"/>
                  </a:ext>
                </a:extLst>
              </a:tr>
              <a:tr h="265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38.70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R$ 582,116,378.66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9940785"/>
                  </a:ext>
                </a:extLst>
              </a:tr>
              <a:tr h="265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2022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38.84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0.0798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R$ 717,548,270.86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9219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36B5A7-4716-1564-43DD-21089619B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30481"/>
              </p:ext>
            </p:extLst>
          </p:nvPr>
        </p:nvGraphicFramePr>
        <p:xfrm>
          <a:off x="9495128" y="2761202"/>
          <a:ext cx="1894564" cy="1264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592">
                  <a:extLst>
                    <a:ext uri="{9D8B030D-6E8A-4147-A177-3AD203B41FA5}">
                      <a16:colId xmlns:a16="http://schemas.microsoft.com/office/drawing/2014/main" val="4249381540"/>
                    </a:ext>
                  </a:extLst>
                </a:gridCol>
                <a:gridCol w="1131972">
                  <a:extLst>
                    <a:ext uri="{9D8B030D-6E8A-4147-A177-3AD203B41FA5}">
                      <a16:colId xmlns:a16="http://schemas.microsoft.com/office/drawing/2014/main" val="2007067715"/>
                    </a:ext>
                  </a:extLst>
                </a:gridCol>
              </a:tblGrid>
              <a:tr h="255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Qtde Clientes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9068262"/>
                  </a:ext>
                </a:extLst>
              </a:tr>
              <a:tr h="255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2.197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6341369"/>
                  </a:ext>
                </a:extLst>
              </a:tr>
              <a:tr h="255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543817"/>
                  </a:ext>
                </a:extLst>
              </a:tr>
              <a:tr h="255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0002078"/>
                  </a:ext>
                </a:extLst>
              </a:tr>
              <a:tr h="243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2.846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72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63B8-D1BC-466D-3CDD-2710456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D6C2A-DCB6-40A9-C251-2DDF50E84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2" descr="Slide 04">
            <a:extLst>
              <a:ext uri="{FF2B5EF4-FFF2-40B4-BE49-F238E27FC236}">
                <a16:creationId xmlns:a16="http://schemas.microsoft.com/office/drawing/2014/main" id="{B4CF250C-FCB4-9910-4ACD-12F6AF1A1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r="1" b="1"/>
          <a:stretch/>
        </p:blipFill>
        <p:spPr bwMode="auto">
          <a:xfrm>
            <a:off x="20" y="-9889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59E9D-95C2-3B20-60C7-DD1BE1B6B4B1}"/>
              </a:ext>
            </a:extLst>
          </p:cNvPr>
          <p:cNvSpPr/>
          <p:nvPr/>
        </p:nvSpPr>
        <p:spPr>
          <a:xfrm>
            <a:off x="0" y="-27296"/>
            <a:ext cx="12204124" cy="686788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AFB3B40-FEF8-3847-6FFD-15AEB75FD4EA}"/>
              </a:ext>
            </a:extLst>
          </p:cNvPr>
          <p:cNvSpPr txBox="1"/>
          <p:nvPr/>
        </p:nvSpPr>
        <p:spPr>
          <a:xfrm>
            <a:off x="10699876" y="6440483"/>
            <a:ext cx="14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</a:rPr>
              <a:t>ConstruBem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CaixaDeTexto 3">
            <a:extLst>
              <a:ext uri="{FF2B5EF4-FFF2-40B4-BE49-F238E27FC236}">
                <a16:creationId xmlns:a16="http://schemas.microsoft.com/office/drawing/2014/main" id="{C06C2515-F6AB-2383-6FDB-3250DFBACC40}"/>
              </a:ext>
            </a:extLst>
          </p:cNvPr>
          <p:cNvSpPr txBox="1"/>
          <p:nvPr/>
        </p:nvSpPr>
        <p:spPr>
          <a:xfrm>
            <a:off x="1955599" y="291609"/>
            <a:ext cx="7111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Faturamento das Top 10 cidades </a:t>
            </a:r>
          </a:p>
        </p:txBody>
      </p:sp>
      <p:pic>
        <p:nvPicPr>
          <p:cNvPr id="29" name="Picture 2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9E93955-0E30-B8EE-BA27-0128E55C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7" y="259688"/>
            <a:ext cx="1598312" cy="752147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30278366-36EB-CA21-B910-198298826E33}"/>
              </a:ext>
            </a:extLst>
          </p:cNvPr>
          <p:cNvSpPr/>
          <p:nvPr/>
        </p:nvSpPr>
        <p:spPr>
          <a:xfrm>
            <a:off x="7723943" y="1556781"/>
            <a:ext cx="274320" cy="418193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Gráfico 5">
            <a:extLst>
              <a:ext uri="{FF2B5EF4-FFF2-40B4-BE49-F238E27FC236}">
                <a16:creationId xmlns:a16="http://schemas.microsoft.com/office/drawing/2014/main" id="{502786DC-D269-B4C1-6EED-BF3A6D9DE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244067"/>
              </p:ext>
            </p:extLst>
          </p:nvPr>
        </p:nvGraphicFramePr>
        <p:xfrm>
          <a:off x="167015" y="1298285"/>
          <a:ext cx="7563586" cy="5142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ixaDeTexto 8">
            <a:extLst>
              <a:ext uri="{FF2B5EF4-FFF2-40B4-BE49-F238E27FC236}">
                <a16:creationId xmlns:a16="http://schemas.microsoft.com/office/drawing/2014/main" id="{C0DEF070-AE47-22FA-B381-A35B9566D734}"/>
              </a:ext>
            </a:extLst>
          </p:cNvPr>
          <p:cNvSpPr txBox="1"/>
          <p:nvPr/>
        </p:nvSpPr>
        <p:spPr>
          <a:xfrm>
            <a:off x="8204548" y="2562834"/>
            <a:ext cx="385801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Total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</a:rPr>
              <a:t>112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cidades</a:t>
            </a:r>
            <a:endParaRPr lang="pt-BR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Representa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47,62%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valor total transacionado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#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</a:rPr>
              <a:t>593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clientes – concentra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</a:rPr>
              <a:t>(1/3)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de todos os clientes ativos.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# </a:t>
            </a: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</a:rPr>
              <a:t>6.434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Transações – de um total de </a:t>
            </a: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</a:rPr>
              <a:t>14.762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 de transações.</a:t>
            </a:r>
          </a:p>
        </p:txBody>
      </p:sp>
      <p:sp>
        <p:nvSpPr>
          <p:cNvPr id="15" name="CaixaDeTexto 7">
            <a:extLst>
              <a:ext uri="{FF2B5EF4-FFF2-40B4-BE49-F238E27FC236}">
                <a16:creationId xmlns:a16="http://schemas.microsoft.com/office/drawing/2014/main" id="{5BBE0899-7733-6037-F740-AC2E79267177}"/>
              </a:ext>
            </a:extLst>
          </p:cNvPr>
          <p:cNvSpPr txBox="1"/>
          <p:nvPr/>
        </p:nvSpPr>
        <p:spPr>
          <a:xfrm>
            <a:off x="8352290" y="1565769"/>
            <a:ext cx="338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Top 10: </a:t>
            </a:r>
            <a:r>
              <a:rPr lang="pt-BR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R$ </a:t>
            </a:r>
            <a:r>
              <a:rPr lang="en-US" sz="1600" dirty="0"/>
              <a:t>137.807.933,31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52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 04">
            <a:extLst>
              <a:ext uri="{FF2B5EF4-FFF2-40B4-BE49-F238E27FC236}">
                <a16:creationId xmlns:a16="http://schemas.microsoft.com/office/drawing/2014/main" id="{A7D23DB3-A1B1-0DEF-0D64-93C9CE4BA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r="1" b="1"/>
          <a:stretch/>
        </p:blipFill>
        <p:spPr bwMode="auto">
          <a:xfrm>
            <a:off x="20" y="-9889"/>
            <a:ext cx="12191980" cy="685671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BFAD25-5369-A429-6AFB-52B4A6EA38EE}"/>
              </a:ext>
            </a:extLst>
          </p:cNvPr>
          <p:cNvSpPr/>
          <p:nvPr/>
        </p:nvSpPr>
        <p:spPr>
          <a:xfrm>
            <a:off x="-12144" y="-21060"/>
            <a:ext cx="12204124" cy="686788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DCBD43C-1254-7B2E-F754-810CBD10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641" y="11171"/>
            <a:ext cx="1598312" cy="752147"/>
          </a:xfrm>
          <a:prstGeom prst="rect">
            <a:avLst/>
          </a:prstGeom>
        </p:spPr>
      </p:pic>
      <p:sp>
        <p:nvSpPr>
          <p:cNvPr id="5" name="CaixaDeTexto 3">
            <a:extLst>
              <a:ext uri="{FF2B5EF4-FFF2-40B4-BE49-F238E27FC236}">
                <a16:creationId xmlns:a16="http://schemas.microsoft.com/office/drawing/2014/main" id="{3BFDB203-BFB6-A6D1-CC32-C0F18188E71E}"/>
              </a:ext>
            </a:extLst>
          </p:cNvPr>
          <p:cNvSpPr txBox="1"/>
          <p:nvPr/>
        </p:nvSpPr>
        <p:spPr>
          <a:xfrm>
            <a:off x="10607347" y="6446719"/>
            <a:ext cx="14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ConstruBem</a:t>
            </a:r>
          </a:p>
        </p:txBody>
      </p:sp>
      <p:sp>
        <p:nvSpPr>
          <p:cNvPr id="2" name="CaixaDeTexto 14">
            <a:extLst>
              <a:ext uri="{FF2B5EF4-FFF2-40B4-BE49-F238E27FC236}">
                <a16:creationId xmlns:a16="http://schemas.microsoft.com/office/drawing/2014/main" id="{B3D92042-79F8-2E46-F6F5-DA2BE375D5A1}"/>
              </a:ext>
            </a:extLst>
          </p:cNvPr>
          <p:cNvSpPr txBox="1"/>
          <p:nvPr/>
        </p:nvSpPr>
        <p:spPr>
          <a:xfrm>
            <a:off x="2224133" y="108853"/>
            <a:ext cx="7731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Projecão</a:t>
            </a:r>
          </a:p>
          <a:p>
            <a:pPr algn="ctr"/>
            <a:r>
              <a:rPr lang="pt-BR" sz="2000" dirty="0"/>
              <a:t>Oportunidade de Crescimento com base na compra de apenas 1 produto</a:t>
            </a:r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96B907DB-E1F8-6D72-DC3F-5185D649F121}"/>
              </a:ext>
            </a:extLst>
          </p:cNvPr>
          <p:cNvSpPr txBox="1"/>
          <p:nvPr/>
        </p:nvSpPr>
        <p:spPr>
          <a:xfrm>
            <a:off x="7389741" y="2504033"/>
            <a:ext cx="380001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Atualmente existem </a:t>
            </a:r>
            <a:r>
              <a:rPr lang="pt-BR" sz="1600" dirty="0"/>
              <a:t>288</a:t>
            </a:r>
            <a:r>
              <a:rPr lang="pt-BR" sz="1600" b="1" dirty="0"/>
              <a:t> clientes que compram apenas 1 produto. </a:t>
            </a:r>
          </a:p>
        </p:txBody>
      </p:sp>
      <p:graphicFrame>
        <p:nvGraphicFramePr>
          <p:cNvPr id="6" name="Gráfico 4">
            <a:extLst>
              <a:ext uri="{FF2B5EF4-FFF2-40B4-BE49-F238E27FC236}">
                <a16:creationId xmlns:a16="http://schemas.microsoft.com/office/drawing/2014/main" id="{C70FA5ED-A15C-A007-010A-AA80FC86D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070108"/>
              </p:ext>
            </p:extLst>
          </p:nvPr>
        </p:nvGraphicFramePr>
        <p:xfrm>
          <a:off x="673039" y="1433839"/>
          <a:ext cx="6023169" cy="5054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aixaDeTexto 6">
            <a:extLst>
              <a:ext uri="{FF2B5EF4-FFF2-40B4-BE49-F238E27FC236}">
                <a16:creationId xmlns:a16="http://schemas.microsoft.com/office/drawing/2014/main" id="{D0EEAE66-1A65-2870-4FE5-A181E10A588E}"/>
              </a:ext>
            </a:extLst>
          </p:cNvPr>
          <p:cNvSpPr txBox="1"/>
          <p:nvPr/>
        </p:nvSpPr>
        <p:spPr>
          <a:xfrm>
            <a:off x="7389741" y="3622506"/>
            <a:ext cx="380001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Valor transacionado de R$ 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3.377.567,44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6BBD3E6A-7B0A-A30C-E1CA-C734897B4C94}"/>
              </a:ext>
            </a:extLst>
          </p:cNvPr>
          <p:cNvSpPr txBox="1"/>
          <p:nvPr/>
        </p:nvSpPr>
        <p:spPr>
          <a:xfrm>
            <a:off x="7389741" y="4767560"/>
            <a:ext cx="380001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# </a:t>
            </a:r>
            <a:r>
              <a:rPr lang="pt-BR" sz="1600" dirty="0"/>
              <a:t>57</a:t>
            </a:r>
            <a:r>
              <a:rPr lang="pt-BR" sz="1600" b="1" dirty="0"/>
              <a:t> produtos (# </a:t>
            </a:r>
            <a:r>
              <a:rPr lang="pt-BR" sz="1600" dirty="0"/>
              <a:t>130</a:t>
            </a:r>
            <a:r>
              <a:rPr lang="pt-BR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368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286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Jonatas Franklin de Melo</dc:creator>
  <cp:lastModifiedBy>Leonardo Rafael</cp:lastModifiedBy>
  <cp:revision>32</cp:revision>
  <dcterms:created xsi:type="dcterms:W3CDTF">2022-10-01T19:14:59Z</dcterms:created>
  <dcterms:modified xsi:type="dcterms:W3CDTF">2023-04-04T21:44:59Z</dcterms:modified>
</cp:coreProperties>
</file>