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6" r:id="rId3"/>
    <p:sldId id="257" r:id="rId4"/>
    <p:sldId id="263" r:id="rId5"/>
    <p:sldId id="268" r:id="rId6"/>
    <p:sldId id="262" r:id="rId7"/>
    <p:sldId id="258" r:id="rId8"/>
    <p:sldId id="267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5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AB1FF-C046-4929-AB24-67CF91D71152}" type="datetimeFigureOut">
              <a:rPr lang="en-IN" smtClean="0"/>
              <a:pPr/>
              <a:t>21-04-2017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5597E1-62F3-4F63-AC25-21501E41E77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/>
          <p:cNvSpPr>
            <a:spLocks noChangeArrowheads="1"/>
          </p:cNvSpPr>
          <p:nvPr/>
        </p:nvSpPr>
        <p:spPr bwMode="auto">
          <a:xfrm>
            <a:off x="-324544" y="317268"/>
            <a:ext cx="91440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AE665A</a:t>
            </a:r>
            <a:endParaRPr kumimoji="0" lang="en-GB" sz="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solidFill>
                  <a:schemeClr val="accent1"/>
                </a:solidFill>
                <a:latin typeface="+mj-lt"/>
              </a:rPr>
              <a:t>Finite Volume Methods in Heat, Mass &amp; Momentum Transfer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-180528" y="191951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TERM  PROJECT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ON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 ''</a:t>
            </a:r>
            <a:r>
              <a:rPr lang="en-US" sz="2000" dirty="0" smtClean="0">
                <a:solidFill>
                  <a:srgbClr val="0070C0"/>
                </a:solidFill>
              </a:rPr>
              <a:t>FVM Analysis of Lid Driven Cavity using SIMPLE </a:t>
            </a:r>
            <a:r>
              <a:rPr lang="en-US" sz="2000" dirty="0" smtClean="0">
                <a:solidFill>
                  <a:srgbClr val="0070C0"/>
                </a:solidFill>
              </a:rPr>
              <a:t>Algorithm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''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275856" y="3284984"/>
            <a:ext cx="216405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Course Instructor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Dr. </a:t>
            </a:r>
            <a:r>
              <a:rPr kumimoji="0" lang="en-GB" sz="1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Ashoke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-540568" y="501317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Presented 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By-</a:t>
            </a:r>
            <a:endParaRPr kumimoji="0" lang="en-GB" sz="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Rahul 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Ranjan (16101034)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2492896"/>
            <a:ext cx="5218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YOU!!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lid driven ca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052736"/>
            <a:ext cx="4032448" cy="30803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544" y="620688"/>
            <a:ext cx="226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>
                <a:solidFill>
                  <a:srgbClr val="002060"/>
                </a:solidFill>
                <a:latin typeface="+mj-lt"/>
              </a:rPr>
              <a:t>Problem Definition </a:t>
            </a:r>
            <a:endParaRPr lang="en-IN" sz="2000" b="1" u="sng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50912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+mj-lt"/>
              </a:rPr>
              <a:t> Length of the square = 1m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A square shaped cavity is used whose upper lid is moving with velocity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U=1m/s,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while other boundaries have no slip tangential and zero normal velocity boundary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condition. </a:t>
            </a:r>
            <a:endParaRPr lang="en-US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7-04-21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5077312"/>
            <a:ext cx="4128080" cy="7999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536" y="47667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solidFill>
                  <a:srgbClr val="002060"/>
                </a:solidFill>
                <a:latin typeface="Arial Rounded MT Bold" pitchFamily="34" charset="0"/>
              </a:rPr>
              <a:t>Objective </a:t>
            </a:r>
            <a:r>
              <a:rPr lang="en-IN" sz="2000" b="1" dirty="0" smtClean="0">
                <a:latin typeface="Arial Rounded MT Bold" pitchFamily="34" charset="0"/>
              </a:rPr>
              <a:t>: </a:t>
            </a:r>
            <a:endParaRPr lang="en-IN" sz="2000" b="1" dirty="0"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908721"/>
            <a:ext cx="8208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Acquire the governing equations of fluid flow in Lid driven </a:t>
            </a:r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cavity and discretize the equations to solve it computationally.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 To </a:t>
            </a:r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study and visualize the flow pattern in lid driven cavity at different Reynolds </a:t>
            </a:r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number.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708920"/>
            <a:ext cx="2464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  <a:latin typeface="+mj-lt"/>
              </a:rPr>
              <a:t>Governing Equations:</a:t>
            </a:r>
            <a:endParaRPr lang="en-US" sz="2000" b="1" u="sng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5" name="Picture 4" descr="2017-04-21 (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212976"/>
            <a:ext cx="3954768" cy="2592288"/>
          </a:xfrm>
          <a:prstGeom prst="rect">
            <a:avLst/>
          </a:prstGeom>
        </p:spPr>
      </p:pic>
      <p:pic>
        <p:nvPicPr>
          <p:cNvPr id="6" name="Picture 5" descr="2017-04-21 (8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212976"/>
            <a:ext cx="3641628" cy="2033730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3" idx="2"/>
          </p:cNvCxnSpPr>
          <p:nvPr/>
        </p:nvCxnSpPr>
        <p:spPr>
          <a:xfrm>
            <a:off x="4499992" y="3124712"/>
            <a:ext cx="0" cy="311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16016" y="2708920"/>
            <a:ext cx="2530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err="1" smtClean="0">
                <a:solidFill>
                  <a:srgbClr val="002060"/>
                </a:solidFill>
                <a:latin typeface="+mj-lt"/>
              </a:rPr>
              <a:t>Discretized</a:t>
            </a:r>
            <a:r>
              <a:rPr lang="en-US" sz="2000" b="1" u="sng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000" b="1" u="sng" dirty="0" smtClean="0">
                <a:solidFill>
                  <a:srgbClr val="002060"/>
                </a:solidFill>
                <a:latin typeface="+mj-lt"/>
              </a:rPr>
              <a:t>Equations:</a:t>
            </a:r>
            <a:endParaRPr lang="en-US" sz="2000" b="1" u="sng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2" name="Picture 11" descr="2017-04-21 (6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661248"/>
            <a:ext cx="2347194" cy="532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620688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>
                <a:solidFill>
                  <a:srgbClr val="002060"/>
                </a:solidFill>
                <a:latin typeface="Arial Rounded MT Bold" pitchFamily="34" charset="0"/>
              </a:rPr>
              <a:t>Methodology</a:t>
            </a:r>
            <a:r>
              <a:rPr lang="en-IN" sz="2000" b="1" dirty="0" smtClean="0">
                <a:solidFill>
                  <a:srgbClr val="002060"/>
                </a:solidFill>
                <a:latin typeface="Arial Rounded MT Bold" pitchFamily="34" charset="0"/>
              </a:rPr>
              <a:t>: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395536" y="1268760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 Simple Implicit Method for Pressure Linked Equation is used to obtain the discrete momentum equations.</a:t>
            </a:r>
            <a:endParaRPr lang="en-GB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GB" dirty="0" smtClean="0">
                <a:solidFill>
                  <a:srgbClr val="0070C0"/>
                </a:solidFill>
                <a:latin typeface="+mj-lt"/>
              </a:rPr>
              <a:t>The domain is uniformly meshed of size 128 X 128.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 Ghost nodes </a:t>
            </a:r>
            <a:r>
              <a:rPr lang="en-GB" dirty="0" smtClean="0">
                <a:solidFill>
                  <a:srgbClr val="0070C0"/>
                </a:solidFill>
              </a:rPr>
              <a:t>is properly used for the ease of the computation. </a:t>
            </a:r>
            <a:endParaRPr lang="en-GB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+mj-lt"/>
              </a:rPr>
              <a:t> X-momentum and Y-momentum discrete equation is solved by TDMA linear solver for one iteration.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+mj-lt"/>
              </a:rPr>
              <a:t> Pressure Correction term is solved by TDMA until it is converged.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+mj-lt"/>
              </a:rPr>
              <a:t> Then the overall iteration is carried out till convergence.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GB" dirty="0" smtClean="0">
                <a:solidFill>
                  <a:srgbClr val="0070C0"/>
                </a:solidFill>
                <a:latin typeface="+mj-lt"/>
              </a:rPr>
              <a:t>Convergence is tested on the basis of the net mass flux over the  cell to be zero and on the basis of minimum iteration.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+mj-lt"/>
            </a:endParaRPr>
          </a:p>
          <a:p>
            <a:pPr algn="just"/>
            <a:endParaRPr lang="en-GB" dirty="0" smtClean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u="sng" dirty="0" smtClean="0">
                <a:solidFill>
                  <a:srgbClr val="002060"/>
                </a:solidFill>
                <a:latin typeface="Arial Rounded MT Bold" pitchFamily="34" charset="0"/>
              </a:rPr>
              <a:t>Results and Discussion</a:t>
            </a:r>
            <a:r>
              <a:rPr lang="en-IN" sz="2000" dirty="0" smtClean="0">
                <a:latin typeface="Arial Rounded MT Bold" pitchFamily="34" charset="0"/>
              </a:rPr>
              <a:t>:  </a:t>
            </a:r>
            <a:r>
              <a:rPr lang="en-IN" sz="2000" b="1" u="sng" dirty="0" smtClean="0">
                <a:solidFill>
                  <a:srgbClr val="002060"/>
                </a:solidFill>
                <a:latin typeface="+mj-lt"/>
              </a:rPr>
              <a:t>For </a:t>
            </a:r>
            <a:r>
              <a:rPr lang="en-IN" sz="2000" b="1" u="sng" dirty="0" smtClean="0">
                <a:solidFill>
                  <a:srgbClr val="002060"/>
                </a:solidFill>
                <a:latin typeface="+mj-lt"/>
              </a:rPr>
              <a:t>Re=100</a:t>
            </a:r>
            <a:endParaRPr lang="en-IN" sz="2000" b="1" u="sng" dirty="0" smtClean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 descr="pressure cont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836712"/>
            <a:ext cx="3024336" cy="2520280"/>
          </a:xfrm>
          <a:prstGeom prst="rect">
            <a:avLst/>
          </a:prstGeom>
        </p:spPr>
      </p:pic>
      <p:pic>
        <p:nvPicPr>
          <p:cNvPr id="4" name="Picture 3" descr="velocity contour(re=10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405" y="764704"/>
            <a:ext cx="3023451" cy="2592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0232" y="908720"/>
            <a:ext cx="20162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Time 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for 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Stability is about 10 seconds.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Primary Vortices are formed.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Secondary Vortices are formed at the bottom right and left corner.</a:t>
            </a:r>
          </a:p>
          <a:p>
            <a:pPr algn="just"/>
            <a:endParaRPr lang="en-US" sz="1600" dirty="0" smtClean="0">
              <a:latin typeface="+mj-lt"/>
            </a:endParaRPr>
          </a:p>
          <a:p>
            <a:endParaRPr lang="en-IN" dirty="0"/>
          </a:p>
        </p:txBody>
      </p:sp>
      <p:pic>
        <p:nvPicPr>
          <p:cNvPr id="6" name="Picture 5" descr="u-contour re=1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645024"/>
            <a:ext cx="2880320" cy="2528091"/>
          </a:xfrm>
          <a:prstGeom prst="rect">
            <a:avLst/>
          </a:prstGeom>
        </p:spPr>
      </p:pic>
      <p:pic>
        <p:nvPicPr>
          <p:cNvPr id="7" name="Picture 6" descr="v-contour re=10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1840" y="3717032"/>
            <a:ext cx="2952328" cy="24482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3608" y="3284984"/>
            <a:ext cx="1489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Velocity streamline 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3284984"/>
            <a:ext cx="13392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Pressure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632" y="6165304"/>
            <a:ext cx="890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U -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6093296"/>
            <a:ext cx="877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V</a:t>
            </a:r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-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501008"/>
            <a:ext cx="3168352" cy="26659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528" y="188640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u="sng" dirty="0" smtClean="0">
                <a:solidFill>
                  <a:srgbClr val="002060"/>
                </a:solidFill>
                <a:latin typeface="Arial Rounded MT Bold" pitchFamily="34" charset="0"/>
              </a:rPr>
              <a:t>Results and Discussion</a:t>
            </a:r>
            <a:r>
              <a:rPr lang="en-IN" sz="2000" dirty="0" smtClean="0">
                <a:latin typeface="Arial Rounded MT Bold" pitchFamily="34" charset="0"/>
              </a:rPr>
              <a:t>:  </a:t>
            </a:r>
            <a:r>
              <a:rPr lang="en-IN" sz="2000" b="1" u="sng" dirty="0" smtClean="0">
                <a:solidFill>
                  <a:srgbClr val="002060"/>
                </a:solidFill>
                <a:latin typeface="+mj-lt"/>
              </a:rPr>
              <a:t>For </a:t>
            </a:r>
            <a:r>
              <a:rPr lang="en-IN" sz="2000" b="1" u="sng" dirty="0" smtClean="0">
                <a:solidFill>
                  <a:srgbClr val="002060"/>
                </a:solidFill>
                <a:latin typeface="+mj-lt"/>
              </a:rPr>
              <a:t>Re=200</a:t>
            </a:r>
            <a:endParaRPr lang="en-IN" sz="2000" b="1" u="sng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4361" y="3224009"/>
            <a:ext cx="1489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Velocity streamline 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6859" y="3212976"/>
            <a:ext cx="13392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Pressure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3140" y="6021288"/>
            <a:ext cx="890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U -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4876" y="6021288"/>
            <a:ext cx="937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V </a:t>
            </a:r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-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908720"/>
            <a:ext cx="20162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Time 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for 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Stability is about 24 seconds.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Primary Vortices are formed.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Secondary Vortices are formed at the bottom right and left corner.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Size of the secondary vortex increases. </a:t>
            </a:r>
          </a:p>
          <a:p>
            <a:pPr algn="just"/>
            <a:endParaRPr lang="en-US" sz="1600" dirty="0" smtClean="0">
              <a:latin typeface="+mj-lt"/>
            </a:endParaRPr>
          </a:p>
          <a:p>
            <a:endParaRPr lang="en-IN" dirty="0"/>
          </a:p>
        </p:txBody>
      </p:sp>
      <p:pic>
        <p:nvPicPr>
          <p:cNvPr id="13" name="Picture 12" descr="press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764704"/>
            <a:ext cx="2856617" cy="2531612"/>
          </a:xfrm>
          <a:prstGeom prst="rect">
            <a:avLst/>
          </a:prstGeom>
        </p:spPr>
      </p:pic>
      <p:pic>
        <p:nvPicPr>
          <p:cNvPr id="15" name="Picture 14" descr="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8760" y="3501009"/>
            <a:ext cx="2937456" cy="2592288"/>
          </a:xfrm>
          <a:prstGeom prst="rect">
            <a:avLst/>
          </a:prstGeom>
        </p:spPr>
      </p:pic>
      <p:pic>
        <p:nvPicPr>
          <p:cNvPr id="16" name="Picture 15" descr="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692696"/>
            <a:ext cx="3096344" cy="2583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>
                <a:solidFill>
                  <a:srgbClr val="002060"/>
                </a:solidFill>
                <a:latin typeface="Arial Rounded MT Bold" pitchFamily="34" charset="0"/>
              </a:rPr>
              <a:t>Results and Discussion</a:t>
            </a:r>
            <a:r>
              <a:rPr lang="en-IN" sz="2000" dirty="0" smtClean="0">
                <a:latin typeface="Arial Rounded MT Bold" pitchFamily="34" charset="0"/>
              </a:rPr>
              <a:t>:  </a:t>
            </a:r>
            <a:r>
              <a:rPr lang="en-IN" sz="2000" b="1" u="sng" dirty="0" smtClean="0">
                <a:solidFill>
                  <a:srgbClr val="002060"/>
                </a:solidFill>
                <a:latin typeface="+mj-lt"/>
              </a:rPr>
              <a:t>For Re=400</a:t>
            </a:r>
            <a:endParaRPr lang="en-IN" sz="2000" b="1" u="sng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3429000"/>
            <a:ext cx="214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Velocity streamline 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6016" y="3429000"/>
            <a:ext cx="13392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Pressure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5656" y="6309320"/>
            <a:ext cx="890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U -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2040" y="6309320"/>
            <a:ext cx="937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V </a:t>
            </a:r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-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6256" y="908720"/>
            <a:ext cx="20882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Time taken for Stability is about 100 seconds.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Primary Vortices are formed.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Secondary Vortices are formed at the bottom right and left corner.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Size of the secondary vortex increases.</a:t>
            </a:r>
          </a:p>
          <a:p>
            <a:pPr algn="just"/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/>
            <a:endParaRPr lang="en-US" sz="1600" dirty="0" smtClean="0">
              <a:latin typeface="+mj-lt"/>
            </a:endParaRPr>
          </a:p>
          <a:p>
            <a:endParaRPr lang="en-IN" dirty="0"/>
          </a:p>
        </p:txBody>
      </p:sp>
      <p:pic>
        <p:nvPicPr>
          <p:cNvPr id="20" name="Picture 19" descr="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764704"/>
            <a:ext cx="3312368" cy="2664296"/>
          </a:xfrm>
          <a:prstGeom prst="rect">
            <a:avLst/>
          </a:prstGeom>
        </p:spPr>
      </p:pic>
      <p:pic>
        <p:nvPicPr>
          <p:cNvPr id="18" name="Picture 17" descr="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3767455"/>
            <a:ext cx="3456384" cy="2541865"/>
          </a:xfrm>
          <a:prstGeom prst="rect">
            <a:avLst/>
          </a:prstGeom>
        </p:spPr>
      </p:pic>
      <p:pic>
        <p:nvPicPr>
          <p:cNvPr id="19" name="Picture 18" descr="u re=4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717033"/>
            <a:ext cx="3384376" cy="2647640"/>
          </a:xfrm>
          <a:prstGeom prst="rect">
            <a:avLst/>
          </a:prstGeom>
        </p:spPr>
      </p:pic>
      <p:pic>
        <p:nvPicPr>
          <p:cNvPr id="21" name="Picture 20" descr="streaml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692696"/>
            <a:ext cx="3240360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4597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>
                <a:solidFill>
                  <a:srgbClr val="002060"/>
                </a:solidFill>
                <a:latin typeface="Arial Rounded MT Bold" pitchFamily="34" charset="0"/>
              </a:rPr>
              <a:t>Results and Discussion</a:t>
            </a:r>
            <a:r>
              <a:rPr lang="en-IN" sz="2000" dirty="0" smtClean="0">
                <a:latin typeface="Arial Rounded MT Bold" pitchFamily="34" charset="0"/>
              </a:rPr>
              <a:t>:  </a:t>
            </a:r>
            <a:r>
              <a:rPr lang="en-IN" sz="2000" b="1" u="sng" dirty="0" smtClean="0">
                <a:solidFill>
                  <a:srgbClr val="002060"/>
                </a:solidFill>
                <a:latin typeface="+mj-lt"/>
              </a:rPr>
              <a:t>For Re=1000</a:t>
            </a:r>
            <a:endParaRPr lang="en-IN" sz="2000" b="1" u="sng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 descr="streamlene(re=100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917259"/>
            <a:ext cx="2880320" cy="2511741"/>
          </a:xfrm>
          <a:prstGeom prst="rect">
            <a:avLst/>
          </a:prstGeom>
        </p:spPr>
      </p:pic>
      <p:pic>
        <p:nvPicPr>
          <p:cNvPr id="4" name="Picture 3" descr="press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08720"/>
            <a:ext cx="3096344" cy="2547389"/>
          </a:xfrm>
          <a:prstGeom prst="rect">
            <a:avLst/>
          </a:prstGeom>
        </p:spPr>
      </p:pic>
      <p:pic>
        <p:nvPicPr>
          <p:cNvPr id="5" name="Picture 4" descr="v contour(re=1000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3703274"/>
            <a:ext cx="3024336" cy="24464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9592" y="3368025"/>
            <a:ext cx="1489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Velocity streamline 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3356992"/>
            <a:ext cx="13392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</a:rPr>
              <a:t>Pressure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6165304"/>
            <a:ext cx="890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U -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3928" y="6165304"/>
            <a:ext cx="877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V</a:t>
            </a:r>
            <a:r>
              <a:rPr lang="en-IN" sz="12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- contour</a:t>
            </a:r>
            <a:endParaRPr lang="en-IN" sz="12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 descr="u contour(re=1000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3717032"/>
            <a:ext cx="2808312" cy="24260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72200" y="1124744"/>
            <a:ext cx="20882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Primary Vortices are formed.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Secondary Vortices are formed at the bottom right and left corner.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 Size of the bottom right vortex increases.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/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algn="just"/>
            <a:endParaRPr lang="en-US" sz="1600" dirty="0" smtClean="0"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580618"/>
            <a:ext cx="1705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>
                <a:solidFill>
                  <a:srgbClr val="002060"/>
                </a:solidFill>
                <a:latin typeface="Arial Rounded MT Bold" pitchFamily="34" charset="0"/>
              </a:rPr>
              <a:t>Conclusion</a:t>
            </a:r>
            <a:r>
              <a:rPr lang="en-IN" b="1" dirty="0" smtClean="0">
                <a:latin typeface="Arial Rounded MT Bold" pitchFamily="34" charset="0"/>
              </a:rPr>
              <a:t>: </a:t>
            </a:r>
            <a:endParaRPr lang="en-IN" b="1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124744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Numerical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solution of the 2D incompressible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unsteady </a:t>
            </a:r>
            <a:r>
              <a:rPr lang="en-IN" dirty="0" err="1" smtClean="0">
                <a:solidFill>
                  <a:srgbClr val="0070C0"/>
                </a:solidFill>
                <a:latin typeface="+mj-lt"/>
              </a:rPr>
              <a:t>Navier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-stokes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  equations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is obtained for lid-driven square cavity case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for two different 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Reynolds Numbers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using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Finite Volume Method with primitive variable formulation on a uniform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grid.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rgbClr val="0070C0"/>
                </a:solidFill>
                <a:latin typeface="+mj-lt"/>
              </a:rPr>
              <a:t> Convective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terms are discretized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by using hybrid scheme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, and SIMPLE algorithm is used to decouple velocity and pressure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>
              <a:solidFill>
                <a:srgbClr val="0070C0"/>
              </a:solidFill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rgbClr val="0070C0"/>
                </a:solidFill>
                <a:latin typeface="+mj-lt"/>
              </a:rPr>
              <a:t> Secondary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vortices in the bottom right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corner and bottom left corner is 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observed and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reported.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IN" dirty="0" smtClean="0">
              <a:solidFill>
                <a:srgbClr val="0070C0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687</TotalTime>
  <Words>508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13</cp:revision>
  <dcterms:created xsi:type="dcterms:W3CDTF">2017-04-20T18:13:54Z</dcterms:created>
  <dcterms:modified xsi:type="dcterms:W3CDTF">2017-04-22T01:19:18Z</dcterms:modified>
</cp:coreProperties>
</file>