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77" autoAdjust="0"/>
    <p:restoredTop sz="94660"/>
  </p:normalViewPr>
  <p:slideViewPr>
    <p:cSldViewPr snapToGrid="0">
      <p:cViewPr>
        <p:scale>
          <a:sx n="140" d="100"/>
          <a:sy n="140" d="100"/>
        </p:scale>
        <p:origin x="56" y="5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B2AE-9737-6B43-E039-9E59683B88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E16F1C-39B0-2533-D176-21045865D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589AF6-CDEB-ACFA-007B-ED81B94753CF}"/>
              </a:ext>
            </a:extLst>
          </p:cNvPr>
          <p:cNvSpPr>
            <a:spLocks noGrp="1"/>
          </p:cNvSpPr>
          <p:nvPr>
            <p:ph type="dt" sz="half" idx="10"/>
          </p:nvPr>
        </p:nvSpPr>
        <p:spPr/>
        <p:txBody>
          <a:bodyPr/>
          <a:lstStyle/>
          <a:p>
            <a:fld id="{DF531B98-7DAA-4F67-B12F-4F673C8BF44F}" type="datetimeFigureOut">
              <a:rPr lang="en-US" smtClean="0"/>
              <a:t>2/19/25</a:t>
            </a:fld>
            <a:endParaRPr lang="en-US"/>
          </a:p>
        </p:txBody>
      </p:sp>
      <p:sp>
        <p:nvSpPr>
          <p:cNvPr id="5" name="Footer Placeholder 4">
            <a:extLst>
              <a:ext uri="{FF2B5EF4-FFF2-40B4-BE49-F238E27FC236}">
                <a16:creationId xmlns:a16="http://schemas.microsoft.com/office/drawing/2014/main" id="{9B615C1D-F70F-1E74-9E46-AF7E1E117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7A3F1-DEDC-CFE4-744A-6DC3C4BF059A}"/>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284880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9977-FCD8-D4E3-40F4-29F2570DF2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7D1AFF-F99D-AF45-8190-60B924B05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65F1A-53BA-6B0F-F080-B09D2BD43711}"/>
              </a:ext>
            </a:extLst>
          </p:cNvPr>
          <p:cNvSpPr>
            <a:spLocks noGrp="1"/>
          </p:cNvSpPr>
          <p:nvPr>
            <p:ph type="dt" sz="half" idx="10"/>
          </p:nvPr>
        </p:nvSpPr>
        <p:spPr/>
        <p:txBody>
          <a:bodyPr/>
          <a:lstStyle/>
          <a:p>
            <a:fld id="{DF531B98-7DAA-4F67-B12F-4F673C8BF44F}" type="datetimeFigureOut">
              <a:rPr lang="en-US" smtClean="0"/>
              <a:t>2/19/25</a:t>
            </a:fld>
            <a:endParaRPr lang="en-US"/>
          </a:p>
        </p:txBody>
      </p:sp>
      <p:sp>
        <p:nvSpPr>
          <p:cNvPr id="5" name="Footer Placeholder 4">
            <a:extLst>
              <a:ext uri="{FF2B5EF4-FFF2-40B4-BE49-F238E27FC236}">
                <a16:creationId xmlns:a16="http://schemas.microsoft.com/office/drawing/2014/main" id="{E8F5279C-F182-F1C7-B5EF-E20B57012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61326-5FCA-EC65-33BA-52034B084BC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854218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6FBF4-ECE5-A8D3-0056-FCC4DF7AE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64275E-56AB-FDB8-7B90-74C6D28026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4EBAE-6C9C-688C-DFDD-C0945549FB21}"/>
              </a:ext>
            </a:extLst>
          </p:cNvPr>
          <p:cNvSpPr>
            <a:spLocks noGrp="1"/>
          </p:cNvSpPr>
          <p:nvPr>
            <p:ph type="dt" sz="half" idx="10"/>
          </p:nvPr>
        </p:nvSpPr>
        <p:spPr/>
        <p:txBody>
          <a:bodyPr/>
          <a:lstStyle/>
          <a:p>
            <a:fld id="{DF531B98-7DAA-4F67-B12F-4F673C8BF44F}" type="datetimeFigureOut">
              <a:rPr lang="en-US" smtClean="0"/>
              <a:t>2/19/25</a:t>
            </a:fld>
            <a:endParaRPr lang="en-US"/>
          </a:p>
        </p:txBody>
      </p:sp>
      <p:sp>
        <p:nvSpPr>
          <p:cNvPr id="5" name="Footer Placeholder 4">
            <a:extLst>
              <a:ext uri="{FF2B5EF4-FFF2-40B4-BE49-F238E27FC236}">
                <a16:creationId xmlns:a16="http://schemas.microsoft.com/office/drawing/2014/main" id="{5760F44D-646F-2914-51A9-ED2DD3234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71AF6-A814-BDCA-018C-1C4E51EE270A}"/>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467340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11127-B512-B619-4F2C-CF3372941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27F8FA-3AF1-4270-0F0A-D3AD2C1E4B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C133B-609A-4518-B226-9D0A196A0324}"/>
              </a:ext>
            </a:extLst>
          </p:cNvPr>
          <p:cNvSpPr>
            <a:spLocks noGrp="1"/>
          </p:cNvSpPr>
          <p:nvPr>
            <p:ph type="dt" sz="half" idx="10"/>
          </p:nvPr>
        </p:nvSpPr>
        <p:spPr/>
        <p:txBody>
          <a:bodyPr/>
          <a:lstStyle/>
          <a:p>
            <a:fld id="{DF531B98-7DAA-4F67-B12F-4F673C8BF44F}" type="datetimeFigureOut">
              <a:rPr lang="en-US" smtClean="0"/>
              <a:t>2/19/25</a:t>
            </a:fld>
            <a:endParaRPr lang="en-US"/>
          </a:p>
        </p:txBody>
      </p:sp>
      <p:sp>
        <p:nvSpPr>
          <p:cNvPr id="5" name="Footer Placeholder 4">
            <a:extLst>
              <a:ext uri="{FF2B5EF4-FFF2-40B4-BE49-F238E27FC236}">
                <a16:creationId xmlns:a16="http://schemas.microsoft.com/office/drawing/2014/main" id="{5F564ED1-93A2-5F04-D6F6-071C4C3A3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D35E7-584E-7AA3-63EC-9FA5F04DEBF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5046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BF03-A3D7-E928-9662-61E90D6AE7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A6B516-AB97-BDFC-3E20-5B7860006C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EF326F-491D-6A2A-DA19-A8BA83B71703}"/>
              </a:ext>
            </a:extLst>
          </p:cNvPr>
          <p:cNvSpPr>
            <a:spLocks noGrp="1"/>
          </p:cNvSpPr>
          <p:nvPr>
            <p:ph type="dt" sz="half" idx="10"/>
          </p:nvPr>
        </p:nvSpPr>
        <p:spPr/>
        <p:txBody>
          <a:bodyPr/>
          <a:lstStyle/>
          <a:p>
            <a:fld id="{DF531B98-7DAA-4F67-B12F-4F673C8BF44F}" type="datetimeFigureOut">
              <a:rPr lang="en-US" smtClean="0"/>
              <a:t>2/19/25</a:t>
            </a:fld>
            <a:endParaRPr lang="en-US"/>
          </a:p>
        </p:txBody>
      </p:sp>
      <p:sp>
        <p:nvSpPr>
          <p:cNvPr id="5" name="Footer Placeholder 4">
            <a:extLst>
              <a:ext uri="{FF2B5EF4-FFF2-40B4-BE49-F238E27FC236}">
                <a16:creationId xmlns:a16="http://schemas.microsoft.com/office/drawing/2014/main" id="{D4494CD4-C3F2-0CEA-025E-497A565C0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17A08-68DA-18DF-31F1-BDEF63A7E08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238074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0E57-EBB4-A751-3339-3E060EF05C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A55130-914A-71F9-B431-0FA00523AE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045BFC-E2B1-0063-8790-09C2F9537E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91CF82-C7FC-8F50-E3C7-02FA26806292}"/>
              </a:ext>
            </a:extLst>
          </p:cNvPr>
          <p:cNvSpPr>
            <a:spLocks noGrp="1"/>
          </p:cNvSpPr>
          <p:nvPr>
            <p:ph type="dt" sz="half" idx="10"/>
          </p:nvPr>
        </p:nvSpPr>
        <p:spPr/>
        <p:txBody>
          <a:bodyPr/>
          <a:lstStyle/>
          <a:p>
            <a:fld id="{DF531B98-7DAA-4F67-B12F-4F673C8BF44F}" type="datetimeFigureOut">
              <a:rPr lang="en-US" smtClean="0"/>
              <a:t>2/19/25</a:t>
            </a:fld>
            <a:endParaRPr lang="en-US"/>
          </a:p>
        </p:txBody>
      </p:sp>
      <p:sp>
        <p:nvSpPr>
          <p:cNvPr id="6" name="Footer Placeholder 5">
            <a:extLst>
              <a:ext uri="{FF2B5EF4-FFF2-40B4-BE49-F238E27FC236}">
                <a16:creationId xmlns:a16="http://schemas.microsoft.com/office/drawing/2014/main" id="{DD102AC7-BF7A-38F0-C345-893B8C0AF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8A2C4F-BF8C-8B86-89DF-0CB7B8103A12}"/>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679825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57BB-4978-041A-B3DF-8DD9F3BD71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16BCAC-D0B1-046F-FB98-D16A98B0D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86C086-063F-3EE4-F0FA-C106DFA59E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A1D48F-DFB5-0F4C-1B49-131BE4082D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8B4CBB-E08B-CC0B-DD67-CBCAB9F1A6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F98FCA-785F-AE59-CF7F-C32B9A6CBCDB}"/>
              </a:ext>
            </a:extLst>
          </p:cNvPr>
          <p:cNvSpPr>
            <a:spLocks noGrp="1"/>
          </p:cNvSpPr>
          <p:nvPr>
            <p:ph type="dt" sz="half" idx="10"/>
          </p:nvPr>
        </p:nvSpPr>
        <p:spPr/>
        <p:txBody>
          <a:bodyPr/>
          <a:lstStyle/>
          <a:p>
            <a:fld id="{DF531B98-7DAA-4F67-B12F-4F673C8BF44F}" type="datetimeFigureOut">
              <a:rPr lang="en-US" smtClean="0"/>
              <a:t>2/19/25</a:t>
            </a:fld>
            <a:endParaRPr lang="en-US"/>
          </a:p>
        </p:txBody>
      </p:sp>
      <p:sp>
        <p:nvSpPr>
          <p:cNvPr id="8" name="Footer Placeholder 7">
            <a:extLst>
              <a:ext uri="{FF2B5EF4-FFF2-40B4-BE49-F238E27FC236}">
                <a16:creationId xmlns:a16="http://schemas.microsoft.com/office/drawing/2014/main" id="{793141F4-A274-A097-4A7D-53FF6391AE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A9B25D-B0D5-0039-4ADA-5C1DE3B3E693}"/>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4250474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C86D-77BF-016D-E81F-8DBAB9A215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804DE-1AD5-488B-4780-E7E8404E6865}"/>
              </a:ext>
            </a:extLst>
          </p:cNvPr>
          <p:cNvSpPr>
            <a:spLocks noGrp="1"/>
          </p:cNvSpPr>
          <p:nvPr>
            <p:ph type="dt" sz="half" idx="10"/>
          </p:nvPr>
        </p:nvSpPr>
        <p:spPr/>
        <p:txBody>
          <a:bodyPr/>
          <a:lstStyle/>
          <a:p>
            <a:fld id="{DF531B98-7DAA-4F67-B12F-4F673C8BF44F}" type="datetimeFigureOut">
              <a:rPr lang="en-US" smtClean="0"/>
              <a:t>2/19/25</a:t>
            </a:fld>
            <a:endParaRPr lang="en-US"/>
          </a:p>
        </p:txBody>
      </p:sp>
      <p:sp>
        <p:nvSpPr>
          <p:cNvPr id="4" name="Footer Placeholder 3">
            <a:extLst>
              <a:ext uri="{FF2B5EF4-FFF2-40B4-BE49-F238E27FC236}">
                <a16:creationId xmlns:a16="http://schemas.microsoft.com/office/drawing/2014/main" id="{C9BFEC74-E943-9BF6-302B-28360127B3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F4B939-1835-AECB-65D7-B7912327644E}"/>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1383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522032-1EC5-A2DD-AA7E-148CF0AF90E3}"/>
              </a:ext>
            </a:extLst>
          </p:cNvPr>
          <p:cNvSpPr>
            <a:spLocks noGrp="1"/>
          </p:cNvSpPr>
          <p:nvPr>
            <p:ph type="dt" sz="half" idx="10"/>
          </p:nvPr>
        </p:nvSpPr>
        <p:spPr/>
        <p:txBody>
          <a:bodyPr/>
          <a:lstStyle/>
          <a:p>
            <a:fld id="{DF531B98-7DAA-4F67-B12F-4F673C8BF44F}" type="datetimeFigureOut">
              <a:rPr lang="en-US" smtClean="0"/>
              <a:t>2/19/25</a:t>
            </a:fld>
            <a:endParaRPr lang="en-US"/>
          </a:p>
        </p:txBody>
      </p:sp>
      <p:sp>
        <p:nvSpPr>
          <p:cNvPr id="3" name="Footer Placeholder 2">
            <a:extLst>
              <a:ext uri="{FF2B5EF4-FFF2-40B4-BE49-F238E27FC236}">
                <a16:creationId xmlns:a16="http://schemas.microsoft.com/office/drawing/2014/main" id="{86D2F879-472D-4BE3-AE87-306A319D1E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64B822-257F-8033-BF7D-54F626D7F93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974468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4574-21BA-409A-0EC8-FB884D3EE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24BE7-CD61-1F48-BFE4-F770821D0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273718-7D44-BCA8-EE78-584166AA1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BBB47-17AC-8E64-1311-D5D54DC66107}"/>
              </a:ext>
            </a:extLst>
          </p:cNvPr>
          <p:cNvSpPr>
            <a:spLocks noGrp="1"/>
          </p:cNvSpPr>
          <p:nvPr>
            <p:ph type="dt" sz="half" idx="10"/>
          </p:nvPr>
        </p:nvSpPr>
        <p:spPr/>
        <p:txBody>
          <a:bodyPr/>
          <a:lstStyle/>
          <a:p>
            <a:fld id="{DF531B98-7DAA-4F67-B12F-4F673C8BF44F}" type="datetimeFigureOut">
              <a:rPr lang="en-US" smtClean="0"/>
              <a:t>2/19/25</a:t>
            </a:fld>
            <a:endParaRPr lang="en-US"/>
          </a:p>
        </p:txBody>
      </p:sp>
      <p:sp>
        <p:nvSpPr>
          <p:cNvPr id="6" name="Footer Placeholder 5">
            <a:extLst>
              <a:ext uri="{FF2B5EF4-FFF2-40B4-BE49-F238E27FC236}">
                <a16:creationId xmlns:a16="http://schemas.microsoft.com/office/drawing/2014/main" id="{A53ED21D-31CE-4083-CBA8-1D9074FD40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85A2D5-7723-F10A-7018-BCF86FA393E5}"/>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66388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504B-5FDB-492D-1733-EC502E1F3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22E76B-9A36-E406-877A-A30F893795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766CB0-DD3E-FEB4-C5D0-9C66CB058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E2E45-0C71-8527-6A73-C7F6A042E3D0}"/>
              </a:ext>
            </a:extLst>
          </p:cNvPr>
          <p:cNvSpPr>
            <a:spLocks noGrp="1"/>
          </p:cNvSpPr>
          <p:nvPr>
            <p:ph type="dt" sz="half" idx="10"/>
          </p:nvPr>
        </p:nvSpPr>
        <p:spPr/>
        <p:txBody>
          <a:bodyPr/>
          <a:lstStyle/>
          <a:p>
            <a:fld id="{DF531B98-7DAA-4F67-B12F-4F673C8BF44F}" type="datetimeFigureOut">
              <a:rPr lang="en-US" smtClean="0"/>
              <a:t>2/19/25</a:t>
            </a:fld>
            <a:endParaRPr lang="en-US"/>
          </a:p>
        </p:txBody>
      </p:sp>
      <p:sp>
        <p:nvSpPr>
          <p:cNvPr id="6" name="Footer Placeholder 5">
            <a:extLst>
              <a:ext uri="{FF2B5EF4-FFF2-40B4-BE49-F238E27FC236}">
                <a16:creationId xmlns:a16="http://schemas.microsoft.com/office/drawing/2014/main" id="{13BF5D46-E848-D6A3-A7AF-7B8A67DB9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9B121-4C38-9847-669D-B6F612EC29ED}"/>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92675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t="-2000" b="8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5D1D7B-9911-8424-F926-7337A39404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B58377-14B2-F035-C4B2-687171F00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6A340-4C15-3DA8-90B0-092D0B9E45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31B98-7DAA-4F67-B12F-4F673C8BF44F}" type="datetimeFigureOut">
              <a:rPr lang="en-US" smtClean="0"/>
              <a:t>2/19/25</a:t>
            </a:fld>
            <a:endParaRPr lang="en-US"/>
          </a:p>
        </p:txBody>
      </p:sp>
      <p:sp>
        <p:nvSpPr>
          <p:cNvPr id="5" name="Footer Placeholder 4">
            <a:extLst>
              <a:ext uri="{FF2B5EF4-FFF2-40B4-BE49-F238E27FC236}">
                <a16:creationId xmlns:a16="http://schemas.microsoft.com/office/drawing/2014/main" id="{D65052CB-6B60-8185-45A4-17B24643FF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19EDA0-99D8-C732-E4E2-B1FD4977B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C68A8-5216-4190-A4A6-D33F30E85D5F}" type="slidenum">
              <a:rPr lang="en-US" smtClean="0"/>
              <a:t>‹#›</a:t>
            </a:fld>
            <a:endParaRPr lang="en-US"/>
          </a:p>
        </p:txBody>
      </p:sp>
    </p:spTree>
    <p:extLst>
      <p:ext uri="{BB962C8B-B14F-4D97-AF65-F5344CB8AC3E}">
        <p14:creationId xmlns:p14="http://schemas.microsoft.com/office/powerpoint/2010/main" val="1672129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478F875-956D-529E-8FC6-A67D51920776}"/>
              </a:ext>
            </a:extLst>
          </p:cNvPr>
          <p:cNvSpPr txBox="1">
            <a:spLocks/>
          </p:cNvSpPr>
          <p:nvPr/>
        </p:nvSpPr>
        <p:spPr>
          <a:xfrm>
            <a:off x="228599" y="571500"/>
            <a:ext cx="11707761" cy="6019800"/>
          </a:xfrm>
          <a:prstGeom prst="rect">
            <a:avLst/>
          </a:prstGeom>
          <a:noFill/>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BACHELOR OF TECHNOLOGY </a:t>
            </a: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IN </a:t>
            </a: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Artificial Intelligence and Machine Learning</a:t>
            </a:r>
          </a:p>
          <a:p>
            <a:pPr algn="ctr">
              <a:buFont typeface="Arial" panose="020B0604020202020204" pitchFamily="34" charset="0"/>
              <a:buNone/>
            </a:pPr>
            <a:endParaRPr lang="en-US" sz="1600" dirty="0">
              <a:solidFill>
                <a:srgbClr val="0000FF"/>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1600" dirty="0"/>
              <a:t>				</a:t>
            </a:r>
          </a:p>
          <a:p>
            <a:pPr>
              <a:buFont typeface="Arial" panose="020B0604020202020204" pitchFamily="34" charset="0"/>
              <a:buNone/>
            </a:pPr>
            <a:r>
              <a:rPr lang="en-US" sz="1600" dirty="0">
                <a:solidFill>
                  <a:srgbClr val="000000"/>
                </a:solidFill>
                <a:latin typeface="Bookman Old Style" panose="02050604050505020204" pitchFamily="18" charset="0"/>
                <a:cs typeface="Times New Roman" panose="02020603050405020304" pitchFamily="18" charset="0"/>
              </a:rPr>
              <a:t>               </a:t>
            </a:r>
            <a:r>
              <a:rPr lang="en-US" sz="2300" b="1" dirty="0">
                <a:solidFill>
                  <a:srgbClr val="000000"/>
                </a:solidFill>
                <a:latin typeface="Bookman Old Style" panose="02050604050505020204" pitchFamily="18" charset="0"/>
                <a:cs typeface="Times New Roman" panose="02020603050405020304" pitchFamily="18" charset="0"/>
              </a:rPr>
              <a:t>TITLE</a:t>
            </a:r>
            <a:r>
              <a:rPr lang="en-US" sz="1600" dirty="0">
                <a:solidFill>
                  <a:srgbClr val="000000"/>
                </a:solidFill>
                <a:latin typeface="Bookman Old Style" panose="02050604050505020204" pitchFamily="18" charset="0"/>
                <a:cs typeface="Times New Roman" panose="02020603050405020304" pitchFamily="18" charset="0"/>
              </a:rPr>
              <a:t>    </a:t>
            </a:r>
            <a:r>
              <a:rPr lang="en-US" sz="2600" b="1" dirty="0"/>
              <a:t>Blockchain Based Secure FIR Registration System</a:t>
            </a:r>
            <a:r>
              <a:rPr lang="en-US" sz="1600" dirty="0">
                <a:solidFill>
                  <a:srgbClr val="000000"/>
                </a:solidFill>
                <a:latin typeface="Bookman Old Style" panose="02050604050505020204" pitchFamily="18" charset="0"/>
                <a:cs typeface="Times New Roman" panose="02020603050405020304" pitchFamily="18" charset="0"/>
              </a:rPr>
              <a:t>  	Batch Number: ST03</a:t>
            </a: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600" dirty="0">
                <a:solidFill>
                  <a:srgbClr val="7030A0"/>
                </a:solidFill>
                <a:latin typeface="Times New Roman" panose="02020603050405020304" pitchFamily="18" charset="0"/>
                <a:cs typeface="Times New Roman" panose="02020603050405020304" pitchFamily="18" charset="0"/>
              </a:rPr>
              <a:t>                   </a:t>
            </a:r>
            <a:r>
              <a:rPr lang="en-US" sz="1700" dirty="0">
                <a:latin typeface="Bookman Old Style" panose="02050604050505020204" pitchFamily="18" charset="0"/>
                <a:cs typeface="Times New Roman" panose="02020603050405020304" pitchFamily="18" charset="0"/>
              </a:rPr>
              <a:t>Project Guide	 </a:t>
            </a:r>
            <a:r>
              <a:rPr lang="en-IN" sz="2600" b="1" dirty="0"/>
              <a:t>Dr.MD Adam Baba </a:t>
            </a:r>
            <a:r>
              <a:rPr lang="en-US" sz="1700" dirty="0">
                <a:latin typeface="Bookman Old Style" panose="02050604050505020204" pitchFamily="18" charset="0"/>
                <a:cs typeface="Times New Roman" panose="02020603050405020304" pitchFamily="18" charset="0"/>
              </a:rPr>
              <a:t>				Batch Names &amp; Roll Numbers</a:t>
            </a:r>
          </a:p>
          <a:p>
            <a:pPr>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2200" b="1" dirty="0">
              <a:solidFill>
                <a:srgbClr val="7030A0"/>
              </a:solidFill>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Department of AIML, School of Engineering</a:t>
            </a:r>
          </a:p>
          <a:p>
            <a:pPr algn="ctr">
              <a:buFont typeface="Arial" panose="020B0604020202020204" pitchFamily="34" charset="0"/>
              <a:buNone/>
            </a:pPr>
            <a:r>
              <a:rPr lang="en-US" sz="1700" b="1" dirty="0" err="1">
                <a:solidFill>
                  <a:srgbClr val="7030A0"/>
                </a:solidFill>
                <a:latin typeface="Bookman Old Style" panose="02050604050505020204" pitchFamily="18" charset="0"/>
                <a:cs typeface="Times New Roman" panose="02020603050405020304" pitchFamily="18" charset="0"/>
              </a:rPr>
              <a:t>Malla</a:t>
            </a:r>
            <a:r>
              <a:rPr lang="en-US" sz="1700" b="1" dirty="0">
                <a:solidFill>
                  <a:srgbClr val="7030A0"/>
                </a:solidFill>
                <a:latin typeface="Bookman Old Style" panose="02050604050505020204" pitchFamily="18" charset="0"/>
                <a:cs typeface="Times New Roman" panose="02020603050405020304" pitchFamily="18" charset="0"/>
              </a:rPr>
              <a:t> Reddy University</a:t>
            </a:r>
            <a:endParaRPr lang="en-US" sz="14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pic>
        <p:nvPicPr>
          <p:cNvPr id="1026" name="Picture 2" descr="No photo description available.">
            <a:extLst>
              <a:ext uri="{FF2B5EF4-FFF2-40B4-BE49-F238E27FC236}">
                <a16:creationId xmlns:a16="http://schemas.microsoft.com/office/drawing/2014/main" id="{6468A373-B353-2BDD-7198-60F8462A3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2854" y="3262745"/>
            <a:ext cx="1619250" cy="16192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E9851C12-23AA-2869-2CE1-6F8F8982437E}"/>
              </a:ext>
            </a:extLst>
          </p:cNvPr>
          <p:cNvGraphicFramePr>
            <a:graphicFrameLocks noGrp="1"/>
          </p:cNvGraphicFramePr>
          <p:nvPr>
            <p:extLst>
              <p:ext uri="{D42A27DB-BD31-4B8C-83A1-F6EECF244321}">
                <p14:modId xmlns:p14="http://schemas.microsoft.com/office/powerpoint/2010/main" val="1454540564"/>
              </p:ext>
            </p:extLst>
          </p:nvPr>
        </p:nvGraphicFramePr>
        <p:xfrm>
          <a:off x="7625443" y="3892970"/>
          <a:ext cx="4103137" cy="1849120"/>
        </p:xfrm>
        <a:graphic>
          <a:graphicData uri="http://schemas.openxmlformats.org/drawingml/2006/table">
            <a:tbl>
              <a:tblPr firstRow="1" bandRow="1"/>
              <a:tblGrid>
                <a:gridCol w="2037459">
                  <a:extLst>
                    <a:ext uri="{9D8B030D-6E8A-4147-A177-3AD203B41FA5}">
                      <a16:colId xmlns:a16="http://schemas.microsoft.com/office/drawing/2014/main" val="2715872738"/>
                    </a:ext>
                  </a:extLst>
                </a:gridCol>
                <a:gridCol w="2065678">
                  <a:extLst>
                    <a:ext uri="{9D8B030D-6E8A-4147-A177-3AD203B41FA5}">
                      <a16:colId xmlns:a16="http://schemas.microsoft.com/office/drawing/2014/main" val="3681348712"/>
                    </a:ext>
                  </a:extLst>
                </a:gridCol>
              </a:tblGrid>
              <a:tr h="0">
                <a:tc>
                  <a:txBody>
                    <a:bodyPr/>
                    <a:lstStyle/>
                    <a:p>
                      <a:r>
                        <a:rPr lang="en-US" b="0" dirty="0">
                          <a:latin typeface="+mn-lt"/>
                        </a:rPr>
                        <a:t>T</a:t>
                      </a:r>
                      <a:r>
                        <a:rPr lang="en-IN" b="0" dirty="0">
                          <a:latin typeface="+mn-lt"/>
                        </a:rPr>
                        <a:t>. </a:t>
                      </a:r>
                      <a:r>
                        <a:rPr lang="en-IN" b="0" dirty="0" err="1">
                          <a:latin typeface="+mn-lt"/>
                        </a:rPr>
                        <a:t>Raghuchandhan</a:t>
                      </a:r>
                      <a:endParaRPr lang="en-IN" b="0" dirty="0">
                        <a:latin typeface="+mn-lt"/>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r>
                        <a:rPr lang="en-US" dirty="0"/>
                        <a:t>:  2111CS020372</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887276220"/>
                  </a:ext>
                </a:extLst>
              </a:tr>
              <a:tr h="370840">
                <a:tc>
                  <a:txBody>
                    <a:bodyPr/>
                    <a:lstStyle/>
                    <a:p>
                      <a:r>
                        <a:rPr lang="en-US" b="0" dirty="0">
                          <a:latin typeface="+mn-lt"/>
                        </a:rPr>
                        <a:t>B. Rahul </a:t>
                      </a:r>
                      <a:endParaRPr lang="en-IN" b="0" dirty="0">
                        <a:latin typeface="+mn-lt"/>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r>
                        <a:rPr lang="en-US" dirty="0"/>
                        <a:t>:  2111CS020373</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271253952"/>
                  </a:ext>
                </a:extLst>
              </a:tr>
              <a:tr h="370840">
                <a:tc>
                  <a:txBody>
                    <a:bodyPr/>
                    <a:lstStyle/>
                    <a:p>
                      <a:r>
                        <a:rPr lang="en-US" b="0" dirty="0">
                          <a:latin typeface="+mn-lt"/>
                        </a:rPr>
                        <a:t>J. Rahul</a:t>
                      </a:r>
                      <a:endParaRPr lang="en-IN" b="0" dirty="0">
                        <a:latin typeface="+mn-lt"/>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r>
                        <a:rPr lang="en-US" dirty="0"/>
                        <a:t>:  2111CS020375</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401389014"/>
                  </a:ext>
                </a:extLst>
              </a:tr>
              <a:tr h="370840">
                <a:tc>
                  <a:txBody>
                    <a:bodyPr/>
                    <a:lstStyle/>
                    <a:p>
                      <a:r>
                        <a:rPr lang="en-US" b="0" dirty="0">
                          <a:latin typeface="+mn-lt"/>
                        </a:rPr>
                        <a:t>M. Rahul </a:t>
                      </a:r>
                      <a:endParaRPr lang="en-IN" b="0" dirty="0">
                        <a:latin typeface="+mn-lt"/>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r>
                        <a:rPr lang="en-US" dirty="0"/>
                        <a:t>:  2111CS020376</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392237350"/>
                  </a:ext>
                </a:extLst>
              </a:tr>
              <a:tr h="370840">
                <a:tc>
                  <a:txBody>
                    <a:bodyPr/>
                    <a:lstStyle/>
                    <a:p>
                      <a:r>
                        <a:rPr lang="en-US" b="0" dirty="0">
                          <a:latin typeface="+mn-lt"/>
                        </a:rPr>
                        <a:t>G. Raj Kumar Reddy</a:t>
                      </a:r>
                      <a:endParaRPr lang="en-IN" b="0" dirty="0">
                        <a:latin typeface="+mn-lt"/>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r>
                        <a:rPr lang="en-US" dirty="0"/>
                        <a:t>:  2111CS020377</a:t>
                      </a:r>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06525595"/>
                  </a:ext>
                </a:extLst>
              </a:tr>
            </a:tbl>
          </a:graphicData>
        </a:graphic>
      </p:graphicFrame>
    </p:spTree>
    <p:extLst>
      <p:ext uri="{BB962C8B-B14F-4D97-AF65-F5344CB8AC3E}">
        <p14:creationId xmlns:p14="http://schemas.microsoft.com/office/powerpoint/2010/main" val="1652111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E0D7EA-261D-E8A2-FDF0-1515B19DAC0F}"/>
              </a:ext>
            </a:extLst>
          </p:cNvPr>
          <p:cNvSpPr txBox="1">
            <a:spLocks/>
          </p:cNvSpPr>
          <p:nvPr/>
        </p:nvSpPr>
        <p:spPr>
          <a:xfrm>
            <a:off x="457200" y="1143000"/>
            <a:ext cx="8229600" cy="57943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rgbClr val="0070C0"/>
                </a:solidFill>
                <a:latin typeface="Bookman Old Style" panose="02050604050505020204" pitchFamily="18" charset="0"/>
              </a:rPr>
              <a:t>CONTENTS</a:t>
            </a:r>
            <a:endParaRPr lang="en-US" sz="3200" b="1" dirty="0">
              <a:solidFill>
                <a:srgbClr val="0070C0"/>
              </a:solidFill>
              <a:latin typeface="Bookman Old Style" panose="02050604050505020204" pitchFamily="18" charset="0"/>
            </a:endParaRPr>
          </a:p>
        </p:txBody>
      </p:sp>
      <p:sp>
        <p:nvSpPr>
          <p:cNvPr id="5" name="Content Placeholder 2">
            <a:extLst>
              <a:ext uri="{FF2B5EF4-FFF2-40B4-BE49-F238E27FC236}">
                <a16:creationId xmlns:a16="http://schemas.microsoft.com/office/drawing/2014/main" id="{2B943040-1A58-5F0E-EB32-70CC5AB3EEA3}"/>
              </a:ext>
            </a:extLst>
          </p:cNvPr>
          <p:cNvSpPr txBox="1">
            <a:spLocks/>
          </p:cNvSpPr>
          <p:nvPr/>
        </p:nvSpPr>
        <p:spPr>
          <a:xfrm>
            <a:off x="457200" y="1951037"/>
            <a:ext cx="8229600" cy="45259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tLang="en-US" dirty="0">
                <a:solidFill>
                  <a:schemeClr val="tx2"/>
                </a:solidFill>
                <a:latin typeface="Bookman Old Style" panose="02050604050505020204" pitchFamily="18" charset="0"/>
              </a:rPr>
              <a:t>Problem Statement</a:t>
            </a:r>
            <a:endParaRPr lang="en-US" dirty="0">
              <a:solidFill>
                <a:schemeClr val="tx2"/>
              </a:solidFill>
              <a:latin typeface="Bookman Old Style" panose="02050604050505020204" pitchFamily="18" charset="0"/>
            </a:endParaRPr>
          </a:p>
          <a:p>
            <a:r>
              <a:rPr lang="en-US" dirty="0">
                <a:solidFill>
                  <a:schemeClr val="tx2"/>
                </a:solidFill>
                <a:latin typeface="Bookman Old Style" panose="02050604050505020204" pitchFamily="18" charset="0"/>
              </a:rPr>
              <a:t>Introduction</a:t>
            </a:r>
            <a:r>
              <a:rPr lang="en-IN" altLang="en-US" dirty="0">
                <a:solidFill>
                  <a:schemeClr val="tx2"/>
                </a:solidFill>
                <a:latin typeface="Bookman Old Style" panose="02050604050505020204" pitchFamily="18" charset="0"/>
              </a:rPr>
              <a:t> </a:t>
            </a:r>
            <a:endParaRPr lang="en-US" dirty="0">
              <a:solidFill>
                <a:schemeClr val="tx2"/>
              </a:solidFill>
              <a:latin typeface="Bookman Old Style" panose="02050604050505020204" pitchFamily="18" charset="0"/>
            </a:endParaRPr>
          </a:p>
          <a:p>
            <a:r>
              <a:rPr lang="en-US" altLang="en-US" dirty="0">
                <a:solidFill>
                  <a:schemeClr val="tx2"/>
                </a:solidFill>
                <a:latin typeface="Bookman Old Style" panose="02050604050505020204" pitchFamily="18" charset="0"/>
              </a:rPr>
              <a:t>Literature Survey</a:t>
            </a:r>
          </a:p>
          <a:p>
            <a:r>
              <a:rPr lang="en-US" altLang="en-US" dirty="0">
                <a:solidFill>
                  <a:schemeClr val="tx2"/>
                </a:solidFill>
                <a:latin typeface="Bookman Old Style" panose="02050604050505020204" pitchFamily="18" charset="0"/>
              </a:rPr>
              <a:t>Research Gap</a:t>
            </a:r>
          </a:p>
          <a:p>
            <a:r>
              <a:rPr lang="en-IN" altLang="en-US" dirty="0">
                <a:solidFill>
                  <a:schemeClr val="tx2"/>
                </a:solidFill>
                <a:latin typeface="Bookman Old Style" panose="02050604050505020204" pitchFamily="18" charset="0"/>
              </a:rPr>
              <a:t>Block Diagram/Architecture</a:t>
            </a:r>
            <a:endParaRPr lang="en-US" dirty="0">
              <a:solidFill>
                <a:schemeClr val="tx2"/>
              </a:solidFill>
              <a:latin typeface="Bookman Old Style" panose="02050604050505020204" pitchFamily="18" charset="0"/>
            </a:endParaRPr>
          </a:p>
          <a:p>
            <a:r>
              <a:rPr lang="en-IN" altLang="en-US" dirty="0">
                <a:solidFill>
                  <a:schemeClr val="tx2"/>
                </a:solidFill>
                <a:latin typeface="Bookman Old Style" panose="02050604050505020204" pitchFamily="18" charset="0"/>
              </a:rPr>
              <a:t>Algorithms/Flow Charts</a:t>
            </a:r>
          </a:p>
          <a:p>
            <a:r>
              <a:rPr lang="en-IN" altLang="en-US" dirty="0">
                <a:solidFill>
                  <a:schemeClr val="tx2"/>
                </a:solidFill>
                <a:latin typeface="Bookman Old Style" panose="02050604050505020204" pitchFamily="18" charset="0"/>
              </a:rPr>
              <a:t>Observations</a:t>
            </a:r>
          </a:p>
          <a:p>
            <a:endParaRPr lang="en-US" dirty="0">
              <a:solidFill>
                <a:schemeClr val="tx2"/>
              </a:solidFill>
              <a:latin typeface="Bookman Old Style" panose="02050604050505020204" pitchFamily="18" charset="0"/>
            </a:endParaRPr>
          </a:p>
        </p:txBody>
      </p:sp>
    </p:spTree>
    <p:extLst>
      <p:ext uri="{BB962C8B-B14F-4D97-AF65-F5344CB8AC3E}">
        <p14:creationId xmlns:p14="http://schemas.microsoft.com/office/powerpoint/2010/main" val="475759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9B66EA-602A-A320-FCBF-7F1F0F06D4B2}"/>
              </a:ext>
            </a:extLst>
          </p:cNvPr>
          <p:cNvSpPr txBox="1"/>
          <p:nvPr/>
        </p:nvSpPr>
        <p:spPr>
          <a:xfrm>
            <a:off x="182880" y="1239135"/>
            <a:ext cx="11826240" cy="4062651"/>
          </a:xfrm>
          <a:prstGeom prst="rect">
            <a:avLst/>
          </a:prstGeom>
          <a:noFill/>
        </p:spPr>
        <p:txBody>
          <a:bodyPr wrap="square" rtlCol="0">
            <a:spAutoFit/>
          </a:bodyPr>
          <a:lstStyle/>
          <a:p>
            <a:r>
              <a:rPr lang="en-IN" altLang="en-US" sz="2400" b="1" dirty="0">
                <a:solidFill>
                  <a:schemeClr val="tx2"/>
                </a:solidFill>
                <a:latin typeface="Bookman Old Style" panose="02050604050505020204" pitchFamily="18" charset="0"/>
              </a:rPr>
              <a:t>Problem Statement</a:t>
            </a:r>
            <a:endParaRPr lang="en-US" sz="2400" b="1" dirty="0">
              <a:solidFill>
                <a:schemeClr val="tx2"/>
              </a:solidFill>
              <a:latin typeface="Bookman Old Style" panose="02050604050505020204" pitchFamily="18" charset="0"/>
            </a:endParaRPr>
          </a:p>
          <a:p>
            <a:endParaRPr lang="en-IN" dirty="0"/>
          </a:p>
          <a:p>
            <a:endParaRPr lang="en-IN" sz="2400" dirty="0"/>
          </a:p>
          <a:p>
            <a:pPr algn="just"/>
            <a:r>
              <a:rPr lang="en-US" sz="2400" dirty="0"/>
              <a:t>Traditional FIR systems are prone to </a:t>
            </a:r>
            <a:r>
              <a:rPr lang="en-US" sz="2400" b="1" dirty="0"/>
              <a:t>delays, data tampering, and security vulnerabilities</a:t>
            </a:r>
            <a:r>
              <a:rPr lang="en-US" sz="2400" dirty="0"/>
              <a:t>, leading to inefficiencies and mistrust. Centralized databases are susceptible to </a:t>
            </a:r>
            <a:r>
              <a:rPr lang="en-US" sz="2400" b="1" dirty="0"/>
              <a:t>manipulation and unauthorized access</a:t>
            </a:r>
            <a:r>
              <a:rPr lang="en-US" sz="2400" dirty="0"/>
              <a:t>, compromising the integrity of legal records. Victims often face </a:t>
            </a:r>
            <a:r>
              <a:rPr lang="en-US" sz="2400" b="1" dirty="0"/>
              <a:t>bureaucratic hurdles, corruption, and lack of transparency</a:t>
            </a:r>
            <a:r>
              <a:rPr lang="en-US" sz="2400" dirty="0"/>
              <a:t>, hindering timely justice.</a:t>
            </a:r>
          </a:p>
          <a:p>
            <a:pPr algn="just"/>
            <a:r>
              <a:rPr lang="en-US" sz="2400" dirty="0"/>
              <a:t>There is a critical need for a </a:t>
            </a:r>
            <a:r>
              <a:rPr lang="en-US" sz="2400" b="1" dirty="0"/>
              <a:t>secure, transparent, and automated FIR registration system</a:t>
            </a:r>
            <a:r>
              <a:rPr lang="en-US" sz="2400" dirty="0"/>
              <a:t> that ensures </a:t>
            </a:r>
            <a:r>
              <a:rPr lang="en-US" sz="2400" b="1" dirty="0"/>
              <a:t>data integrity, real-time tracking, and resistance to tampering</a:t>
            </a:r>
            <a:r>
              <a:rPr lang="en-US" sz="2400" dirty="0"/>
              <a:t>, enhancing trust and efficiency in law enforcement.</a:t>
            </a:r>
          </a:p>
          <a:p>
            <a:endParaRPr lang="en-US" sz="2400" dirty="0"/>
          </a:p>
        </p:txBody>
      </p:sp>
    </p:spTree>
    <p:extLst>
      <p:ext uri="{BB962C8B-B14F-4D97-AF65-F5344CB8AC3E}">
        <p14:creationId xmlns:p14="http://schemas.microsoft.com/office/powerpoint/2010/main" val="87049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54A1CB-F788-16CB-BE66-F0D1D1A49793}"/>
              </a:ext>
            </a:extLst>
          </p:cNvPr>
          <p:cNvSpPr txBox="1"/>
          <p:nvPr/>
        </p:nvSpPr>
        <p:spPr>
          <a:xfrm>
            <a:off x="1126672" y="1790700"/>
            <a:ext cx="10120448" cy="3293209"/>
          </a:xfrm>
          <a:prstGeom prst="rect">
            <a:avLst/>
          </a:prstGeom>
          <a:noFill/>
        </p:spPr>
        <p:txBody>
          <a:bodyPr wrap="square" rtlCol="0">
            <a:spAutoFit/>
          </a:bodyPr>
          <a:lstStyle/>
          <a:p>
            <a:r>
              <a:rPr lang="en-US" sz="2400" b="1" dirty="0"/>
              <a:t>INTRODUCTION</a:t>
            </a:r>
          </a:p>
          <a:p>
            <a:endParaRPr lang="en-US" sz="2400" b="1" dirty="0"/>
          </a:p>
          <a:p>
            <a:pPr>
              <a:buFont typeface="Arial" panose="020B0604020202020204" pitchFamily="34" charset="0"/>
              <a:buChar char="•"/>
            </a:pPr>
            <a:r>
              <a:rPr lang="en-US" sz="2000" dirty="0"/>
              <a:t>Traditional FIR systems face inefficiencies, data tampering, and security risks, leading to delays and mistrust. This project leverages </a:t>
            </a:r>
            <a:r>
              <a:rPr lang="en-US" sz="2000" b="1" dirty="0"/>
              <a:t>blockchain technology</a:t>
            </a:r>
            <a:r>
              <a:rPr lang="en-US" sz="2000" dirty="0"/>
              <a:t> to create a </a:t>
            </a:r>
            <a:r>
              <a:rPr lang="en-US" sz="2000" b="1" dirty="0"/>
              <a:t>secure, transparent, and tamper-proof FIR registration system</a:t>
            </a:r>
            <a:r>
              <a:rPr lang="en-US" sz="2000" dirty="0"/>
              <a:t>. </a:t>
            </a:r>
          </a:p>
          <a:p>
            <a:pPr>
              <a:buFont typeface="Arial" panose="020B0604020202020204" pitchFamily="34" charset="0"/>
              <a:buChar char="•"/>
            </a:pPr>
            <a:endParaRPr lang="en-US" sz="2000" dirty="0"/>
          </a:p>
          <a:p>
            <a:pPr>
              <a:buFont typeface="Arial" panose="020B0604020202020204" pitchFamily="34" charset="0"/>
              <a:buChar char="•"/>
            </a:pPr>
            <a:r>
              <a:rPr lang="en-US" sz="2000" dirty="0"/>
              <a:t>By using </a:t>
            </a:r>
            <a:r>
              <a:rPr lang="en-US" sz="2000" b="1" dirty="0"/>
              <a:t>smart contracts and cryptographic security</a:t>
            </a:r>
            <a:r>
              <a:rPr lang="en-US" sz="2000" dirty="0"/>
              <a:t>, it ensures </a:t>
            </a:r>
            <a:r>
              <a:rPr lang="en-US" sz="2000" b="1" dirty="0"/>
              <a:t>immutability, real-time tracking, and automated case processing</a:t>
            </a:r>
            <a:r>
              <a:rPr lang="en-US" sz="2000" dirty="0"/>
              <a:t>, eliminating manipulation and enhancing law enforcement efficiency. This approach modernizes FIR filing, fostering trust and efficiency in the legal system.</a:t>
            </a:r>
            <a:endParaRPr lang="en-IN" sz="2000" b="1" dirty="0"/>
          </a:p>
        </p:txBody>
      </p:sp>
    </p:spTree>
    <p:extLst>
      <p:ext uri="{BB962C8B-B14F-4D97-AF65-F5344CB8AC3E}">
        <p14:creationId xmlns:p14="http://schemas.microsoft.com/office/powerpoint/2010/main" val="2268666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F34875-8323-2E9E-0DE9-D4F237DBCC20}"/>
              </a:ext>
            </a:extLst>
          </p:cNvPr>
          <p:cNvSpPr txBox="1"/>
          <p:nvPr/>
        </p:nvSpPr>
        <p:spPr>
          <a:xfrm>
            <a:off x="756558" y="1349829"/>
            <a:ext cx="3011787" cy="461665"/>
          </a:xfrm>
          <a:prstGeom prst="rect">
            <a:avLst/>
          </a:prstGeom>
          <a:noFill/>
        </p:spPr>
        <p:txBody>
          <a:bodyPr wrap="none" rtlCol="0">
            <a:spAutoFit/>
          </a:bodyPr>
          <a:lstStyle/>
          <a:p>
            <a:r>
              <a:rPr lang="en-US" sz="2400" b="1" u="sng" dirty="0"/>
              <a:t>LITERATURE SURVEY</a:t>
            </a:r>
            <a:r>
              <a:rPr lang="en-US" sz="2400" b="1" dirty="0"/>
              <a:t> : </a:t>
            </a:r>
            <a:endParaRPr lang="en-IN" sz="2400" b="1" dirty="0"/>
          </a:p>
        </p:txBody>
      </p:sp>
      <p:sp>
        <p:nvSpPr>
          <p:cNvPr id="6" name="TextBox 5">
            <a:extLst>
              <a:ext uri="{FF2B5EF4-FFF2-40B4-BE49-F238E27FC236}">
                <a16:creationId xmlns:a16="http://schemas.microsoft.com/office/drawing/2014/main" id="{0250E9FC-1DB3-617A-BF13-6644B8E7322D}"/>
              </a:ext>
            </a:extLst>
          </p:cNvPr>
          <p:cNvSpPr txBox="1"/>
          <p:nvPr/>
        </p:nvSpPr>
        <p:spPr>
          <a:xfrm>
            <a:off x="773275" y="1959428"/>
            <a:ext cx="10645450" cy="4031873"/>
          </a:xfrm>
          <a:prstGeom prst="rect">
            <a:avLst/>
          </a:prstGeom>
          <a:noFill/>
        </p:spPr>
        <p:txBody>
          <a:bodyPr wrap="square" rtlCol="0">
            <a:spAutoFit/>
          </a:bodyPr>
          <a:lstStyle/>
          <a:p>
            <a:pPr algn="just"/>
            <a:r>
              <a:rPr lang="en-US" sz="1600" dirty="0">
                <a:solidFill>
                  <a:srgbClr val="000000"/>
                </a:solidFill>
                <a:effectLst/>
                <a:latin typeface="Times New Roman" panose="02020603050405020304" pitchFamily="18" charset="0"/>
              </a:rPr>
              <a:t>FIR registration plays a crucial role in the legal system, serving as the primary step in criminal investigations. A well-functioning FIR system ensures timely justice, prevents case manipulation, and enhances law enforcement efficiency. However, traditional FIR systems face several challenges, including manual delays, corruption, lack of transparency, and data manipulation, leading to mistrust and inefficiencies.</a:t>
            </a:r>
          </a:p>
          <a:p>
            <a:pPr algn="just"/>
            <a:endParaRPr lang="en-US" sz="1600" dirty="0">
              <a:solidFill>
                <a:srgbClr val="000000"/>
              </a:solidFill>
              <a:effectLst/>
              <a:latin typeface="Times New Roman" panose="02020603050405020304" pitchFamily="18" charset="0"/>
            </a:endParaRPr>
          </a:p>
          <a:p>
            <a:pPr algn="just"/>
            <a:r>
              <a:rPr lang="en-US" sz="1600" dirty="0">
                <a:solidFill>
                  <a:srgbClr val="000000"/>
                </a:solidFill>
                <a:effectLst/>
                <a:latin typeface="Times New Roman" panose="02020603050405020304" pitchFamily="18" charset="0"/>
              </a:rPr>
              <a:t>Recent research has explored blockchain technology as a potential solution to modernize FIR registration. Blockchain’s decentralized, immutable, and transparent nature offers significant advantages over conventional record-keeping methods. Smart contracts and cryptographic security ensure automated, tamper-proof complaint filing and tracking.</a:t>
            </a:r>
          </a:p>
          <a:p>
            <a:endParaRPr lang="en-US" sz="1600" dirty="0">
              <a:solidFill>
                <a:srgbClr val="000000"/>
              </a:solidFill>
              <a:latin typeface="Times New Roman" panose="02020603050405020304" pitchFamily="18" charset="0"/>
            </a:endParaRPr>
          </a:p>
          <a:p>
            <a:r>
              <a:rPr lang="en-US" sz="1600" dirty="0">
                <a:solidFill>
                  <a:srgbClr val="000000"/>
                </a:solidFill>
                <a:effectLst/>
                <a:latin typeface="Times New Roman" panose="02020603050405020304" pitchFamily="18" charset="0"/>
              </a:rPr>
              <a:t>Several studies have explored the application of blockchain technology in law enforcement. Research by Sharma et al. (2021) discusses the use of smart contracts for automated complaint processing, reducing bureaucratic inefficiencies. Another study by Gupta and Rao (2020) highlights the benefits of decentralized FIR storage in preventing record tampering and ensuring real-time case updates. Additionally, Singh et al. (2019) analyze the legal and policy challenges associated with blockchain-based</a:t>
            </a:r>
          </a:p>
          <a:p>
            <a:r>
              <a:rPr lang="en-US" sz="1600" dirty="0">
                <a:solidFill>
                  <a:srgbClr val="000000"/>
                </a:solidFill>
                <a:effectLst/>
                <a:latin typeface="Times New Roman" panose="02020603050405020304" pitchFamily="18" charset="0"/>
              </a:rPr>
              <a:t>FIR systems, emphasizing the need for regulatory alignment.</a:t>
            </a:r>
          </a:p>
          <a:p>
            <a:endParaRPr lang="en-US" sz="1600" dirty="0">
              <a:solidFill>
                <a:srgbClr val="000000"/>
              </a:solidFill>
              <a:effectLst/>
              <a:latin typeface="Times New Roman" panose="02020603050405020304" pitchFamily="18" charset="0"/>
            </a:endParaRPr>
          </a:p>
          <a:p>
            <a:pPr algn="just"/>
            <a:endParaRPr lang="en-US" sz="160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4051192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3DAA02-01DF-F0BD-FD35-F7B3678124B3}"/>
              </a:ext>
            </a:extLst>
          </p:cNvPr>
          <p:cNvSpPr txBox="1"/>
          <p:nvPr/>
        </p:nvSpPr>
        <p:spPr>
          <a:xfrm>
            <a:off x="887186" y="1600200"/>
            <a:ext cx="2280368" cy="1200329"/>
          </a:xfrm>
          <a:prstGeom prst="rect">
            <a:avLst/>
          </a:prstGeom>
          <a:noFill/>
        </p:spPr>
        <p:txBody>
          <a:bodyPr wrap="none" rtlCol="0">
            <a:spAutoFit/>
          </a:bodyPr>
          <a:lstStyle/>
          <a:p>
            <a:r>
              <a:rPr lang="en-US" sz="2400" b="1" u="sng" dirty="0"/>
              <a:t>RESEARCH GAP</a:t>
            </a:r>
            <a:r>
              <a:rPr lang="en-US" sz="2400" dirty="0"/>
              <a:t> </a:t>
            </a:r>
            <a:r>
              <a:rPr lang="en-US" sz="2400" b="1" dirty="0"/>
              <a:t>:</a:t>
            </a:r>
          </a:p>
          <a:p>
            <a:endParaRPr lang="en-US" sz="2400" b="1" dirty="0"/>
          </a:p>
          <a:p>
            <a:r>
              <a:rPr lang="en-US" sz="2400" b="1" dirty="0"/>
              <a:t>  </a:t>
            </a:r>
            <a:endParaRPr lang="en-IN" sz="2400" b="1" dirty="0"/>
          </a:p>
        </p:txBody>
      </p:sp>
      <p:graphicFrame>
        <p:nvGraphicFramePr>
          <p:cNvPr id="3" name="Table 2">
            <a:extLst>
              <a:ext uri="{FF2B5EF4-FFF2-40B4-BE49-F238E27FC236}">
                <a16:creationId xmlns:a16="http://schemas.microsoft.com/office/drawing/2014/main" id="{3AEFEA40-C1E8-2D22-A078-D73046CB7668}"/>
              </a:ext>
            </a:extLst>
          </p:cNvPr>
          <p:cNvGraphicFramePr>
            <a:graphicFrameLocks noGrp="1"/>
          </p:cNvGraphicFramePr>
          <p:nvPr>
            <p:extLst>
              <p:ext uri="{D42A27DB-BD31-4B8C-83A1-F6EECF244321}">
                <p14:modId xmlns:p14="http://schemas.microsoft.com/office/powerpoint/2010/main" val="3088095597"/>
              </p:ext>
            </p:extLst>
          </p:nvPr>
        </p:nvGraphicFramePr>
        <p:xfrm>
          <a:off x="1521031" y="3845261"/>
          <a:ext cx="9639300" cy="2194560"/>
        </p:xfrm>
        <a:graphic>
          <a:graphicData uri="http://schemas.openxmlformats.org/drawingml/2006/table">
            <a:tbl>
              <a:tblPr/>
              <a:tblGrid>
                <a:gridCol w="2077704">
                  <a:extLst>
                    <a:ext uri="{9D8B030D-6E8A-4147-A177-3AD203B41FA5}">
                      <a16:colId xmlns:a16="http://schemas.microsoft.com/office/drawing/2014/main" val="1676870608"/>
                    </a:ext>
                  </a:extLst>
                </a:gridCol>
                <a:gridCol w="3780798">
                  <a:extLst>
                    <a:ext uri="{9D8B030D-6E8A-4147-A177-3AD203B41FA5}">
                      <a16:colId xmlns:a16="http://schemas.microsoft.com/office/drawing/2014/main" val="2016433983"/>
                    </a:ext>
                  </a:extLst>
                </a:gridCol>
                <a:gridCol w="3780798">
                  <a:extLst>
                    <a:ext uri="{9D8B030D-6E8A-4147-A177-3AD203B41FA5}">
                      <a16:colId xmlns:a16="http://schemas.microsoft.com/office/drawing/2014/main" val="2632654859"/>
                    </a:ext>
                  </a:extLst>
                </a:gridCol>
              </a:tblGrid>
              <a:tr h="0">
                <a:tc>
                  <a:txBody>
                    <a:bodyPr/>
                    <a:lstStyle/>
                    <a:p>
                      <a:r>
                        <a:rPr lang="en-IN" b="1" dirty="0"/>
                        <a:t>Challenges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t>Traditional FIR System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t>Blockchain-Based FIR System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4482512"/>
                  </a:ext>
                </a:extLst>
              </a:tr>
              <a:tr h="0">
                <a:tc>
                  <a:txBody>
                    <a:bodyPr/>
                    <a:lstStyle/>
                    <a:p>
                      <a:r>
                        <a:rPr lang="en-IN"/>
                        <a:t>Data Security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Prone to tampering and loss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Immutable and secure records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4587650"/>
                  </a:ext>
                </a:extLst>
              </a:tr>
              <a:tr h="0">
                <a:tc>
                  <a:txBody>
                    <a:bodyPr/>
                    <a:lstStyle/>
                    <a:p>
                      <a:r>
                        <a:rPr lang="en-IN"/>
                        <a:t>Transparency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Limited public access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Real-time tracking and verification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7652487"/>
                  </a:ext>
                </a:extLst>
              </a:tr>
              <a:tr h="0">
                <a:tc>
                  <a:txBody>
                    <a:bodyPr/>
                    <a:lstStyle/>
                    <a:p>
                      <a:r>
                        <a:rPr lang="en-IN"/>
                        <a:t>Process Efficiency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Time-consuming and manual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Automated with smart contracts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8098899"/>
                  </a:ext>
                </a:extLst>
              </a:tr>
              <a:tr h="0">
                <a:tc>
                  <a:txBody>
                    <a:bodyPr/>
                    <a:lstStyle/>
                    <a:p>
                      <a:r>
                        <a:rPr lang="en-IN"/>
                        <a:t>Corruption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Prone to manipulation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Reduced human intervention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16985"/>
                  </a:ext>
                </a:extLst>
              </a:tr>
              <a:tr h="0">
                <a:tc>
                  <a:txBody>
                    <a:bodyPr/>
                    <a:lstStyle/>
                    <a:p>
                      <a:r>
                        <a:rPr lang="en-IN"/>
                        <a:t>Accessibility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Requires physical presence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Remote digital access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1238094"/>
                  </a:ext>
                </a:extLst>
              </a:tr>
            </a:tbl>
          </a:graphicData>
        </a:graphic>
      </p:graphicFrame>
      <p:sp>
        <p:nvSpPr>
          <p:cNvPr id="4" name="Rectangle 1">
            <a:extLst>
              <a:ext uri="{FF2B5EF4-FFF2-40B4-BE49-F238E27FC236}">
                <a16:creationId xmlns:a16="http://schemas.microsoft.com/office/drawing/2014/main" id="{5DA4FC07-F75A-0F58-E6C8-92E983FE016A}"/>
              </a:ext>
            </a:extLst>
          </p:cNvPr>
          <p:cNvSpPr>
            <a:spLocks noChangeArrowheads="1"/>
          </p:cNvSpPr>
          <p:nvPr/>
        </p:nvSpPr>
        <p:spPr bwMode="auto">
          <a:xfrm>
            <a:off x="1382487" y="1871478"/>
            <a:ext cx="891975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Existing FIR systems lack security and trust.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Need for real-time tracking and secure storage.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Integration challenges with law enforcement databases.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Updated Gap Analysis Chart: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p:txBody>
      </p:sp>
    </p:spTree>
    <p:extLst>
      <p:ext uri="{BB962C8B-B14F-4D97-AF65-F5344CB8AC3E}">
        <p14:creationId xmlns:p14="http://schemas.microsoft.com/office/powerpoint/2010/main" val="3172676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0A81EA-1078-A57D-B731-4B00FEEEDC89}"/>
              </a:ext>
            </a:extLst>
          </p:cNvPr>
          <p:cNvSpPr txBox="1"/>
          <p:nvPr/>
        </p:nvSpPr>
        <p:spPr>
          <a:xfrm>
            <a:off x="865414" y="1583872"/>
            <a:ext cx="2271327" cy="1200329"/>
          </a:xfrm>
          <a:prstGeom prst="rect">
            <a:avLst/>
          </a:prstGeom>
          <a:noFill/>
        </p:spPr>
        <p:txBody>
          <a:bodyPr wrap="none" rtlCol="0">
            <a:spAutoFit/>
          </a:bodyPr>
          <a:lstStyle/>
          <a:p>
            <a:r>
              <a:rPr lang="en-US" sz="2400" b="1" u="sng" dirty="0"/>
              <a:t>ARCHITECTURE</a:t>
            </a:r>
            <a:r>
              <a:rPr lang="en-US" sz="2400" dirty="0"/>
              <a:t> :</a:t>
            </a:r>
          </a:p>
          <a:p>
            <a:endParaRPr lang="en-US" sz="2400" b="1" u="sng" dirty="0"/>
          </a:p>
          <a:p>
            <a:endParaRPr lang="en-IN" sz="2400" b="1" u="sng" dirty="0"/>
          </a:p>
        </p:txBody>
      </p:sp>
      <p:pic>
        <p:nvPicPr>
          <p:cNvPr id="5" name="Picture 4">
            <a:extLst>
              <a:ext uri="{FF2B5EF4-FFF2-40B4-BE49-F238E27FC236}">
                <a16:creationId xmlns:a16="http://schemas.microsoft.com/office/drawing/2014/main" id="{202AF3AC-249F-B2D8-73C2-E75C073C7C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6741" y="1986092"/>
            <a:ext cx="6673691" cy="4602811"/>
          </a:xfrm>
          <a:prstGeom prst="rect">
            <a:avLst/>
          </a:prstGeom>
        </p:spPr>
      </p:pic>
    </p:spTree>
    <p:extLst>
      <p:ext uri="{BB962C8B-B14F-4D97-AF65-F5344CB8AC3E}">
        <p14:creationId xmlns:p14="http://schemas.microsoft.com/office/powerpoint/2010/main" val="537900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387721-E84B-F864-9133-F4781340CF85}"/>
              </a:ext>
            </a:extLst>
          </p:cNvPr>
          <p:cNvSpPr txBox="1"/>
          <p:nvPr/>
        </p:nvSpPr>
        <p:spPr>
          <a:xfrm>
            <a:off x="843643" y="1594757"/>
            <a:ext cx="8678081" cy="3416320"/>
          </a:xfrm>
          <a:prstGeom prst="rect">
            <a:avLst/>
          </a:prstGeom>
          <a:noFill/>
        </p:spPr>
        <p:txBody>
          <a:bodyPr wrap="none" rtlCol="0">
            <a:spAutoFit/>
          </a:bodyPr>
          <a:lstStyle/>
          <a:p>
            <a:r>
              <a:rPr lang="en-US" sz="2400" b="1" u="sng" dirty="0"/>
              <a:t>ALGORITHMS :</a:t>
            </a:r>
          </a:p>
          <a:p>
            <a:endParaRPr lang="en-US" sz="2400" b="1" u="sng" dirty="0"/>
          </a:p>
          <a:p>
            <a:pPr>
              <a:buFont typeface="Arial" panose="020B0604020202020204" pitchFamily="34" charset="0"/>
              <a:buChar char="•"/>
            </a:pPr>
            <a:r>
              <a:rPr lang="en-IN" sz="2400" b="1" dirty="0"/>
              <a:t> User Authentication :</a:t>
            </a:r>
            <a:r>
              <a:rPr lang="en-IN" sz="2400" dirty="0"/>
              <a:t> Digital signatures (ECDSA).</a:t>
            </a:r>
          </a:p>
          <a:p>
            <a:pPr>
              <a:buFont typeface="Arial" panose="020B0604020202020204" pitchFamily="34" charset="0"/>
              <a:buChar char="•"/>
            </a:pPr>
            <a:endParaRPr lang="en-IN" sz="2400" dirty="0"/>
          </a:p>
          <a:p>
            <a:pPr>
              <a:buFont typeface="Arial" panose="020B0604020202020204" pitchFamily="34" charset="0"/>
              <a:buChar char="•"/>
            </a:pPr>
            <a:r>
              <a:rPr lang="en-IN" sz="2400" b="1" dirty="0"/>
              <a:t> FIR Registration :</a:t>
            </a:r>
            <a:r>
              <a:rPr lang="en-IN" sz="2400" dirty="0"/>
              <a:t> Smart contract-based complaint filing.</a:t>
            </a:r>
          </a:p>
          <a:p>
            <a:pPr>
              <a:buFont typeface="Arial" panose="020B0604020202020204" pitchFamily="34" charset="0"/>
              <a:buChar char="•"/>
            </a:pPr>
            <a:endParaRPr lang="en-IN" sz="2400" dirty="0"/>
          </a:p>
          <a:p>
            <a:pPr>
              <a:buFont typeface="Arial" panose="020B0604020202020204" pitchFamily="34" charset="0"/>
              <a:buChar char="•"/>
            </a:pPr>
            <a:r>
              <a:rPr lang="en-IN" sz="2400" b="1" dirty="0"/>
              <a:t> Case Verification :</a:t>
            </a:r>
            <a:r>
              <a:rPr lang="en-IN" sz="2400" dirty="0"/>
              <a:t> Law enforcement updates status via blockchain.</a:t>
            </a:r>
          </a:p>
          <a:p>
            <a:pPr>
              <a:buFont typeface="Arial" panose="020B0604020202020204" pitchFamily="34" charset="0"/>
              <a:buChar char="•"/>
            </a:pPr>
            <a:endParaRPr lang="en-IN" sz="2400" dirty="0"/>
          </a:p>
          <a:p>
            <a:pPr>
              <a:buFont typeface="Arial" panose="020B0604020202020204" pitchFamily="34" charset="0"/>
              <a:buChar char="•"/>
            </a:pPr>
            <a:r>
              <a:rPr lang="en-IN" sz="2400" b="1" dirty="0"/>
              <a:t> Evidence Management :</a:t>
            </a:r>
            <a:r>
              <a:rPr lang="en-IN" sz="2400" dirty="0"/>
              <a:t> IPFS for secure off-chain storage.</a:t>
            </a:r>
          </a:p>
        </p:txBody>
      </p:sp>
    </p:spTree>
    <p:extLst>
      <p:ext uri="{BB962C8B-B14F-4D97-AF65-F5344CB8AC3E}">
        <p14:creationId xmlns:p14="http://schemas.microsoft.com/office/powerpoint/2010/main" val="3149425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B39D55-193D-4E90-6272-9CF87B0E6DCC}"/>
              </a:ext>
            </a:extLst>
          </p:cNvPr>
          <p:cNvSpPr txBox="1"/>
          <p:nvPr/>
        </p:nvSpPr>
        <p:spPr>
          <a:xfrm>
            <a:off x="920750" y="1689100"/>
            <a:ext cx="10010113" cy="3693319"/>
          </a:xfrm>
          <a:prstGeom prst="rect">
            <a:avLst/>
          </a:prstGeom>
          <a:noFill/>
        </p:spPr>
        <p:txBody>
          <a:bodyPr wrap="none" rtlCol="0">
            <a:spAutoFit/>
          </a:bodyPr>
          <a:lstStyle/>
          <a:p>
            <a:r>
              <a:rPr lang="en-US" sz="2400" b="1" u="sng" dirty="0"/>
              <a:t>Observations &amp; Expected Outcomes: </a:t>
            </a:r>
          </a:p>
          <a:p>
            <a:endParaRPr lang="en-US" sz="2400" b="1" u="sng" dirty="0"/>
          </a:p>
          <a:p>
            <a:pPr>
              <a:buFont typeface="Arial" panose="020B0604020202020204" pitchFamily="34" charset="0"/>
              <a:buChar char="•"/>
            </a:pPr>
            <a:r>
              <a:rPr lang="en-US" sz="2400" b="1" dirty="0"/>
              <a:t> Security:</a:t>
            </a:r>
            <a:r>
              <a:rPr lang="en-US" sz="2400" dirty="0"/>
              <a:t> Eliminates tampering and unauthorized access.</a:t>
            </a:r>
          </a:p>
          <a:p>
            <a:pPr>
              <a:buFont typeface="Arial" panose="020B0604020202020204" pitchFamily="34" charset="0"/>
              <a:buChar char="•"/>
            </a:pPr>
            <a:endParaRPr lang="en-US" sz="2400" dirty="0"/>
          </a:p>
          <a:p>
            <a:pPr>
              <a:buFont typeface="Arial" panose="020B0604020202020204" pitchFamily="34" charset="0"/>
              <a:buChar char="•"/>
            </a:pPr>
            <a:r>
              <a:rPr lang="en-US" sz="2400" b="1" dirty="0"/>
              <a:t> Efficiency:</a:t>
            </a:r>
            <a:r>
              <a:rPr lang="en-US" sz="2400" dirty="0"/>
              <a:t> Reduces processing time and human errors.</a:t>
            </a:r>
          </a:p>
          <a:p>
            <a:pPr>
              <a:buFont typeface="Arial" panose="020B0604020202020204" pitchFamily="34" charset="0"/>
              <a:buChar char="•"/>
            </a:pPr>
            <a:endParaRPr lang="en-US" sz="2400" dirty="0"/>
          </a:p>
          <a:p>
            <a:pPr>
              <a:buFont typeface="Arial" panose="020B0604020202020204" pitchFamily="34" charset="0"/>
              <a:buChar char="•"/>
            </a:pPr>
            <a:r>
              <a:rPr lang="en-US" sz="2400" b="1" dirty="0"/>
              <a:t> Transparency:</a:t>
            </a:r>
            <a:r>
              <a:rPr lang="en-US" sz="2400" dirty="0"/>
              <a:t> Enables real-time tracking and citizen engagement.</a:t>
            </a:r>
          </a:p>
          <a:p>
            <a:pPr>
              <a:buFont typeface="Arial" panose="020B0604020202020204" pitchFamily="34" charset="0"/>
              <a:buChar char="•"/>
            </a:pPr>
            <a:endParaRPr lang="en-US" sz="2400" dirty="0"/>
          </a:p>
          <a:p>
            <a:pPr>
              <a:buFont typeface="Arial" panose="020B0604020202020204" pitchFamily="34" charset="0"/>
              <a:buChar char="•"/>
            </a:pPr>
            <a:r>
              <a:rPr lang="en-US" sz="2400" b="1" dirty="0"/>
              <a:t> Scalability Challenges:</a:t>
            </a:r>
            <a:r>
              <a:rPr lang="en-US" sz="2400" dirty="0"/>
              <a:t> Blockchain transaction costs and integration concerns.</a:t>
            </a:r>
          </a:p>
          <a:p>
            <a:endParaRPr lang="en-IN" dirty="0"/>
          </a:p>
        </p:txBody>
      </p:sp>
    </p:spTree>
    <p:extLst>
      <p:ext uri="{BB962C8B-B14F-4D97-AF65-F5344CB8AC3E}">
        <p14:creationId xmlns:p14="http://schemas.microsoft.com/office/powerpoint/2010/main" val="2453139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650</Words>
  <Application>Microsoft Macintosh PowerPoint</Application>
  <PresentationFormat>Widescreen</PresentationFormat>
  <Paragraphs>104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Bookman Old Style</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Jagan</dc:creator>
  <cp:lastModifiedBy>Rohith Kumar</cp:lastModifiedBy>
  <cp:revision>16</cp:revision>
  <dcterms:created xsi:type="dcterms:W3CDTF">2023-03-16T15:58:13Z</dcterms:created>
  <dcterms:modified xsi:type="dcterms:W3CDTF">2025-02-19T17:59:23Z</dcterms:modified>
</cp:coreProperties>
</file>