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74" r:id="rId6"/>
    <p:sldId id="265" r:id="rId7"/>
    <p:sldId id="266" r:id="rId8"/>
    <p:sldId id="267" r:id="rId9"/>
    <p:sldId id="268" r:id="rId10"/>
    <p:sldId id="269" r:id="rId11"/>
    <p:sldId id="270" r:id="rId12"/>
    <p:sldId id="271" r:id="rId13"/>
    <p:sldId id="273" r:id="rId14"/>
    <p:sldId id="264" r:id="rId15"/>
    <p:sldId id="276" r:id="rId16"/>
    <p:sldId id="27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4683"/>
            <a:ext cx="7772400" cy="3857420"/>
          </a:xfrm>
        </p:spPr>
        <p:txBody>
          <a:bodyPr>
            <a:normAutofit fontScale="90000"/>
          </a:bodyPr>
          <a:lstStyle/>
          <a:p>
            <a:r>
              <a:rPr dirty="0"/>
              <a:t>Retail Sales Data Analysis Using SQL</a:t>
            </a:r>
            <a:br>
              <a:rPr lang="en-US" dirty="0"/>
            </a:br>
            <a:br>
              <a:rPr lang="en-US" dirty="0"/>
            </a:br>
            <a:br>
              <a:rPr lang="en-US" dirty="0"/>
            </a:br>
            <a:r>
              <a:rPr lang="en-US" dirty="0"/>
              <a:t>Raj Kishore Agrawal</a:t>
            </a:r>
            <a:br>
              <a:rPr lang="en-US"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Branch and City-Wise Sales</a:t>
            </a:r>
          </a:p>
        </p:txBody>
      </p:sp>
      <p:sp>
        <p:nvSpPr>
          <p:cNvPr id="3" name="Content Placeholder 2"/>
          <p:cNvSpPr>
            <a:spLocks noGrp="1"/>
          </p:cNvSpPr>
          <p:nvPr>
            <p:ph idx="1"/>
          </p:nvPr>
        </p:nvSpPr>
        <p:spPr>
          <a:xfrm>
            <a:off x="457200" y="1600200"/>
            <a:ext cx="8229600" cy="5257800"/>
          </a:xfrm>
        </p:spPr>
        <p:txBody>
          <a:bodyPr/>
          <a:lstStyle/>
          <a:p>
            <a:pPr marL="0" indent="0">
              <a:buNone/>
              <a:defRPr sz="1800"/>
            </a:pPr>
            <a:r>
              <a:rPr lang="en-US" dirty="0"/>
              <a:t>1) SELECT Branch, City, SUM(Total) AS </a:t>
            </a:r>
            <a:r>
              <a:rPr lang="en-US" dirty="0" err="1"/>
              <a:t>Total_Revenue</a:t>
            </a:r>
            <a:endParaRPr lang="en-US" dirty="0"/>
          </a:p>
          <a:p>
            <a:pPr marL="0" indent="0">
              <a:buNone/>
              <a:defRPr sz="1800"/>
            </a:pPr>
            <a:r>
              <a:rPr lang="en-US" dirty="0"/>
              <a:t>FROM </a:t>
            </a:r>
            <a:r>
              <a:rPr lang="en-US" dirty="0" err="1"/>
              <a:t>supermarket_sales</a:t>
            </a:r>
            <a:r>
              <a:rPr lang="en-US" dirty="0"/>
              <a:t> GROUP BY Branch, City ORDER BY </a:t>
            </a:r>
            <a:r>
              <a:rPr lang="en-US" dirty="0" err="1"/>
              <a:t>Total_Revenue</a:t>
            </a:r>
            <a:r>
              <a:rPr lang="en-US" dirty="0"/>
              <a:t> DESC;</a:t>
            </a:r>
            <a:br>
              <a:rPr lang="en-US" dirty="0"/>
            </a:br>
            <a:br>
              <a:rPr lang="en-US" dirty="0"/>
            </a:br>
            <a:br>
              <a:rPr lang="en-US" dirty="0"/>
            </a:br>
            <a:br>
              <a:rPr lang="en-US" dirty="0"/>
            </a:br>
            <a:br>
              <a:rPr lang="en-US" dirty="0"/>
            </a:br>
            <a:br>
              <a:rPr lang="en-US" dirty="0"/>
            </a:br>
            <a:r>
              <a:rPr lang="en-US" dirty="0"/>
              <a:t>-- Here Store C And City Naypyitaw is Highest Sales followed by A and then B</a:t>
            </a:r>
            <a:br>
              <a:rPr lang="en-US" dirty="0"/>
            </a:br>
            <a:br>
              <a:rPr lang="en-US" dirty="0"/>
            </a:br>
            <a:r>
              <a:rPr lang="en-US" dirty="0"/>
              <a:t>2) Select Branch , Max(Total) from </a:t>
            </a:r>
            <a:r>
              <a:rPr lang="en-US" dirty="0" err="1"/>
              <a:t>supermarket_sales</a:t>
            </a:r>
            <a:r>
              <a:rPr lang="en-US" dirty="0"/>
              <a:t>  group by Branch order by Max(Total) desc ;</a:t>
            </a:r>
            <a:br>
              <a:rPr lang="en-US" dirty="0"/>
            </a:br>
            <a:br>
              <a:rPr lang="en-US" dirty="0"/>
            </a:br>
            <a:br>
              <a:rPr lang="en-US" dirty="0"/>
            </a:br>
            <a:br>
              <a:rPr lang="en-US" dirty="0"/>
            </a:br>
            <a:endParaRPr dirty="0"/>
          </a:p>
        </p:txBody>
      </p:sp>
      <p:graphicFrame>
        <p:nvGraphicFramePr>
          <p:cNvPr id="4" name="Table 3">
            <a:extLst>
              <a:ext uri="{FF2B5EF4-FFF2-40B4-BE49-F238E27FC236}">
                <a16:creationId xmlns:a16="http://schemas.microsoft.com/office/drawing/2014/main" id="{B15A9A4A-C673-359F-7570-61BCE4BE2267}"/>
              </a:ext>
            </a:extLst>
          </p:cNvPr>
          <p:cNvGraphicFramePr>
            <a:graphicFrameLocks noGrp="1"/>
          </p:cNvGraphicFramePr>
          <p:nvPr>
            <p:extLst>
              <p:ext uri="{D42A27DB-BD31-4B8C-83A1-F6EECF244321}">
                <p14:modId xmlns:p14="http://schemas.microsoft.com/office/powerpoint/2010/main" val="3289680098"/>
              </p:ext>
            </p:extLst>
          </p:nvPr>
        </p:nvGraphicFramePr>
        <p:xfrm>
          <a:off x="457200" y="2322958"/>
          <a:ext cx="8229600" cy="1097280"/>
        </p:xfrm>
        <a:graphic>
          <a:graphicData uri="http://schemas.openxmlformats.org/drawingml/2006/table">
            <a:tbl>
              <a:tblPr/>
              <a:tblGrid>
                <a:gridCol w="2743200">
                  <a:extLst>
                    <a:ext uri="{9D8B030D-6E8A-4147-A177-3AD203B41FA5}">
                      <a16:colId xmlns:a16="http://schemas.microsoft.com/office/drawing/2014/main" val="551386983"/>
                    </a:ext>
                  </a:extLst>
                </a:gridCol>
                <a:gridCol w="2743200">
                  <a:extLst>
                    <a:ext uri="{9D8B030D-6E8A-4147-A177-3AD203B41FA5}">
                      <a16:colId xmlns:a16="http://schemas.microsoft.com/office/drawing/2014/main" val="1594032637"/>
                    </a:ext>
                  </a:extLst>
                </a:gridCol>
                <a:gridCol w="2743200">
                  <a:extLst>
                    <a:ext uri="{9D8B030D-6E8A-4147-A177-3AD203B41FA5}">
                      <a16:colId xmlns:a16="http://schemas.microsoft.com/office/drawing/2014/main" val="3934421493"/>
                    </a:ext>
                  </a:extLst>
                </a:gridCol>
              </a:tblGrid>
              <a:tr h="0">
                <a:tc>
                  <a:txBody>
                    <a:bodyPr/>
                    <a:lstStyle/>
                    <a:p>
                      <a:r>
                        <a:rPr lang="en-US" dirty="0"/>
                        <a:t>C</a:t>
                      </a:r>
                    </a:p>
                  </a:txBody>
                  <a:tcPr anchor="ctr">
                    <a:lnL>
                      <a:noFill/>
                    </a:lnL>
                    <a:lnR>
                      <a:noFill/>
                    </a:lnR>
                    <a:lnT>
                      <a:noFill/>
                    </a:lnT>
                    <a:lnB>
                      <a:noFill/>
                    </a:lnB>
                    <a:noFill/>
                  </a:tcPr>
                </a:tc>
                <a:tc>
                  <a:txBody>
                    <a:bodyPr/>
                    <a:lstStyle/>
                    <a:p>
                      <a:r>
                        <a:rPr lang="en-US"/>
                        <a:t>Naypyitaw</a:t>
                      </a:r>
                    </a:p>
                  </a:txBody>
                  <a:tcPr anchor="ctr">
                    <a:lnL>
                      <a:noFill/>
                    </a:lnL>
                    <a:lnR>
                      <a:noFill/>
                    </a:lnR>
                    <a:lnT>
                      <a:noFill/>
                    </a:lnT>
                    <a:lnB>
                      <a:noFill/>
                    </a:lnB>
                    <a:noFill/>
                  </a:tcPr>
                </a:tc>
                <a:tc>
                  <a:txBody>
                    <a:bodyPr/>
                    <a:lstStyle/>
                    <a:p>
                      <a:r>
                        <a:rPr lang="en-US"/>
                        <a:t>110568.70649999994</a:t>
                      </a:r>
                    </a:p>
                  </a:txBody>
                  <a:tcPr anchor="ctr">
                    <a:lnL>
                      <a:noFill/>
                    </a:lnL>
                    <a:lnR>
                      <a:noFill/>
                    </a:lnR>
                    <a:lnT>
                      <a:noFill/>
                    </a:lnT>
                    <a:lnB>
                      <a:noFill/>
                    </a:lnB>
                    <a:noFill/>
                  </a:tcPr>
                </a:tc>
                <a:extLst>
                  <a:ext uri="{0D108BD9-81ED-4DB2-BD59-A6C34878D82A}">
                    <a16:rowId xmlns:a16="http://schemas.microsoft.com/office/drawing/2014/main" val="3492463293"/>
                  </a:ext>
                </a:extLst>
              </a:tr>
              <a:tr h="0">
                <a:tc>
                  <a:txBody>
                    <a:bodyPr/>
                    <a:lstStyle/>
                    <a:p>
                      <a:r>
                        <a:rPr lang="en-US"/>
                        <a:t>A</a:t>
                      </a:r>
                    </a:p>
                  </a:txBody>
                  <a:tcPr anchor="ctr">
                    <a:lnL>
                      <a:noFill/>
                    </a:lnL>
                    <a:lnR>
                      <a:noFill/>
                    </a:lnR>
                    <a:lnT>
                      <a:noFill/>
                    </a:lnT>
                    <a:lnB>
                      <a:noFill/>
                    </a:lnB>
                    <a:noFill/>
                  </a:tcPr>
                </a:tc>
                <a:tc>
                  <a:txBody>
                    <a:bodyPr/>
                    <a:lstStyle/>
                    <a:p>
                      <a:r>
                        <a:rPr lang="en-US"/>
                        <a:t>Yangon</a:t>
                      </a:r>
                    </a:p>
                  </a:txBody>
                  <a:tcPr anchor="ctr">
                    <a:lnL>
                      <a:noFill/>
                    </a:lnL>
                    <a:lnR>
                      <a:noFill/>
                    </a:lnR>
                    <a:lnT>
                      <a:noFill/>
                    </a:lnT>
                    <a:lnB>
                      <a:noFill/>
                    </a:lnB>
                    <a:noFill/>
                  </a:tcPr>
                </a:tc>
                <a:tc>
                  <a:txBody>
                    <a:bodyPr/>
                    <a:lstStyle/>
                    <a:p>
                      <a:r>
                        <a:rPr lang="en-US"/>
                        <a:t>106200.3705000001</a:t>
                      </a:r>
                    </a:p>
                  </a:txBody>
                  <a:tcPr anchor="ctr">
                    <a:lnL>
                      <a:noFill/>
                    </a:lnL>
                    <a:lnR>
                      <a:noFill/>
                    </a:lnR>
                    <a:lnT>
                      <a:noFill/>
                    </a:lnT>
                    <a:lnB>
                      <a:noFill/>
                    </a:lnB>
                    <a:noFill/>
                  </a:tcPr>
                </a:tc>
                <a:extLst>
                  <a:ext uri="{0D108BD9-81ED-4DB2-BD59-A6C34878D82A}">
                    <a16:rowId xmlns:a16="http://schemas.microsoft.com/office/drawing/2014/main" val="3617649737"/>
                  </a:ext>
                </a:extLst>
              </a:tr>
              <a:tr h="0">
                <a:tc>
                  <a:txBody>
                    <a:bodyPr/>
                    <a:lstStyle/>
                    <a:p>
                      <a:r>
                        <a:rPr lang="en-US" dirty="0"/>
                        <a:t>B</a:t>
                      </a:r>
                    </a:p>
                  </a:txBody>
                  <a:tcPr anchor="ctr">
                    <a:lnL>
                      <a:noFill/>
                    </a:lnL>
                    <a:lnR>
                      <a:noFill/>
                    </a:lnR>
                    <a:lnT>
                      <a:noFill/>
                    </a:lnT>
                    <a:lnB>
                      <a:noFill/>
                    </a:lnB>
                    <a:noFill/>
                  </a:tcPr>
                </a:tc>
                <a:tc>
                  <a:txBody>
                    <a:bodyPr/>
                    <a:lstStyle/>
                    <a:p>
                      <a:r>
                        <a:rPr lang="en-US"/>
                        <a:t>Mandalay</a:t>
                      </a:r>
                    </a:p>
                  </a:txBody>
                  <a:tcPr anchor="ctr">
                    <a:lnL>
                      <a:noFill/>
                    </a:lnL>
                    <a:lnR>
                      <a:noFill/>
                    </a:lnR>
                    <a:lnT>
                      <a:noFill/>
                    </a:lnT>
                    <a:lnB>
                      <a:noFill/>
                    </a:lnB>
                    <a:noFill/>
                  </a:tcPr>
                </a:tc>
                <a:tc>
                  <a:txBody>
                    <a:bodyPr/>
                    <a:lstStyle/>
                    <a:p>
                      <a:r>
                        <a:rPr lang="en-US" dirty="0"/>
                        <a:t>106197.67199999996</a:t>
                      </a:r>
                    </a:p>
                  </a:txBody>
                  <a:tcPr anchor="ctr">
                    <a:lnL>
                      <a:noFill/>
                    </a:lnL>
                    <a:lnR>
                      <a:noFill/>
                    </a:lnR>
                    <a:lnT>
                      <a:noFill/>
                    </a:lnT>
                    <a:lnB>
                      <a:noFill/>
                    </a:lnB>
                    <a:noFill/>
                  </a:tcPr>
                </a:tc>
                <a:extLst>
                  <a:ext uri="{0D108BD9-81ED-4DB2-BD59-A6C34878D82A}">
                    <a16:rowId xmlns:a16="http://schemas.microsoft.com/office/drawing/2014/main" val="4193287419"/>
                  </a:ext>
                </a:extLst>
              </a:tr>
            </a:tbl>
          </a:graphicData>
        </a:graphic>
      </p:graphicFrame>
      <p:graphicFrame>
        <p:nvGraphicFramePr>
          <p:cNvPr id="6" name="Table 5">
            <a:extLst>
              <a:ext uri="{FF2B5EF4-FFF2-40B4-BE49-F238E27FC236}">
                <a16:creationId xmlns:a16="http://schemas.microsoft.com/office/drawing/2014/main" id="{BA24E37A-1A93-2B36-A52D-169B238524BE}"/>
              </a:ext>
            </a:extLst>
          </p:cNvPr>
          <p:cNvGraphicFramePr>
            <a:graphicFrameLocks noGrp="1"/>
          </p:cNvGraphicFramePr>
          <p:nvPr>
            <p:extLst>
              <p:ext uri="{D42A27DB-BD31-4B8C-83A1-F6EECF244321}">
                <p14:modId xmlns:p14="http://schemas.microsoft.com/office/powerpoint/2010/main" val="3736818716"/>
              </p:ext>
            </p:extLst>
          </p:nvPr>
        </p:nvGraphicFramePr>
        <p:xfrm>
          <a:off x="565355" y="5023098"/>
          <a:ext cx="8229600" cy="1097280"/>
        </p:xfrm>
        <a:graphic>
          <a:graphicData uri="http://schemas.openxmlformats.org/drawingml/2006/table">
            <a:tbl>
              <a:tblPr/>
              <a:tblGrid>
                <a:gridCol w="4114800">
                  <a:extLst>
                    <a:ext uri="{9D8B030D-6E8A-4147-A177-3AD203B41FA5}">
                      <a16:colId xmlns:a16="http://schemas.microsoft.com/office/drawing/2014/main" val="2412293582"/>
                    </a:ext>
                  </a:extLst>
                </a:gridCol>
                <a:gridCol w="4114800">
                  <a:extLst>
                    <a:ext uri="{9D8B030D-6E8A-4147-A177-3AD203B41FA5}">
                      <a16:colId xmlns:a16="http://schemas.microsoft.com/office/drawing/2014/main" val="2231997773"/>
                    </a:ext>
                  </a:extLst>
                </a:gridCol>
              </a:tblGrid>
              <a:tr h="0">
                <a:tc>
                  <a:txBody>
                    <a:bodyPr/>
                    <a:lstStyle/>
                    <a:p>
                      <a:r>
                        <a:rPr lang="en-US"/>
                        <a:t>C</a:t>
                      </a:r>
                    </a:p>
                  </a:txBody>
                  <a:tcPr anchor="ctr">
                    <a:lnL>
                      <a:noFill/>
                    </a:lnL>
                    <a:lnR>
                      <a:noFill/>
                    </a:lnR>
                    <a:lnT>
                      <a:noFill/>
                    </a:lnT>
                    <a:lnB>
                      <a:noFill/>
                    </a:lnB>
                    <a:noFill/>
                  </a:tcPr>
                </a:tc>
                <a:tc>
                  <a:txBody>
                    <a:bodyPr/>
                    <a:lstStyle/>
                    <a:p>
                      <a:r>
                        <a:rPr lang="en-US" dirty="0"/>
                        <a:t>1042.65</a:t>
                      </a:r>
                    </a:p>
                  </a:txBody>
                  <a:tcPr anchor="ctr">
                    <a:lnL>
                      <a:noFill/>
                    </a:lnL>
                    <a:lnR>
                      <a:noFill/>
                    </a:lnR>
                    <a:lnT>
                      <a:noFill/>
                    </a:lnT>
                    <a:lnB>
                      <a:noFill/>
                    </a:lnB>
                    <a:noFill/>
                  </a:tcPr>
                </a:tc>
                <a:extLst>
                  <a:ext uri="{0D108BD9-81ED-4DB2-BD59-A6C34878D82A}">
                    <a16:rowId xmlns:a16="http://schemas.microsoft.com/office/drawing/2014/main" val="2132992645"/>
                  </a:ext>
                </a:extLst>
              </a:tr>
              <a:tr h="0">
                <a:tc>
                  <a:txBody>
                    <a:bodyPr/>
                    <a:lstStyle/>
                    <a:p>
                      <a:r>
                        <a:rPr lang="en-US"/>
                        <a:t>A</a:t>
                      </a:r>
                    </a:p>
                  </a:txBody>
                  <a:tcPr anchor="ctr">
                    <a:lnL>
                      <a:noFill/>
                    </a:lnL>
                    <a:lnR>
                      <a:noFill/>
                    </a:lnR>
                    <a:lnT>
                      <a:noFill/>
                    </a:lnT>
                    <a:lnB>
                      <a:noFill/>
                    </a:lnB>
                    <a:noFill/>
                  </a:tcPr>
                </a:tc>
                <a:tc>
                  <a:txBody>
                    <a:bodyPr/>
                    <a:lstStyle/>
                    <a:p>
                      <a:r>
                        <a:rPr lang="en-US"/>
                        <a:t>1039.29</a:t>
                      </a:r>
                    </a:p>
                  </a:txBody>
                  <a:tcPr anchor="ctr">
                    <a:lnL>
                      <a:noFill/>
                    </a:lnL>
                    <a:lnR>
                      <a:noFill/>
                    </a:lnR>
                    <a:lnT>
                      <a:noFill/>
                    </a:lnT>
                    <a:lnB>
                      <a:noFill/>
                    </a:lnB>
                    <a:noFill/>
                  </a:tcPr>
                </a:tc>
                <a:extLst>
                  <a:ext uri="{0D108BD9-81ED-4DB2-BD59-A6C34878D82A}">
                    <a16:rowId xmlns:a16="http://schemas.microsoft.com/office/drawing/2014/main" val="3318324113"/>
                  </a:ext>
                </a:extLst>
              </a:tr>
              <a:tr h="0">
                <a:tc>
                  <a:txBody>
                    <a:bodyPr/>
                    <a:lstStyle/>
                    <a:p>
                      <a:r>
                        <a:rPr lang="en-US"/>
                        <a:t>B</a:t>
                      </a:r>
                    </a:p>
                  </a:txBody>
                  <a:tcPr anchor="ctr">
                    <a:lnL>
                      <a:noFill/>
                    </a:lnL>
                    <a:lnR>
                      <a:noFill/>
                    </a:lnR>
                    <a:lnT>
                      <a:noFill/>
                    </a:lnT>
                    <a:lnB>
                      <a:noFill/>
                    </a:lnB>
                    <a:noFill/>
                  </a:tcPr>
                </a:tc>
                <a:tc>
                  <a:txBody>
                    <a:bodyPr/>
                    <a:lstStyle/>
                    <a:p>
                      <a:r>
                        <a:rPr lang="en-US" dirty="0"/>
                        <a:t>1022.49</a:t>
                      </a:r>
                    </a:p>
                  </a:txBody>
                  <a:tcPr anchor="ctr">
                    <a:lnL>
                      <a:noFill/>
                    </a:lnL>
                    <a:lnR>
                      <a:noFill/>
                    </a:lnR>
                    <a:lnT>
                      <a:noFill/>
                    </a:lnT>
                    <a:lnB>
                      <a:noFill/>
                    </a:lnB>
                    <a:noFill/>
                  </a:tcPr>
                </a:tc>
                <a:extLst>
                  <a:ext uri="{0D108BD9-81ED-4DB2-BD59-A6C34878D82A}">
                    <a16:rowId xmlns:a16="http://schemas.microsoft.com/office/drawing/2014/main" val="160707129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Customer Type Revenue Contribution</a:t>
            </a:r>
          </a:p>
        </p:txBody>
      </p:sp>
      <p:sp>
        <p:nvSpPr>
          <p:cNvPr id="3" name="Content Placeholder 2"/>
          <p:cNvSpPr>
            <a:spLocks noGrp="1"/>
          </p:cNvSpPr>
          <p:nvPr>
            <p:ph idx="1"/>
          </p:nvPr>
        </p:nvSpPr>
        <p:spPr/>
        <p:txBody>
          <a:bodyPr/>
          <a:lstStyle/>
          <a:p>
            <a:pPr marL="0" indent="0">
              <a:buNone/>
              <a:defRPr sz="1800"/>
            </a:pPr>
            <a:br>
              <a:rPr lang="en-US" dirty="0"/>
            </a:br>
            <a:br>
              <a:rPr lang="en-US" dirty="0"/>
            </a:br>
            <a:br>
              <a:rPr lang="en-US" dirty="0"/>
            </a:br>
            <a:r>
              <a:rPr lang="en-US" dirty="0"/>
              <a:t>1) SELECT Customer, SUM(Total) AS Revenue FROM </a:t>
            </a:r>
            <a:r>
              <a:rPr lang="en-US" dirty="0" err="1"/>
              <a:t>supermarket_sales</a:t>
            </a:r>
            <a:r>
              <a:rPr lang="en-US" dirty="0"/>
              <a:t> GROUP BY Customer ORDER BY Revenue DESC;</a:t>
            </a:r>
            <a:br>
              <a:rPr lang="en-US" dirty="0"/>
            </a:br>
            <a:br>
              <a:rPr lang="en-US" dirty="0"/>
            </a:br>
            <a:r>
              <a:rPr lang="en-US" dirty="0"/>
              <a:t>There is a Major Difference in Spending of Normal and Member User</a:t>
            </a:r>
            <a:br>
              <a:rPr lang="en-US" dirty="0"/>
            </a:br>
            <a:endParaRPr lang="en-US" dirty="0"/>
          </a:p>
          <a:p>
            <a:pPr marL="0" indent="0">
              <a:buNone/>
              <a:defRPr sz="1800"/>
            </a:pPr>
            <a:endParaRPr dirty="0"/>
          </a:p>
        </p:txBody>
      </p:sp>
      <p:graphicFrame>
        <p:nvGraphicFramePr>
          <p:cNvPr id="4" name="Table 3">
            <a:extLst>
              <a:ext uri="{FF2B5EF4-FFF2-40B4-BE49-F238E27FC236}">
                <a16:creationId xmlns:a16="http://schemas.microsoft.com/office/drawing/2014/main" id="{D310CECC-D729-2CF8-B0D1-C6FA886AEC23}"/>
              </a:ext>
            </a:extLst>
          </p:cNvPr>
          <p:cNvGraphicFramePr>
            <a:graphicFrameLocks noGrp="1"/>
          </p:cNvGraphicFramePr>
          <p:nvPr>
            <p:extLst>
              <p:ext uri="{D42A27DB-BD31-4B8C-83A1-F6EECF244321}">
                <p14:modId xmlns:p14="http://schemas.microsoft.com/office/powerpoint/2010/main" val="4063588947"/>
              </p:ext>
            </p:extLst>
          </p:nvPr>
        </p:nvGraphicFramePr>
        <p:xfrm>
          <a:off x="457200" y="3717173"/>
          <a:ext cx="8229600" cy="1307112"/>
        </p:xfrm>
        <a:graphic>
          <a:graphicData uri="http://schemas.openxmlformats.org/drawingml/2006/table">
            <a:tbl>
              <a:tblPr/>
              <a:tblGrid>
                <a:gridCol w="4114800">
                  <a:extLst>
                    <a:ext uri="{9D8B030D-6E8A-4147-A177-3AD203B41FA5}">
                      <a16:colId xmlns:a16="http://schemas.microsoft.com/office/drawing/2014/main" val="1850470319"/>
                    </a:ext>
                  </a:extLst>
                </a:gridCol>
                <a:gridCol w="4114800">
                  <a:extLst>
                    <a:ext uri="{9D8B030D-6E8A-4147-A177-3AD203B41FA5}">
                      <a16:colId xmlns:a16="http://schemas.microsoft.com/office/drawing/2014/main" val="632055893"/>
                    </a:ext>
                  </a:extLst>
                </a:gridCol>
              </a:tblGrid>
              <a:tr h="653556">
                <a:tc>
                  <a:txBody>
                    <a:bodyPr/>
                    <a:lstStyle/>
                    <a:p>
                      <a:r>
                        <a:rPr lang="en-US" dirty="0"/>
                        <a:t>Member</a:t>
                      </a:r>
                    </a:p>
                  </a:txBody>
                  <a:tcPr anchor="ctr">
                    <a:lnL>
                      <a:noFill/>
                    </a:lnL>
                    <a:lnR>
                      <a:noFill/>
                    </a:lnR>
                    <a:lnT>
                      <a:noFill/>
                    </a:lnT>
                    <a:lnB>
                      <a:noFill/>
                    </a:lnB>
                    <a:noFill/>
                  </a:tcPr>
                </a:tc>
                <a:tc>
                  <a:txBody>
                    <a:bodyPr/>
                    <a:lstStyle/>
                    <a:p>
                      <a:r>
                        <a:rPr lang="en-US"/>
                        <a:t>164223.44400000002</a:t>
                      </a:r>
                    </a:p>
                  </a:txBody>
                  <a:tcPr anchor="ctr">
                    <a:lnL>
                      <a:noFill/>
                    </a:lnL>
                    <a:lnR>
                      <a:noFill/>
                    </a:lnR>
                    <a:lnT>
                      <a:noFill/>
                    </a:lnT>
                    <a:lnB>
                      <a:noFill/>
                    </a:lnB>
                    <a:noFill/>
                  </a:tcPr>
                </a:tc>
                <a:extLst>
                  <a:ext uri="{0D108BD9-81ED-4DB2-BD59-A6C34878D82A}">
                    <a16:rowId xmlns:a16="http://schemas.microsoft.com/office/drawing/2014/main" val="2057284208"/>
                  </a:ext>
                </a:extLst>
              </a:tr>
              <a:tr h="653556">
                <a:tc>
                  <a:txBody>
                    <a:bodyPr/>
                    <a:lstStyle/>
                    <a:p>
                      <a:r>
                        <a:rPr lang="en-US" dirty="0"/>
                        <a:t>Normal</a:t>
                      </a:r>
                    </a:p>
                  </a:txBody>
                  <a:tcPr anchor="ctr">
                    <a:lnL>
                      <a:noFill/>
                    </a:lnL>
                    <a:lnR>
                      <a:noFill/>
                    </a:lnR>
                    <a:lnT>
                      <a:noFill/>
                    </a:lnT>
                    <a:lnB>
                      <a:noFill/>
                    </a:lnB>
                    <a:noFill/>
                  </a:tcPr>
                </a:tc>
                <a:tc>
                  <a:txBody>
                    <a:bodyPr/>
                    <a:lstStyle/>
                    <a:p>
                      <a:r>
                        <a:rPr lang="en-US" dirty="0"/>
                        <a:t>158743.30500000005</a:t>
                      </a:r>
                    </a:p>
                  </a:txBody>
                  <a:tcPr anchor="ctr">
                    <a:lnL>
                      <a:noFill/>
                    </a:lnL>
                    <a:lnR>
                      <a:noFill/>
                    </a:lnR>
                    <a:lnT>
                      <a:noFill/>
                    </a:lnT>
                    <a:lnB>
                      <a:noFill/>
                    </a:lnB>
                    <a:noFill/>
                  </a:tcPr>
                </a:tc>
                <a:extLst>
                  <a:ext uri="{0D108BD9-81ED-4DB2-BD59-A6C34878D82A}">
                    <a16:rowId xmlns:a16="http://schemas.microsoft.com/office/drawing/2014/main" val="104252195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Product Line Profitability</a:t>
            </a:r>
          </a:p>
        </p:txBody>
      </p:sp>
      <p:sp>
        <p:nvSpPr>
          <p:cNvPr id="3" name="Content Placeholder 2"/>
          <p:cNvSpPr>
            <a:spLocks noGrp="1"/>
          </p:cNvSpPr>
          <p:nvPr>
            <p:ph idx="1"/>
          </p:nvPr>
        </p:nvSpPr>
        <p:spPr/>
        <p:txBody>
          <a:bodyPr/>
          <a:lstStyle/>
          <a:p>
            <a:pPr marL="0" indent="0">
              <a:buNone/>
              <a:defRPr sz="1800"/>
            </a:pPr>
            <a:br>
              <a:rPr lang="en-US" dirty="0"/>
            </a:br>
            <a:r>
              <a:rPr lang="en-US" dirty="0"/>
              <a:t>SELECT </a:t>
            </a:r>
            <a:r>
              <a:rPr lang="en-US" dirty="0" err="1"/>
              <a:t>Product_line</a:t>
            </a:r>
            <a:r>
              <a:rPr lang="en-US" dirty="0"/>
              <a:t>, ((SUM(Total) - SUM(COGS)) / SUM(Total)) * 100 AS </a:t>
            </a:r>
            <a:r>
              <a:rPr lang="en-US" dirty="0" err="1"/>
              <a:t>Profit_Percentage</a:t>
            </a:r>
            <a:r>
              <a:rPr lang="en-US" dirty="0"/>
              <a:t> FROM </a:t>
            </a:r>
            <a:r>
              <a:rPr lang="en-US" dirty="0" err="1"/>
              <a:t>supermarket_sales</a:t>
            </a:r>
            <a:r>
              <a:rPr lang="en-US" dirty="0"/>
              <a:t> GROUP BY </a:t>
            </a:r>
            <a:r>
              <a:rPr lang="en-US" dirty="0" err="1"/>
              <a:t>Product_line</a:t>
            </a:r>
            <a:r>
              <a:rPr lang="en-US" dirty="0"/>
              <a:t> ORDER BY </a:t>
            </a:r>
            <a:r>
              <a:rPr lang="en-US" dirty="0" err="1"/>
              <a:t>Profit_Percentage</a:t>
            </a:r>
            <a:r>
              <a:rPr lang="en-US" dirty="0"/>
              <a:t> DESC;</a:t>
            </a:r>
            <a:br>
              <a:rPr lang="en-US" dirty="0"/>
            </a:br>
            <a:br>
              <a:rPr lang="en-US" dirty="0"/>
            </a:br>
            <a:r>
              <a:rPr lang="en-US" dirty="0"/>
              <a:t>All Have the Same Profit Percentage</a:t>
            </a:r>
            <a:br>
              <a:rPr lang="en-US" dirty="0"/>
            </a:br>
            <a:endParaRPr lang="en-US" dirty="0"/>
          </a:p>
          <a:p>
            <a:pPr marL="0" indent="0">
              <a:buNone/>
              <a:defRPr sz="1800"/>
            </a:pPr>
            <a:endParaRPr dirty="0"/>
          </a:p>
        </p:txBody>
      </p:sp>
      <p:graphicFrame>
        <p:nvGraphicFramePr>
          <p:cNvPr id="4" name="Table 3">
            <a:extLst>
              <a:ext uri="{FF2B5EF4-FFF2-40B4-BE49-F238E27FC236}">
                <a16:creationId xmlns:a16="http://schemas.microsoft.com/office/drawing/2014/main" id="{489FF3A3-F856-B7B4-DA5D-4188EB67D0B7}"/>
              </a:ext>
            </a:extLst>
          </p:cNvPr>
          <p:cNvGraphicFramePr>
            <a:graphicFrameLocks noGrp="1"/>
          </p:cNvGraphicFramePr>
          <p:nvPr>
            <p:extLst>
              <p:ext uri="{D42A27DB-BD31-4B8C-83A1-F6EECF244321}">
                <p14:modId xmlns:p14="http://schemas.microsoft.com/office/powerpoint/2010/main" val="3165386296"/>
              </p:ext>
            </p:extLst>
          </p:nvPr>
        </p:nvGraphicFramePr>
        <p:xfrm>
          <a:off x="535858" y="3858756"/>
          <a:ext cx="8229600" cy="2194560"/>
        </p:xfrm>
        <a:graphic>
          <a:graphicData uri="http://schemas.openxmlformats.org/drawingml/2006/table">
            <a:tbl>
              <a:tblPr/>
              <a:tblGrid>
                <a:gridCol w="4114800">
                  <a:extLst>
                    <a:ext uri="{9D8B030D-6E8A-4147-A177-3AD203B41FA5}">
                      <a16:colId xmlns:a16="http://schemas.microsoft.com/office/drawing/2014/main" val="133156928"/>
                    </a:ext>
                  </a:extLst>
                </a:gridCol>
                <a:gridCol w="4114800">
                  <a:extLst>
                    <a:ext uri="{9D8B030D-6E8A-4147-A177-3AD203B41FA5}">
                      <a16:colId xmlns:a16="http://schemas.microsoft.com/office/drawing/2014/main" val="336890639"/>
                    </a:ext>
                  </a:extLst>
                </a:gridCol>
              </a:tblGrid>
              <a:tr h="0">
                <a:tc>
                  <a:txBody>
                    <a:bodyPr/>
                    <a:lstStyle/>
                    <a:p>
                      <a:r>
                        <a:rPr lang="en-US"/>
                        <a:t>Health and beauty</a:t>
                      </a:r>
                    </a:p>
                  </a:txBody>
                  <a:tcPr anchor="ctr">
                    <a:lnL>
                      <a:noFill/>
                    </a:lnL>
                    <a:lnR>
                      <a:noFill/>
                    </a:lnR>
                    <a:lnT>
                      <a:noFill/>
                    </a:lnT>
                    <a:lnB>
                      <a:noFill/>
                    </a:lnB>
                    <a:noFill/>
                  </a:tcPr>
                </a:tc>
                <a:tc>
                  <a:txBody>
                    <a:bodyPr/>
                    <a:lstStyle/>
                    <a:p>
                      <a:r>
                        <a:rPr lang="en-US"/>
                        <a:t>4.7619047619048365</a:t>
                      </a:r>
                    </a:p>
                  </a:txBody>
                  <a:tcPr anchor="ctr">
                    <a:lnL>
                      <a:noFill/>
                    </a:lnL>
                    <a:lnR>
                      <a:noFill/>
                    </a:lnR>
                    <a:lnT>
                      <a:noFill/>
                    </a:lnT>
                    <a:lnB>
                      <a:noFill/>
                    </a:lnB>
                    <a:noFill/>
                  </a:tcPr>
                </a:tc>
                <a:extLst>
                  <a:ext uri="{0D108BD9-81ED-4DB2-BD59-A6C34878D82A}">
                    <a16:rowId xmlns:a16="http://schemas.microsoft.com/office/drawing/2014/main" val="710734743"/>
                  </a:ext>
                </a:extLst>
              </a:tr>
              <a:tr h="0">
                <a:tc>
                  <a:txBody>
                    <a:bodyPr/>
                    <a:lstStyle/>
                    <a:p>
                      <a:r>
                        <a:rPr lang="en-US"/>
                        <a:t>Home and lifestyle</a:t>
                      </a:r>
                    </a:p>
                  </a:txBody>
                  <a:tcPr anchor="ctr">
                    <a:lnL>
                      <a:noFill/>
                    </a:lnL>
                    <a:lnR>
                      <a:noFill/>
                    </a:lnR>
                    <a:lnT>
                      <a:noFill/>
                    </a:lnT>
                    <a:lnB>
                      <a:noFill/>
                    </a:lnB>
                    <a:noFill/>
                  </a:tcPr>
                </a:tc>
                <a:tc>
                  <a:txBody>
                    <a:bodyPr/>
                    <a:lstStyle/>
                    <a:p>
                      <a:r>
                        <a:rPr lang="en-US"/>
                        <a:t>4.761904761904807</a:t>
                      </a:r>
                    </a:p>
                  </a:txBody>
                  <a:tcPr anchor="ctr">
                    <a:lnL>
                      <a:noFill/>
                    </a:lnL>
                    <a:lnR>
                      <a:noFill/>
                    </a:lnR>
                    <a:lnT>
                      <a:noFill/>
                    </a:lnT>
                    <a:lnB>
                      <a:noFill/>
                    </a:lnB>
                    <a:noFill/>
                  </a:tcPr>
                </a:tc>
                <a:extLst>
                  <a:ext uri="{0D108BD9-81ED-4DB2-BD59-A6C34878D82A}">
                    <a16:rowId xmlns:a16="http://schemas.microsoft.com/office/drawing/2014/main" val="48457746"/>
                  </a:ext>
                </a:extLst>
              </a:tr>
              <a:tr h="0">
                <a:tc>
                  <a:txBody>
                    <a:bodyPr/>
                    <a:lstStyle/>
                    <a:p>
                      <a:r>
                        <a:rPr lang="en-US"/>
                        <a:t>Fashion accessories</a:t>
                      </a:r>
                    </a:p>
                  </a:txBody>
                  <a:tcPr anchor="ctr">
                    <a:lnL>
                      <a:noFill/>
                    </a:lnL>
                    <a:lnR>
                      <a:noFill/>
                    </a:lnR>
                    <a:lnT>
                      <a:noFill/>
                    </a:lnT>
                    <a:lnB>
                      <a:noFill/>
                    </a:lnB>
                    <a:noFill/>
                  </a:tcPr>
                </a:tc>
                <a:tc>
                  <a:txBody>
                    <a:bodyPr/>
                    <a:lstStyle/>
                    <a:p>
                      <a:r>
                        <a:rPr lang="en-US"/>
                        <a:t>4.761904761904807</a:t>
                      </a:r>
                    </a:p>
                  </a:txBody>
                  <a:tcPr anchor="ctr">
                    <a:lnL>
                      <a:noFill/>
                    </a:lnL>
                    <a:lnR>
                      <a:noFill/>
                    </a:lnR>
                    <a:lnT>
                      <a:noFill/>
                    </a:lnT>
                    <a:lnB>
                      <a:noFill/>
                    </a:lnB>
                    <a:noFill/>
                  </a:tcPr>
                </a:tc>
                <a:extLst>
                  <a:ext uri="{0D108BD9-81ED-4DB2-BD59-A6C34878D82A}">
                    <a16:rowId xmlns:a16="http://schemas.microsoft.com/office/drawing/2014/main" val="2132395738"/>
                  </a:ext>
                </a:extLst>
              </a:tr>
              <a:tr h="0">
                <a:tc>
                  <a:txBody>
                    <a:bodyPr/>
                    <a:lstStyle/>
                    <a:p>
                      <a:r>
                        <a:rPr lang="en-US"/>
                        <a:t>Electronic accessories</a:t>
                      </a:r>
                    </a:p>
                  </a:txBody>
                  <a:tcPr anchor="ctr">
                    <a:lnL>
                      <a:noFill/>
                    </a:lnL>
                    <a:lnR>
                      <a:noFill/>
                    </a:lnR>
                    <a:lnT>
                      <a:noFill/>
                    </a:lnT>
                    <a:lnB>
                      <a:noFill/>
                    </a:lnB>
                    <a:noFill/>
                  </a:tcPr>
                </a:tc>
                <a:tc>
                  <a:txBody>
                    <a:bodyPr/>
                    <a:lstStyle/>
                    <a:p>
                      <a:r>
                        <a:rPr lang="en-US"/>
                        <a:t>4.761904761904799</a:t>
                      </a:r>
                    </a:p>
                  </a:txBody>
                  <a:tcPr anchor="ctr">
                    <a:lnL>
                      <a:noFill/>
                    </a:lnL>
                    <a:lnR>
                      <a:noFill/>
                    </a:lnR>
                    <a:lnT>
                      <a:noFill/>
                    </a:lnT>
                    <a:lnB>
                      <a:noFill/>
                    </a:lnB>
                    <a:noFill/>
                  </a:tcPr>
                </a:tc>
                <a:extLst>
                  <a:ext uri="{0D108BD9-81ED-4DB2-BD59-A6C34878D82A}">
                    <a16:rowId xmlns:a16="http://schemas.microsoft.com/office/drawing/2014/main" val="3896011978"/>
                  </a:ext>
                </a:extLst>
              </a:tr>
              <a:tr h="0">
                <a:tc>
                  <a:txBody>
                    <a:bodyPr/>
                    <a:lstStyle/>
                    <a:p>
                      <a:r>
                        <a:rPr lang="en-US"/>
                        <a:t>Sports and travel</a:t>
                      </a:r>
                    </a:p>
                  </a:txBody>
                  <a:tcPr anchor="ctr">
                    <a:lnL>
                      <a:noFill/>
                    </a:lnL>
                    <a:lnR>
                      <a:noFill/>
                    </a:lnR>
                    <a:lnT>
                      <a:noFill/>
                    </a:lnT>
                    <a:lnB>
                      <a:noFill/>
                    </a:lnB>
                    <a:noFill/>
                  </a:tcPr>
                </a:tc>
                <a:tc>
                  <a:txBody>
                    <a:bodyPr/>
                    <a:lstStyle/>
                    <a:p>
                      <a:r>
                        <a:rPr lang="en-US"/>
                        <a:t>4.761904761904715</a:t>
                      </a:r>
                    </a:p>
                  </a:txBody>
                  <a:tcPr anchor="ctr">
                    <a:lnL>
                      <a:noFill/>
                    </a:lnL>
                    <a:lnR>
                      <a:noFill/>
                    </a:lnR>
                    <a:lnT>
                      <a:noFill/>
                    </a:lnT>
                    <a:lnB>
                      <a:noFill/>
                    </a:lnB>
                    <a:noFill/>
                  </a:tcPr>
                </a:tc>
                <a:extLst>
                  <a:ext uri="{0D108BD9-81ED-4DB2-BD59-A6C34878D82A}">
                    <a16:rowId xmlns:a16="http://schemas.microsoft.com/office/drawing/2014/main" val="2417071317"/>
                  </a:ext>
                </a:extLst>
              </a:tr>
              <a:tr h="0">
                <a:tc>
                  <a:txBody>
                    <a:bodyPr/>
                    <a:lstStyle/>
                    <a:p>
                      <a:r>
                        <a:rPr lang="en-US"/>
                        <a:t>Food and beverages</a:t>
                      </a:r>
                    </a:p>
                  </a:txBody>
                  <a:tcPr anchor="ctr">
                    <a:lnL>
                      <a:noFill/>
                    </a:lnL>
                    <a:lnR>
                      <a:noFill/>
                    </a:lnR>
                    <a:lnT>
                      <a:noFill/>
                    </a:lnT>
                    <a:lnB>
                      <a:noFill/>
                    </a:lnB>
                    <a:noFill/>
                  </a:tcPr>
                </a:tc>
                <a:tc>
                  <a:txBody>
                    <a:bodyPr/>
                    <a:lstStyle/>
                    <a:p>
                      <a:r>
                        <a:rPr lang="en-US" dirty="0"/>
                        <a:t>4.761904761904668</a:t>
                      </a:r>
                    </a:p>
                  </a:txBody>
                  <a:tcPr anchor="ctr">
                    <a:lnL>
                      <a:noFill/>
                    </a:lnL>
                    <a:lnR>
                      <a:noFill/>
                    </a:lnR>
                    <a:lnT>
                      <a:noFill/>
                    </a:lnT>
                    <a:lnB>
                      <a:noFill/>
                    </a:lnB>
                    <a:noFill/>
                  </a:tcPr>
                </a:tc>
                <a:extLst>
                  <a:ext uri="{0D108BD9-81ED-4DB2-BD59-A6C34878D82A}">
                    <a16:rowId xmlns:a16="http://schemas.microsoft.com/office/drawing/2014/main" val="262485979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48" y="48496"/>
            <a:ext cx="8229600" cy="1143000"/>
          </a:xfrm>
        </p:spPr>
        <p:txBody>
          <a:bodyPr/>
          <a:lstStyle/>
          <a:p>
            <a:r>
              <a:rPr dirty="0"/>
              <a:t>Customer Satisfaction Analysis</a:t>
            </a:r>
          </a:p>
        </p:txBody>
      </p:sp>
      <p:sp>
        <p:nvSpPr>
          <p:cNvPr id="3" name="Content Placeholder 2"/>
          <p:cNvSpPr>
            <a:spLocks noGrp="1"/>
          </p:cNvSpPr>
          <p:nvPr>
            <p:ph idx="1"/>
          </p:nvPr>
        </p:nvSpPr>
        <p:spPr>
          <a:xfrm>
            <a:off x="167148" y="980768"/>
            <a:ext cx="3313471" cy="5616677"/>
          </a:xfrm>
        </p:spPr>
        <p:txBody>
          <a:bodyPr>
            <a:normAutofit fontScale="85000" lnSpcReduction="10000"/>
          </a:bodyPr>
          <a:lstStyle/>
          <a:p>
            <a:pPr marL="0" indent="0">
              <a:buNone/>
            </a:pPr>
            <a:r>
              <a:rPr lang="en-US" sz="1800" dirty="0"/>
              <a:t>-- Avg rating by product line and branch</a:t>
            </a:r>
            <a:br>
              <a:rPr lang="en-US" sz="1800" dirty="0"/>
            </a:br>
            <a:endParaRPr lang="en-US" sz="1800" dirty="0"/>
          </a:p>
          <a:p>
            <a:pPr marL="0" indent="0">
              <a:buNone/>
            </a:pPr>
            <a:r>
              <a:rPr lang="en-US" sz="1800" dirty="0"/>
              <a:t>SELECT </a:t>
            </a:r>
            <a:r>
              <a:rPr lang="en-US" sz="1800" dirty="0" err="1"/>
              <a:t>Product_line</a:t>
            </a:r>
            <a:r>
              <a:rPr lang="en-US" sz="1800" dirty="0"/>
              <a:t>, Branch, AVG(Rating)</a:t>
            </a:r>
          </a:p>
          <a:p>
            <a:pPr marL="0" indent="0">
              <a:buNone/>
            </a:pPr>
            <a:r>
              <a:rPr lang="en-US" sz="1800" dirty="0"/>
              <a:t>FROM </a:t>
            </a:r>
            <a:r>
              <a:rPr lang="en-US" sz="1800" dirty="0" err="1"/>
              <a:t>supermarket_sales</a:t>
            </a:r>
            <a:r>
              <a:rPr lang="en-US" sz="1800" dirty="0"/>
              <a:t> GROUP BY </a:t>
            </a:r>
            <a:r>
              <a:rPr lang="en-US" sz="1800" dirty="0" err="1"/>
              <a:t>Product_line</a:t>
            </a:r>
            <a:r>
              <a:rPr lang="en-US" sz="1800" dirty="0"/>
              <a:t>, Branch ORDER BY AVG(Rating) DESC;</a:t>
            </a:r>
          </a:p>
          <a:p>
            <a:pPr marL="0" indent="0">
              <a:buNone/>
            </a:pPr>
            <a:endParaRPr lang="en-US" sz="1800" dirty="0"/>
          </a:p>
          <a:p>
            <a:pPr marL="0" indent="0">
              <a:buNone/>
            </a:pPr>
            <a:r>
              <a:rPr lang="en-US" sz="1800" dirty="0"/>
              <a:t>-- Categorize satisfaction</a:t>
            </a:r>
            <a:br>
              <a:rPr lang="en-US" sz="1800" dirty="0"/>
            </a:br>
            <a:endParaRPr lang="en-US" sz="1800" dirty="0"/>
          </a:p>
          <a:p>
            <a:pPr marL="0" indent="0">
              <a:buNone/>
            </a:pPr>
            <a:r>
              <a:rPr lang="en-US" sz="1800" dirty="0"/>
              <a:t>SELECT</a:t>
            </a:r>
          </a:p>
          <a:p>
            <a:pPr marL="0" indent="0">
              <a:buNone/>
            </a:pPr>
            <a:r>
              <a:rPr lang="en-US" sz="1800" dirty="0"/>
              <a:t>    CASE</a:t>
            </a:r>
          </a:p>
          <a:p>
            <a:pPr marL="0" indent="0">
              <a:buNone/>
            </a:pPr>
            <a:r>
              <a:rPr lang="en-US" sz="1800" dirty="0"/>
              <a:t>        WHEN Rating &gt;= 7 THEN 'High'</a:t>
            </a:r>
          </a:p>
          <a:p>
            <a:pPr marL="0" indent="0">
              <a:buNone/>
            </a:pPr>
            <a:r>
              <a:rPr lang="en-US" sz="1800" dirty="0"/>
              <a:t>        WHEN Rating BETWEEN 4 AND 6 THEN 'Medium'</a:t>
            </a:r>
          </a:p>
          <a:p>
            <a:pPr marL="0" indent="0">
              <a:buNone/>
            </a:pPr>
            <a:r>
              <a:rPr lang="en-US" sz="1800" dirty="0"/>
              <a:t>        ELSE 'Low'</a:t>
            </a:r>
          </a:p>
          <a:p>
            <a:pPr marL="0" indent="0">
              <a:buNone/>
            </a:pPr>
            <a:r>
              <a:rPr lang="en-US" sz="1800" dirty="0"/>
              <a:t>    END AS </a:t>
            </a:r>
            <a:r>
              <a:rPr lang="en-US" sz="1800" dirty="0" err="1"/>
              <a:t>Satisfaction_Level</a:t>
            </a:r>
            <a:r>
              <a:rPr lang="en-US" sz="1800" dirty="0"/>
              <a:t>,</a:t>
            </a:r>
          </a:p>
          <a:p>
            <a:pPr marL="0" indent="0">
              <a:buNone/>
            </a:pPr>
            <a:r>
              <a:rPr lang="en-US" sz="1800" dirty="0"/>
              <a:t>    AVG(Total) AS </a:t>
            </a:r>
            <a:r>
              <a:rPr lang="en-US" sz="1800" dirty="0" err="1"/>
              <a:t>Avg_Revenue</a:t>
            </a:r>
            <a:r>
              <a:rPr lang="en-US" sz="1800" dirty="0"/>
              <a:t>,</a:t>
            </a:r>
          </a:p>
          <a:p>
            <a:pPr marL="0" indent="0">
              <a:buNone/>
            </a:pPr>
            <a:r>
              <a:rPr lang="en-US" sz="1800" dirty="0"/>
              <a:t>    AVG(</a:t>
            </a:r>
            <a:r>
              <a:rPr lang="en-US" sz="1800" dirty="0" err="1"/>
              <a:t>Unit_Price</a:t>
            </a:r>
            <a:r>
              <a:rPr lang="en-US" sz="1800" dirty="0"/>
              <a:t>) AS </a:t>
            </a:r>
            <a:r>
              <a:rPr lang="en-US" sz="1800" dirty="0" err="1"/>
              <a:t>Avg_UnitPrice</a:t>
            </a:r>
            <a:r>
              <a:rPr lang="en-US" sz="1800" dirty="0"/>
              <a:t>,</a:t>
            </a:r>
          </a:p>
          <a:p>
            <a:pPr marL="0" indent="0">
              <a:buNone/>
            </a:pPr>
            <a:r>
              <a:rPr lang="en-US" sz="1800" dirty="0"/>
              <a:t>    AVG(Quantity) AS </a:t>
            </a:r>
            <a:r>
              <a:rPr lang="en-US" sz="1800" dirty="0" err="1"/>
              <a:t>Avg_Quantity</a:t>
            </a:r>
            <a:endParaRPr lang="en-US" sz="1800" dirty="0"/>
          </a:p>
          <a:p>
            <a:pPr marL="0" indent="0">
              <a:buNone/>
            </a:pPr>
            <a:r>
              <a:rPr lang="en-US" sz="1800" dirty="0"/>
              <a:t>FROM </a:t>
            </a:r>
            <a:r>
              <a:rPr lang="en-US" sz="1800" dirty="0" err="1"/>
              <a:t>supermarket_sales</a:t>
            </a:r>
            <a:endParaRPr lang="en-US" sz="1800" dirty="0"/>
          </a:p>
          <a:p>
            <a:pPr marL="0" indent="0">
              <a:buNone/>
            </a:pPr>
            <a:r>
              <a:rPr lang="en-US" sz="1800" dirty="0"/>
              <a:t>GROUP BY </a:t>
            </a:r>
            <a:r>
              <a:rPr lang="en-US" sz="1800" dirty="0" err="1"/>
              <a:t>Satisfaction_Level</a:t>
            </a:r>
            <a:endParaRPr lang="en-US" sz="1800" dirty="0"/>
          </a:p>
          <a:p>
            <a:pPr marL="0" indent="0">
              <a:buNone/>
            </a:pPr>
            <a:r>
              <a:rPr lang="en-US" sz="1800" dirty="0"/>
              <a:t>ORDER BY </a:t>
            </a:r>
            <a:r>
              <a:rPr lang="en-US" sz="1800" dirty="0" err="1"/>
              <a:t>Satisfaction_Level</a:t>
            </a:r>
            <a:r>
              <a:rPr lang="en-US" sz="1800" dirty="0"/>
              <a:t> DESC;</a:t>
            </a:r>
          </a:p>
          <a:p>
            <a:pPr marL="0" indent="0">
              <a:buNone/>
            </a:pPr>
            <a:endParaRPr sz="1800" dirty="0"/>
          </a:p>
        </p:txBody>
      </p:sp>
      <p:graphicFrame>
        <p:nvGraphicFramePr>
          <p:cNvPr id="4" name="Table 3">
            <a:extLst>
              <a:ext uri="{FF2B5EF4-FFF2-40B4-BE49-F238E27FC236}">
                <a16:creationId xmlns:a16="http://schemas.microsoft.com/office/drawing/2014/main" id="{0FFAC384-321D-F588-1581-01CA2601140C}"/>
              </a:ext>
            </a:extLst>
          </p:cNvPr>
          <p:cNvGraphicFramePr>
            <a:graphicFrameLocks noGrp="1"/>
          </p:cNvGraphicFramePr>
          <p:nvPr>
            <p:extLst>
              <p:ext uri="{D42A27DB-BD31-4B8C-83A1-F6EECF244321}">
                <p14:modId xmlns:p14="http://schemas.microsoft.com/office/powerpoint/2010/main" val="3670108860"/>
              </p:ext>
            </p:extLst>
          </p:nvPr>
        </p:nvGraphicFramePr>
        <p:xfrm>
          <a:off x="3480619" y="980768"/>
          <a:ext cx="5260260" cy="4426974"/>
        </p:xfrm>
        <a:graphic>
          <a:graphicData uri="http://schemas.openxmlformats.org/drawingml/2006/table">
            <a:tbl>
              <a:tblPr/>
              <a:tblGrid>
                <a:gridCol w="1315065">
                  <a:extLst>
                    <a:ext uri="{9D8B030D-6E8A-4147-A177-3AD203B41FA5}">
                      <a16:colId xmlns:a16="http://schemas.microsoft.com/office/drawing/2014/main" val="4166515058"/>
                    </a:ext>
                  </a:extLst>
                </a:gridCol>
                <a:gridCol w="1315065">
                  <a:extLst>
                    <a:ext uri="{9D8B030D-6E8A-4147-A177-3AD203B41FA5}">
                      <a16:colId xmlns:a16="http://schemas.microsoft.com/office/drawing/2014/main" val="3850294578"/>
                    </a:ext>
                  </a:extLst>
                </a:gridCol>
                <a:gridCol w="1315065">
                  <a:extLst>
                    <a:ext uri="{9D8B030D-6E8A-4147-A177-3AD203B41FA5}">
                      <a16:colId xmlns:a16="http://schemas.microsoft.com/office/drawing/2014/main" val="3541879679"/>
                    </a:ext>
                  </a:extLst>
                </a:gridCol>
                <a:gridCol w="1315065">
                  <a:extLst>
                    <a:ext uri="{9D8B030D-6E8A-4147-A177-3AD203B41FA5}">
                      <a16:colId xmlns:a16="http://schemas.microsoft.com/office/drawing/2014/main" val="4240703698"/>
                    </a:ext>
                  </a:extLst>
                </a:gridCol>
              </a:tblGrid>
              <a:tr h="1475658">
                <a:tc>
                  <a:txBody>
                    <a:bodyPr/>
                    <a:lstStyle/>
                    <a:p>
                      <a:r>
                        <a:rPr lang="en-US"/>
                        <a:t>Medium</a:t>
                      </a:r>
                    </a:p>
                  </a:txBody>
                  <a:tcPr anchor="ctr">
                    <a:lnL>
                      <a:noFill/>
                    </a:lnL>
                    <a:lnR>
                      <a:noFill/>
                    </a:lnR>
                    <a:lnT>
                      <a:noFill/>
                    </a:lnT>
                    <a:lnB>
                      <a:noFill/>
                    </a:lnB>
                    <a:noFill/>
                  </a:tcPr>
                </a:tc>
                <a:tc>
                  <a:txBody>
                    <a:bodyPr/>
                    <a:lstStyle/>
                    <a:p>
                      <a:r>
                        <a:rPr lang="en-US" dirty="0"/>
                        <a:t>341.73931231671565</a:t>
                      </a:r>
                    </a:p>
                  </a:txBody>
                  <a:tcPr anchor="ctr">
                    <a:lnL>
                      <a:noFill/>
                    </a:lnL>
                    <a:lnR>
                      <a:noFill/>
                    </a:lnR>
                    <a:lnT>
                      <a:noFill/>
                    </a:lnT>
                    <a:lnB>
                      <a:noFill/>
                    </a:lnB>
                    <a:noFill/>
                  </a:tcPr>
                </a:tc>
                <a:tc>
                  <a:txBody>
                    <a:bodyPr/>
                    <a:lstStyle/>
                    <a:p>
                      <a:r>
                        <a:rPr lang="en-US" dirty="0"/>
                        <a:t>56.32225806451615</a:t>
                      </a:r>
                    </a:p>
                  </a:txBody>
                  <a:tcPr anchor="ctr">
                    <a:lnL>
                      <a:noFill/>
                    </a:lnL>
                    <a:lnR>
                      <a:noFill/>
                    </a:lnR>
                    <a:lnT>
                      <a:noFill/>
                    </a:lnT>
                    <a:lnB>
                      <a:noFill/>
                    </a:lnB>
                    <a:noFill/>
                  </a:tcPr>
                </a:tc>
                <a:tc>
                  <a:txBody>
                    <a:bodyPr/>
                    <a:lstStyle/>
                    <a:p>
                      <a:r>
                        <a:rPr lang="en-US"/>
                        <a:t>5.7038</a:t>
                      </a:r>
                    </a:p>
                  </a:txBody>
                  <a:tcPr anchor="ctr">
                    <a:lnL>
                      <a:noFill/>
                    </a:lnL>
                    <a:lnR>
                      <a:noFill/>
                    </a:lnR>
                    <a:lnT>
                      <a:noFill/>
                    </a:lnT>
                    <a:lnB>
                      <a:noFill/>
                    </a:lnB>
                    <a:noFill/>
                  </a:tcPr>
                </a:tc>
                <a:extLst>
                  <a:ext uri="{0D108BD9-81ED-4DB2-BD59-A6C34878D82A}">
                    <a16:rowId xmlns:a16="http://schemas.microsoft.com/office/drawing/2014/main" val="4242081258"/>
                  </a:ext>
                </a:extLst>
              </a:tr>
              <a:tr h="1475658">
                <a:tc>
                  <a:txBody>
                    <a:bodyPr/>
                    <a:lstStyle/>
                    <a:p>
                      <a:r>
                        <a:rPr lang="en-US"/>
                        <a:t>Low</a:t>
                      </a:r>
                    </a:p>
                  </a:txBody>
                  <a:tcPr anchor="ctr">
                    <a:lnL>
                      <a:noFill/>
                    </a:lnL>
                    <a:lnR>
                      <a:noFill/>
                    </a:lnR>
                    <a:lnT>
                      <a:noFill/>
                    </a:lnT>
                    <a:lnB>
                      <a:noFill/>
                    </a:lnB>
                    <a:noFill/>
                  </a:tcPr>
                </a:tc>
                <a:tc>
                  <a:txBody>
                    <a:bodyPr/>
                    <a:lstStyle/>
                    <a:p>
                      <a:r>
                        <a:rPr lang="en-US"/>
                        <a:t>295.5373860759493</a:t>
                      </a:r>
                    </a:p>
                  </a:txBody>
                  <a:tcPr anchor="ctr">
                    <a:lnL>
                      <a:noFill/>
                    </a:lnL>
                    <a:lnR>
                      <a:noFill/>
                    </a:lnR>
                    <a:lnT>
                      <a:noFill/>
                    </a:lnT>
                    <a:lnB>
                      <a:noFill/>
                    </a:lnB>
                    <a:noFill/>
                  </a:tcPr>
                </a:tc>
                <a:tc>
                  <a:txBody>
                    <a:bodyPr/>
                    <a:lstStyle/>
                    <a:p>
                      <a:r>
                        <a:rPr lang="en-US"/>
                        <a:t>55.12202531645569</a:t>
                      </a:r>
                    </a:p>
                  </a:txBody>
                  <a:tcPr anchor="ctr">
                    <a:lnL>
                      <a:noFill/>
                    </a:lnL>
                    <a:lnR>
                      <a:noFill/>
                    </a:lnR>
                    <a:lnT>
                      <a:noFill/>
                    </a:lnT>
                    <a:lnB>
                      <a:noFill/>
                    </a:lnB>
                    <a:noFill/>
                  </a:tcPr>
                </a:tc>
                <a:tc>
                  <a:txBody>
                    <a:bodyPr/>
                    <a:lstStyle/>
                    <a:p>
                      <a:r>
                        <a:rPr lang="en-US"/>
                        <a:t>5.0063</a:t>
                      </a:r>
                    </a:p>
                  </a:txBody>
                  <a:tcPr anchor="ctr">
                    <a:lnL>
                      <a:noFill/>
                    </a:lnL>
                    <a:lnR>
                      <a:noFill/>
                    </a:lnR>
                    <a:lnT>
                      <a:noFill/>
                    </a:lnT>
                    <a:lnB>
                      <a:noFill/>
                    </a:lnB>
                    <a:noFill/>
                  </a:tcPr>
                </a:tc>
                <a:extLst>
                  <a:ext uri="{0D108BD9-81ED-4DB2-BD59-A6C34878D82A}">
                    <a16:rowId xmlns:a16="http://schemas.microsoft.com/office/drawing/2014/main" val="97773982"/>
                  </a:ext>
                </a:extLst>
              </a:tr>
              <a:tr h="1475658">
                <a:tc>
                  <a:txBody>
                    <a:bodyPr/>
                    <a:lstStyle/>
                    <a:p>
                      <a:r>
                        <a:rPr lang="en-US"/>
                        <a:t>High</a:t>
                      </a:r>
                    </a:p>
                  </a:txBody>
                  <a:tcPr anchor="ctr">
                    <a:lnL>
                      <a:noFill/>
                    </a:lnL>
                    <a:lnR>
                      <a:noFill/>
                    </a:lnR>
                    <a:lnT>
                      <a:noFill/>
                    </a:lnT>
                    <a:lnB>
                      <a:noFill/>
                    </a:lnB>
                    <a:noFill/>
                  </a:tcPr>
                </a:tc>
                <a:tc>
                  <a:txBody>
                    <a:bodyPr/>
                    <a:lstStyle/>
                    <a:p>
                      <a:r>
                        <a:rPr lang="en-US"/>
                        <a:t>318.83979341317394</a:t>
                      </a:r>
                    </a:p>
                  </a:txBody>
                  <a:tcPr anchor="ctr">
                    <a:lnL>
                      <a:noFill/>
                    </a:lnL>
                    <a:lnR>
                      <a:noFill/>
                    </a:lnR>
                    <a:lnT>
                      <a:noFill/>
                    </a:lnT>
                    <a:lnB>
                      <a:noFill/>
                    </a:lnB>
                    <a:noFill/>
                  </a:tcPr>
                </a:tc>
                <a:tc>
                  <a:txBody>
                    <a:bodyPr/>
                    <a:lstStyle/>
                    <a:p>
                      <a:r>
                        <a:rPr lang="en-US"/>
                        <a:t>55.403113772455086</a:t>
                      </a:r>
                    </a:p>
                  </a:txBody>
                  <a:tcPr anchor="ctr">
                    <a:lnL>
                      <a:noFill/>
                    </a:lnL>
                    <a:lnR>
                      <a:noFill/>
                    </a:lnR>
                    <a:lnT>
                      <a:noFill/>
                    </a:lnT>
                    <a:lnB>
                      <a:noFill/>
                    </a:lnB>
                    <a:noFill/>
                  </a:tcPr>
                </a:tc>
                <a:tc>
                  <a:txBody>
                    <a:bodyPr/>
                    <a:lstStyle/>
                    <a:p>
                      <a:r>
                        <a:rPr lang="en-US" dirty="0"/>
                        <a:t>5.5369</a:t>
                      </a:r>
                    </a:p>
                  </a:txBody>
                  <a:tcPr anchor="ctr">
                    <a:lnL>
                      <a:noFill/>
                    </a:lnL>
                    <a:lnR>
                      <a:noFill/>
                    </a:lnR>
                    <a:lnT>
                      <a:noFill/>
                    </a:lnT>
                    <a:lnB>
                      <a:noFill/>
                    </a:lnB>
                    <a:noFill/>
                  </a:tcPr>
                </a:tc>
                <a:extLst>
                  <a:ext uri="{0D108BD9-81ED-4DB2-BD59-A6C34878D82A}">
                    <a16:rowId xmlns:a16="http://schemas.microsoft.com/office/drawing/2014/main" val="966903225"/>
                  </a:ext>
                </a:extLst>
              </a:tr>
            </a:tbl>
          </a:graphicData>
        </a:graphic>
      </p:graphicFrame>
      <p:sp>
        <p:nvSpPr>
          <p:cNvPr id="5" name="TextBox 4">
            <a:extLst>
              <a:ext uri="{FF2B5EF4-FFF2-40B4-BE49-F238E27FC236}">
                <a16:creationId xmlns:a16="http://schemas.microsoft.com/office/drawing/2014/main" id="{1934E4C6-77E6-2ED4-022A-02FF0E2E2893}"/>
              </a:ext>
            </a:extLst>
          </p:cNvPr>
          <p:cNvSpPr txBox="1"/>
          <p:nvPr/>
        </p:nvSpPr>
        <p:spPr>
          <a:xfrm>
            <a:off x="3775587" y="5407742"/>
            <a:ext cx="4483510" cy="646331"/>
          </a:xfrm>
          <a:prstGeom prst="rect">
            <a:avLst/>
          </a:prstGeom>
          <a:noFill/>
        </p:spPr>
        <p:txBody>
          <a:bodyPr wrap="square" rtlCol="0">
            <a:spAutoFit/>
          </a:bodyPr>
          <a:lstStyle/>
          <a:p>
            <a:r>
              <a:rPr lang="en-US" dirty="0"/>
              <a:t>Customer Satisfaction by </a:t>
            </a:r>
            <a:r>
              <a:rPr lang="en-US" dirty="0" err="1"/>
              <a:t>Avg_Revenue</a:t>
            </a:r>
            <a:r>
              <a:rPr lang="en-US" dirty="0"/>
              <a:t>, </a:t>
            </a:r>
            <a:r>
              <a:rPr lang="en-US" dirty="0" err="1"/>
              <a:t>Avg_UnitPrice</a:t>
            </a:r>
            <a:r>
              <a:rPr lang="en-US" dirty="0"/>
              <a:t> and </a:t>
            </a:r>
            <a:r>
              <a:rPr lang="en-US" dirty="0" err="1"/>
              <a:t>Avg_Rating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2838588-1D1D-C433-7302-B4B0AD1AADFA}"/>
              </a:ext>
            </a:extLst>
          </p:cNvPr>
          <p:cNvSpPr txBox="1"/>
          <p:nvPr/>
        </p:nvSpPr>
        <p:spPr>
          <a:xfrm>
            <a:off x="172064" y="968355"/>
            <a:ext cx="8799871" cy="5909310"/>
          </a:xfrm>
          <a:prstGeom prst="rect">
            <a:avLst/>
          </a:prstGeom>
          <a:noFill/>
        </p:spPr>
        <p:txBody>
          <a:bodyPr wrap="square" rtlCol="0">
            <a:spAutoFit/>
          </a:bodyPr>
          <a:lstStyle/>
          <a:p>
            <a:pPr>
              <a:buNone/>
            </a:pPr>
            <a:r>
              <a:rPr lang="en-US" b="1" dirty="0"/>
              <a:t>1. Enhance Loyalty Programs for Normal Customers</a:t>
            </a:r>
          </a:p>
          <a:p>
            <a:pPr>
              <a:buFont typeface="Arial" panose="020B0604020202020204" pitchFamily="34" charset="0"/>
              <a:buChar char="•"/>
            </a:pPr>
            <a:r>
              <a:rPr lang="en-US" dirty="0"/>
              <a:t>Since Member customers contribute more to revenue and order count, consider:</a:t>
            </a:r>
          </a:p>
          <a:p>
            <a:pPr marL="742950" lvl="1" indent="-285750">
              <a:buFont typeface="Arial" panose="020B0604020202020204" pitchFamily="34" charset="0"/>
              <a:buChar char="•"/>
            </a:pPr>
            <a:r>
              <a:rPr lang="en-US" dirty="0"/>
              <a:t>Introducing exclusive loyalty rewards or discounts.</a:t>
            </a:r>
          </a:p>
          <a:p>
            <a:pPr marL="742950" lvl="1" indent="-285750">
              <a:buFont typeface="Arial" panose="020B0604020202020204" pitchFamily="34" charset="0"/>
              <a:buChar char="•"/>
            </a:pPr>
            <a:r>
              <a:rPr lang="en-US" dirty="0"/>
              <a:t>Upsell and cross-sell strategies tailored to this group.</a:t>
            </a:r>
            <a:br>
              <a:rPr lang="en-US" dirty="0"/>
            </a:br>
            <a:br>
              <a:rPr lang="en-US" dirty="0"/>
            </a:br>
            <a:br>
              <a:rPr lang="en-US" dirty="0"/>
            </a:br>
            <a:endParaRPr lang="en-US" dirty="0"/>
          </a:p>
          <a:p>
            <a:pPr>
              <a:buNone/>
            </a:pPr>
            <a:r>
              <a:rPr lang="en-US" b="1" dirty="0"/>
              <a:t>2. Target Marketing During High-Traffic Hours and Days</a:t>
            </a:r>
          </a:p>
          <a:p>
            <a:pPr>
              <a:buFont typeface="Arial" panose="020B0604020202020204" pitchFamily="34" charset="0"/>
              <a:buChar char="•"/>
            </a:pPr>
            <a:r>
              <a:rPr lang="en-US" dirty="0"/>
              <a:t>Focus marketing campaigns and promotional offers around:</a:t>
            </a:r>
          </a:p>
          <a:p>
            <a:pPr marL="742950" lvl="1" indent="-285750">
              <a:buFont typeface="Arial" panose="020B0604020202020204" pitchFamily="34" charset="0"/>
              <a:buChar char="•"/>
            </a:pPr>
            <a:r>
              <a:rPr lang="en-US" dirty="0"/>
              <a:t>Busiest hours: </a:t>
            </a:r>
            <a:r>
              <a:rPr lang="en-US" b="1" dirty="0"/>
              <a:t>1 PM – 7 PM</a:t>
            </a:r>
            <a:endParaRPr lang="en-US" dirty="0"/>
          </a:p>
          <a:p>
            <a:pPr marL="742950" lvl="1" indent="-285750">
              <a:buFont typeface="Arial" panose="020B0604020202020204" pitchFamily="34" charset="0"/>
              <a:buChar char="•"/>
            </a:pPr>
            <a:r>
              <a:rPr lang="en-US" dirty="0"/>
              <a:t>Busiest days: </a:t>
            </a:r>
            <a:r>
              <a:rPr lang="en-US" b="1" dirty="0"/>
              <a:t>9th, 15th, 17th of each month</a:t>
            </a:r>
            <a:endParaRPr lang="en-US" dirty="0"/>
          </a:p>
          <a:p>
            <a:pPr>
              <a:buFont typeface="Arial" panose="020B0604020202020204" pitchFamily="34" charset="0"/>
              <a:buChar char="•"/>
            </a:pPr>
            <a:r>
              <a:rPr lang="en-US" dirty="0"/>
              <a:t>Run flash sales or limited-time deals during these periods.</a:t>
            </a:r>
            <a:br>
              <a:rPr lang="en-US" dirty="0"/>
            </a:br>
            <a:br>
              <a:rPr lang="en-US" dirty="0"/>
            </a:br>
            <a:br>
              <a:rPr lang="en-US" dirty="0"/>
            </a:br>
            <a:endParaRPr lang="en-US" dirty="0"/>
          </a:p>
          <a:p>
            <a:pPr>
              <a:buNone/>
            </a:pPr>
            <a:r>
              <a:rPr lang="en-US" b="1" dirty="0"/>
              <a:t>3. Promote Underperforming Product Lines</a:t>
            </a:r>
          </a:p>
          <a:p>
            <a:pPr>
              <a:buFont typeface="Arial" panose="020B0604020202020204" pitchFamily="34" charset="0"/>
              <a:buChar char="•"/>
            </a:pPr>
            <a:r>
              <a:rPr lang="en-US" dirty="0"/>
              <a:t>Consider bundling or discounting </a:t>
            </a:r>
            <a:r>
              <a:rPr lang="en-US" b="1" dirty="0"/>
              <a:t>Health and Beauty</a:t>
            </a:r>
            <a:r>
              <a:rPr lang="en-US" dirty="0"/>
              <a:t> products to boost sales.</a:t>
            </a:r>
          </a:p>
          <a:p>
            <a:pPr>
              <a:buFont typeface="Arial" panose="020B0604020202020204" pitchFamily="34" charset="0"/>
              <a:buChar char="•"/>
            </a:pPr>
            <a:r>
              <a:rPr lang="en-US" dirty="0"/>
              <a:t>Introduce product demos, customer reviews, and influencer campaigns.</a:t>
            </a:r>
            <a:br>
              <a:rPr lang="en-US" dirty="0"/>
            </a:br>
            <a:br>
              <a:rPr lang="en-US" dirty="0"/>
            </a:br>
            <a:endParaRPr lang="en-US" dirty="0"/>
          </a:p>
          <a:p>
            <a:endParaRPr lang="en-US" dirty="0"/>
          </a:p>
        </p:txBody>
      </p:sp>
      <p:sp>
        <p:nvSpPr>
          <p:cNvPr id="21" name="TextBox 20">
            <a:extLst>
              <a:ext uri="{FF2B5EF4-FFF2-40B4-BE49-F238E27FC236}">
                <a16:creationId xmlns:a16="http://schemas.microsoft.com/office/drawing/2014/main" id="{CB30EF27-B124-71A4-8038-10A67B8E590E}"/>
              </a:ext>
            </a:extLst>
          </p:cNvPr>
          <p:cNvSpPr txBox="1"/>
          <p:nvPr/>
        </p:nvSpPr>
        <p:spPr>
          <a:xfrm>
            <a:off x="285135" y="186813"/>
            <a:ext cx="7649497" cy="369332"/>
          </a:xfrm>
          <a:prstGeom prst="rect">
            <a:avLst/>
          </a:prstGeom>
          <a:noFill/>
        </p:spPr>
        <p:txBody>
          <a:bodyPr wrap="square" rtlCol="0">
            <a:spAutoFit/>
          </a:bodyPr>
          <a:lstStyle/>
          <a:p>
            <a:r>
              <a:rPr lang="en-US" dirty="0"/>
              <a:t>                                   INSIGHTS AND RECOMMONDATION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CE124-4B72-A170-A60B-3FD9226BFEA4}"/>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1841175C-A720-959C-C13C-1DCE2C4E5693}"/>
              </a:ext>
            </a:extLst>
          </p:cNvPr>
          <p:cNvSpPr txBox="1"/>
          <p:nvPr/>
        </p:nvSpPr>
        <p:spPr>
          <a:xfrm>
            <a:off x="172064" y="373626"/>
            <a:ext cx="8799871" cy="7017306"/>
          </a:xfrm>
          <a:prstGeom prst="rect">
            <a:avLst/>
          </a:prstGeom>
          <a:noFill/>
        </p:spPr>
        <p:txBody>
          <a:bodyPr wrap="square" rtlCol="0">
            <a:spAutoFit/>
          </a:bodyPr>
          <a:lstStyle/>
          <a:p>
            <a:pPr>
              <a:buNone/>
            </a:pPr>
            <a:r>
              <a:rPr lang="en-US" b="1" dirty="0"/>
              <a:t>4. Encourage Credit Card Usage</a:t>
            </a:r>
          </a:p>
          <a:p>
            <a:pPr>
              <a:buFont typeface="Arial" panose="020B0604020202020204" pitchFamily="34" charset="0"/>
              <a:buChar char="•"/>
            </a:pPr>
            <a:r>
              <a:rPr lang="en-US" dirty="0"/>
              <a:t>Provide incentives like cashback or loyalty points for </a:t>
            </a:r>
            <a:r>
              <a:rPr lang="en-US" b="1" dirty="0"/>
              <a:t>credit card users</a:t>
            </a:r>
            <a:r>
              <a:rPr lang="en-US" dirty="0"/>
              <a:t>, enhancing both revenue and satisfaction.</a:t>
            </a:r>
          </a:p>
          <a:p>
            <a:pPr>
              <a:buFont typeface="Arial" panose="020B0604020202020204" pitchFamily="34" charset="0"/>
              <a:buChar char="•"/>
            </a:pPr>
            <a:r>
              <a:rPr lang="en-US" dirty="0"/>
              <a:t>Partner with financial institutions to offer co-branded cards or seasonal rewards.</a:t>
            </a:r>
            <a:br>
              <a:rPr lang="en-US" dirty="0"/>
            </a:br>
            <a:br>
              <a:rPr lang="en-US" dirty="0"/>
            </a:br>
            <a:endParaRPr lang="en-US" dirty="0"/>
          </a:p>
          <a:p>
            <a:pPr>
              <a:buNone/>
            </a:pPr>
            <a:r>
              <a:rPr lang="en-US" b="1" dirty="0"/>
              <a:t>5. City &amp; Branch Optimization</a:t>
            </a:r>
          </a:p>
          <a:p>
            <a:pPr>
              <a:buFont typeface="Arial" panose="020B0604020202020204" pitchFamily="34" charset="0"/>
              <a:buChar char="•"/>
            </a:pPr>
            <a:r>
              <a:rPr lang="en-US" dirty="0"/>
              <a:t>Allocate more stock and promotions to </a:t>
            </a:r>
            <a:r>
              <a:rPr lang="en-US" b="1" dirty="0"/>
              <a:t>Branch C</a:t>
            </a:r>
            <a:r>
              <a:rPr lang="en-US" dirty="0"/>
              <a:t> (Naypyitaw).</a:t>
            </a:r>
          </a:p>
          <a:p>
            <a:pPr>
              <a:buFont typeface="Arial" panose="020B0604020202020204" pitchFamily="34" charset="0"/>
              <a:buChar char="•"/>
            </a:pPr>
            <a:r>
              <a:rPr lang="en-US" dirty="0"/>
              <a:t>Study why it performs better and apply successful strategies to Branch A and B.</a:t>
            </a:r>
            <a:br>
              <a:rPr lang="en-US" dirty="0"/>
            </a:br>
            <a:br>
              <a:rPr lang="en-US" dirty="0"/>
            </a:br>
            <a:endParaRPr lang="en-US" dirty="0"/>
          </a:p>
          <a:p>
            <a:pPr>
              <a:buNone/>
            </a:pPr>
            <a:r>
              <a:rPr lang="en-US" b="1" dirty="0"/>
              <a:t>6. Customer Experience Strategy</a:t>
            </a:r>
          </a:p>
          <a:p>
            <a:pPr>
              <a:buFont typeface="Arial" panose="020B0604020202020204" pitchFamily="34" charset="0"/>
              <a:buChar char="•"/>
            </a:pPr>
            <a:r>
              <a:rPr lang="en-US" dirty="0"/>
              <a:t>Use satisfaction ratings to segment customers and offer:</a:t>
            </a:r>
          </a:p>
          <a:p>
            <a:pPr marL="742950" lvl="1" indent="-285750">
              <a:buFont typeface="Arial" panose="020B0604020202020204" pitchFamily="34" charset="0"/>
              <a:buChar char="•"/>
            </a:pPr>
            <a:r>
              <a:rPr lang="en-US" b="1" dirty="0"/>
              <a:t>High satisfaction</a:t>
            </a:r>
            <a:r>
              <a:rPr lang="en-US" dirty="0"/>
              <a:t>: Referral programs and testimonials.</a:t>
            </a:r>
          </a:p>
          <a:p>
            <a:pPr marL="742950" lvl="1" indent="-285750">
              <a:buFont typeface="Arial" panose="020B0604020202020204" pitchFamily="34" charset="0"/>
              <a:buChar char="•"/>
            </a:pPr>
            <a:r>
              <a:rPr lang="en-US" b="1" dirty="0"/>
              <a:t>Medium/Low satisfaction</a:t>
            </a:r>
            <a:r>
              <a:rPr lang="en-US" dirty="0"/>
              <a:t>: Feedback surveys and personalized improvements.</a:t>
            </a:r>
            <a:br>
              <a:rPr lang="en-US" dirty="0"/>
            </a:br>
            <a:br>
              <a:rPr lang="en-US" dirty="0"/>
            </a:br>
            <a:br>
              <a:rPr lang="en-US" dirty="0"/>
            </a:br>
            <a:endParaRPr lang="en-US" dirty="0"/>
          </a:p>
          <a:p>
            <a:pPr>
              <a:buNone/>
            </a:pPr>
            <a:r>
              <a:rPr lang="en-US" b="1" dirty="0"/>
              <a:t>7. Product Line and Quantity Optimization</a:t>
            </a:r>
          </a:p>
          <a:p>
            <a:pPr>
              <a:buFont typeface="Arial" panose="020B0604020202020204" pitchFamily="34" charset="0"/>
              <a:buChar char="•"/>
            </a:pPr>
            <a:r>
              <a:rPr lang="en-US" dirty="0"/>
              <a:t>Increase availability and visibility of </a:t>
            </a:r>
            <a:r>
              <a:rPr lang="en-US" b="1" dirty="0"/>
              <a:t>Electronic Accessories</a:t>
            </a:r>
            <a:r>
              <a:rPr lang="en-US" dirty="0"/>
              <a:t> given their high demand.</a:t>
            </a:r>
          </a:p>
          <a:p>
            <a:pPr>
              <a:buFont typeface="Arial" panose="020B0604020202020204" pitchFamily="34" charset="0"/>
              <a:buChar char="•"/>
            </a:pPr>
            <a:r>
              <a:rPr lang="en-US" dirty="0"/>
              <a:t>Track inventory more closely for top-selling categories to avoid stockouts.</a:t>
            </a:r>
          </a:p>
          <a:p>
            <a:pPr>
              <a:buNone/>
            </a:pPr>
            <a:br>
              <a:rPr lang="en-US" dirty="0"/>
            </a:br>
            <a:br>
              <a:rPr lang="en-US" dirty="0"/>
            </a:br>
            <a:endParaRPr lang="en-US" dirty="0"/>
          </a:p>
          <a:p>
            <a:endParaRPr lang="en-US" dirty="0"/>
          </a:p>
        </p:txBody>
      </p:sp>
    </p:spTree>
    <p:extLst>
      <p:ext uri="{BB962C8B-B14F-4D97-AF65-F5344CB8AC3E}">
        <p14:creationId xmlns:p14="http://schemas.microsoft.com/office/powerpoint/2010/main" val="3056907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0382A-11B5-9E42-AD8F-663394D105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41C156-AD7B-B4A1-3FA5-332CE06025C3}"/>
              </a:ext>
            </a:extLst>
          </p:cNvPr>
          <p:cNvSpPr>
            <a:spLocks noGrp="1"/>
          </p:cNvSpPr>
          <p:nvPr>
            <p:ph type="title"/>
          </p:nvPr>
        </p:nvSpPr>
        <p:spPr/>
        <p:txBody>
          <a:bodyPr/>
          <a:lstStyle/>
          <a:p>
            <a:r>
              <a:t>9. Conclusion</a:t>
            </a:r>
          </a:p>
        </p:txBody>
      </p:sp>
      <p:sp>
        <p:nvSpPr>
          <p:cNvPr id="3" name="Content Placeholder 2">
            <a:extLst>
              <a:ext uri="{FF2B5EF4-FFF2-40B4-BE49-F238E27FC236}">
                <a16:creationId xmlns:a16="http://schemas.microsoft.com/office/drawing/2014/main" id="{1895A2C1-F847-6D14-F690-908FE77B68F0}"/>
              </a:ext>
            </a:extLst>
          </p:cNvPr>
          <p:cNvSpPr>
            <a:spLocks noGrp="1"/>
          </p:cNvSpPr>
          <p:nvPr>
            <p:ph idx="1"/>
          </p:nvPr>
        </p:nvSpPr>
        <p:spPr/>
        <p:txBody>
          <a:bodyPr/>
          <a:lstStyle/>
          <a:p>
            <a:endParaRPr/>
          </a:p>
          <a:p>
            <a:pPr>
              <a:defRPr sz="1800"/>
            </a:pPr>
            <a:r>
              <a:t>SQL helps uncover valuable retail insights.</a:t>
            </a:r>
          </a:p>
          <a:p>
            <a:pPr>
              <a:defRPr sz="1800"/>
            </a:pPr>
            <a:r>
              <a:t>Supports business strategy and operational efficiency.</a:t>
            </a:r>
          </a:p>
          <a:p>
            <a:pPr>
              <a:defRPr sz="1800"/>
            </a:pPr>
            <a:r>
              <a:t>Hands-on experience in SQL and retail analytics.</a:t>
            </a:r>
          </a:p>
        </p:txBody>
      </p:sp>
    </p:spTree>
    <p:extLst>
      <p:ext uri="{BB962C8B-B14F-4D97-AF65-F5344CB8AC3E}">
        <p14:creationId xmlns:p14="http://schemas.microsoft.com/office/powerpoint/2010/main" val="2642485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406"/>
            <a:ext cx="8229600" cy="1143000"/>
          </a:xfrm>
        </p:spPr>
        <p:txBody>
          <a:bodyPr/>
          <a:lstStyle/>
          <a:p>
            <a:r>
              <a:rPr dirty="0"/>
              <a:t>1. Introduction</a:t>
            </a:r>
          </a:p>
        </p:txBody>
      </p:sp>
      <p:sp>
        <p:nvSpPr>
          <p:cNvPr id="3" name="Content Placeholder 2"/>
          <p:cNvSpPr>
            <a:spLocks noGrp="1"/>
          </p:cNvSpPr>
          <p:nvPr>
            <p:ph idx="1"/>
          </p:nvPr>
        </p:nvSpPr>
        <p:spPr>
          <a:xfrm>
            <a:off x="319548" y="1166018"/>
            <a:ext cx="8657303" cy="5244614"/>
          </a:xfrm>
        </p:spPr>
        <p:txBody>
          <a:bodyPr>
            <a:normAutofit/>
          </a:bodyPr>
          <a:lstStyle/>
          <a:p>
            <a:endParaRPr lang="en-US" dirty="0"/>
          </a:p>
          <a:p>
            <a:pPr>
              <a:buFont typeface="+mj-lt"/>
              <a:buAutoNum type="arabicPeriod"/>
              <a:defRPr sz="1800"/>
            </a:pPr>
            <a:r>
              <a:rPr lang="en-US" dirty="0"/>
              <a:t>Data-driven decision-making is key in retail. -&gt; In the retail industry, decisions backed by data ensure accuracy and relevance. It helps businesses understand trends, customer preferences, and performance gaps. This approach minimizes risks and enhances strategic planning.</a:t>
            </a:r>
            <a:br>
              <a:rPr lang="en-US" dirty="0"/>
            </a:br>
            <a:endParaRPr lang="en-US" dirty="0"/>
          </a:p>
          <a:p>
            <a:pPr>
              <a:buFont typeface="+mj-lt"/>
              <a:buAutoNum type="arabicPeriod"/>
              <a:defRPr sz="1800"/>
            </a:pPr>
            <a:r>
              <a:rPr lang="en-US" dirty="0"/>
              <a:t>Project uses SQL for in-depth retail sales analysis. -&gt; SQL is used to extract, manipulate, and analyze large volumes of retail data. The project queries transactional records to uncover patterns and insights. It enables efficient reporting on sales, products, and customer behavior.</a:t>
            </a:r>
            <a:br>
              <a:rPr lang="en-US" dirty="0"/>
            </a:br>
            <a:endParaRPr lang="en-US" dirty="0"/>
          </a:p>
          <a:p>
            <a:pPr>
              <a:buFont typeface="+mj-lt"/>
              <a:buAutoNum type="arabicPeriod"/>
              <a:defRPr sz="1800"/>
            </a:pPr>
            <a:r>
              <a:rPr lang="en-US" dirty="0"/>
              <a:t>Focus on sales strategies, customer behavior, and performance. -&gt; The analysis highlights which sales techniques work best in different regions or times.</a:t>
            </a:r>
            <a:br>
              <a:rPr lang="en-US" dirty="0"/>
            </a:br>
            <a:r>
              <a:rPr lang="en-US" dirty="0"/>
              <a:t>Customer behavior insights help tailor marketing, offers, and inventory decisions.</a:t>
            </a:r>
            <a:br>
              <a:rPr lang="en-US" dirty="0"/>
            </a:br>
            <a:r>
              <a:rPr lang="en-US" dirty="0"/>
              <a:t>Performance metrics evaluate store, product, and employee efficiency.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2. Project Objective</a:t>
            </a:r>
          </a:p>
        </p:txBody>
      </p:sp>
      <p:sp>
        <p:nvSpPr>
          <p:cNvPr id="3" name="Content Placeholder 2"/>
          <p:cNvSpPr>
            <a:spLocks noGrp="1"/>
          </p:cNvSpPr>
          <p:nvPr>
            <p:ph idx="1"/>
          </p:nvPr>
        </p:nvSpPr>
        <p:spPr/>
        <p:txBody>
          <a:bodyPr/>
          <a:lstStyle/>
          <a:p>
            <a:endParaRPr dirty="0"/>
          </a:p>
          <a:p>
            <a:pPr>
              <a:buFont typeface="+mj-lt"/>
              <a:buAutoNum type="arabicPeriod"/>
              <a:defRPr sz="1800"/>
            </a:pPr>
            <a:r>
              <a:rPr dirty="0"/>
              <a:t>Market Analysis: Purchasing behavior and trends.</a:t>
            </a:r>
          </a:p>
          <a:p>
            <a:pPr>
              <a:buFont typeface="+mj-lt"/>
              <a:buAutoNum type="arabicPeriod"/>
              <a:defRPr sz="1800"/>
            </a:pPr>
            <a:r>
              <a:rPr dirty="0"/>
              <a:t>Operational Efficiency: Inventory and supply chain insights.</a:t>
            </a:r>
          </a:p>
          <a:p>
            <a:pPr>
              <a:buFont typeface="+mj-lt"/>
              <a:buAutoNum type="arabicPeriod"/>
              <a:defRPr sz="1800"/>
            </a:pPr>
            <a:r>
              <a:rPr dirty="0"/>
              <a:t>Sales Performance: Best and worst products/branches.</a:t>
            </a:r>
          </a:p>
          <a:p>
            <a:pPr>
              <a:buFont typeface="+mj-lt"/>
              <a:buAutoNum type="arabicPeriod"/>
              <a:defRPr sz="1800"/>
            </a:pPr>
            <a:r>
              <a:rPr dirty="0"/>
              <a:t>Customer Satisfaction: Feedback and ratings analysis.</a:t>
            </a:r>
            <a:endParaRPr lang="en-US" dirty="0"/>
          </a:p>
          <a:p>
            <a:pPr>
              <a:buFont typeface="+mj-lt"/>
              <a:buAutoNum type="arabicPeriod"/>
              <a:defRPr sz="1800"/>
            </a:pPr>
            <a:r>
              <a:rPr lang="en-US" dirty="0"/>
              <a:t>Fields include: Invoice ID, Branch, City, Customer Type, Gender, Product Line, etc.</a:t>
            </a:r>
          </a:p>
          <a:p>
            <a:pPr>
              <a:buFont typeface="+mj-lt"/>
              <a:buAutoNum type="arabicPeriod"/>
              <a:defRPr sz="1800"/>
            </a:pPr>
            <a:r>
              <a:rPr lang="en-US" dirty="0"/>
              <a:t>Includes transactional, financial, and feedback-related fields.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dirty="0"/>
              <a:t>. SQL Analytical Approach</a:t>
            </a:r>
          </a:p>
        </p:txBody>
      </p:sp>
      <p:sp>
        <p:nvSpPr>
          <p:cNvPr id="3" name="Content Placeholder 2"/>
          <p:cNvSpPr>
            <a:spLocks noGrp="1"/>
          </p:cNvSpPr>
          <p:nvPr>
            <p:ph idx="1"/>
          </p:nvPr>
        </p:nvSpPr>
        <p:spPr/>
        <p:txBody>
          <a:bodyPr/>
          <a:lstStyle/>
          <a:p>
            <a:endParaRPr dirty="0"/>
          </a:p>
          <a:p>
            <a:pPr>
              <a:buFont typeface="+mj-lt"/>
              <a:buAutoNum type="arabicPeriod"/>
              <a:defRPr sz="1800"/>
            </a:pPr>
            <a:r>
              <a:rPr dirty="0"/>
              <a:t>Data Preprocessing: Cleaning and date-time conversion.</a:t>
            </a:r>
          </a:p>
          <a:p>
            <a:pPr>
              <a:buFont typeface="+mj-lt"/>
              <a:buAutoNum type="arabicPeriod"/>
              <a:defRPr sz="1800"/>
            </a:pPr>
            <a:r>
              <a:rPr dirty="0"/>
              <a:t>EDA: Segmentation, trends, product line, payment analysis.</a:t>
            </a:r>
          </a:p>
          <a:p>
            <a:pPr>
              <a:buFont typeface="+mj-lt"/>
              <a:buAutoNum type="arabicPeriod"/>
              <a:defRPr sz="1800"/>
            </a:pPr>
            <a:r>
              <a:rPr dirty="0"/>
              <a:t>Performance Analysis: Branch, city, product profitability.</a:t>
            </a:r>
          </a:p>
          <a:p>
            <a:pPr>
              <a:buFont typeface="+mj-lt"/>
              <a:buAutoNum type="arabicPeriod"/>
              <a:defRPr sz="1800"/>
            </a:pPr>
            <a:r>
              <a:rPr dirty="0"/>
              <a:t>Customer Satisfaction: Ratings breakdown by multiple factors.</a:t>
            </a:r>
            <a:endParaRPr lang="en-US" dirty="0"/>
          </a:p>
          <a:p>
            <a:pPr>
              <a:buFont typeface="+mj-lt"/>
              <a:buAutoNum type="arabicPeriod"/>
              <a:defRPr sz="1800"/>
            </a:pPr>
            <a:r>
              <a:rPr lang="en-US" dirty="0"/>
              <a:t>SQL: MySQL/PostgreSQL/SQL Server.</a:t>
            </a:r>
          </a:p>
          <a:p>
            <a:pPr>
              <a:buFont typeface="+mj-lt"/>
              <a:buAutoNum type="arabicPeriod"/>
              <a:defRPr sz="1800"/>
            </a:pPr>
            <a:r>
              <a:rPr lang="en-US" dirty="0"/>
              <a:t>Functions: GROUP BY, JOIN, CASE, etc.</a:t>
            </a:r>
          </a:p>
          <a:p>
            <a:pPr>
              <a:buFont typeface="+mj-lt"/>
              <a:buAutoNum type="arabicPeriod"/>
              <a:defRPr sz="1800"/>
            </a:pPr>
            <a:r>
              <a:rPr lang="en-US" dirty="0"/>
              <a:t>SQL Query Scripts: Well-documented queries.</a:t>
            </a:r>
          </a:p>
          <a:p>
            <a:pPr>
              <a:buFont typeface="+mj-lt"/>
              <a:buAutoNum type="arabicPeriod"/>
              <a:defRPr sz="1800"/>
            </a:pPr>
            <a:r>
              <a:rPr lang="en-US" dirty="0"/>
              <a:t>Analytical Report: Business insights summary.</a:t>
            </a:r>
          </a:p>
          <a:p>
            <a:pPr>
              <a:buFont typeface="+mj-lt"/>
              <a:buAutoNum type="arabicPeriod"/>
              <a:defRPr sz="1800"/>
            </a:pPr>
            <a:r>
              <a:rPr lang="en-US" dirty="0"/>
              <a:t>Presentation: Insights for stakeholders.</a:t>
            </a:r>
          </a:p>
          <a:p>
            <a:pPr>
              <a:defRPr sz="1800"/>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87240-9F43-825C-A745-8649E0434D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E15734-4BC8-5BD3-33D6-EDC7B8E04AEE}"/>
              </a:ext>
            </a:extLst>
          </p:cNvPr>
          <p:cNvSpPr>
            <a:spLocks noGrp="1"/>
          </p:cNvSpPr>
          <p:nvPr>
            <p:ph type="title"/>
          </p:nvPr>
        </p:nvSpPr>
        <p:spPr>
          <a:xfrm>
            <a:off x="240891" y="28832"/>
            <a:ext cx="8229600" cy="1143000"/>
          </a:xfrm>
        </p:spPr>
        <p:txBody>
          <a:bodyPr/>
          <a:lstStyle/>
          <a:p>
            <a:r>
              <a:rPr lang="en-US" dirty="0"/>
              <a:t>4</a:t>
            </a:r>
            <a:r>
              <a:rPr dirty="0"/>
              <a:t>. </a:t>
            </a:r>
            <a:r>
              <a:rPr lang="en-US" dirty="0"/>
              <a:t>Data Preprocessing</a:t>
            </a:r>
            <a:endParaRPr dirty="0"/>
          </a:p>
        </p:txBody>
      </p:sp>
      <p:sp>
        <p:nvSpPr>
          <p:cNvPr id="4" name="Content Placeholder 2">
            <a:extLst>
              <a:ext uri="{FF2B5EF4-FFF2-40B4-BE49-F238E27FC236}">
                <a16:creationId xmlns:a16="http://schemas.microsoft.com/office/drawing/2014/main" id="{A87894D9-7937-927E-62B9-974446998A18}"/>
              </a:ext>
            </a:extLst>
          </p:cNvPr>
          <p:cNvSpPr txBox="1">
            <a:spLocks/>
          </p:cNvSpPr>
          <p:nvPr/>
        </p:nvSpPr>
        <p:spPr>
          <a:xfrm>
            <a:off x="172065" y="1191496"/>
            <a:ext cx="8785122" cy="535678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spcBef>
                <a:spcPts val="1200"/>
              </a:spcBef>
              <a:buFont typeface="+mj-lt"/>
              <a:buAutoNum type="arabicPeriod"/>
            </a:pPr>
            <a:r>
              <a:rPr lang="en-US" sz="1400" b="1" dirty="0"/>
              <a:t>CREATE DATABASE superstore;              -- Created Database and uploaded the csv  file through import wizard window in </a:t>
            </a:r>
            <a:r>
              <a:rPr lang="en-US" sz="1400" b="1" dirty="0" err="1"/>
              <a:t>mysql</a:t>
            </a:r>
            <a:endParaRPr lang="en-US" sz="1400" b="1" dirty="0"/>
          </a:p>
          <a:p>
            <a:pPr fontAlgn="base">
              <a:spcBef>
                <a:spcPts val="1200"/>
              </a:spcBef>
              <a:buFont typeface="+mj-lt"/>
              <a:buAutoNum type="arabicPeriod"/>
            </a:pPr>
            <a:r>
              <a:rPr lang="en-US" sz="1400" b="1" dirty="0"/>
              <a:t>USE superstore;</a:t>
            </a:r>
          </a:p>
          <a:p>
            <a:pPr fontAlgn="base">
              <a:spcBef>
                <a:spcPts val="1200"/>
              </a:spcBef>
              <a:buFont typeface="+mj-lt"/>
              <a:buAutoNum type="arabicPeriod"/>
            </a:pPr>
            <a:r>
              <a:rPr lang="en-US" sz="1400" b="1" dirty="0"/>
              <a:t>SELECT * FROM </a:t>
            </a:r>
            <a:r>
              <a:rPr lang="en-US" sz="1400" b="1" dirty="0" err="1"/>
              <a:t>supermarket_sales</a:t>
            </a:r>
            <a:r>
              <a:rPr lang="en-US" sz="1400" b="1" dirty="0"/>
              <a:t>;                                                                         -# Understanding the Database</a:t>
            </a:r>
          </a:p>
          <a:p>
            <a:pPr marL="0" indent="0" fontAlgn="base">
              <a:spcBef>
                <a:spcPts val="1200"/>
              </a:spcBef>
              <a:buNone/>
            </a:pPr>
            <a:r>
              <a:rPr lang="en-US" sz="1400" b="1" dirty="0"/>
              <a:t>-- Checking for duplicates</a:t>
            </a:r>
          </a:p>
          <a:p>
            <a:pPr fontAlgn="base">
              <a:spcBef>
                <a:spcPts val="1200"/>
              </a:spcBef>
              <a:buFont typeface="+mj-lt"/>
              <a:buAutoNum type="arabicPeriod"/>
            </a:pPr>
            <a:r>
              <a:rPr lang="en-US" sz="1400" b="1" dirty="0"/>
              <a:t>SELECT COUNT(DISTINCT </a:t>
            </a:r>
            <a:r>
              <a:rPr lang="en-US" sz="1400" b="1" dirty="0" err="1"/>
              <a:t>Invoice_ID</a:t>
            </a:r>
            <a:r>
              <a:rPr lang="en-US" sz="1400" b="1" dirty="0"/>
              <a:t>) FROM </a:t>
            </a:r>
            <a:r>
              <a:rPr lang="en-US" sz="1400" b="1" dirty="0" err="1"/>
              <a:t>supermarket_sales</a:t>
            </a:r>
            <a:r>
              <a:rPr lang="en-US" sz="1400" b="1" dirty="0"/>
              <a:t>;                           # No Duplicate Values Found</a:t>
            </a:r>
          </a:p>
          <a:p>
            <a:pPr marL="0" indent="0" fontAlgn="base">
              <a:spcBef>
                <a:spcPts val="1200"/>
              </a:spcBef>
              <a:buNone/>
            </a:pPr>
            <a:r>
              <a:rPr lang="en-US" sz="1400" b="1" dirty="0"/>
              <a:t>-- Checking for NULLs</a:t>
            </a:r>
          </a:p>
          <a:p>
            <a:pPr fontAlgn="base">
              <a:spcBef>
                <a:spcPts val="1200"/>
              </a:spcBef>
              <a:buFont typeface="+mj-lt"/>
              <a:buAutoNum type="arabicPeriod"/>
            </a:pPr>
            <a:r>
              <a:rPr lang="en-US" sz="1400" b="1" dirty="0"/>
              <a:t>SELECT * FROM </a:t>
            </a:r>
            <a:r>
              <a:rPr lang="en-US" sz="1400" b="1" dirty="0" err="1"/>
              <a:t>supermarket_sales</a:t>
            </a:r>
            <a:r>
              <a:rPr lang="en-US" sz="1400" b="1" dirty="0"/>
              <a:t> WHERE </a:t>
            </a:r>
            <a:r>
              <a:rPr lang="en-US" sz="1400" b="1" dirty="0" err="1"/>
              <a:t>Invoice_ID</a:t>
            </a:r>
            <a:r>
              <a:rPr lang="en-US" sz="1400" b="1" dirty="0"/>
              <a:t> IS NULL </a:t>
            </a:r>
            <a:br>
              <a:rPr lang="en-US" sz="1400" b="1" dirty="0"/>
            </a:br>
            <a:r>
              <a:rPr lang="en-US" sz="1400" b="1" dirty="0"/>
              <a:t>AND Branch IS NULL  AND  TOTAL IS NULL   AND RATING IS NULL;                            # No Null Value</a:t>
            </a:r>
          </a:p>
          <a:p>
            <a:pPr marL="0" indent="0" fontAlgn="base">
              <a:spcBef>
                <a:spcPts val="1200"/>
              </a:spcBef>
              <a:buNone/>
            </a:pPr>
            <a:r>
              <a:rPr lang="en-US" sz="1400" b="1" dirty="0"/>
              <a:t>-- Adding formatted date column</a:t>
            </a:r>
          </a:p>
          <a:p>
            <a:pPr fontAlgn="base">
              <a:spcBef>
                <a:spcPts val="1200"/>
              </a:spcBef>
              <a:buFont typeface="+mj-lt"/>
              <a:buAutoNum type="arabicPeriod"/>
            </a:pPr>
            <a:r>
              <a:rPr lang="en-US" sz="1400" b="1" dirty="0"/>
              <a:t>ALTER TABLE  </a:t>
            </a:r>
            <a:r>
              <a:rPr lang="en-US" sz="1400" b="1" dirty="0" err="1"/>
              <a:t>supermarket_sales</a:t>
            </a:r>
            <a:r>
              <a:rPr lang="en-US" sz="1400" b="1" dirty="0"/>
              <a:t>  ADD COLUMN  </a:t>
            </a:r>
            <a:r>
              <a:rPr lang="en-US" sz="1400" b="1" dirty="0" err="1"/>
              <a:t>full_date</a:t>
            </a:r>
            <a:r>
              <a:rPr lang="en-US" sz="1400" b="1" dirty="0"/>
              <a:t>  DATETIME;     </a:t>
            </a:r>
          </a:p>
          <a:p>
            <a:pPr fontAlgn="base">
              <a:spcBef>
                <a:spcPts val="1200"/>
              </a:spcBef>
              <a:buFont typeface="+mj-lt"/>
              <a:buAutoNum type="arabicPeriod"/>
            </a:pPr>
            <a:r>
              <a:rPr lang="en-US" sz="1400" b="1" dirty="0"/>
              <a:t>UPDATE </a:t>
            </a:r>
            <a:r>
              <a:rPr lang="en-US" sz="1400" b="1" dirty="0" err="1"/>
              <a:t>supermarket_sales</a:t>
            </a:r>
            <a:r>
              <a:rPr lang="en-US" sz="1400" b="1" dirty="0"/>
              <a:t> SET </a:t>
            </a:r>
            <a:r>
              <a:rPr lang="en-US" sz="1400" b="1" dirty="0" err="1"/>
              <a:t>full_date</a:t>
            </a:r>
            <a:r>
              <a:rPr lang="en-US" sz="1400" b="1" dirty="0"/>
              <a:t> = STR_TO_DATE(CONCAT(Date, ' ', Time), '%m/%d/%Y %H:%</a:t>
            </a:r>
            <a:r>
              <a:rPr lang="en-US" sz="1400" b="1" dirty="0" err="1"/>
              <a:t>i</a:t>
            </a:r>
            <a:r>
              <a:rPr lang="en-US" sz="1400" b="1" dirty="0"/>
              <a:t>:%s');</a:t>
            </a:r>
          </a:p>
          <a:p>
            <a:pPr fontAlgn="base">
              <a:spcBef>
                <a:spcPts val="1200"/>
              </a:spcBef>
              <a:buFont typeface="+mj-lt"/>
              <a:buAutoNum type="arabicPeriod"/>
            </a:pPr>
            <a:r>
              <a:rPr lang="en-US" sz="1400" b="1" dirty="0"/>
              <a:t>ALTER TABLE </a:t>
            </a:r>
            <a:r>
              <a:rPr lang="en-US" sz="1400" b="1" dirty="0" err="1"/>
              <a:t>supermarket_sales</a:t>
            </a:r>
            <a:r>
              <a:rPr lang="en-US" sz="1400" b="1" dirty="0"/>
              <a:t> DROP COLUMN Date;</a:t>
            </a:r>
          </a:p>
          <a:p>
            <a:pPr fontAlgn="base">
              <a:spcBef>
                <a:spcPts val="1200"/>
              </a:spcBef>
              <a:buFont typeface="+mj-lt"/>
              <a:buAutoNum type="arabicPeriod"/>
            </a:pPr>
            <a:r>
              <a:rPr lang="en-US" sz="1400" b="1" dirty="0"/>
              <a:t>ALTER TABLE </a:t>
            </a:r>
            <a:r>
              <a:rPr lang="en-US" sz="1400" b="1" dirty="0" err="1"/>
              <a:t>supermarket_sales</a:t>
            </a:r>
            <a:r>
              <a:rPr lang="en-US" sz="1400" b="1" dirty="0"/>
              <a:t> RENAME COLUMN </a:t>
            </a:r>
            <a:r>
              <a:rPr lang="en-US" sz="1400" b="1" dirty="0" err="1"/>
              <a:t>full_date</a:t>
            </a:r>
            <a:r>
              <a:rPr lang="en-US" sz="1400" b="1" dirty="0"/>
              <a:t> TO Date;          # Formatted the Date Time Column</a:t>
            </a:r>
          </a:p>
        </p:txBody>
      </p:sp>
    </p:spTree>
    <p:extLst>
      <p:ext uri="{BB962C8B-B14F-4D97-AF65-F5344CB8AC3E}">
        <p14:creationId xmlns:p14="http://schemas.microsoft.com/office/powerpoint/2010/main" val="324248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Customer Segmentation</a:t>
            </a:r>
          </a:p>
        </p:txBody>
      </p:sp>
      <p:sp>
        <p:nvSpPr>
          <p:cNvPr id="3" name="Content Placeholder 2"/>
          <p:cNvSpPr>
            <a:spLocks noGrp="1"/>
          </p:cNvSpPr>
          <p:nvPr>
            <p:ph idx="1"/>
          </p:nvPr>
        </p:nvSpPr>
        <p:spPr>
          <a:xfrm>
            <a:off x="299884" y="1166018"/>
            <a:ext cx="8229600" cy="5598576"/>
          </a:xfrm>
        </p:spPr>
        <p:txBody>
          <a:bodyPr>
            <a:normAutofit/>
          </a:bodyPr>
          <a:lstStyle/>
          <a:p>
            <a:pPr>
              <a:buFont typeface="+mj-lt"/>
              <a:buAutoNum type="arabicPeriod"/>
              <a:defRPr sz="1800"/>
            </a:pPr>
            <a:r>
              <a:rPr lang="en-US" dirty="0"/>
              <a:t>--  Total Spending comparison between  Member and Normal </a:t>
            </a:r>
            <a:br>
              <a:rPr lang="en-US" dirty="0"/>
            </a:br>
            <a:r>
              <a:rPr lang="en-US" dirty="0"/>
              <a:t>SELECT Customer, SUM(Total) AS </a:t>
            </a:r>
            <a:r>
              <a:rPr lang="en-US" dirty="0" err="1"/>
              <a:t>TotalPay</a:t>
            </a:r>
            <a:r>
              <a:rPr lang="en-US" dirty="0"/>
              <a:t> FROM </a:t>
            </a:r>
            <a:r>
              <a:rPr lang="en-US" dirty="0" err="1"/>
              <a:t>supermarket_sales</a:t>
            </a:r>
            <a:r>
              <a:rPr lang="en-US" dirty="0"/>
              <a:t> GROUP BY Customer ORDER BY </a:t>
            </a:r>
            <a:r>
              <a:rPr lang="en-US" dirty="0" err="1"/>
              <a:t>TotalPay</a:t>
            </a:r>
            <a:r>
              <a:rPr lang="en-US" dirty="0"/>
              <a:t> DESC;</a:t>
            </a:r>
            <a:br>
              <a:rPr lang="en-US" dirty="0"/>
            </a:br>
            <a:br>
              <a:rPr lang="en-US" dirty="0"/>
            </a:br>
            <a:br>
              <a:rPr lang="en-US" dirty="0"/>
            </a:br>
            <a:br>
              <a:rPr lang="en-US" dirty="0"/>
            </a:br>
            <a:br>
              <a:rPr lang="en-US" dirty="0"/>
            </a:br>
            <a:r>
              <a:rPr lang="en-US" dirty="0"/>
              <a:t>--  Total Order Count comparison between  Member and Normal </a:t>
            </a:r>
          </a:p>
          <a:p>
            <a:pPr>
              <a:buFont typeface="+mj-lt"/>
              <a:buAutoNum type="arabicPeriod"/>
              <a:defRPr sz="1800"/>
            </a:pPr>
            <a:r>
              <a:rPr lang="en-US" dirty="0"/>
              <a:t>SELECT Customer, COUNT(</a:t>
            </a:r>
            <a:r>
              <a:rPr lang="en-US" dirty="0" err="1"/>
              <a:t>Invoice_ID</a:t>
            </a:r>
            <a:r>
              <a:rPr lang="en-US" dirty="0"/>
              <a:t>) AS </a:t>
            </a:r>
            <a:r>
              <a:rPr lang="en-US" dirty="0" err="1"/>
              <a:t>Total_Count</a:t>
            </a:r>
            <a:r>
              <a:rPr lang="en-US" dirty="0"/>
              <a:t> FROM </a:t>
            </a:r>
            <a:r>
              <a:rPr lang="en-US" dirty="0" err="1"/>
              <a:t>supermarket_sales</a:t>
            </a:r>
            <a:r>
              <a:rPr lang="en-US" dirty="0"/>
              <a:t> GROUP BY Customer ORDER BY </a:t>
            </a:r>
            <a:r>
              <a:rPr lang="en-US" dirty="0" err="1"/>
              <a:t>Total_Count</a:t>
            </a:r>
            <a:r>
              <a:rPr lang="en-US" dirty="0"/>
              <a:t> DESC;</a:t>
            </a:r>
            <a:br>
              <a:rPr lang="en-US" dirty="0"/>
            </a:br>
            <a:br>
              <a:rPr lang="en-US" dirty="0"/>
            </a:br>
            <a:br>
              <a:rPr lang="en-US" dirty="0"/>
            </a:br>
            <a:br>
              <a:rPr lang="en-US" dirty="0"/>
            </a:br>
            <a:br>
              <a:rPr lang="en-US" dirty="0"/>
            </a:br>
            <a:r>
              <a:rPr lang="en-US" dirty="0"/>
              <a:t>-- Average Spending comparison between  Member and Normal </a:t>
            </a:r>
          </a:p>
          <a:p>
            <a:pPr>
              <a:buFont typeface="+mj-lt"/>
              <a:buAutoNum type="arabicPeriod"/>
              <a:defRPr sz="1800"/>
            </a:pPr>
            <a:r>
              <a:rPr lang="en-US" dirty="0"/>
              <a:t>SELECT Customer, AVG(Total) AS </a:t>
            </a:r>
            <a:r>
              <a:rPr lang="en-US" dirty="0" err="1"/>
              <a:t>AvgPay</a:t>
            </a:r>
            <a:r>
              <a:rPr lang="en-US" dirty="0"/>
              <a:t> FROM </a:t>
            </a:r>
            <a:r>
              <a:rPr lang="en-US" dirty="0" err="1"/>
              <a:t>supermarket_sales</a:t>
            </a:r>
            <a:r>
              <a:rPr lang="en-US" dirty="0"/>
              <a:t> GROUP BY Customer ORDER BY </a:t>
            </a:r>
            <a:r>
              <a:rPr lang="en-US" dirty="0" err="1"/>
              <a:t>AvgPay</a:t>
            </a:r>
            <a:r>
              <a:rPr lang="en-US" dirty="0"/>
              <a:t> DESC;</a:t>
            </a:r>
          </a:p>
          <a:p>
            <a:pPr marL="0" indent="0">
              <a:buNone/>
              <a:defRPr sz="1800"/>
            </a:pPr>
            <a:endParaRPr dirty="0"/>
          </a:p>
        </p:txBody>
      </p:sp>
      <p:graphicFrame>
        <p:nvGraphicFramePr>
          <p:cNvPr id="4" name="Table 3">
            <a:extLst>
              <a:ext uri="{FF2B5EF4-FFF2-40B4-BE49-F238E27FC236}">
                <a16:creationId xmlns:a16="http://schemas.microsoft.com/office/drawing/2014/main" id="{2DF534E4-ABEC-C0DC-C873-978512B7F093}"/>
              </a:ext>
            </a:extLst>
          </p:cNvPr>
          <p:cNvGraphicFramePr>
            <a:graphicFrameLocks noGrp="1"/>
          </p:cNvGraphicFramePr>
          <p:nvPr>
            <p:extLst>
              <p:ext uri="{D42A27DB-BD31-4B8C-83A1-F6EECF244321}">
                <p14:modId xmlns:p14="http://schemas.microsoft.com/office/powerpoint/2010/main" val="669969444"/>
              </p:ext>
            </p:extLst>
          </p:nvPr>
        </p:nvGraphicFramePr>
        <p:xfrm>
          <a:off x="614516" y="2141382"/>
          <a:ext cx="8229600" cy="731520"/>
        </p:xfrm>
        <a:graphic>
          <a:graphicData uri="http://schemas.openxmlformats.org/drawingml/2006/table">
            <a:tbl>
              <a:tblPr/>
              <a:tblGrid>
                <a:gridCol w="4114800">
                  <a:extLst>
                    <a:ext uri="{9D8B030D-6E8A-4147-A177-3AD203B41FA5}">
                      <a16:colId xmlns:a16="http://schemas.microsoft.com/office/drawing/2014/main" val="636961800"/>
                    </a:ext>
                  </a:extLst>
                </a:gridCol>
                <a:gridCol w="4114800">
                  <a:extLst>
                    <a:ext uri="{9D8B030D-6E8A-4147-A177-3AD203B41FA5}">
                      <a16:colId xmlns:a16="http://schemas.microsoft.com/office/drawing/2014/main" val="3790096411"/>
                    </a:ext>
                  </a:extLst>
                </a:gridCol>
              </a:tblGrid>
              <a:tr h="0">
                <a:tc>
                  <a:txBody>
                    <a:bodyPr/>
                    <a:lstStyle/>
                    <a:p>
                      <a:r>
                        <a:rPr lang="en-US" dirty="0"/>
                        <a:t>Member</a:t>
                      </a:r>
                    </a:p>
                  </a:txBody>
                  <a:tcPr anchor="ctr">
                    <a:lnL>
                      <a:noFill/>
                    </a:lnL>
                    <a:lnR>
                      <a:noFill/>
                    </a:lnR>
                    <a:lnT>
                      <a:noFill/>
                    </a:lnT>
                    <a:lnB>
                      <a:noFill/>
                    </a:lnB>
                    <a:noFill/>
                  </a:tcPr>
                </a:tc>
                <a:tc>
                  <a:txBody>
                    <a:bodyPr/>
                    <a:lstStyle/>
                    <a:p>
                      <a:r>
                        <a:rPr lang="en-US"/>
                        <a:t>164223.44400000002</a:t>
                      </a:r>
                    </a:p>
                  </a:txBody>
                  <a:tcPr anchor="ctr">
                    <a:lnL>
                      <a:noFill/>
                    </a:lnL>
                    <a:lnR>
                      <a:noFill/>
                    </a:lnR>
                    <a:lnT>
                      <a:noFill/>
                    </a:lnT>
                    <a:lnB>
                      <a:noFill/>
                    </a:lnB>
                    <a:noFill/>
                  </a:tcPr>
                </a:tc>
                <a:extLst>
                  <a:ext uri="{0D108BD9-81ED-4DB2-BD59-A6C34878D82A}">
                    <a16:rowId xmlns:a16="http://schemas.microsoft.com/office/drawing/2014/main" val="3180446617"/>
                  </a:ext>
                </a:extLst>
              </a:tr>
              <a:tr h="0">
                <a:tc>
                  <a:txBody>
                    <a:bodyPr/>
                    <a:lstStyle/>
                    <a:p>
                      <a:r>
                        <a:rPr lang="en-US" dirty="0"/>
                        <a:t>Normal</a:t>
                      </a:r>
                    </a:p>
                  </a:txBody>
                  <a:tcPr anchor="ctr">
                    <a:lnL>
                      <a:noFill/>
                    </a:lnL>
                    <a:lnR>
                      <a:noFill/>
                    </a:lnR>
                    <a:lnT>
                      <a:noFill/>
                    </a:lnT>
                    <a:lnB>
                      <a:noFill/>
                    </a:lnB>
                    <a:noFill/>
                  </a:tcPr>
                </a:tc>
                <a:tc>
                  <a:txBody>
                    <a:bodyPr/>
                    <a:lstStyle/>
                    <a:p>
                      <a:r>
                        <a:rPr lang="en-US" dirty="0"/>
                        <a:t>158743.30500000005</a:t>
                      </a:r>
                    </a:p>
                  </a:txBody>
                  <a:tcPr anchor="ctr">
                    <a:lnL>
                      <a:noFill/>
                    </a:lnL>
                    <a:lnR>
                      <a:noFill/>
                    </a:lnR>
                    <a:lnT>
                      <a:noFill/>
                    </a:lnT>
                    <a:lnB>
                      <a:noFill/>
                    </a:lnB>
                    <a:noFill/>
                  </a:tcPr>
                </a:tc>
                <a:extLst>
                  <a:ext uri="{0D108BD9-81ED-4DB2-BD59-A6C34878D82A}">
                    <a16:rowId xmlns:a16="http://schemas.microsoft.com/office/drawing/2014/main" val="2923577588"/>
                  </a:ext>
                </a:extLst>
              </a:tr>
            </a:tbl>
          </a:graphicData>
        </a:graphic>
      </p:graphicFrame>
      <p:graphicFrame>
        <p:nvGraphicFramePr>
          <p:cNvPr id="5" name="Table 4">
            <a:extLst>
              <a:ext uri="{FF2B5EF4-FFF2-40B4-BE49-F238E27FC236}">
                <a16:creationId xmlns:a16="http://schemas.microsoft.com/office/drawing/2014/main" id="{2F294E76-500B-222B-7858-A3A60C16B361}"/>
              </a:ext>
            </a:extLst>
          </p:cNvPr>
          <p:cNvGraphicFramePr>
            <a:graphicFrameLocks noGrp="1"/>
          </p:cNvGraphicFramePr>
          <p:nvPr>
            <p:extLst>
              <p:ext uri="{D42A27DB-BD31-4B8C-83A1-F6EECF244321}">
                <p14:modId xmlns:p14="http://schemas.microsoft.com/office/powerpoint/2010/main" val="2443594579"/>
              </p:ext>
            </p:extLst>
          </p:nvPr>
        </p:nvGraphicFramePr>
        <p:xfrm>
          <a:off x="614516" y="4223530"/>
          <a:ext cx="8229600" cy="731520"/>
        </p:xfrm>
        <a:graphic>
          <a:graphicData uri="http://schemas.openxmlformats.org/drawingml/2006/table">
            <a:tbl>
              <a:tblPr/>
              <a:tblGrid>
                <a:gridCol w="4114800">
                  <a:extLst>
                    <a:ext uri="{9D8B030D-6E8A-4147-A177-3AD203B41FA5}">
                      <a16:colId xmlns:a16="http://schemas.microsoft.com/office/drawing/2014/main" val="959223657"/>
                    </a:ext>
                  </a:extLst>
                </a:gridCol>
                <a:gridCol w="4114800">
                  <a:extLst>
                    <a:ext uri="{9D8B030D-6E8A-4147-A177-3AD203B41FA5}">
                      <a16:colId xmlns:a16="http://schemas.microsoft.com/office/drawing/2014/main" val="3836816743"/>
                    </a:ext>
                  </a:extLst>
                </a:gridCol>
              </a:tblGrid>
              <a:tr h="0">
                <a:tc>
                  <a:txBody>
                    <a:bodyPr/>
                    <a:lstStyle/>
                    <a:p>
                      <a:r>
                        <a:rPr lang="en-US"/>
                        <a:t>Member</a:t>
                      </a:r>
                    </a:p>
                  </a:txBody>
                  <a:tcPr anchor="ctr">
                    <a:lnL>
                      <a:noFill/>
                    </a:lnL>
                    <a:lnR>
                      <a:noFill/>
                    </a:lnR>
                    <a:lnT>
                      <a:noFill/>
                    </a:lnT>
                    <a:lnB>
                      <a:noFill/>
                    </a:lnB>
                    <a:noFill/>
                  </a:tcPr>
                </a:tc>
                <a:tc>
                  <a:txBody>
                    <a:bodyPr/>
                    <a:lstStyle/>
                    <a:p>
                      <a:r>
                        <a:rPr lang="en-US"/>
                        <a:t>501</a:t>
                      </a:r>
                    </a:p>
                  </a:txBody>
                  <a:tcPr anchor="ctr">
                    <a:lnL>
                      <a:noFill/>
                    </a:lnL>
                    <a:lnR>
                      <a:noFill/>
                    </a:lnR>
                    <a:lnT>
                      <a:noFill/>
                    </a:lnT>
                    <a:lnB>
                      <a:noFill/>
                    </a:lnB>
                    <a:noFill/>
                  </a:tcPr>
                </a:tc>
                <a:extLst>
                  <a:ext uri="{0D108BD9-81ED-4DB2-BD59-A6C34878D82A}">
                    <a16:rowId xmlns:a16="http://schemas.microsoft.com/office/drawing/2014/main" val="2737310972"/>
                  </a:ext>
                </a:extLst>
              </a:tr>
              <a:tr h="0">
                <a:tc>
                  <a:txBody>
                    <a:bodyPr/>
                    <a:lstStyle/>
                    <a:p>
                      <a:r>
                        <a:rPr lang="en-US"/>
                        <a:t>Normal</a:t>
                      </a:r>
                    </a:p>
                  </a:txBody>
                  <a:tcPr anchor="ctr">
                    <a:lnL>
                      <a:noFill/>
                    </a:lnL>
                    <a:lnR>
                      <a:noFill/>
                    </a:lnR>
                    <a:lnT>
                      <a:noFill/>
                    </a:lnT>
                    <a:lnB>
                      <a:noFill/>
                    </a:lnB>
                    <a:noFill/>
                  </a:tcPr>
                </a:tc>
                <a:tc>
                  <a:txBody>
                    <a:bodyPr/>
                    <a:lstStyle/>
                    <a:p>
                      <a:r>
                        <a:rPr lang="en-US" dirty="0"/>
                        <a:t>499</a:t>
                      </a:r>
                    </a:p>
                  </a:txBody>
                  <a:tcPr anchor="ctr">
                    <a:lnL>
                      <a:noFill/>
                    </a:lnL>
                    <a:lnR>
                      <a:noFill/>
                    </a:lnR>
                    <a:lnT>
                      <a:noFill/>
                    </a:lnT>
                    <a:lnB>
                      <a:noFill/>
                    </a:lnB>
                    <a:noFill/>
                  </a:tcPr>
                </a:tc>
                <a:extLst>
                  <a:ext uri="{0D108BD9-81ED-4DB2-BD59-A6C34878D82A}">
                    <a16:rowId xmlns:a16="http://schemas.microsoft.com/office/drawing/2014/main" val="2934334314"/>
                  </a:ext>
                </a:extLst>
              </a:tr>
            </a:tbl>
          </a:graphicData>
        </a:graphic>
      </p:graphicFrame>
      <p:graphicFrame>
        <p:nvGraphicFramePr>
          <p:cNvPr id="6" name="Table 5">
            <a:extLst>
              <a:ext uri="{FF2B5EF4-FFF2-40B4-BE49-F238E27FC236}">
                <a16:creationId xmlns:a16="http://schemas.microsoft.com/office/drawing/2014/main" id="{8C8D246E-4DC4-7752-EFA6-C8BF881B4FB3}"/>
              </a:ext>
            </a:extLst>
          </p:cNvPr>
          <p:cNvGraphicFramePr>
            <a:graphicFrameLocks noGrp="1"/>
          </p:cNvGraphicFramePr>
          <p:nvPr>
            <p:extLst>
              <p:ext uri="{D42A27DB-BD31-4B8C-83A1-F6EECF244321}">
                <p14:modId xmlns:p14="http://schemas.microsoft.com/office/powerpoint/2010/main" val="1384894909"/>
              </p:ext>
            </p:extLst>
          </p:nvPr>
        </p:nvGraphicFramePr>
        <p:xfrm>
          <a:off x="614516" y="6044554"/>
          <a:ext cx="8229600" cy="731520"/>
        </p:xfrm>
        <a:graphic>
          <a:graphicData uri="http://schemas.openxmlformats.org/drawingml/2006/table">
            <a:tbl>
              <a:tblPr/>
              <a:tblGrid>
                <a:gridCol w="4114800">
                  <a:extLst>
                    <a:ext uri="{9D8B030D-6E8A-4147-A177-3AD203B41FA5}">
                      <a16:colId xmlns:a16="http://schemas.microsoft.com/office/drawing/2014/main" val="2616110183"/>
                    </a:ext>
                  </a:extLst>
                </a:gridCol>
                <a:gridCol w="4114800">
                  <a:extLst>
                    <a:ext uri="{9D8B030D-6E8A-4147-A177-3AD203B41FA5}">
                      <a16:colId xmlns:a16="http://schemas.microsoft.com/office/drawing/2014/main" val="1755627272"/>
                    </a:ext>
                  </a:extLst>
                </a:gridCol>
              </a:tblGrid>
              <a:tr h="0">
                <a:tc>
                  <a:txBody>
                    <a:bodyPr/>
                    <a:lstStyle/>
                    <a:p>
                      <a:r>
                        <a:rPr lang="en-US"/>
                        <a:t>Member</a:t>
                      </a:r>
                    </a:p>
                  </a:txBody>
                  <a:tcPr anchor="ctr">
                    <a:lnL>
                      <a:noFill/>
                    </a:lnL>
                    <a:lnR>
                      <a:noFill/>
                    </a:lnR>
                    <a:lnT>
                      <a:noFill/>
                    </a:lnT>
                    <a:lnB>
                      <a:noFill/>
                    </a:lnB>
                    <a:noFill/>
                  </a:tcPr>
                </a:tc>
                <a:tc>
                  <a:txBody>
                    <a:bodyPr/>
                    <a:lstStyle/>
                    <a:p>
                      <a:r>
                        <a:rPr lang="en-US"/>
                        <a:t>327.7913053892216</a:t>
                      </a:r>
                    </a:p>
                  </a:txBody>
                  <a:tcPr anchor="ctr">
                    <a:lnL>
                      <a:noFill/>
                    </a:lnL>
                    <a:lnR>
                      <a:noFill/>
                    </a:lnR>
                    <a:lnT>
                      <a:noFill/>
                    </a:lnT>
                    <a:lnB>
                      <a:noFill/>
                    </a:lnB>
                    <a:noFill/>
                  </a:tcPr>
                </a:tc>
                <a:extLst>
                  <a:ext uri="{0D108BD9-81ED-4DB2-BD59-A6C34878D82A}">
                    <a16:rowId xmlns:a16="http://schemas.microsoft.com/office/drawing/2014/main" val="481446954"/>
                  </a:ext>
                </a:extLst>
              </a:tr>
              <a:tr h="0">
                <a:tc>
                  <a:txBody>
                    <a:bodyPr/>
                    <a:lstStyle/>
                    <a:p>
                      <a:r>
                        <a:rPr lang="en-US" dirty="0"/>
                        <a:t>Normal</a:t>
                      </a:r>
                    </a:p>
                  </a:txBody>
                  <a:tcPr anchor="ctr">
                    <a:lnL>
                      <a:noFill/>
                    </a:lnL>
                    <a:lnR>
                      <a:noFill/>
                    </a:lnR>
                    <a:lnT>
                      <a:noFill/>
                    </a:lnT>
                    <a:lnB>
                      <a:noFill/>
                    </a:lnB>
                    <a:noFill/>
                  </a:tcPr>
                </a:tc>
                <a:tc>
                  <a:txBody>
                    <a:bodyPr/>
                    <a:lstStyle/>
                    <a:p>
                      <a:r>
                        <a:rPr lang="en-US" dirty="0"/>
                        <a:t>318.122855711423</a:t>
                      </a:r>
                    </a:p>
                  </a:txBody>
                  <a:tcPr anchor="ctr">
                    <a:lnL>
                      <a:noFill/>
                    </a:lnL>
                    <a:lnR>
                      <a:noFill/>
                    </a:lnR>
                    <a:lnT>
                      <a:noFill/>
                    </a:lnT>
                    <a:lnB>
                      <a:noFill/>
                    </a:lnB>
                    <a:noFill/>
                  </a:tcPr>
                </a:tc>
                <a:extLst>
                  <a:ext uri="{0D108BD9-81ED-4DB2-BD59-A6C34878D82A}">
                    <a16:rowId xmlns:a16="http://schemas.microsoft.com/office/drawing/2014/main" val="164014744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99"/>
            <a:ext cx="8229600" cy="1143000"/>
          </a:xfrm>
        </p:spPr>
        <p:txBody>
          <a:bodyPr/>
          <a:lstStyle/>
          <a:p>
            <a:r>
              <a:rPr dirty="0"/>
              <a:t>Sales Trend Analysis</a:t>
            </a:r>
          </a:p>
        </p:txBody>
      </p:sp>
      <p:sp>
        <p:nvSpPr>
          <p:cNvPr id="3" name="Content Placeholder 2"/>
          <p:cNvSpPr>
            <a:spLocks noGrp="1"/>
          </p:cNvSpPr>
          <p:nvPr>
            <p:ph idx="1"/>
          </p:nvPr>
        </p:nvSpPr>
        <p:spPr>
          <a:xfrm>
            <a:off x="211393" y="1000432"/>
            <a:ext cx="8229600" cy="5429865"/>
          </a:xfrm>
        </p:spPr>
        <p:txBody>
          <a:bodyPr>
            <a:normAutofit/>
          </a:bodyPr>
          <a:lstStyle/>
          <a:p>
            <a:pPr marL="0" indent="0">
              <a:buNone/>
              <a:defRPr sz="1800"/>
            </a:pPr>
            <a:r>
              <a:rPr lang="en-US" dirty="0"/>
              <a:t>CREATE VIEW Date1 AS</a:t>
            </a:r>
          </a:p>
          <a:p>
            <a:pPr marL="0" indent="0">
              <a:buNone/>
              <a:defRPr sz="1800"/>
            </a:pPr>
            <a:r>
              <a:rPr lang="en-US" dirty="0"/>
              <a:t>SELECT </a:t>
            </a:r>
          </a:p>
          <a:p>
            <a:pPr marL="0" indent="0">
              <a:buNone/>
              <a:defRPr sz="1800"/>
            </a:pPr>
            <a:r>
              <a:rPr lang="en-US" dirty="0"/>
              <a:t>YEAR(Date) AS Year, MONTH(Date) AS Month, DAY(Date) AS Day, HOUR(Date) AS Hour,</a:t>
            </a:r>
          </a:p>
          <a:p>
            <a:pPr marL="0" indent="0">
              <a:buNone/>
              <a:defRPr sz="1800"/>
            </a:pPr>
            <a:r>
              <a:rPr lang="en-US" dirty="0"/>
              <a:t>Branch, City , Customer, Gender, </a:t>
            </a:r>
            <a:r>
              <a:rPr lang="en-US" dirty="0" err="1"/>
              <a:t>Product_line</a:t>
            </a:r>
            <a:r>
              <a:rPr lang="en-US" dirty="0"/>
              <a:t>, </a:t>
            </a:r>
            <a:r>
              <a:rPr lang="en-US" dirty="0" err="1"/>
              <a:t>Unit_price</a:t>
            </a:r>
            <a:r>
              <a:rPr lang="en-US" dirty="0"/>
              <a:t>, Quantity, Total,</a:t>
            </a:r>
            <a:br>
              <a:rPr lang="en-US" dirty="0"/>
            </a:br>
            <a:r>
              <a:rPr lang="en-US" dirty="0"/>
              <a:t>Payment, COGS, </a:t>
            </a:r>
            <a:r>
              <a:rPr lang="en-US" dirty="0" err="1"/>
              <a:t>gross_income</a:t>
            </a:r>
            <a:r>
              <a:rPr lang="en-US" dirty="0"/>
              <a:t>, Rating</a:t>
            </a:r>
          </a:p>
          <a:p>
            <a:pPr marL="0" indent="0">
              <a:buNone/>
              <a:defRPr sz="1800"/>
            </a:pPr>
            <a:r>
              <a:rPr lang="en-US" dirty="0"/>
              <a:t>FROM </a:t>
            </a:r>
            <a:r>
              <a:rPr lang="en-US" dirty="0" err="1"/>
              <a:t>supermarket_sales</a:t>
            </a:r>
            <a:r>
              <a:rPr lang="en-US" dirty="0"/>
              <a:t>; - Data is Available for Year 2019 , Month – </a:t>
            </a:r>
            <a:r>
              <a:rPr lang="en-US" dirty="0" err="1"/>
              <a:t>Jan,Feb,March</a:t>
            </a:r>
            <a:endParaRPr lang="en-US" dirty="0"/>
          </a:p>
          <a:p>
            <a:pPr marL="0" indent="0">
              <a:buNone/>
              <a:defRPr sz="1800"/>
            </a:pPr>
            <a:br>
              <a:rPr lang="en-US" dirty="0"/>
            </a:br>
            <a:r>
              <a:rPr lang="en-US" dirty="0"/>
              <a:t> -- Sales by month, day, hour</a:t>
            </a:r>
          </a:p>
          <a:p>
            <a:pPr>
              <a:buFont typeface="+mj-lt"/>
              <a:buAutoNum type="arabicPeriod"/>
              <a:defRPr sz="1800"/>
            </a:pPr>
            <a:r>
              <a:rPr lang="en-US" dirty="0"/>
              <a:t>SELECT Month, SUM(</a:t>
            </a:r>
            <a:r>
              <a:rPr lang="en-US" dirty="0" err="1"/>
              <a:t>gross_income</a:t>
            </a:r>
            <a:r>
              <a:rPr lang="en-US" dirty="0"/>
              <a:t>) FROM Date1 GROUP BY Month ORDER BY Month DESC; -- January is the Highest and </a:t>
            </a:r>
            <a:r>
              <a:rPr lang="en-US" dirty="0" err="1"/>
              <a:t>Feburary</a:t>
            </a:r>
            <a:r>
              <a:rPr lang="en-US" dirty="0"/>
              <a:t> is Lowest</a:t>
            </a:r>
            <a:br>
              <a:rPr lang="en-US" dirty="0"/>
            </a:br>
            <a:endParaRPr lang="en-US" dirty="0"/>
          </a:p>
          <a:p>
            <a:pPr>
              <a:buFont typeface="+mj-lt"/>
              <a:buAutoNum type="arabicPeriod"/>
              <a:defRPr sz="1800"/>
            </a:pPr>
            <a:r>
              <a:rPr lang="en-US" dirty="0"/>
              <a:t>SELECT Day, SUM(</a:t>
            </a:r>
            <a:r>
              <a:rPr lang="en-US" dirty="0" err="1"/>
              <a:t>gross_income</a:t>
            </a:r>
            <a:r>
              <a:rPr lang="en-US" dirty="0"/>
              <a:t>) FROM Date1 GROUP BY Day ORDER BY SUM(</a:t>
            </a:r>
            <a:r>
              <a:rPr lang="en-US" dirty="0" err="1"/>
              <a:t>gross_income</a:t>
            </a:r>
            <a:r>
              <a:rPr lang="en-US" dirty="0"/>
              <a:t>) DESC; -- Busiest Day is 15 ,9 ,17 of the Month</a:t>
            </a:r>
            <a:br>
              <a:rPr lang="en-US" dirty="0"/>
            </a:br>
            <a:endParaRPr lang="en-US" dirty="0"/>
          </a:p>
          <a:p>
            <a:pPr>
              <a:buFont typeface="+mj-lt"/>
              <a:buAutoNum type="arabicPeriod"/>
              <a:defRPr sz="1800"/>
            </a:pPr>
            <a:r>
              <a:rPr lang="en-US" dirty="0"/>
              <a:t>SELECT Hour, SUM(</a:t>
            </a:r>
            <a:r>
              <a:rPr lang="en-US" dirty="0" err="1"/>
              <a:t>gross_income</a:t>
            </a:r>
            <a:r>
              <a:rPr lang="en-US" dirty="0"/>
              <a:t>) FROM Date1 GROUP BY Hour ORDER BY SUM(</a:t>
            </a:r>
            <a:r>
              <a:rPr lang="en-US" dirty="0" err="1"/>
              <a:t>gross_income</a:t>
            </a:r>
            <a:r>
              <a:rPr lang="en-US" dirty="0"/>
              <a:t>) DESC; -- Busiest Hour is at 7 Pm,1Pm and 10 Am</a:t>
            </a:r>
          </a:p>
          <a:p>
            <a:pPr>
              <a:defRPr sz="1800"/>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Product Line Performance</a:t>
            </a:r>
          </a:p>
        </p:txBody>
      </p:sp>
      <p:sp>
        <p:nvSpPr>
          <p:cNvPr id="3" name="Content Placeholder 2"/>
          <p:cNvSpPr>
            <a:spLocks noGrp="1"/>
          </p:cNvSpPr>
          <p:nvPr>
            <p:ph idx="1"/>
          </p:nvPr>
        </p:nvSpPr>
        <p:spPr>
          <a:xfrm>
            <a:off x="349045" y="1265904"/>
            <a:ext cx="8229600" cy="4525963"/>
          </a:xfrm>
        </p:spPr>
        <p:txBody>
          <a:bodyPr>
            <a:normAutofit lnSpcReduction="10000"/>
          </a:bodyPr>
          <a:lstStyle/>
          <a:p>
            <a:pPr marL="0" indent="0">
              <a:buNone/>
              <a:defRPr sz="1800"/>
            </a:pPr>
            <a:br>
              <a:rPr lang="en-US" dirty="0"/>
            </a:br>
            <a:br>
              <a:rPr lang="en-US" dirty="0"/>
            </a:br>
            <a:r>
              <a:rPr lang="en-US" dirty="0"/>
              <a:t>-- Total revenue and rank by product line</a:t>
            </a:r>
          </a:p>
          <a:p>
            <a:pPr marL="0" indent="0">
              <a:buNone/>
              <a:defRPr sz="1800"/>
            </a:pPr>
            <a:r>
              <a:rPr lang="en-US" dirty="0"/>
              <a:t>SELECT </a:t>
            </a:r>
            <a:r>
              <a:rPr lang="en-US" dirty="0" err="1"/>
              <a:t>Product_line</a:t>
            </a:r>
            <a:r>
              <a:rPr lang="en-US" dirty="0"/>
              <a:t>, SUM(Total) AS Total, </a:t>
            </a:r>
          </a:p>
          <a:p>
            <a:pPr marL="0" indent="0">
              <a:buNone/>
              <a:defRPr sz="1800"/>
            </a:pPr>
            <a:r>
              <a:rPr lang="en-US" dirty="0"/>
              <a:t>DENSE_RANK() OVER (ORDER BY SUM(Total) DESC) AS Rank</a:t>
            </a:r>
          </a:p>
          <a:p>
            <a:pPr marL="0" indent="0">
              <a:buNone/>
              <a:defRPr sz="1800"/>
            </a:pPr>
            <a:r>
              <a:rPr lang="en-US" dirty="0"/>
              <a:t>FROM </a:t>
            </a:r>
            <a:r>
              <a:rPr lang="en-US" dirty="0" err="1"/>
              <a:t>supermarket_sales</a:t>
            </a:r>
            <a:r>
              <a:rPr lang="en-US" dirty="0"/>
              <a:t> GROUP BY </a:t>
            </a:r>
            <a:r>
              <a:rPr lang="en-US" dirty="0" err="1"/>
              <a:t>Product_line</a:t>
            </a:r>
            <a:r>
              <a:rPr lang="en-US" dirty="0"/>
              <a:t>;</a:t>
            </a:r>
            <a:br>
              <a:rPr lang="en-US" dirty="0"/>
            </a:br>
            <a:r>
              <a:rPr lang="en-US" dirty="0"/>
              <a:t># Food and Beverages is the Highest with 56144</a:t>
            </a:r>
            <a:br>
              <a:rPr lang="en-US" dirty="0"/>
            </a:br>
            <a:r>
              <a:rPr lang="en-US" dirty="0"/>
              <a:t># Health is Lowest and 49194</a:t>
            </a:r>
            <a:br>
              <a:rPr lang="en-US" dirty="0"/>
            </a:br>
            <a:endParaRPr lang="en-US" dirty="0"/>
          </a:p>
          <a:p>
            <a:pPr marL="0" indent="0">
              <a:buNone/>
              <a:defRPr sz="1800"/>
            </a:pPr>
            <a:endParaRPr lang="en-US" dirty="0"/>
          </a:p>
          <a:p>
            <a:pPr marL="0" indent="0">
              <a:buNone/>
              <a:defRPr sz="1800"/>
            </a:pPr>
            <a:r>
              <a:rPr lang="en-US" dirty="0"/>
              <a:t>-- Avg quantity sold per category</a:t>
            </a:r>
          </a:p>
          <a:p>
            <a:pPr marL="0" indent="0">
              <a:buNone/>
              <a:defRPr sz="1800"/>
            </a:pPr>
            <a:r>
              <a:rPr lang="en-US" dirty="0"/>
              <a:t>SELECT </a:t>
            </a:r>
            <a:r>
              <a:rPr lang="en-US" dirty="0" err="1"/>
              <a:t>Product_line</a:t>
            </a:r>
            <a:r>
              <a:rPr lang="en-US" dirty="0"/>
              <a:t>, ROUND(AVG(Quantity),2) AS </a:t>
            </a:r>
            <a:r>
              <a:rPr lang="en-US" dirty="0" err="1"/>
              <a:t>Avg_Quantity</a:t>
            </a:r>
            <a:endParaRPr lang="en-US" dirty="0"/>
          </a:p>
          <a:p>
            <a:pPr marL="0" indent="0">
              <a:buNone/>
              <a:defRPr sz="1800"/>
            </a:pPr>
            <a:r>
              <a:rPr lang="en-US" dirty="0"/>
              <a:t>FROM </a:t>
            </a:r>
            <a:r>
              <a:rPr lang="en-US" dirty="0" err="1"/>
              <a:t>supermarket_sales</a:t>
            </a:r>
            <a:r>
              <a:rPr lang="en-US" dirty="0"/>
              <a:t> GROUP BY </a:t>
            </a:r>
            <a:r>
              <a:rPr lang="en-US" dirty="0" err="1"/>
              <a:t>Product_line</a:t>
            </a:r>
            <a:r>
              <a:rPr lang="en-US" dirty="0"/>
              <a:t> ORDER BY </a:t>
            </a:r>
            <a:r>
              <a:rPr lang="en-US" dirty="0" err="1"/>
              <a:t>Avg_Quantity</a:t>
            </a:r>
            <a:r>
              <a:rPr lang="en-US" dirty="0"/>
              <a:t> DESC;</a:t>
            </a:r>
            <a:br>
              <a:rPr lang="en-US" dirty="0"/>
            </a:br>
            <a:br>
              <a:rPr lang="en-US" dirty="0"/>
            </a:br>
            <a:r>
              <a:rPr lang="en-US" dirty="0"/>
              <a:t># Electronic Accessories is Highest followed by Home and Life Style</a:t>
            </a:r>
          </a:p>
          <a:p>
            <a:pPr marL="0" indent="0">
              <a:buNone/>
              <a:defRPr sz="1800"/>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Payment Method Insights</a:t>
            </a:r>
          </a:p>
        </p:txBody>
      </p:sp>
      <p:sp>
        <p:nvSpPr>
          <p:cNvPr id="3" name="Content Placeholder 2"/>
          <p:cNvSpPr>
            <a:spLocks noGrp="1"/>
          </p:cNvSpPr>
          <p:nvPr>
            <p:ph idx="1"/>
          </p:nvPr>
        </p:nvSpPr>
        <p:spPr/>
        <p:txBody>
          <a:bodyPr/>
          <a:lstStyle/>
          <a:p>
            <a:pPr marL="0" indent="0">
              <a:buNone/>
              <a:defRPr sz="1800"/>
            </a:pPr>
            <a:br>
              <a:rPr lang="en-US" dirty="0"/>
            </a:br>
            <a:br>
              <a:rPr lang="en-US" dirty="0"/>
            </a:br>
            <a:r>
              <a:rPr lang="en-US" dirty="0"/>
              <a:t>-- Most preferred payment methods</a:t>
            </a:r>
          </a:p>
          <a:p>
            <a:pPr>
              <a:buFont typeface="+mj-lt"/>
              <a:buAutoNum type="arabicPeriod"/>
              <a:defRPr sz="1800"/>
            </a:pPr>
            <a:r>
              <a:rPr lang="en-US" dirty="0"/>
              <a:t>SELECT Payment, ROUND(AVG(Total),2) AS </a:t>
            </a:r>
            <a:r>
              <a:rPr lang="en-US" dirty="0" err="1"/>
              <a:t>Avg_Total</a:t>
            </a:r>
            <a:endParaRPr lang="en-US" dirty="0"/>
          </a:p>
          <a:p>
            <a:pPr marL="0" indent="0">
              <a:buNone/>
              <a:defRPr sz="1800"/>
            </a:pPr>
            <a:r>
              <a:rPr lang="en-US" dirty="0"/>
              <a:t>FROM </a:t>
            </a:r>
            <a:r>
              <a:rPr lang="en-US" dirty="0" err="1"/>
              <a:t>supermarket_sales</a:t>
            </a:r>
            <a:r>
              <a:rPr lang="en-US" dirty="0"/>
              <a:t> GROUP BY Payment ORDER BY </a:t>
            </a:r>
            <a:r>
              <a:rPr lang="en-US" dirty="0" err="1"/>
              <a:t>Avg_Total</a:t>
            </a:r>
            <a:r>
              <a:rPr lang="en-US" dirty="0"/>
              <a:t> DESC;</a:t>
            </a:r>
            <a:br>
              <a:rPr lang="en-US" dirty="0"/>
            </a:br>
            <a:br>
              <a:rPr lang="en-US" dirty="0"/>
            </a:br>
            <a:r>
              <a:rPr lang="en-US" dirty="0"/>
              <a:t># Order of Preferred payment by total Amount – </a:t>
            </a:r>
            <a:r>
              <a:rPr lang="en-US" dirty="0" err="1"/>
              <a:t>Cash,Credit,Ewallet</a:t>
            </a:r>
            <a:br>
              <a:rPr lang="en-US" dirty="0"/>
            </a:br>
            <a:endParaRPr lang="en-US" dirty="0"/>
          </a:p>
          <a:p>
            <a:pPr marL="0" indent="0">
              <a:buNone/>
              <a:defRPr sz="1800"/>
            </a:pPr>
            <a:r>
              <a:rPr lang="en-US" dirty="0"/>
              <a:t>-- Payment method vs customer satisfaction</a:t>
            </a:r>
          </a:p>
          <a:p>
            <a:pPr marL="0" indent="0">
              <a:buNone/>
              <a:defRPr sz="1800"/>
            </a:pPr>
            <a:r>
              <a:rPr lang="en-US" dirty="0"/>
              <a:t>2. SELECT Payment, ROUND(AVG(Rating),2) AS </a:t>
            </a:r>
            <a:r>
              <a:rPr lang="en-US" dirty="0" err="1"/>
              <a:t>Avg_Rating</a:t>
            </a:r>
            <a:endParaRPr lang="en-US" dirty="0"/>
          </a:p>
          <a:p>
            <a:pPr marL="0" indent="0">
              <a:buNone/>
              <a:defRPr sz="1800"/>
            </a:pPr>
            <a:r>
              <a:rPr lang="en-US" dirty="0"/>
              <a:t>FROM </a:t>
            </a:r>
            <a:r>
              <a:rPr lang="en-US" dirty="0" err="1"/>
              <a:t>supermarket_sales</a:t>
            </a:r>
            <a:r>
              <a:rPr lang="en-US" dirty="0"/>
              <a:t> GROUP BY Payment ORDER BY </a:t>
            </a:r>
            <a:r>
              <a:rPr lang="en-US" dirty="0" err="1"/>
              <a:t>Avg_Rating</a:t>
            </a:r>
            <a:r>
              <a:rPr lang="en-US" dirty="0"/>
              <a:t> DESC;</a:t>
            </a:r>
            <a:br>
              <a:rPr lang="en-US" dirty="0"/>
            </a:br>
            <a:br>
              <a:rPr lang="en-US" dirty="0"/>
            </a:br>
            <a:r>
              <a:rPr lang="en-US" dirty="0"/>
              <a:t># Order of Preferred payment by Rating– Credit, Cash, </a:t>
            </a:r>
            <a:r>
              <a:rPr lang="en-US" dirty="0" err="1"/>
              <a:t>Ewallet</a:t>
            </a:r>
            <a:endParaRPr lang="en-US" dirty="0"/>
          </a:p>
          <a:p>
            <a:pPr>
              <a:defRPr sz="1800"/>
            </a:pP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TotalTime>
  <Words>1703</Words>
  <Application>Microsoft Office PowerPoint</Application>
  <PresentationFormat>On-screen Show (4:3)</PresentationFormat>
  <Paragraphs>181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Retail Sales Data Analysis Using SQL   Raj Kishore Agrawal </vt:lpstr>
      <vt:lpstr>1. Introduction</vt:lpstr>
      <vt:lpstr>2. Project Objective</vt:lpstr>
      <vt:lpstr>3. SQL Analytical Approach</vt:lpstr>
      <vt:lpstr>4. Data Preprocessing</vt:lpstr>
      <vt:lpstr>Customer Segmentation</vt:lpstr>
      <vt:lpstr>Sales Trend Analysis</vt:lpstr>
      <vt:lpstr>Product Line Performance</vt:lpstr>
      <vt:lpstr>Payment Method Insights</vt:lpstr>
      <vt:lpstr>Branch and City-Wise Sales</vt:lpstr>
      <vt:lpstr>Customer Type Revenue Contribution</vt:lpstr>
      <vt:lpstr>Product Line Profitability</vt:lpstr>
      <vt:lpstr>Customer Satisfaction Analysis</vt:lpstr>
      <vt:lpstr>PowerPoint Presentation</vt:lpstr>
      <vt:lpstr>PowerPoint Presentation</vt:lpstr>
      <vt:lpstr>9.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RAJ KISHORE AGRAWAL</cp:lastModifiedBy>
  <cp:revision>8</cp:revision>
  <dcterms:created xsi:type="dcterms:W3CDTF">2013-01-27T09:14:16Z</dcterms:created>
  <dcterms:modified xsi:type="dcterms:W3CDTF">2025-04-06T06:09:11Z</dcterms:modified>
  <cp:category/>
</cp:coreProperties>
</file>