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6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61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4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058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2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7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8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3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5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6917" y="2273554"/>
            <a:ext cx="3331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066" y="4910455"/>
            <a:ext cx="1957934" cy="58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25299"/>
              </a:lnSpc>
              <a:spcBef>
                <a:spcPts val="100"/>
              </a:spcBef>
            </a:pPr>
            <a:r>
              <a:rPr sz="1500" b="1" spc="-5" dirty="0">
                <a:latin typeface="Calibri   "/>
                <a:cs typeface="Times New Roman"/>
              </a:rPr>
              <a:t>Submitted</a:t>
            </a:r>
            <a:r>
              <a:rPr sz="1500" b="1" spc="-35" dirty="0">
                <a:latin typeface="Calibri   "/>
                <a:cs typeface="Times New Roman"/>
              </a:rPr>
              <a:t> </a:t>
            </a:r>
            <a:r>
              <a:rPr sz="1500" b="1" spc="-5" dirty="0">
                <a:latin typeface="Calibri   "/>
                <a:cs typeface="Times New Roman"/>
              </a:rPr>
              <a:t>by</a:t>
            </a:r>
            <a:r>
              <a:rPr sz="1500" b="1" spc="-30" dirty="0">
                <a:latin typeface="Calibri   "/>
                <a:cs typeface="Times New Roman"/>
              </a:rPr>
              <a:t> </a:t>
            </a:r>
            <a:r>
              <a:rPr sz="1500" b="1" dirty="0">
                <a:latin typeface="Calibri   "/>
                <a:cs typeface="Times New Roman"/>
              </a:rPr>
              <a:t>:</a:t>
            </a:r>
            <a:endParaRPr lang="en-US" sz="1500" b="1" dirty="0">
              <a:latin typeface="Calibri   "/>
              <a:cs typeface="Times New Roman"/>
            </a:endParaRPr>
          </a:p>
          <a:p>
            <a:pPr marL="12700" marR="5080" indent="31750">
              <a:lnSpc>
                <a:spcPct val="125299"/>
              </a:lnSpc>
              <a:spcBef>
                <a:spcPts val="100"/>
              </a:spcBef>
            </a:pPr>
            <a:r>
              <a:rPr lang="en-US" sz="1500" b="1" dirty="0" err="1">
                <a:latin typeface="Calibri   "/>
                <a:cs typeface="Times New Roman"/>
              </a:rPr>
              <a:t>Racherla</a:t>
            </a:r>
            <a:r>
              <a:rPr lang="en-US" sz="1500" b="1" dirty="0">
                <a:latin typeface="Calibri   "/>
                <a:cs typeface="Times New Roman"/>
              </a:rPr>
              <a:t> Hemanth Raj</a:t>
            </a:r>
            <a:endParaRPr sz="1500" dirty="0">
              <a:latin typeface="Calibri   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D89ED-356D-D6D8-9719-D626F864B0E1}"/>
              </a:ext>
            </a:extLst>
          </p:cNvPr>
          <p:cNvSpPr txBox="1"/>
          <p:nvPr/>
        </p:nvSpPr>
        <p:spPr>
          <a:xfrm>
            <a:off x="2971800" y="1066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Lead Score Case Study </a:t>
            </a:r>
            <a:endParaRPr lang="en-IN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743" y="527066"/>
            <a:ext cx="764667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+mn-lt"/>
              </a:rPr>
              <a:t>Sensitivity</a:t>
            </a:r>
            <a:r>
              <a:rPr sz="3600" spc="30" dirty="0">
                <a:latin typeface="+mn-lt"/>
              </a:rPr>
              <a:t> </a:t>
            </a:r>
            <a:r>
              <a:rPr sz="3600" spc="-5" dirty="0">
                <a:latin typeface="+mn-lt"/>
              </a:rPr>
              <a:t>and</a:t>
            </a:r>
            <a:r>
              <a:rPr sz="3600" spc="10" dirty="0">
                <a:latin typeface="+mn-lt"/>
              </a:rPr>
              <a:t> </a:t>
            </a:r>
            <a:r>
              <a:rPr sz="3600" spc="-5" dirty="0">
                <a:latin typeface="+mn-lt"/>
              </a:rPr>
              <a:t>Specificity</a:t>
            </a:r>
            <a:r>
              <a:rPr sz="3600" spc="35" dirty="0">
                <a:latin typeface="+mn-lt"/>
              </a:rPr>
              <a:t> </a:t>
            </a:r>
            <a:r>
              <a:rPr sz="3600" spc="-5" dirty="0">
                <a:latin typeface="+mn-lt"/>
              </a:rPr>
              <a:t>on</a:t>
            </a:r>
            <a:r>
              <a:rPr sz="3600" spc="-30" dirty="0">
                <a:latin typeface="+mn-lt"/>
              </a:rPr>
              <a:t> </a:t>
            </a:r>
            <a:r>
              <a:rPr sz="3600" spc="-40" dirty="0">
                <a:latin typeface="+mn-lt"/>
              </a:rPr>
              <a:t>Train</a:t>
            </a:r>
            <a:r>
              <a:rPr sz="3600" spc="15" dirty="0">
                <a:latin typeface="+mn-lt"/>
              </a:rPr>
              <a:t> </a:t>
            </a:r>
            <a:r>
              <a:rPr sz="3600" spc="-5" dirty="0">
                <a:latin typeface="+mn-lt"/>
              </a:rPr>
              <a:t>Data</a:t>
            </a:r>
            <a:r>
              <a:rPr sz="3600" spc="10" dirty="0">
                <a:latin typeface="+mn-lt"/>
              </a:rPr>
              <a:t> </a:t>
            </a:r>
            <a:r>
              <a:rPr sz="3600" spc="-5" dirty="0">
                <a:latin typeface="+mn-lt"/>
              </a:rPr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025" y="1850908"/>
            <a:ext cx="48914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Calibri  "/>
                <a:cs typeface="Times New Roman"/>
              </a:rPr>
              <a:t>From graph </a:t>
            </a:r>
            <a:r>
              <a:rPr sz="1600" dirty="0">
                <a:latin typeface="Calibri  "/>
                <a:cs typeface="Times New Roman"/>
              </a:rPr>
              <a:t>o</a:t>
            </a:r>
            <a:r>
              <a:rPr sz="1600" spc="5" dirty="0">
                <a:latin typeface="Calibri  "/>
                <a:cs typeface="Times New Roman"/>
              </a:rPr>
              <a:t>p</a:t>
            </a:r>
            <a:r>
              <a:rPr sz="1600" dirty="0">
                <a:latin typeface="Calibri  "/>
                <a:cs typeface="Times New Roman"/>
              </a:rPr>
              <a:t>ti</a:t>
            </a:r>
            <a:r>
              <a:rPr sz="1600" spc="-15" dirty="0">
                <a:latin typeface="Calibri  "/>
                <a:cs typeface="Times New Roman"/>
              </a:rPr>
              <a:t>m</a:t>
            </a:r>
            <a:r>
              <a:rPr sz="1600" spc="-10" dirty="0">
                <a:latin typeface="Calibri  "/>
                <a:cs typeface="Times New Roman"/>
              </a:rPr>
              <a:t>a</a:t>
            </a:r>
            <a:r>
              <a:rPr sz="1600" dirty="0">
                <a:latin typeface="Calibri  "/>
                <a:cs typeface="Times New Roman"/>
              </a:rPr>
              <a:t>l</a:t>
            </a:r>
            <a:r>
              <a:rPr sz="1600" spc="-25" dirty="0">
                <a:latin typeface="Calibri  "/>
                <a:cs typeface="Times New Roman"/>
              </a:rPr>
              <a:t> </a:t>
            </a:r>
            <a:r>
              <a:rPr sz="1600" spc="-10" dirty="0">
                <a:latin typeface="Calibri  "/>
                <a:cs typeface="Times New Roman"/>
              </a:rPr>
              <a:t>c</a:t>
            </a:r>
            <a:r>
              <a:rPr sz="1600" dirty="0">
                <a:latin typeface="Calibri  "/>
                <a:cs typeface="Times New Roman"/>
              </a:rPr>
              <a:t>ut o</a:t>
            </a:r>
            <a:r>
              <a:rPr sz="1600" spc="-20" dirty="0">
                <a:latin typeface="Calibri  "/>
                <a:cs typeface="Times New Roman"/>
              </a:rPr>
              <a:t>f</a:t>
            </a:r>
            <a:r>
              <a:rPr sz="1600" dirty="0">
                <a:latin typeface="Calibri  "/>
                <a:cs typeface="Times New Roman"/>
              </a:rPr>
              <a:t>f</a:t>
            </a:r>
            <a:r>
              <a:rPr sz="1600" spc="-15" dirty="0">
                <a:latin typeface="Calibri  "/>
                <a:cs typeface="Times New Roman"/>
              </a:rPr>
              <a:t> </a:t>
            </a:r>
            <a:r>
              <a:rPr sz="1600" dirty="0">
                <a:latin typeface="Calibri  "/>
                <a:cs typeface="Times New Roman"/>
              </a:rPr>
              <a:t>of</a:t>
            </a:r>
            <a:r>
              <a:rPr sz="1600" spc="-15" dirty="0">
                <a:latin typeface="Calibri  "/>
                <a:cs typeface="Times New Roman"/>
              </a:rPr>
              <a:t> </a:t>
            </a:r>
            <a:r>
              <a:rPr sz="1600" dirty="0">
                <a:latin typeface="Calibri  "/>
                <a:cs typeface="Times New Roman"/>
              </a:rPr>
              <a:t>0.3</a:t>
            </a:r>
            <a:r>
              <a:rPr lang="en-US" sz="1600" dirty="0">
                <a:latin typeface="Calibri  "/>
                <a:cs typeface="Times New Roman"/>
              </a:rPr>
              <a:t>4</a:t>
            </a:r>
            <a:r>
              <a:rPr sz="1600" spc="-10" dirty="0">
                <a:latin typeface="Calibri  "/>
                <a:cs typeface="Times New Roman"/>
              </a:rPr>
              <a:t> </a:t>
            </a:r>
            <a:r>
              <a:rPr sz="1600" dirty="0">
                <a:latin typeface="Calibri  "/>
                <a:cs typeface="Times New Roman"/>
              </a:rPr>
              <a:t>b</a:t>
            </a:r>
            <a:r>
              <a:rPr sz="1600" spc="-10" dirty="0">
                <a:latin typeface="Calibri  "/>
                <a:cs typeface="Times New Roman"/>
              </a:rPr>
              <a:t>a</a:t>
            </a:r>
            <a:r>
              <a:rPr sz="1600" spc="-5" dirty="0">
                <a:latin typeface="Calibri  "/>
                <a:cs typeface="Times New Roman"/>
              </a:rPr>
              <a:t>sed</a:t>
            </a:r>
            <a:r>
              <a:rPr sz="1600" dirty="0">
                <a:latin typeface="Calibri  "/>
                <a:cs typeface="Times New Roman"/>
              </a:rPr>
              <a:t> on</a:t>
            </a:r>
            <a:r>
              <a:rPr sz="1600" spc="-95" dirty="0">
                <a:latin typeface="Calibri  "/>
                <a:cs typeface="Times New Roman"/>
              </a:rPr>
              <a:t> </a:t>
            </a:r>
            <a:r>
              <a:rPr sz="1600" spc="-5" dirty="0">
                <a:latin typeface="Calibri  "/>
                <a:cs typeface="Times New Roman"/>
              </a:rPr>
              <a:t>A</a:t>
            </a:r>
            <a:r>
              <a:rPr sz="1600" spc="-15" dirty="0">
                <a:latin typeface="Calibri  "/>
                <a:cs typeface="Times New Roman"/>
              </a:rPr>
              <a:t>c</a:t>
            </a:r>
            <a:r>
              <a:rPr sz="1600" spc="-10" dirty="0">
                <a:latin typeface="Calibri  "/>
                <a:cs typeface="Times New Roman"/>
              </a:rPr>
              <a:t>c</a:t>
            </a:r>
            <a:r>
              <a:rPr sz="1600" dirty="0">
                <a:latin typeface="Calibri  "/>
                <a:cs typeface="Times New Roman"/>
              </a:rPr>
              <a:t>ura</a:t>
            </a:r>
            <a:r>
              <a:rPr sz="1600" spc="-10" dirty="0">
                <a:latin typeface="Calibri  "/>
                <a:cs typeface="Times New Roman"/>
              </a:rPr>
              <a:t>c</a:t>
            </a:r>
            <a:r>
              <a:rPr sz="1600" spc="-105" dirty="0">
                <a:latin typeface="Calibri  "/>
                <a:cs typeface="Times New Roman"/>
              </a:rPr>
              <a:t>y</a:t>
            </a:r>
            <a:r>
              <a:rPr sz="1600" dirty="0">
                <a:latin typeface="Calibri  "/>
                <a:cs typeface="Times New Roman"/>
              </a:rPr>
              <a:t>,</a:t>
            </a: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  "/>
                <a:cs typeface="Times New Roman"/>
              </a:rPr>
              <a:t>Sensitivity</a:t>
            </a:r>
            <a:r>
              <a:rPr sz="1600" spc="-40" dirty="0">
                <a:latin typeface="Calibri  "/>
                <a:cs typeface="Times New Roman"/>
              </a:rPr>
              <a:t> </a:t>
            </a:r>
            <a:r>
              <a:rPr sz="1600" spc="-5" dirty="0">
                <a:latin typeface="Calibri  "/>
                <a:cs typeface="Times New Roman"/>
              </a:rPr>
              <a:t>and</a:t>
            </a:r>
            <a:r>
              <a:rPr sz="1600" spc="-15" dirty="0">
                <a:latin typeface="Calibri  "/>
                <a:cs typeface="Times New Roman"/>
              </a:rPr>
              <a:t> </a:t>
            </a:r>
            <a:r>
              <a:rPr sz="1600" spc="-5" dirty="0">
                <a:latin typeface="Calibri  "/>
                <a:cs typeface="Times New Roman"/>
              </a:rPr>
              <a:t>Specificity</a:t>
            </a:r>
            <a:endParaRPr sz="1600" dirty="0">
              <a:latin typeface="Calibri  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8013" y="2926911"/>
            <a:ext cx="3352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cs typeface="Times New Roman"/>
              </a:rPr>
              <a:t>Accuracy</a:t>
            </a:r>
            <a:r>
              <a:rPr sz="1600" spc="-2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-</a:t>
            </a:r>
            <a:r>
              <a:rPr sz="1600" spc="-25" dirty="0">
                <a:cs typeface="Times New Roman"/>
              </a:rPr>
              <a:t> </a:t>
            </a:r>
            <a:r>
              <a:rPr lang="en-US" sz="1600" spc="-25" dirty="0">
                <a:cs typeface="Times New Roman"/>
              </a:rPr>
              <a:t>92</a:t>
            </a:r>
            <a:r>
              <a:rPr sz="1600" dirty="0"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cs typeface="Times New Roman"/>
              </a:rPr>
              <a:t>Sensitivity</a:t>
            </a:r>
            <a:r>
              <a:rPr sz="1600" spc="-3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-</a:t>
            </a:r>
            <a:r>
              <a:rPr sz="1600" spc="345" dirty="0">
                <a:cs typeface="Times New Roman"/>
              </a:rPr>
              <a:t> </a:t>
            </a:r>
            <a:r>
              <a:rPr lang="en-US" sz="1600" spc="345" dirty="0">
                <a:cs typeface="Times New Roman"/>
              </a:rPr>
              <a:t>90</a:t>
            </a:r>
            <a:r>
              <a:rPr lang="en-IN" sz="1600" spc="-20" dirty="0">
                <a:cs typeface="Times New Roman"/>
              </a:rPr>
              <a:t> </a:t>
            </a:r>
            <a:r>
              <a:rPr lang="en-IN" sz="1600" dirty="0">
                <a:cs typeface="Times New Roman"/>
              </a:rPr>
              <a:t>%</a:t>
            </a:r>
            <a:endParaRPr sz="1600" dirty="0"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cs typeface="Times New Roman"/>
              </a:rPr>
              <a:t>Specificity</a:t>
            </a:r>
            <a:r>
              <a:rPr sz="1600" spc="-4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-</a:t>
            </a:r>
            <a:r>
              <a:rPr sz="1600" spc="-15" dirty="0">
                <a:cs typeface="Times New Roman"/>
              </a:rPr>
              <a:t> </a:t>
            </a:r>
            <a:r>
              <a:rPr lang="en-IN" sz="1600" dirty="0">
                <a:cs typeface="Times New Roman"/>
              </a:rPr>
              <a:t>8</a:t>
            </a:r>
            <a:r>
              <a:rPr sz="1600" dirty="0">
                <a:cs typeface="Times New Roman"/>
              </a:rPr>
              <a:t>2</a:t>
            </a:r>
            <a:r>
              <a:rPr sz="1600" spc="-2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cs typeface="Times New Roman"/>
              </a:rPr>
              <a:t>False</a:t>
            </a:r>
            <a:r>
              <a:rPr sz="1600" spc="-2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Positive</a:t>
            </a:r>
            <a:r>
              <a:rPr sz="1600" spc="-45" dirty="0">
                <a:cs typeface="Times New Roman"/>
              </a:rPr>
              <a:t> </a:t>
            </a:r>
            <a:r>
              <a:rPr sz="1600" spc="-5" dirty="0">
                <a:cs typeface="Times New Roman"/>
              </a:rPr>
              <a:t>Rate</a:t>
            </a:r>
            <a:r>
              <a:rPr sz="1600" spc="-20" dirty="0">
                <a:cs typeface="Times New Roman"/>
              </a:rPr>
              <a:t> </a:t>
            </a:r>
            <a:r>
              <a:rPr lang="en-IN" sz="1600" dirty="0">
                <a:cs typeface="Times New Roman"/>
              </a:rPr>
              <a:t>–</a:t>
            </a:r>
            <a:r>
              <a:rPr sz="1600" spc="-10" dirty="0">
                <a:cs typeface="Times New Roman"/>
              </a:rPr>
              <a:t> </a:t>
            </a:r>
            <a:r>
              <a:rPr lang="en-US" sz="1600" spc="-10" dirty="0">
                <a:cs typeface="Times New Roman"/>
              </a:rPr>
              <a:t>7.6</a:t>
            </a:r>
            <a:r>
              <a:rPr sz="1600" dirty="0"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cs typeface="Times New Roman"/>
              </a:rPr>
              <a:t>Positive</a:t>
            </a:r>
            <a:r>
              <a:rPr sz="1600" spc="-5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Predictive</a:t>
            </a:r>
            <a:r>
              <a:rPr sz="1600" spc="-65" dirty="0">
                <a:cs typeface="Times New Roman"/>
              </a:rPr>
              <a:t> </a:t>
            </a:r>
            <a:r>
              <a:rPr sz="1600" spc="-40" dirty="0">
                <a:cs typeface="Times New Roman"/>
              </a:rPr>
              <a:t>Value</a:t>
            </a:r>
            <a:r>
              <a:rPr sz="1600" spc="-25" dirty="0">
                <a:cs typeface="Times New Roman"/>
              </a:rPr>
              <a:t> </a:t>
            </a:r>
            <a:r>
              <a:rPr lang="en-IN" sz="1600" dirty="0">
                <a:cs typeface="Times New Roman"/>
              </a:rPr>
              <a:t>–</a:t>
            </a:r>
            <a:r>
              <a:rPr sz="1600" spc="-10" dirty="0">
                <a:cs typeface="Times New Roman"/>
              </a:rPr>
              <a:t> </a:t>
            </a:r>
            <a:r>
              <a:rPr lang="en-US" sz="1600" spc="-10" dirty="0">
                <a:cs typeface="Times New Roman"/>
              </a:rPr>
              <a:t>87%</a:t>
            </a:r>
            <a:endParaRPr sz="1600" dirty="0"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1416" y="2059304"/>
            <a:ext cx="1055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96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316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697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ADA84D-7D71-F32A-623A-28289E8CF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4" y="2701036"/>
            <a:ext cx="4364101" cy="31955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59" y="395248"/>
            <a:ext cx="681609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+mn-lt"/>
              </a:rPr>
              <a:t>Model </a:t>
            </a:r>
            <a:r>
              <a:rPr sz="3600" b="1" dirty="0">
                <a:latin typeface="+mn-lt"/>
              </a:rPr>
              <a:t>Evaluation-</a:t>
            </a:r>
            <a:r>
              <a:rPr sz="3600" b="1" spc="-5" dirty="0">
                <a:latin typeface="+mn-lt"/>
              </a:rPr>
              <a:t> </a:t>
            </a:r>
            <a:r>
              <a:rPr sz="3600" b="1" spc="-10" dirty="0">
                <a:latin typeface="+mn-lt"/>
              </a:rPr>
              <a:t>Precision</a:t>
            </a:r>
            <a:r>
              <a:rPr sz="3600" b="1" spc="15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and</a:t>
            </a:r>
            <a:r>
              <a:rPr sz="3600" b="1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Recall</a:t>
            </a:r>
            <a:r>
              <a:rPr sz="3600" b="1" spc="15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on</a:t>
            </a:r>
            <a:r>
              <a:rPr sz="3600" b="1" spc="-35" dirty="0">
                <a:latin typeface="+mn-lt"/>
              </a:rPr>
              <a:t> </a:t>
            </a:r>
            <a:r>
              <a:rPr sz="3600" b="1" spc="-40" dirty="0">
                <a:latin typeface="+mn-lt"/>
              </a:rPr>
              <a:t>Train</a:t>
            </a:r>
            <a:r>
              <a:rPr sz="3600" b="1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9430" y="2948908"/>
            <a:ext cx="285216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  "/>
                <a:cs typeface="Times New Roman"/>
              </a:rPr>
              <a:t>Precision</a:t>
            </a:r>
            <a:r>
              <a:rPr lang="en-US" sz="1600" spc="-5" dirty="0">
                <a:latin typeface="Calibri  "/>
                <a:cs typeface="Times New Roman"/>
              </a:rPr>
              <a:t> for converted</a:t>
            </a:r>
            <a:r>
              <a:rPr sz="1600" spc="-30" dirty="0">
                <a:latin typeface="Calibri  "/>
                <a:cs typeface="Times New Roman"/>
              </a:rPr>
              <a:t> </a:t>
            </a:r>
            <a:r>
              <a:rPr sz="1600" dirty="0">
                <a:latin typeface="Calibri  "/>
                <a:cs typeface="Times New Roman"/>
              </a:rPr>
              <a:t>-</a:t>
            </a:r>
            <a:r>
              <a:rPr sz="1600" spc="-20" dirty="0">
                <a:latin typeface="Calibri  "/>
                <a:cs typeface="Times New Roman"/>
              </a:rPr>
              <a:t> </a:t>
            </a:r>
            <a:r>
              <a:rPr lang="en-US" sz="1600" spc="-20" dirty="0">
                <a:latin typeface="Calibri  "/>
                <a:cs typeface="Times New Roman"/>
              </a:rPr>
              <a:t>89</a:t>
            </a:r>
            <a:r>
              <a:rPr sz="1600" spc="-25" dirty="0">
                <a:latin typeface="Calibri  "/>
                <a:cs typeface="Times New Roman"/>
              </a:rPr>
              <a:t> </a:t>
            </a:r>
            <a:r>
              <a:rPr sz="1600" dirty="0">
                <a:latin typeface="Calibri  "/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  "/>
                <a:cs typeface="Times New Roman"/>
              </a:rPr>
              <a:t>Recall</a:t>
            </a:r>
            <a:r>
              <a:rPr sz="1600" spc="-15" dirty="0">
                <a:latin typeface="Calibri  "/>
                <a:cs typeface="Times New Roman"/>
              </a:rPr>
              <a:t> </a:t>
            </a:r>
            <a:r>
              <a:rPr lang="en-US" sz="1600" spc="-15" dirty="0">
                <a:latin typeface="Calibri  "/>
                <a:cs typeface="Times New Roman"/>
              </a:rPr>
              <a:t>for converted</a:t>
            </a:r>
            <a:r>
              <a:rPr sz="1600" dirty="0">
                <a:latin typeface="Calibri  "/>
                <a:cs typeface="Times New Roman"/>
              </a:rPr>
              <a:t>-</a:t>
            </a:r>
            <a:r>
              <a:rPr sz="1600" spc="-15" dirty="0">
                <a:latin typeface="Calibri  "/>
                <a:cs typeface="Times New Roman"/>
              </a:rPr>
              <a:t> </a:t>
            </a:r>
            <a:r>
              <a:rPr lang="en-US" sz="1600" spc="-15" dirty="0">
                <a:latin typeface="Calibri  "/>
                <a:cs typeface="Times New Roman"/>
              </a:rPr>
              <a:t>89</a:t>
            </a:r>
            <a:r>
              <a:rPr sz="1600" spc="-25" dirty="0">
                <a:latin typeface="Calibri  "/>
                <a:cs typeface="Times New Roman"/>
              </a:rPr>
              <a:t> </a:t>
            </a:r>
            <a:r>
              <a:rPr sz="1600" dirty="0">
                <a:latin typeface="Calibri  "/>
                <a:cs typeface="Times New Roman"/>
              </a:rPr>
              <a:t>%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26148" y="1655140"/>
            <a:ext cx="1386205" cy="6463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  <a:spcBef>
                <a:spcPts val="1110"/>
              </a:spcBef>
              <a:tabLst>
                <a:tab pos="102870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3397	461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470" y="1955474"/>
            <a:ext cx="51701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latin typeface="Calibri "/>
                <a:cs typeface="Times New Roman"/>
              </a:rPr>
              <a:t>From graph </a:t>
            </a:r>
            <a:r>
              <a:rPr sz="1600" spc="-5" dirty="0">
                <a:latin typeface="Calibri "/>
                <a:cs typeface="Times New Roman"/>
              </a:rPr>
              <a:t>an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optimal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cut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10" dirty="0">
                <a:latin typeface="Calibri "/>
                <a:cs typeface="Times New Roman"/>
              </a:rPr>
              <a:t>off </a:t>
            </a:r>
            <a:r>
              <a:rPr sz="1600" dirty="0">
                <a:latin typeface="Calibri "/>
                <a:cs typeface="Times New Roman"/>
              </a:rPr>
              <a:t>of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0.</a:t>
            </a:r>
            <a:r>
              <a:rPr lang="en-US" sz="1600" dirty="0">
                <a:latin typeface="Calibri "/>
                <a:cs typeface="Times New Roman"/>
              </a:rPr>
              <a:t>34</a:t>
            </a:r>
            <a:r>
              <a:rPr sz="1600" spc="-5" dirty="0">
                <a:latin typeface="Calibri "/>
                <a:cs typeface="Times New Roman"/>
              </a:rPr>
              <a:t> based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on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Precision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and</a:t>
            </a:r>
            <a:endParaRPr sz="1600" dirty="0">
              <a:latin typeface="Calibri 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 "/>
                <a:cs typeface="Times New Roman"/>
              </a:rPr>
              <a:t>Recall</a:t>
            </a:r>
            <a:endParaRPr sz="1600" dirty="0">
              <a:latin typeface="Calibri 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0770AF-A108-CB1E-5978-F655253E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" y="2439344"/>
            <a:ext cx="5515293" cy="34912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50861"/>
            <a:ext cx="740092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+mn-lt"/>
              </a:rPr>
              <a:t>Model</a:t>
            </a:r>
            <a:r>
              <a:rPr sz="3600" b="1" spc="10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Evaluation</a:t>
            </a:r>
            <a:r>
              <a:rPr sz="3600" b="1" spc="20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–</a:t>
            </a:r>
            <a:r>
              <a:rPr sz="3600" b="1" spc="10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Sensitivity</a:t>
            </a:r>
            <a:r>
              <a:rPr sz="3600" b="1" spc="30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and</a:t>
            </a:r>
            <a:r>
              <a:rPr sz="3600" b="1" spc="20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Specificity</a:t>
            </a:r>
            <a:r>
              <a:rPr sz="3600" b="1" spc="25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on</a:t>
            </a:r>
            <a:r>
              <a:rPr sz="3600" b="1" spc="-25" dirty="0">
                <a:latin typeface="+mn-lt"/>
              </a:rPr>
              <a:t> </a:t>
            </a:r>
            <a:r>
              <a:rPr sz="3600" b="1" spc="-60" dirty="0">
                <a:latin typeface="+mn-lt"/>
              </a:rPr>
              <a:t>Test</a:t>
            </a:r>
            <a:r>
              <a:rPr sz="3600" b="1" spc="25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2386965"/>
            <a:ext cx="2743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cs typeface="Times New Roman"/>
              </a:rPr>
              <a:t>Accuracy</a:t>
            </a:r>
            <a:r>
              <a:rPr sz="1600" spc="-1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-</a:t>
            </a:r>
            <a:r>
              <a:rPr sz="1600" spc="-20" dirty="0">
                <a:cs typeface="Times New Roman"/>
              </a:rPr>
              <a:t> </a:t>
            </a:r>
            <a:r>
              <a:rPr lang="en-US" sz="1600" spc="-20" dirty="0">
                <a:cs typeface="Times New Roman"/>
              </a:rPr>
              <a:t>93</a:t>
            </a:r>
            <a:r>
              <a:rPr sz="1600" spc="-2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cs typeface="Times New Roman"/>
              </a:rPr>
              <a:t>Sensitivity</a:t>
            </a:r>
            <a:r>
              <a:rPr sz="1600" spc="-4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-</a:t>
            </a:r>
            <a:r>
              <a:rPr sz="1600" spc="340" dirty="0">
                <a:cs typeface="Times New Roman"/>
              </a:rPr>
              <a:t> </a:t>
            </a:r>
            <a:r>
              <a:rPr lang="en-US" sz="1600" spc="340" dirty="0">
                <a:cs typeface="Times New Roman"/>
              </a:rPr>
              <a:t>92</a:t>
            </a:r>
            <a:r>
              <a:rPr sz="1600" spc="-2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cs typeface="Times New Roman"/>
              </a:rPr>
              <a:t>Specificity</a:t>
            </a:r>
            <a:r>
              <a:rPr sz="1600" spc="-4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-</a:t>
            </a:r>
            <a:r>
              <a:rPr sz="1600" spc="-20" dirty="0">
                <a:cs typeface="Times New Roman"/>
              </a:rPr>
              <a:t> </a:t>
            </a:r>
            <a:r>
              <a:rPr lang="en-US" sz="1600" spc="-20" dirty="0">
                <a:cs typeface="Times New Roman"/>
              </a:rPr>
              <a:t>93</a:t>
            </a:r>
            <a:r>
              <a:rPr sz="1600" spc="-3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%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93189" y="1972182"/>
            <a:ext cx="1055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33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139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300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133600"/>
            <a:ext cx="9753600" cy="200631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While we have checked both Sensitivity-Specificity as well as Precision and Recall Metrics, we have considered the optimal cut off based on Sensitivity and Specificity for calculating the final prediction.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Accuracy, Sensitivity and Specificity values of test set are around 93%, 92% and 93% which are approximately closer to the respective values calculated using trained set.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Also the lead score calculated in the trained set of data shows the conversion rate on the final predicted model is around 93%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Hence overall this model seems to be good</a:t>
            </a:r>
          </a:p>
          <a:p>
            <a:pPr marL="241300" marR="76835" indent="-228600">
              <a:lnSpc>
                <a:spcPts val="1620"/>
              </a:lnSpc>
              <a:spcBef>
                <a:spcPts val="305"/>
              </a:spcBef>
              <a:buFont typeface="Wingdings"/>
              <a:buChar char=""/>
              <a:tabLst>
                <a:tab pos="241300" algn="l"/>
              </a:tabLst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846059"/>
            <a:ext cx="33528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+mn-lt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" y="1232662"/>
            <a:ext cx="10523220" cy="49712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cs typeface="Times New Roman"/>
              </a:rPr>
              <a:t>Problem</a:t>
            </a:r>
            <a:r>
              <a:rPr sz="1700" b="1" spc="-50" dirty="0">
                <a:cs typeface="Times New Roman"/>
              </a:rPr>
              <a:t> </a:t>
            </a:r>
            <a:r>
              <a:rPr sz="1700" b="1" dirty="0">
                <a:cs typeface="Times New Roman"/>
              </a:rPr>
              <a:t>Statement</a:t>
            </a:r>
            <a:r>
              <a:rPr sz="1700" b="1" spc="-50" dirty="0">
                <a:cs typeface="Times New Roman"/>
              </a:rPr>
              <a:t> </a:t>
            </a:r>
            <a:r>
              <a:rPr sz="1700" dirty="0"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36830" marR="105410">
              <a:lnSpc>
                <a:spcPts val="1620"/>
              </a:lnSpc>
            </a:pPr>
            <a:r>
              <a:rPr sz="1600" spc="-5" dirty="0">
                <a:latin typeface="Calibri "/>
                <a:cs typeface="Times New Roman"/>
              </a:rPr>
              <a:t>X Education sells </a:t>
            </a:r>
            <a:r>
              <a:rPr sz="1600" dirty="0">
                <a:latin typeface="Calibri "/>
                <a:cs typeface="Times New Roman"/>
              </a:rPr>
              <a:t>online </a:t>
            </a:r>
            <a:r>
              <a:rPr sz="1600" spc="-5" dirty="0">
                <a:latin typeface="Calibri "/>
                <a:cs typeface="Times New Roman"/>
              </a:rPr>
              <a:t>courses </a:t>
            </a:r>
            <a:r>
              <a:rPr sz="1600" dirty="0">
                <a:latin typeface="Calibri "/>
                <a:cs typeface="Times New Roman"/>
              </a:rPr>
              <a:t>to </a:t>
            </a:r>
            <a:r>
              <a:rPr sz="1600" spc="-5" dirty="0">
                <a:latin typeface="Calibri "/>
                <a:cs typeface="Times New Roman"/>
              </a:rPr>
              <a:t>industry </a:t>
            </a:r>
            <a:r>
              <a:rPr sz="1600" dirty="0">
                <a:latin typeface="Calibri "/>
                <a:cs typeface="Times New Roman"/>
              </a:rPr>
              <a:t>professionals. </a:t>
            </a:r>
            <a:r>
              <a:rPr sz="1600" spc="-5" dirty="0">
                <a:latin typeface="Calibri "/>
                <a:cs typeface="Times New Roman"/>
              </a:rPr>
              <a:t>The company markets its courses </a:t>
            </a:r>
            <a:r>
              <a:rPr sz="1600" dirty="0">
                <a:latin typeface="Calibri "/>
                <a:cs typeface="Times New Roman"/>
              </a:rPr>
              <a:t>on </a:t>
            </a:r>
            <a:r>
              <a:rPr sz="1600" spc="-5" dirty="0">
                <a:latin typeface="Calibri "/>
                <a:cs typeface="Times New Roman"/>
              </a:rPr>
              <a:t>several websites and search engines </a:t>
            </a:r>
            <a:r>
              <a:rPr sz="1600" dirty="0">
                <a:latin typeface="Calibri "/>
                <a:cs typeface="Times New Roman"/>
              </a:rPr>
              <a:t>like </a:t>
            </a:r>
            <a:r>
              <a:rPr sz="1600" spc="-36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Google.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libri "/>
              <a:cs typeface="Times New Roman"/>
            </a:endParaRPr>
          </a:p>
          <a:p>
            <a:pPr marL="36830" marR="109855">
              <a:lnSpc>
                <a:spcPts val="1620"/>
              </a:lnSpc>
            </a:pPr>
            <a:r>
              <a:rPr sz="1600" spc="-5" dirty="0">
                <a:latin typeface="Calibri "/>
                <a:cs typeface="Times New Roman"/>
              </a:rPr>
              <a:t>Once these people </a:t>
            </a:r>
            <a:r>
              <a:rPr sz="1600" dirty="0">
                <a:latin typeface="Calibri "/>
                <a:cs typeface="Times New Roman"/>
              </a:rPr>
              <a:t>land on the </a:t>
            </a:r>
            <a:r>
              <a:rPr sz="1600" spc="-5" dirty="0">
                <a:latin typeface="Calibri "/>
                <a:cs typeface="Times New Roman"/>
              </a:rPr>
              <a:t>website, they might </a:t>
            </a:r>
            <a:r>
              <a:rPr sz="1600" dirty="0">
                <a:latin typeface="Calibri "/>
                <a:cs typeface="Times New Roman"/>
              </a:rPr>
              <a:t>browse the </a:t>
            </a:r>
            <a:r>
              <a:rPr sz="1600" spc="-5" dirty="0">
                <a:latin typeface="Calibri "/>
                <a:cs typeface="Times New Roman"/>
              </a:rPr>
              <a:t>courses </a:t>
            </a:r>
            <a:r>
              <a:rPr sz="1600" dirty="0">
                <a:latin typeface="Calibri "/>
                <a:cs typeface="Times New Roman"/>
              </a:rPr>
              <a:t>or fill up a form for the </a:t>
            </a:r>
            <a:r>
              <a:rPr sz="1600" spc="-5" dirty="0">
                <a:latin typeface="Calibri "/>
                <a:cs typeface="Times New Roman"/>
              </a:rPr>
              <a:t>course </a:t>
            </a:r>
            <a:r>
              <a:rPr sz="1600" dirty="0">
                <a:latin typeface="Calibri "/>
                <a:cs typeface="Times New Roman"/>
              </a:rPr>
              <a:t>or </a:t>
            </a:r>
            <a:r>
              <a:rPr sz="1600" spc="-5" dirty="0">
                <a:latin typeface="Calibri "/>
                <a:cs typeface="Times New Roman"/>
              </a:rPr>
              <a:t>watch some videos. When these </a:t>
            </a:r>
            <a:r>
              <a:rPr sz="1600" spc="-36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people </a:t>
            </a:r>
            <a:r>
              <a:rPr sz="1600" dirty="0">
                <a:latin typeface="Calibri "/>
                <a:cs typeface="Times New Roman"/>
              </a:rPr>
              <a:t>fill up a form providing </a:t>
            </a:r>
            <a:r>
              <a:rPr sz="1600" spc="-5" dirty="0">
                <a:latin typeface="Calibri "/>
                <a:cs typeface="Times New Roman"/>
              </a:rPr>
              <a:t>their </a:t>
            </a:r>
            <a:r>
              <a:rPr sz="1600" spc="-10" dirty="0">
                <a:latin typeface="Calibri "/>
                <a:cs typeface="Times New Roman"/>
              </a:rPr>
              <a:t>email </a:t>
            </a:r>
            <a:r>
              <a:rPr sz="1600" spc="-5" dirty="0">
                <a:latin typeface="Calibri "/>
                <a:cs typeface="Times New Roman"/>
              </a:rPr>
              <a:t>address </a:t>
            </a:r>
            <a:r>
              <a:rPr sz="1600" dirty="0">
                <a:latin typeface="Calibri "/>
                <a:cs typeface="Times New Roman"/>
              </a:rPr>
              <a:t>or phone </a:t>
            </a:r>
            <a:r>
              <a:rPr sz="1600" spc="-15" dirty="0">
                <a:latin typeface="Calibri "/>
                <a:cs typeface="Times New Roman"/>
              </a:rPr>
              <a:t>number, </a:t>
            </a:r>
            <a:r>
              <a:rPr sz="1600" spc="-5" dirty="0">
                <a:latin typeface="Calibri "/>
                <a:cs typeface="Times New Roman"/>
              </a:rPr>
              <a:t>they are classified </a:t>
            </a:r>
            <a:r>
              <a:rPr sz="1600" dirty="0">
                <a:latin typeface="Calibri "/>
                <a:cs typeface="Times New Roman"/>
              </a:rPr>
              <a:t>to be a </a:t>
            </a:r>
            <a:r>
              <a:rPr sz="1600" spc="-5" dirty="0">
                <a:latin typeface="Calibri "/>
                <a:cs typeface="Times New Roman"/>
              </a:rPr>
              <a:t>lead. </a:t>
            </a:r>
            <a:r>
              <a:rPr sz="1600" spc="-10" dirty="0">
                <a:latin typeface="Calibri "/>
                <a:cs typeface="Times New Roman"/>
              </a:rPr>
              <a:t>Moreover, </a:t>
            </a:r>
            <a:r>
              <a:rPr sz="1600" dirty="0">
                <a:latin typeface="Calibri "/>
                <a:cs typeface="Times New Roman"/>
              </a:rPr>
              <a:t>the </a:t>
            </a:r>
            <a:r>
              <a:rPr sz="1600" spc="-5" dirty="0">
                <a:latin typeface="Calibri "/>
                <a:cs typeface="Times New Roman"/>
              </a:rPr>
              <a:t>company also gets </a:t>
            </a:r>
            <a:r>
              <a:rPr sz="160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leads</a:t>
            </a:r>
            <a:r>
              <a:rPr sz="1600" spc="-1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through</a:t>
            </a:r>
            <a:r>
              <a:rPr sz="1600" spc="-4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past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referrals.</a:t>
            </a:r>
            <a:endParaRPr sz="1600" dirty="0">
              <a:latin typeface="Calibri 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Calibri "/>
              <a:cs typeface="Times New Roman"/>
            </a:endParaRPr>
          </a:p>
          <a:p>
            <a:pPr marL="36830" marR="215265">
              <a:lnSpc>
                <a:spcPts val="1620"/>
              </a:lnSpc>
            </a:pPr>
            <a:r>
              <a:rPr sz="1600" spc="-5" dirty="0">
                <a:latin typeface="Calibri "/>
                <a:cs typeface="Times New Roman"/>
              </a:rPr>
              <a:t>Once</a:t>
            </a:r>
            <a:r>
              <a:rPr sz="160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these</a:t>
            </a:r>
            <a:r>
              <a:rPr sz="1600" spc="-1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leads</a:t>
            </a:r>
            <a:r>
              <a:rPr sz="1600" spc="1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are</a:t>
            </a:r>
            <a:r>
              <a:rPr sz="1600" spc="-5" dirty="0">
                <a:latin typeface="Calibri "/>
                <a:cs typeface="Times New Roman"/>
              </a:rPr>
              <a:t> acquired,</a:t>
            </a:r>
            <a:r>
              <a:rPr sz="1600" spc="-15" dirty="0">
                <a:latin typeface="Calibri "/>
                <a:cs typeface="Times New Roman"/>
              </a:rPr>
              <a:t> </a:t>
            </a:r>
            <a:r>
              <a:rPr sz="1600" spc="-10" dirty="0">
                <a:latin typeface="Calibri "/>
                <a:cs typeface="Times New Roman"/>
              </a:rPr>
              <a:t>employees</a:t>
            </a:r>
            <a:r>
              <a:rPr sz="1600" spc="1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from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the </a:t>
            </a:r>
            <a:r>
              <a:rPr sz="1600" spc="-5" dirty="0">
                <a:latin typeface="Calibri "/>
                <a:cs typeface="Times New Roman"/>
              </a:rPr>
              <a:t>sales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team start</a:t>
            </a:r>
            <a:r>
              <a:rPr sz="1600" spc="-1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making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calls, </a:t>
            </a:r>
            <a:r>
              <a:rPr sz="1600" dirty="0">
                <a:latin typeface="Calibri "/>
                <a:cs typeface="Times New Roman"/>
              </a:rPr>
              <a:t>writing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emails,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etc.</a:t>
            </a:r>
            <a:r>
              <a:rPr sz="1600" spc="-2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Through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this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process,</a:t>
            </a:r>
            <a:r>
              <a:rPr sz="1600" spc="6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some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of</a:t>
            </a:r>
            <a:r>
              <a:rPr sz="1600" spc="-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the </a:t>
            </a:r>
            <a:r>
              <a:rPr sz="1600" spc="-36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leads</a:t>
            </a:r>
            <a:r>
              <a:rPr sz="1600" spc="-1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get</a:t>
            </a:r>
            <a:r>
              <a:rPr sz="160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converted</a:t>
            </a:r>
            <a:r>
              <a:rPr sz="1600" spc="-2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while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most</a:t>
            </a:r>
            <a:r>
              <a:rPr sz="1600" spc="1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do</a:t>
            </a:r>
            <a:r>
              <a:rPr sz="1600" spc="1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not.</a:t>
            </a:r>
            <a:r>
              <a:rPr sz="1600" spc="-4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The typical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lead</a:t>
            </a:r>
            <a:r>
              <a:rPr sz="1600" spc="-1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conversion</a:t>
            </a:r>
            <a:r>
              <a:rPr sz="1600" spc="-3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rate</a:t>
            </a:r>
            <a:r>
              <a:rPr sz="1600" spc="-5" dirty="0">
                <a:latin typeface="Calibri "/>
                <a:cs typeface="Times New Roman"/>
              </a:rPr>
              <a:t> at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X</a:t>
            </a:r>
            <a:r>
              <a:rPr sz="160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education</a:t>
            </a:r>
            <a:r>
              <a:rPr sz="1600" spc="-3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is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around</a:t>
            </a:r>
            <a:r>
              <a:rPr sz="1600" spc="-25" dirty="0">
                <a:latin typeface="Calibri "/>
                <a:cs typeface="Times New Roman"/>
              </a:rPr>
              <a:t> </a:t>
            </a:r>
            <a:r>
              <a:rPr sz="1600" spc="5" dirty="0">
                <a:latin typeface="Calibri "/>
                <a:cs typeface="Times New Roman"/>
              </a:rPr>
              <a:t>30%.</a:t>
            </a:r>
            <a:endParaRPr sz="1600" dirty="0">
              <a:latin typeface="Calibri 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libri 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alibri "/>
                <a:cs typeface="Times New Roman"/>
              </a:rPr>
              <a:t>Business</a:t>
            </a:r>
            <a:r>
              <a:rPr sz="1600" b="1" spc="-35" dirty="0">
                <a:latin typeface="Calibri "/>
                <a:cs typeface="Times New Roman"/>
              </a:rPr>
              <a:t> </a:t>
            </a:r>
            <a:r>
              <a:rPr sz="1600" b="1" spc="-5" dirty="0">
                <a:latin typeface="Calibri "/>
                <a:cs typeface="Times New Roman"/>
              </a:rPr>
              <a:t>Goal</a:t>
            </a:r>
            <a:r>
              <a:rPr sz="1600" spc="-5" dirty="0">
                <a:latin typeface="Calibri "/>
                <a:cs typeface="Times New Roman"/>
              </a:rPr>
              <a:t>:</a:t>
            </a:r>
            <a:endParaRPr sz="1600" dirty="0">
              <a:latin typeface="Calibri 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libri 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1600" spc="-5" dirty="0">
                <a:latin typeface="Calibri "/>
                <a:cs typeface="Times New Roman"/>
              </a:rPr>
              <a:t>X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Education</a:t>
            </a:r>
            <a:r>
              <a:rPr sz="1600" spc="-3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needs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help</a:t>
            </a:r>
            <a:r>
              <a:rPr sz="1600" dirty="0">
                <a:latin typeface="Calibri "/>
                <a:cs typeface="Times New Roman"/>
              </a:rPr>
              <a:t> in</a:t>
            </a:r>
            <a:r>
              <a:rPr sz="1600" spc="-5" dirty="0">
                <a:latin typeface="Calibri "/>
                <a:cs typeface="Times New Roman"/>
              </a:rPr>
              <a:t> selecting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the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most</a:t>
            </a:r>
            <a:r>
              <a:rPr sz="1600" spc="1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promising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leads,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i.e.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the</a:t>
            </a:r>
            <a:r>
              <a:rPr sz="1600" spc="-1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leads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that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are</a:t>
            </a:r>
            <a:r>
              <a:rPr sz="1600" spc="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most</a:t>
            </a:r>
            <a:r>
              <a:rPr sz="1600" spc="1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likely</a:t>
            </a:r>
            <a:r>
              <a:rPr sz="1600" spc="-2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to</a:t>
            </a:r>
            <a:r>
              <a:rPr sz="1600" spc="-5" dirty="0">
                <a:latin typeface="Calibri "/>
                <a:cs typeface="Times New Roman"/>
              </a:rPr>
              <a:t> convert</a:t>
            </a:r>
            <a:r>
              <a:rPr sz="1600" dirty="0">
                <a:latin typeface="Calibri "/>
                <a:cs typeface="Times New Roman"/>
              </a:rPr>
              <a:t> into</a:t>
            </a:r>
            <a:r>
              <a:rPr sz="1600" spc="-1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paying</a:t>
            </a:r>
            <a:r>
              <a:rPr sz="1600" spc="5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customers.</a:t>
            </a:r>
            <a:endParaRPr sz="1600" dirty="0">
              <a:latin typeface="Calibri 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 "/>
              <a:cs typeface="Times New Roman"/>
            </a:endParaRPr>
          </a:p>
          <a:p>
            <a:pPr marL="36830" marR="5080">
              <a:lnSpc>
                <a:spcPts val="1620"/>
              </a:lnSpc>
            </a:pPr>
            <a:r>
              <a:rPr sz="1600" spc="-5" dirty="0">
                <a:latin typeface="Calibri "/>
                <a:cs typeface="Times New Roman"/>
              </a:rPr>
              <a:t>The company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needs </a:t>
            </a:r>
            <a:r>
              <a:rPr sz="1600" dirty="0">
                <a:latin typeface="Calibri "/>
                <a:cs typeface="Times New Roman"/>
              </a:rPr>
              <a:t>a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model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wherein</a:t>
            </a:r>
            <a:r>
              <a:rPr sz="1600" spc="1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you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a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lead score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is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assigned</a:t>
            </a:r>
            <a:r>
              <a:rPr sz="1600" spc="-1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to</a:t>
            </a:r>
            <a:r>
              <a:rPr sz="1600" spc="-5" dirty="0">
                <a:latin typeface="Calibri "/>
                <a:cs typeface="Times New Roman"/>
              </a:rPr>
              <a:t> </a:t>
            </a:r>
            <a:r>
              <a:rPr sz="1600" spc="-10" dirty="0">
                <a:latin typeface="Calibri "/>
                <a:cs typeface="Times New Roman"/>
              </a:rPr>
              <a:t>each</a:t>
            </a:r>
            <a:r>
              <a:rPr sz="1600" spc="1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of</a:t>
            </a:r>
            <a:r>
              <a:rPr sz="1600" spc="-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the</a:t>
            </a:r>
            <a:r>
              <a:rPr sz="1600" spc="-5" dirty="0">
                <a:latin typeface="Calibri "/>
                <a:cs typeface="Times New Roman"/>
              </a:rPr>
              <a:t> leads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such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that </a:t>
            </a:r>
            <a:r>
              <a:rPr sz="1600" dirty="0">
                <a:latin typeface="Calibri "/>
                <a:cs typeface="Times New Roman"/>
              </a:rPr>
              <a:t>the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customers</a:t>
            </a:r>
            <a:r>
              <a:rPr sz="1600" spc="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with higher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lead</a:t>
            </a:r>
            <a:r>
              <a:rPr sz="1600" spc="8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score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have </a:t>
            </a:r>
            <a:r>
              <a:rPr sz="1600" spc="-36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a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higher</a:t>
            </a:r>
            <a:r>
              <a:rPr sz="1600" spc="-2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conversion</a:t>
            </a:r>
            <a:r>
              <a:rPr sz="1600" spc="-2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chance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and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the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customers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with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lower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lead</a:t>
            </a:r>
            <a:r>
              <a:rPr sz="1600" spc="-1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score</a:t>
            </a:r>
            <a:r>
              <a:rPr sz="1600" dirty="0">
                <a:latin typeface="Calibri "/>
                <a:cs typeface="Times New Roman"/>
              </a:rPr>
              <a:t> have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a</a:t>
            </a:r>
            <a:r>
              <a:rPr sz="1600" spc="-5" dirty="0">
                <a:latin typeface="Calibri "/>
                <a:cs typeface="Times New Roman"/>
              </a:rPr>
              <a:t> lower</a:t>
            </a:r>
            <a:r>
              <a:rPr sz="1600" dirty="0">
                <a:latin typeface="Calibri "/>
                <a:cs typeface="Times New Roman"/>
              </a:rPr>
              <a:t> conversion</a:t>
            </a:r>
            <a:r>
              <a:rPr sz="1600" spc="-35" dirty="0">
                <a:latin typeface="Calibri "/>
                <a:cs typeface="Times New Roman"/>
              </a:rPr>
              <a:t> </a:t>
            </a:r>
            <a:r>
              <a:rPr sz="1600" spc="-10" dirty="0">
                <a:latin typeface="Calibri "/>
                <a:cs typeface="Times New Roman"/>
              </a:rPr>
              <a:t>chance.</a:t>
            </a:r>
            <a:endParaRPr sz="1600" dirty="0">
              <a:latin typeface="Calibri 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 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1600" spc="-5" dirty="0">
                <a:latin typeface="Calibri "/>
                <a:cs typeface="Times New Roman"/>
              </a:rPr>
              <a:t>The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CEO,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in</a:t>
            </a:r>
            <a:r>
              <a:rPr sz="1600" spc="10" dirty="0">
                <a:latin typeface="Calibri "/>
                <a:cs typeface="Times New Roman"/>
              </a:rPr>
              <a:t> </a:t>
            </a:r>
            <a:r>
              <a:rPr sz="1600" spc="-10" dirty="0">
                <a:latin typeface="Calibri "/>
                <a:cs typeface="Times New Roman"/>
              </a:rPr>
              <a:t>particular,</a:t>
            </a:r>
            <a:r>
              <a:rPr sz="1600" spc="-4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has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given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a</a:t>
            </a:r>
            <a:r>
              <a:rPr sz="1600" spc="5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ballpark</a:t>
            </a:r>
            <a:r>
              <a:rPr sz="1600" spc="-1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of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the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spc="-10" dirty="0">
                <a:latin typeface="Calibri "/>
                <a:cs typeface="Times New Roman"/>
              </a:rPr>
              <a:t>target </a:t>
            </a:r>
            <a:r>
              <a:rPr sz="1600" spc="-5" dirty="0">
                <a:latin typeface="Calibri "/>
                <a:cs typeface="Times New Roman"/>
              </a:rPr>
              <a:t>lead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spc="-5" dirty="0">
                <a:latin typeface="Calibri "/>
                <a:cs typeface="Times New Roman"/>
              </a:rPr>
              <a:t>conversion</a:t>
            </a:r>
            <a:r>
              <a:rPr sz="1600" spc="-35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rate to</a:t>
            </a:r>
            <a:r>
              <a:rPr sz="1600" spc="-1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be</a:t>
            </a:r>
            <a:r>
              <a:rPr sz="1600" spc="-5" dirty="0">
                <a:latin typeface="Calibri "/>
                <a:cs typeface="Times New Roman"/>
              </a:rPr>
              <a:t> around</a:t>
            </a:r>
            <a:r>
              <a:rPr sz="1600" spc="-20" dirty="0">
                <a:latin typeface="Calibri "/>
                <a:cs typeface="Times New Roman"/>
              </a:rPr>
              <a:t> </a:t>
            </a:r>
            <a:r>
              <a:rPr sz="1600" dirty="0">
                <a:latin typeface="Calibri "/>
                <a:cs typeface="Times New Roman"/>
              </a:rPr>
              <a:t>80%.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21753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2320" algn="l"/>
              </a:tabLst>
            </a:pPr>
            <a:r>
              <a:rPr sz="3600" b="1" spc="-5" dirty="0">
                <a:latin typeface="+mn-lt"/>
              </a:rPr>
              <a:t>Lead</a:t>
            </a:r>
            <a:r>
              <a:rPr sz="3600" b="1" spc="5" dirty="0">
                <a:latin typeface="+mn-lt"/>
              </a:rPr>
              <a:t> </a:t>
            </a:r>
            <a:r>
              <a:rPr sz="3600" b="1" spc="-10" dirty="0">
                <a:latin typeface="+mn-lt"/>
              </a:rPr>
              <a:t>Score</a:t>
            </a:r>
            <a:r>
              <a:rPr sz="3600" b="1" spc="5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Case</a:t>
            </a:r>
            <a:r>
              <a:rPr sz="3600" b="1" spc="5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Study</a:t>
            </a:r>
            <a:r>
              <a:rPr sz="3600" b="1" spc="10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for</a:t>
            </a:r>
            <a:r>
              <a:rPr lang="en-US" sz="3600" b="1" spc="-5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X</a:t>
            </a:r>
            <a:r>
              <a:rPr sz="3600" b="1" spc="-50" dirty="0">
                <a:latin typeface="+mn-lt"/>
              </a:rPr>
              <a:t> </a:t>
            </a:r>
            <a:r>
              <a:rPr sz="3600" b="1" spc="-5" dirty="0">
                <a:latin typeface="+mn-lt"/>
              </a:rPr>
              <a:t>Education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066800"/>
            <a:ext cx="427685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spc="-5" dirty="0">
                <a:latin typeface="+mn-lt"/>
              </a:rPr>
              <a:t>Problem Approach</a:t>
            </a:r>
            <a:endParaRPr sz="3600" b="1" spc="-5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981200"/>
            <a:ext cx="7964805" cy="4211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sz="1600" dirty="0">
                <a:latin typeface="Times New Roman"/>
                <a:cs typeface="Times New Roman"/>
              </a:rPr>
              <a:t>Sourc</a:t>
            </a:r>
            <a:r>
              <a:rPr lang="en-US" sz="1600" dirty="0">
                <a:latin typeface="Times New Roman"/>
                <a:cs typeface="Times New Roman"/>
              </a:rPr>
              <a:t>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endParaRPr lang="en-US" sz="1600" spc="-5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      1. Data has been provided for us in csv format</a:t>
            </a:r>
          </a:p>
          <a:p>
            <a:pPr marL="297815" indent="-28575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Clean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prepare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      1. Some columns have values Select which are missing data so we convert them into null values</a:t>
            </a: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      2 .Checked for the null values and remove columns having missing values greater than 40 </a:t>
            </a: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      3. Imputation is done for values and null values is removed from data </a:t>
            </a:r>
            <a:endParaRPr sz="16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xpl</a:t>
            </a:r>
            <a:r>
              <a:rPr sz="1600" spc="5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rato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ta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sis.</a:t>
            </a:r>
            <a:endParaRPr lang="en-US" sz="16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      1. Univariate and Bivariate analysis on dataset </a:t>
            </a:r>
            <a:endParaRPr sz="16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Feature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Scaling</a:t>
            </a:r>
            <a:endParaRPr lang="en-US" sz="1600" spc="-5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      1.Dummy value creation and Scaling is done</a:t>
            </a:r>
            <a:endParaRPr sz="16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Splitting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Test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Train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dataset.</a:t>
            </a:r>
            <a:endParaRPr lang="en-US" sz="1600" spc="-5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      1. Data is divided with 80 percent as Training data and remaining test data</a:t>
            </a:r>
            <a:endParaRPr sz="16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sz="1600" dirty="0">
                <a:latin typeface="Times New Roman"/>
                <a:cs typeface="Times New Roman"/>
              </a:rPr>
              <a:t>Build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logistic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Regression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model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calculate</a:t>
            </a:r>
            <a:r>
              <a:rPr sz="1600" spc="-10" dirty="0">
                <a:latin typeface="Times New Roman"/>
                <a:cs typeface="Times New Roman"/>
              </a:rPr>
              <a:t> Lead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Score.</a:t>
            </a:r>
            <a:endParaRPr sz="16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Evaluating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model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using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metrics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Specificity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Sensitivity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Precision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Recall.</a:t>
            </a:r>
            <a:endParaRPr sz="16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sz="1600" dirty="0">
                <a:latin typeface="Times New Roman"/>
                <a:cs typeface="Times New Roman"/>
              </a:rPr>
              <a:t>Applying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Test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 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Sensitivity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Specificity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Metrics.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BEF6-9C75-FFC2-C88D-6AB8704F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 "/>
              </a:rPr>
              <a:t>Conversion rate</a:t>
            </a:r>
            <a:endParaRPr lang="en-IN" sz="3600" b="1" dirty="0">
              <a:solidFill>
                <a:schemeClr val="tx1"/>
              </a:solidFill>
              <a:latin typeface="Calibri 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471A62-3E69-2D13-DD50-39BC07E37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5645568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319CB-541E-B2B1-999A-2EDE6713F3F1}"/>
              </a:ext>
            </a:extLst>
          </p:cNvPr>
          <p:cNvSpPr txBox="1"/>
          <p:nvPr/>
        </p:nvSpPr>
        <p:spPr>
          <a:xfrm>
            <a:off x="6705600" y="2971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Our Conversion rate is nearly 39 percentage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1374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642" y="838200"/>
            <a:ext cx="496935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spc="-5" dirty="0">
                <a:solidFill>
                  <a:schemeClr val="tx1"/>
                </a:solidFill>
                <a:latin typeface="+mn-lt"/>
              </a:rPr>
              <a:t>EDA on Data set</a:t>
            </a:r>
            <a:endParaRPr sz="3600" b="1" spc="-5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442" y="5373725"/>
            <a:ext cx="76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32871-9328-57A6-726B-8F088954322A}"/>
              </a:ext>
            </a:extLst>
          </p:cNvPr>
          <p:cNvSpPr txBox="1"/>
          <p:nvPr/>
        </p:nvSpPr>
        <p:spPr>
          <a:xfrm>
            <a:off x="838200" y="1839143"/>
            <a:ext cx="1028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Data set is first plotted on Categorical variables and some of the significant fields are lead source and origin </a:t>
            </a:r>
            <a:endParaRPr lang="en-IN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154A05-96D3-DDDD-BA53-4CCD48EA8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88" y="2180957"/>
            <a:ext cx="5399212" cy="30610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D380C2-98C4-9EE8-F845-31442DCD9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09" y="2274331"/>
            <a:ext cx="5538429" cy="30610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D6E1BB0-0E66-E4FB-5AEB-2C12899DEBC2}"/>
              </a:ext>
            </a:extLst>
          </p:cNvPr>
          <p:cNvSpPr txBox="1"/>
          <p:nvPr/>
        </p:nvSpPr>
        <p:spPr>
          <a:xfrm>
            <a:off x="1034507" y="5373725"/>
            <a:ext cx="1122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 Add form and reference </a:t>
            </a:r>
            <a:r>
              <a:rPr lang="en-US" dirty="0" err="1"/>
              <a:t>wellingak</a:t>
            </a:r>
            <a:r>
              <a:rPr lang="en-US" dirty="0"/>
              <a:t> website have good conversions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12" y="941578"/>
            <a:ext cx="51974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Calibri "/>
                <a:cs typeface="Times New Roman"/>
              </a:rPr>
              <a:t>Mumbai is the major city for leads followed by other cities</a:t>
            </a:r>
            <a:endParaRPr sz="1600" dirty="0">
              <a:latin typeface="Calibri 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7853" y="941578"/>
            <a:ext cx="50145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  "/>
                <a:cs typeface="Times New Roman"/>
              </a:rPr>
              <a:t>Major</a:t>
            </a:r>
            <a:r>
              <a:rPr lang="en-US" sz="1600" spc="-5" dirty="0">
                <a:latin typeface="Calibri  "/>
                <a:cs typeface="Times New Roman"/>
              </a:rPr>
              <a:t> leads are reverting and closed by horizon tags</a:t>
            </a:r>
            <a:endParaRPr sz="1600" dirty="0">
              <a:latin typeface="Calibri  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EEE22C-0B17-E1F1-8FC9-9BAF1548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4" y="1695198"/>
            <a:ext cx="5498012" cy="4019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78C243-A8C4-ECB0-E534-34140A59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063" y="1729040"/>
            <a:ext cx="5498012" cy="3757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9982" y="4004309"/>
            <a:ext cx="422211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4861" y="920241"/>
            <a:ext cx="468185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dirty="0">
                <a:latin typeface="Times New Roman"/>
                <a:cs typeface="Times New Roman"/>
              </a:rPr>
              <a:t>Leads are more from Management posts with Finance Management has highest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067" y="917194"/>
            <a:ext cx="465645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500" dirty="0">
                <a:latin typeface="Times New Roman"/>
                <a:cs typeface="Times New Roman"/>
              </a:rPr>
              <a:t>Unemployed and Working Professionals are major leads for us 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096E31-394F-F66E-847F-5D56A2208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5535649" cy="419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F40A78-43D3-D8CC-A12A-352D43598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649" y="1808717"/>
            <a:ext cx="6199151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9982" y="4004309"/>
            <a:ext cx="422211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679949"/>
            <a:ext cx="46818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Calibri  "/>
                <a:cs typeface="Times New Roman" panose="02020603050405020304" pitchFamily="18" charset="0"/>
              </a:rPr>
              <a:t>People spending average of 750-770  are more likely to convert leads</a:t>
            </a:r>
            <a:endParaRPr sz="1600" dirty="0">
              <a:latin typeface="Calibri  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86541-5E16-4478-48FA-E5357B0BA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1683"/>
            <a:ext cx="6500423" cy="4580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18E38-983F-B1ED-5ABD-CE32BA81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805" y="1346207"/>
            <a:ext cx="5029200" cy="4165585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9303DF4-BAB3-1ABA-551F-A4F549272493}"/>
              </a:ext>
            </a:extLst>
          </p:cNvPr>
          <p:cNvSpPr txBox="1"/>
          <p:nvPr/>
        </p:nvSpPr>
        <p:spPr>
          <a:xfrm>
            <a:off x="7162800" y="778770"/>
            <a:ext cx="46818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Calibri  "/>
                <a:cs typeface="Times New Roman"/>
              </a:rPr>
              <a:t>Most of our numeric values are not correlated to each other</a:t>
            </a:r>
            <a:endParaRPr sz="1600" dirty="0">
              <a:latin typeface="Calibri  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12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450024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dirty="0">
                <a:latin typeface="+mn-lt"/>
              </a:rPr>
              <a:t>The Variables influencing our model </a:t>
            </a:r>
            <a:endParaRPr sz="36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EAB313-F27E-771B-CF5E-E530E748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42970"/>
            <a:ext cx="4944366" cy="40006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819</TotalTime>
  <Words>731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MT</vt:lpstr>
      <vt:lpstr>Calibri</vt:lpstr>
      <vt:lpstr>Calibri </vt:lpstr>
      <vt:lpstr>Calibri  </vt:lpstr>
      <vt:lpstr>Calibri   </vt:lpstr>
      <vt:lpstr>Calibri Light</vt:lpstr>
      <vt:lpstr>Times New Roman</vt:lpstr>
      <vt:lpstr>Wingdings</vt:lpstr>
      <vt:lpstr>Retrospect</vt:lpstr>
      <vt:lpstr>PowerPoint Presentation</vt:lpstr>
      <vt:lpstr>Lead Score Case Study for X Education</vt:lpstr>
      <vt:lpstr>Problem Approach</vt:lpstr>
      <vt:lpstr>Conversion rate</vt:lpstr>
      <vt:lpstr>EDA on Data set</vt:lpstr>
      <vt:lpstr>PowerPoint Presentation</vt:lpstr>
      <vt:lpstr>PowerPoint Presentation</vt:lpstr>
      <vt:lpstr>PowerPoint Presentation</vt:lpstr>
      <vt:lpstr>The Variables influencing our model </vt:lpstr>
      <vt:lpstr>Sensitivity and Specificity on Train Data Set</vt:lpstr>
      <vt:lpstr>Model Evaluation- Precision and Recall on Train Dataset</vt:lpstr>
      <vt:lpstr>Model Evaluation – Sensitivity and Specificity on Test Dataset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Dimple Gangwani</dc:creator>
  <cp:lastModifiedBy>hemanth raj</cp:lastModifiedBy>
  <cp:revision>1</cp:revision>
  <dcterms:created xsi:type="dcterms:W3CDTF">2023-06-26T15:02:43Z</dcterms:created>
  <dcterms:modified xsi:type="dcterms:W3CDTF">2023-06-27T04:42:51Z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2023-06-26T00:00:00Z</vt:filetime>
  </property>
</Properties>
</file>