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69" r:id="rId2"/>
    <p:sldId id="273" r:id="rId3"/>
    <p:sldId id="276" r:id="rId4"/>
    <p:sldId id="264" r:id="rId5"/>
    <p:sldId id="277" r:id="rId6"/>
    <p:sldId id="278" r:id="rId7"/>
    <p:sldId id="270" r:id="rId8"/>
    <p:sldId id="279" r:id="rId9"/>
    <p:sldId id="265" r:id="rId10"/>
    <p:sldId id="259" r:id="rId11"/>
    <p:sldId id="266" r:id="rId12"/>
    <p:sldId id="267" r:id="rId13"/>
    <p:sldId id="268" r:id="rId14"/>
    <p:sldId id="261" r:id="rId15"/>
    <p:sldId id="280" r:id="rId16"/>
  </p:sldIdLst>
  <p:sldSz cx="9144000" cy="5143500" type="screen16x9"/>
  <p:notesSz cx="6858000" cy="9144000"/>
  <p:embeddedFontLst>
    <p:embeddedFont>
      <p:font typeface="Bookman Old Style" panose="02050604050505020204" pitchFamily="18" charset="0"/>
      <p:regular r:id="rId18"/>
      <p:bold r:id="rId19"/>
      <p:italic r:id="rId20"/>
      <p:boldItalic r:id="rId21"/>
    </p:embeddedFont>
    <p:embeddedFont>
      <p:font typeface="Cambria" panose="02040503050406030204" pitchFamily="18" charset="0"/>
      <p:regular r:id="rId22"/>
      <p:bold r:id="rId23"/>
      <p:italic r:id="rId24"/>
      <p:boldItalic r:id="rId25"/>
    </p:embeddedFont>
    <p:embeddedFont>
      <p:font typeface="Roboto" panose="02000000000000000000" pitchFamily="2" charset="0"/>
      <p:regular r:id="rId26"/>
    </p:embeddedFont>
    <p:embeddedFont>
      <p:font typeface="Trebuchet MS" panose="020B060302020202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52">
          <p15:clr>
            <a:srgbClr val="A4A3A4"/>
          </p15:clr>
        </p15:guide>
        <p15:guide id="2" pos="2880">
          <p15:clr>
            <a:srgbClr val="A4A3A4"/>
          </p15:clr>
        </p15:guide>
        <p15:guide id="3" orient="horz" pos="341">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6" roundtripDataSignature="AMtx7mirJ0D/MsuSXOUVxaGnMA7KvreI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3205E1-8B83-452B-8570-0B3C4014EAE2}">
  <a:tblStyle styleId="{1D3205E1-8B83-452B-8570-0B3C4014EA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315C70A-538D-417A-92C0-71925D08A8B3}"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D5A0FFB-A8A9-46A4-9661-18E49C95CCCC}"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9C8218C-A777-4940-B823-F447B7272C07}"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48"/>
      </p:cViewPr>
      <p:guideLst>
        <p:guide orient="horz" pos="1152"/>
        <p:guide pos="2880"/>
        <p:guide orient="horz" pos="34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57" Type="http://schemas.openxmlformats.org/officeDocument/2006/relationships/presProps" Target="presProps.xml"/><Relationship Id="rId61"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font" Target="fonts/font2.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56" Type="http://customschemas.google.com/relationships/presentationmetadata" Target="metadata"/><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THLAVATH RAJESH" userId="8b534d086e769bc5" providerId="LiveId" clId="{62324559-4C53-4DB0-99B9-ECC71E65979B}"/>
    <pc:docChg chg="modSld">
      <pc:chgData name="RATHLAVATH RAJESH" userId="8b534d086e769bc5" providerId="LiveId" clId="{62324559-4C53-4DB0-99B9-ECC71E65979B}" dt="2024-04-01T07:02:40.032" v="77" actId="1076"/>
      <pc:docMkLst>
        <pc:docMk/>
      </pc:docMkLst>
      <pc:sldChg chg="modSp mod">
        <pc:chgData name="RATHLAVATH RAJESH" userId="8b534d086e769bc5" providerId="LiveId" clId="{62324559-4C53-4DB0-99B9-ECC71E65979B}" dt="2024-04-01T07:02:06.914" v="39" actId="20577"/>
        <pc:sldMkLst>
          <pc:docMk/>
          <pc:sldMk cId="2804760670" sldId="267"/>
        </pc:sldMkLst>
        <pc:spChg chg="mod">
          <ac:chgData name="RATHLAVATH RAJESH" userId="8b534d086e769bc5" providerId="LiveId" clId="{62324559-4C53-4DB0-99B9-ECC71E65979B}" dt="2024-04-01T07:02:06.914" v="39" actId="20577"/>
          <ac:spMkLst>
            <pc:docMk/>
            <pc:sldMk cId="2804760670" sldId="267"/>
            <ac:spMk id="10" creationId="{344364B4-D40B-5113-9759-4AE4B0399EC7}"/>
          </ac:spMkLst>
        </pc:spChg>
      </pc:sldChg>
      <pc:sldChg chg="modSp mod">
        <pc:chgData name="RATHLAVATH RAJESH" userId="8b534d086e769bc5" providerId="LiveId" clId="{62324559-4C53-4DB0-99B9-ECC71E65979B}" dt="2024-04-01T07:02:40.032" v="77" actId="1076"/>
        <pc:sldMkLst>
          <pc:docMk/>
          <pc:sldMk cId="3249652715" sldId="268"/>
        </pc:sldMkLst>
        <pc:spChg chg="mod">
          <ac:chgData name="RATHLAVATH RAJESH" userId="8b534d086e769bc5" providerId="LiveId" clId="{62324559-4C53-4DB0-99B9-ECC71E65979B}" dt="2024-04-01T07:02:40.032" v="77" actId="1076"/>
          <ac:spMkLst>
            <pc:docMk/>
            <pc:sldMk cId="3249652715" sldId="268"/>
            <ac:spMk id="3" creationId="{A0CF97DC-9C15-3D2E-3CC3-CFE7774D6B4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306491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0908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479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4797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4797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757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7574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2173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6468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5350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12410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26972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8984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69572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9204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0"/>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a:endParaRPr/>
          </a:p>
        </p:txBody>
      </p:sp>
      <p:sp>
        <p:nvSpPr>
          <p:cNvPr id="14" name="Google Shape;14;p2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Computer Science and Engineering</a:t>
            </a:r>
            <a:endParaRPr/>
          </a:p>
        </p:txBody>
      </p:sp>
      <p:sp>
        <p:nvSpPr>
          <p:cNvPr id="16" name="Google Shape;16;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4"/>
        <p:cNvGrpSpPr/>
        <p:nvPr/>
      </p:nvGrpSpPr>
      <p:grpSpPr>
        <a:xfrm>
          <a:off x="0" y="0"/>
          <a:ext cx="0" cy="0"/>
          <a:chOff x="0" y="0"/>
          <a:chExt cx="0" cy="0"/>
        </a:xfrm>
      </p:grpSpPr>
      <p:sp>
        <p:nvSpPr>
          <p:cNvPr id="25" name="Google Shape;25;p22"/>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207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body" idx="1"/>
          </p:nvPr>
        </p:nvSpPr>
        <p:spPr>
          <a:xfrm>
            <a:off x="457200" y="1151335"/>
            <a:ext cx="40401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7" name="Google Shape;27;p22"/>
          <p:cNvSpPr txBox="1">
            <a:spLocks noGrp="1"/>
          </p:cNvSpPr>
          <p:nvPr>
            <p:ph type="body" idx="2"/>
          </p:nvPr>
        </p:nvSpPr>
        <p:spPr>
          <a:xfrm>
            <a:off x="457200" y="1631156"/>
            <a:ext cx="40401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28" name="Google Shape;28;p22"/>
          <p:cNvSpPr txBox="1">
            <a:spLocks noGrp="1"/>
          </p:cNvSpPr>
          <p:nvPr>
            <p:ph type="body" idx="3"/>
          </p:nvPr>
        </p:nvSpPr>
        <p:spPr>
          <a:xfrm>
            <a:off x="4645026" y="1151335"/>
            <a:ext cx="40419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9" name="Google Shape;29;p22"/>
          <p:cNvSpPr txBox="1">
            <a:spLocks noGrp="1"/>
          </p:cNvSpPr>
          <p:nvPr>
            <p:ph type="body" idx="4"/>
          </p:nvPr>
        </p:nvSpPr>
        <p:spPr>
          <a:xfrm>
            <a:off x="4645026" y="1631156"/>
            <a:ext cx="40419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30" name="Google Shape;30;p22"/>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1" name="Google Shape;31;p22"/>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2" name="Google Shape;32;p22"/>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7"/>
              </a:spcBef>
              <a:spcAft>
                <a:spcPts val="0"/>
              </a:spcAft>
              <a:buClr>
                <a:schemeClr val="dk1"/>
              </a:buClr>
              <a:buSzPts val="13200"/>
              <a:buChar char="–"/>
              <a:defRPr sz="2900"/>
            </a:lvl2pPr>
            <a:lvl3pPr marL="1371600" lvl="2" indent="-946150" algn="l">
              <a:lnSpc>
                <a:spcPct val="100000"/>
              </a:lnSpc>
              <a:spcBef>
                <a:spcPts val="494"/>
              </a:spcBef>
              <a:spcAft>
                <a:spcPts val="0"/>
              </a:spcAft>
              <a:buClr>
                <a:schemeClr val="dk1"/>
              </a:buClr>
              <a:buSzPts val="11300"/>
              <a:buChar char="•"/>
              <a:defRPr sz="2500"/>
            </a:lvl3pPr>
            <a:lvl4pPr marL="1828800" lvl="3" indent="-825500" algn="l">
              <a:lnSpc>
                <a:spcPct val="100000"/>
              </a:lnSpc>
              <a:spcBef>
                <a:spcPts val="411"/>
              </a:spcBef>
              <a:spcAft>
                <a:spcPts val="0"/>
              </a:spcAft>
              <a:buClr>
                <a:schemeClr val="dk1"/>
              </a:buClr>
              <a:buSzPts val="9400"/>
              <a:buChar char="–"/>
              <a:defRPr sz="2100"/>
            </a:lvl4pPr>
            <a:lvl5pPr marL="2286000" lvl="4" indent="-825500" algn="l">
              <a:lnSpc>
                <a:spcPct val="100000"/>
              </a:lnSpc>
              <a:spcBef>
                <a:spcPts val="411"/>
              </a:spcBef>
              <a:spcAft>
                <a:spcPts val="0"/>
              </a:spcAft>
              <a:buClr>
                <a:schemeClr val="dk1"/>
              </a:buClr>
              <a:buSzPts val="9400"/>
              <a:buChar char="»"/>
              <a:defRPr sz="2100"/>
            </a:lvl5pPr>
            <a:lvl6pPr marL="2743200" lvl="5" indent="-825500" algn="l">
              <a:lnSpc>
                <a:spcPct val="100000"/>
              </a:lnSpc>
              <a:spcBef>
                <a:spcPts val="411"/>
              </a:spcBef>
              <a:spcAft>
                <a:spcPts val="0"/>
              </a:spcAft>
              <a:buClr>
                <a:schemeClr val="dk1"/>
              </a:buClr>
              <a:buSzPts val="9400"/>
              <a:buChar char="•"/>
              <a:defRPr sz="2100"/>
            </a:lvl6pPr>
            <a:lvl7pPr marL="3200400" lvl="6" indent="-825500" algn="l">
              <a:lnSpc>
                <a:spcPct val="100000"/>
              </a:lnSpc>
              <a:spcBef>
                <a:spcPts val="411"/>
              </a:spcBef>
              <a:spcAft>
                <a:spcPts val="0"/>
              </a:spcAft>
              <a:buClr>
                <a:schemeClr val="dk1"/>
              </a:buClr>
              <a:buSzPts val="9400"/>
              <a:buChar char="•"/>
              <a:defRPr sz="2100"/>
            </a:lvl7pPr>
            <a:lvl8pPr marL="3657600" lvl="7" indent="-825500" algn="l">
              <a:lnSpc>
                <a:spcPct val="100000"/>
              </a:lnSpc>
              <a:spcBef>
                <a:spcPts val="411"/>
              </a:spcBef>
              <a:spcAft>
                <a:spcPts val="0"/>
              </a:spcAft>
              <a:buClr>
                <a:schemeClr val="dk1"/>
              </a:buClr>
              <a:buSzPts val="9400"/>
              <a:buChar char="•"/>
              <a:defRPr sz="2100"/>
            </a:lvl8pPr>
            <a:lvl9pPr marL="4114800" lvl="8" indent="-825500" algn="l">
              <a:lnSpc>
                <a:spcPct val="100000"/>
              </a:lnSpc>
              <a:spcBef>
                <a:spcPts val="411"/>
              </a:spcBef>
              <a:spcAft>
                <a:spcPts val="0"/>
              </a:spcAft>
              <a:buClr>
                <a:schemeClr val="dk1"/>
              </a:buClr>
              <a:buSzPts val="9400"/>
              <a:buChar char="•"/>
              <a:defRPr sz="2100"/>
            </a:lvl9pPr>
          </a:lstStyle>
          <a:p>
            <a:endParaRPr/>
          </a:p>
        </p:txBody>
      </p:sp>
      <p:sp>
        <p:nvSpPr>
          <p:cNvPr id="36" name="Google Shape;36;p23"/>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37" name="Google Shape;37;p2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8" name="Google Shape;38;p2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9" name="Google Shape;39;p2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4"/>
          <p:cNvSpPr>
            <a:spLocks noGrp="1"/>
          </p:cNvSpPr>
          <p:nvPr>
            <p:ph type="pic" idx="2"/>
          </p:nvPr>
        </p:nvSpPr>
        <p:spPr>
          <a:xfrm>
            <a:off x="1792289" y="459581"/>
            <a:ext cx="5486400" cy="3086100"/>
          </a:xfrm>
          <a:prstGeom prst="rect">
            <a:avLst/>
          </a:prstGeom>
          <a:noFill/>
          <a:ln>
            <a:noFill/>
          </a:ln>
        </p:spPr>
      </p:sp>
      <p:sp>
        <p:nvSpPr>
          <p:cNvPr id="43" name="Google Shape;43;p24"/>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44" name="Google Shape;44;p2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45" name="Google Shape;45;p2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46" name="Google Shape;46;p2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5"/>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0" name="Google Shape;50;p2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1" name="Google Shape;51;p2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2" name="Google Shape;52;p2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6"/>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6" name="Google Shape;56;p2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7" name="Google Shape;57;p2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8" name="Google Shape;58;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17"/>
        <p:cNvGrpSpPr/>
        <p:nvPr/>
      </p:nvGrpSpPr>
      <p:grpSpPr>
        <a:xfrm>
          <a:off x="0" y="0"/>
          <a:ext cx="0" cy="0"/>
          <a:chOff x="0" y="0"/>
          <a:chExt cx="0" cy="0"/>
        </a:xfrm>
      </p:grpSpPr>
      <p:sp>
        <p:nvSpPr>
          <p:cNvPr id="18" name="Google Shape;18;p21"/>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1"/>
          <p:cNvSpPr txBox="1">
            <a:spLocks noGrp="1"/>
          </p:cNvSpPr>
          <p:nvPr>
            <p:ph type="body" idx="1"/>
          </p:nvPr>
        </p:nvSpPr>
        <p:spPr>
          <a:xfrm>
            <a:off x="457200" y="1200152"/>
            <a:ext cx="4038600" cy="3394500"/>
          </a:xfrm>
          <a:prstGeom prst="rect">
            <a:avLst/>
          </a:prstGeom>
          <a:noFill/>
          <a:ln>
            <a:noFill/>
          </a:ln>
        </p:spPr>
        <p:txBody>
          <a:bodyPr spcFirstLastPara="1" wrap="square" lIns="94100" tIns="47025" rIns="94100" bIns="47025" anchor="t" anchorCtr="0">
            <a:noAutofit/>
          </a:bodyPr>
          <a:lstStyle>
            <a:lvl1pPr marL="457200" lvl="0" indent="-1066800" algn="l">
              <a:lnSpc>
                <a:spcPct val="100000"/>
              </a:lnSpc>
              <a:spcBef>
                <a:spcPts val="577"/>
              </a:spcBef>
              <a:spcAft>
                <a:spcPts val="0"/>
              </a:spcAft>
              <a:buClr>
                <a:schemeClr val="dk1"/>
              </a:buClr>
              <a:buSzPts val="13200"/>
              <a:buChar char="•"/>
              <a:defRPr sz="2900"/>
            </a:lvl1pPr>
            <a:lvl2pPr marL="914400" lvl="1" indent="-946150" algn="l">
              <a:lnSpc>
                <a:spcPct val="100000"/>
              </a:lnSpc>
              <a:spcBef>
                <a:spcPts val="494"/>
              </a:spcBef>
              <a:spcAft>
                <a:spcPts val="0"/>
              </a:spcAft>
              <a:buClr>
                <a:schemeClr val="dk1"/>
              </a:buClr>
              <a:buSzPts val="11300"/>
              <a:buChar char="–"/>
              <a:defRPr sz="2500"/>
            </a:lvl2pPr>
            <a:lvl3pPr marL="1371600" lvl="2" indent="-825500" algn="l">
              <a:lnSpc>
                <a:spcPct val="100000"/>
              </a:lnSpc>
              <a:spcBef>
                <a:spcPts val="411"/>
              </a:spcBef>
              <a:spcAft>
                <a:spcPts val="0"/>
              </a:spcAft>
              <a:buClr>
                <a:schemeClr val="dk1"/>
              </a:buClr>
              <a:buSzPts val="9400"/>
              <a:buChar char="•"/>
              <a:defRPr sz="2100"/>
            </a:lvl3pPr>
            <a:lvl4pPr marL="1828800" lvl="3" indent="-768350" algn="l">
              <a:lnSpc>
                <a:spcPct val="100000"/>
              </a:lnSpc>
              <a:spcBef>
                <a:spcPts val="372"/>
              </a:spcBef>
              <a:spcAft>
                <a:spcPts val="0"/>
              </a:spcAft>
              <a:buClr>
                <a:schemeClr val="dk1"/>
              </a:buClr>
              <a:buSzPts val="8500"/>
              <a:buChar char="–"/>
              <a:defRPr sz="1900"/>
            </a:lvl4pPr>
            <a:lvl5pPr marL="2286000" lvl="4" indent="-768350" algn="l">
              <a:lnSpc>
                <a:spcPct val="100000"/>
              </a:lnSpc>
              <a:spcBef>
                <a:spcPts val="372"/>
              </a:spcBef>
              <a:spcAft>
                <a:spcPts val="0"/>
              </a:spcAft>
              <a:buClr>
                <a:schemeClr val="dk1"/>
              </a:buClr>
              <a:buSzPts val="8500"/>
              <a:buChar char="»"/>
              <a:defRPr sz="1900"/>
            </a:lvl5pPr>
            <a:lvl6pPr marL="2743200" lvl="5" indent="-768350" algn="l">
              <a:lnSpc>
                <a:spcPct val="100000"/>
              </a:lnSpc>
              <a:spcBef>
                <a:spcPts val="372"/>
              </a:spcBef>
              <a:spcAft>
                <a:spcPts val="0"/>
              </a:spcAft>
              <a:buClr>
                <a:schemeClr val="dk1"/>
              </a:buClr>
              <a:buSzPts val="8500"/>
              <a:buChar char="•"/>
              <a:defRPr sz="1900"/>
            </a:lvl6pPr>
            <a:lvl7pPr marL="3200400" lvl="6" indent="-768350" algn="l">
              <a:lnSpc>
                <a:spcPct val="100000"/>
              </a:lnSpc>
              <a:spcBef>
                <a:spcPts val="372"/>
              </a:spcBef>
              <a:spcAft>
                <a:spcPts val="0"/>
              </a:spcAft>
              <a:buClr>
                <a:schemeClr val="dk1"/>
              </a:buClr>
              <a:buSzPts val="8500"/>
              <a:buChar char="•"/>
              <a:defRPr sz="1900"/>
            </a:lvl7pPr>
            <a:lvl8pPr marL="3657600" lvl="7" indent="-768350" algn="l">
              <a:lnSpc>
                <a:spcPct val="100000"/>
              </a:lnSpc>
              <a:spcBef>
                <a:spcPts val="372"/>
              </a:spcBef>
              <a:spcAft>
                <a:spcPts val="0"/>
              </a:spcAft>
              <a:buClr>
                <a:schemeClr val="dk1"/>
              </a:buClr>
              <a:buSzPts val="8500"/>
              <a:buChar char="•"/>
              <a:defRPr sz="1900"/>
            </a:lvl8pPr>
            <a:lvl9pPr marL="4114800" lvl="8" indent="-768350" algn="l">
              <a:lnSpc>
                <a:spcPct val="100000"/>
              </a:lnSpc>
              <a:spcBef>
                <a:spcPts val="372"/>
              </a:spcBef>
              <a:spcAft>
                <a:spcPts val="0"/>
              </a:spcAft>
              <a:buClr>
                <a:schemeClr val="dk1"/>
              </a:buClr>
              <a:buSzPts val="8500"/>
              <a:buChar char="•"/>
              <a:defRPr sz="1900"/>
            </a:lvl9pPr>
          </a:lstStyle>
          <a:p>
            <a:endParaRPr/>
          </a:p>
        </p:txBody>
      </p:sp>
      <p:sp>
        <p:nvSpPr>
          <p:cNvPr id="20" name="Google Shape;20;p21"/>
          <p:cNvSpPr txBox="1">
            <a:spLocks noGrp="1"/>
          </p:cNvSpPr>
          <p:nvPr>
            <p:ph type="body" idx="2"/>
          </p:nvPr>
        </p:nvSpPr>
        <p:spPr>
          <a:xfrm>
            <a:off x="4648200" y="1200152"/>
            <a:ext cx="4038600" cy="3394500"/>
          </a:xfrm>
          <a:prstGeom prst="rect">
            <a:avLst/>
          </a:prstGeom>
          <a:noFill/>
          <a:ln>
            <a:noFill/>
          </a:ln>
        </p:spPr>
        <p:txBody>
          <a:bodyPr spcFirstLastPara="1" wrap="square" lIns="94100" tIns="47025" rIns="94100" bIns="47025" anchor="t" anchorCtr="0">
            <a:noAutofit/>
          </a:bodyPr>
          <a:lstStyle>
            <a:lvl1pPr marL="457200" lvl="0" indent="-1066800" algn="l">
              <a:lnSpc>
                <a:spcPct val="100000"/>
              </a:lnSpc>
              <a:spcBef>
                <a:spcPts val="577"/>
              </a:spcBef>
              <a:spcAft>
                <a:spcPts val="0"/>
              </a:spcAft>
              <a:buClr>
                <a:schemeClr val="dk1"/>
              </a:buClr>
              <a:buSzPts val="13200"/>
              <a:buChar char="•"/>
              <a:defRPr sz="2900"/>
            </a:lvl1pPr>
            <a:lvl2pPr marL="914400" lvl="1" indent="-946150" algn="l">
              <a:lnSpc>
                <a:spcPct val="100000"/>
              </a:lnSpc>
              <a:spcBef>
                <a:spcPts val="494"/>
              </a:spcBef>
              <a:spcAft>
                <a:spcPts val="0"/>
              </a:spcAft>
              <a:buClr>
                <a:schemeClr val="dk1"/>
              </a:buClr>
              <a:buSzPts val="11300"/>
              <a:buChar char="–"/>
              <a:defRPr sz="2500"/>
            </a:lvl2pPr>
            <a:lvl3pPr marL="1371600" lvl="2" indent="-825500" algn="l">
              <a:lnSpc>
                <a:spcPct val="100000"/>
              </a:lnSpc>
              <a:spcBef>
                <a:spcPts val="411"/>
              </a:spcBef>
              <a:spcAft>
                <a:spcPts val="0"/>
              </a:spcAft>
              <a:buClr>
                <a:schemeClr val="dk1"/>
              </a:buClr>
              <a:buSzPts val="9400"/>
              <a:buChar char="•"/>
              <a:defRPr sz="2100"/>
            </a:lvl3pPr>
            <a:lvl4pPr marL="1828800" lvl="3" indent="-768350" algn="l">
              <a:lnSpc>
                <a:spcPct val="100000"/>
              </a:lnSpc>
              <a:spcBef>
                <a:spcPts val="372"/>
              </a:spcBef>
              <a:spcAft>
                <a:spcPts val="0"/>
              </a:spcAft>
              <a:buClr>
                <a:schemeClr val="dk1"/>
              </a:buClr>
              <a:buSzPts val="8500"/>
              <a:buChar char="–"/>
              <a:defRPr sz="1900"/>
            </a:lvl4pPr>
            <a:lvl5pPr marL="2286000" lvl="4" indent="-768350" algn="l">
              <a:lnSpc>
                <a:spcPct val="100000"/>
              </a:lnSpc>
              <a:spcBef>
                <a:spcPts val="372"/>
              </a:spcBef>
              <a:spcAft>
                <a:spcPts val="0"/>
              </a:spcAft>
              <a:buClr>
                <a:schemeClr val="dk1"/>
              </a:buClr>
              <a:buSzPts val="8500"/>
              <a:buChar char="»"/>
              <a:defRPr sz="1900"/>
            </a:lvl5pPr>
            <a:lvl6pPr marL="2743200" lvl="5" indent="-768350" algn="l">
              <a:lnSpc>
                <a:spcPct val="100000"/>
              </a:lnSpc>
              <a:spcBef>
                <a:spcPts val="372"/>
              </a:spcBef>
              <a:spcAft>
                <a:spcPts val="0"/>
              </a:spcAft>
              <a:buClr>
                <a:schemeClr val="dk1"/>
              </a:buClr>
              <a:buSzPts val="8500"/>
              <a:buChar char="•"/>
              <a:defRPr sz="1900"/>
            </a:lvl6pPr>
            <a:lvl7pPr marL="3200400" lvl="6" indent="-768350" algn="l">
              <a:lnSpc>
                <a:spcPct val="100000"/>
              </a:lnSpc>
              <a:spcBef>
                <a:spcPts val="372"/>
              </a:spcBef>
              <a:spcAft>
                <a:spcPts val="0"/>
              </a:spcAft>
              <a:buClr>
                <a:schemeClr val="dk1"/>
              </a:buClr>
              <a:buSzPts val="8500"/>
              <a:buChar char="•"/>
              <a:defRPr sz="1900"/>
            </a:lvl7pPr>
            <a:lvl8pPr marL="3657600" lvl="7" indent="-768350" algn="l">
              <a:lnSpc>
                <a:spcPct val="100000"/>
              </a:lnSpc>
              <a:spcBef>
                <a:spcPts val="372"/>
              </a:spcBef>
              <a:spcAft>
                <a:spcPts val="0"/>
              </a:spcAft>
              <a:buClr>
                <a:schemeClr val="dk1"/>
              </a:buClr>
              <a:buSzPts val="8500"/>
              <a:buChar char="•"/>
              <a:defRPr sz="1900"/>
            </a:lvl8pPr>
            <a:lvl9pPr marL="4114800" lvl="8" indent="-768350" algn="l">
              <a:lnSpc>
                <a:spcPct val="100000"/>
              </a:lnSpc>
              <a:spcBef>
                <a:spcPts val="372"/>
              </a:spcBef>
              <a:spcAft>
                <a:spcPts val="0"/>
              </a:spcAft>
              <a:buClr>
                <a:schemeClr val="dk1"/>
              </a:buClr>
              <a:buSzPts val="8500"/>
              <a:buChar char="•"/>
              <a:defRPr sz="1900"/>
            </a:lvl9pPr>
          </a:lstStyle>
          <a:p>
            <a:endParaRPr/>
          </a:p>
        </p:txBody>
      </p:sp>
      <p:sp>
        <p:nvSpPr>
          <p:cNvPr id="21" name="Google Shape;21;p21"/>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035A6381-E52B-4798-A646-D5D2C58998FF}" type="datetime1">
              <a:rPr lang="en-US" smtClean="0"/>
              <a:t>4/1/2024</a:t>
            </a:fld>
            <a:endParaRPr/>
          </a:p>
        </p:txBody>
      </p:sp>
      <p:sp>
        <p:nvSpPr>
          <p:cNvPr id="22" name="Google Shape;22;p21"/>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23" name="Google Shape;23;p2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836018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9">
            <a:alphaModFix/>
          </a:blip>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a:buChar char="•"/>
              <a:defRPr sz="15100" b="0" i="0" u="none" strike="noStrike" cap="none">
                <a:solidFill>
                  <a:schemeClr val="dk1"/>
                </a:solidFill>
                <a:latin typeface="Calibri"/>
                <a:ea typeface="Calibri"/>
                <a:cs typeface="Calibri"/>
                <a:sym typeface="Calibri"/>
              </a:defRPr>
            </a:lvl1pPr>
            <a:lvl2pPr marL="914400" marR="0" lvl="1" indent="-1066800" algn="l" rtl="0">
              <a:lnSpc>
                <a:spcPct val="100000"/>
              </a:lnSpc>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endParaRPr/>
          </a:p>
        </p:txBody>
      </p:sp>
      <p:sp>
        <p:nvSpPr>
          <p:cNvPr id="9" name="Google Shape;9;p1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r>
              <a:rPr lang="en-US"/>
              <a:t>Department of Computer Science and Engineering</a:t>
            </a:r>
            <a:endParaRPr/>
          </a:p>
        </p:txBody>
      </p:sp>
      <p:sp>
        <p:nvSpPr>
          <p:cNvPr id="10" name="Google Shape;10;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1.tmp"/></Relationships>
</file>

<file path=ppt/slides/_rels/slide13.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
          <p:cNvSpPr txBox="1">
            <a:spLocks noGrp="1"/>
          </p:cNvSpPr>
          <p:nvPr>
            <p:ph type="body" idx="1"/>
          </p:nvPr>
        </p:nvSpPr>
        <p:spPr>
          <a:xfrm>
            <a:off x="642938" y="2196703"/>
            <a:ext cx="7815262" cy="2661047"/>
          </a:xfrm>
          <a:prstGeom prst="rect">
            <a:avLst/>
          </a:prstGeom>
          <a:noFill/>
          <a:ln>
            <a:noFill/>
          </a:ln>
        </p:spPr>
        <p:txBody>
          <a:bodyPr spcFirstLastPara="1" wrap="square" lIns="94100" tIns="47025" rIns="94100" bIns="47025" anchor="t" anchorCtr="0">
            <a:noAutofit/>
          </a:bodyPr>
          <a:lstStyle/>
          <a:p>
            <a:pPr marL="0" lvl="0" indent="0" algn="l" rtl="0">
              <a:lnSpc>
                <a:spcPct val="100000"/>
              </a:lnSpc>
              <a:spcBef>
                <a:spcPts val="3020"/>
              </a:spcBef>
              <a:spcAft>
                <a:spcPts val="0"/>
              </a:spcAft>
              <a:buSzPts val="15100"/>
              <a:buNone/>
            </a:pPr>
            <a:endParaRPr dirty="0"/>
          </a:p>
          <a:p>
            <a:pPr marL="457200" lvl="0" indent="501650" algn="l" rtl="0">
              <a:lnSpc>
                <a:spcPct val="100000"/>
              </a:lnSpc>
              <a:spcBef>
                <a:spcPts val="3020"/>
              </a:spcBef>
              <a:spcAft>
                <a:spcPts val="0"/>
              </a:spcAft>
              <a:buSzPts val="15100"/>
              <a:buNone/>
            </a:pPr>
            <a:endParaRPr dirty="0"/>
          </a:p>
        </p:txBody>
      </p:sp>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267767" y="478631"/>
            <a:ext cx="8229600" cy="1183616"/>
          </a:xfrm>
        </p:spPr>
        <p:txBody>
          <a:bodyPr/>
          <a:lstStyle/>
          <a:p>
            <a:r>
              <a:rPr lang="en-US" sz="2400" dirty="0">
                <a:latin typeface="Bookman Old Style" panose="02050604050505020204" pitchFamily="18" charset="0"/>
              </a:rPr>
              <a:t>A Seminar on</a:t>
            </a:r>
            <a:br>
              <a:rPr lang="en-US" sz="3200" dirty="0">
                <a:latin typeface="Bookman Old Style" panose="02050604050505020204" pitchFamily="18" charset="0"/>
              </a:rPr>
            </a:br>
            <a:r>
              <a:rPr lang="en-US" sz="3200" dirty="0">
                <a:effectLst/>
                <a:latin typeface="Times New Roman" panose="02020603050405020304" pitchFamily="18" charset="0"/>
                <a:ea typeface="Cambria" panose="02040503050406030204" pitchFamily="18" charset="0"/>
              </a:rPr>
              <a:t>Integrating Blockchain for Advanced Supply Chain Solutions</a:t>
            </a:r>
            <a:endParaRPr lang="en-US" sz="3200" dirty="0">
              <a:latin typeface="Bookman Old Style" panose="02050604050505020204" pitchFamily="18" charset="0"/>
            </a:endParaRPr>
          </a:p>
        </p:txBody>
      </p:sp>
      <p:sp>
        <p:nvSpPr>
          <p:cNvPr id="3" name="TextBox 2"/>
          <p:cNvSpPr txBox="1"/>
          <p:nvPr/>
        </p:nvSpPr>
        <p:spPr>
          <a:xfrm>
            <a:off x="555125" y="3219941"/>
            <a:ext cx="3911327" cy="954107"/>
          </a:xfrm>
          <a:prstGeom prst="rect">
            <a:avLst/>
          </a:prstGeom>
          <a:noFill/>
        </p:spPr>
        <p:txBody>
          <a:bodyPr wrap="square" rtlCol="0">
            <a:spAutoFit/>
          </a:bodyPr>
          <a:lstStyle/>
          <a:p>
            <a:r>
              <a:rPr lang="en-US" u="sng" dirty="0">
                <a:latin typeface="+mj-lt"/>
              </a:rPr>
              <a:t>Team Details </a:t>
            </a:r>
          </a:p>
          <a:p>
            <a:pPr marL="342900" indent="-342900">
              <a:buFont typeface="+mj-lt"/>
              <a:buAutoNum type="arabicPeriod"/>
            </a:pPr>
            <a:r>
              <a:rPr lang="en-US" dirty="0" err="1">
                <a:latin typeface="+mj-lt"/>
              </a:rPr>
              <a:t>Rathlavath</a:t>
            </a:r>
            <a:r>
              <a:rPr lang="en-US" dirty="0">
                <a:latin typeface="+mj-lt"/>
              </a:rPr>
              <a:t> Rajesh(20EG105401)</a:t>
            </a:r>
          </a:p>
          <a:p>
            <a:pPr marL="342900" indent="-342900">
              <a:buFont typeface="+mj-lt"/>
              <a:buAutoNum type="arabicPeriod"/>
            </a:pPr>
            <a:r>
              <a:rPr lang="en-US" dirty="0">
                <a:latin typeface="+mj-lt"/>
              </a:rPr>
              <a:t>Gajjela Stevenson(20EG105412)</a:t>
            </a:r>
          </a:p>
          <a:p>
            <a:pPr marL="342900" indent="-342900">
              <a:buFont typeface="+mj-lt"/>
              <a:buAutoNum type="arabicPeriod"/>
            </a:pPr>
            <a:r>
              <a:rPr lang="en-US" dirty="0" err="1">
                <a:latin typeface="+mj-lt"/>
              </a:rPr>
              <a:t>Neelagiri</a:t>
            </a:r>
            <a:r>
              <a:rPr lang="en-US" dirty="0">
                <a:latin typeface="+mj-lt"/>
              </a:rPr>
              <a:t> </a:t>
            </a:r>
            <a:r>
              <a:rPr lang="en-US" dirty="0" err="1">
                <a:latin typeface="+mj-lt"/>
              </a:rPr>
              <a:t>Chandradeep</a:t>
            </a:r>
            <a:r>
              <a:rPr lang="en-US" dirty="0">
                <a:latin typeface="+mj-lt"/>
              </a:rPr>
              <a:t>(20EG105429)</a:t>
            </a:r>
          </a:p>
        </p:txBody>
      </p:sp>
      <p:sp>
        <p:nvSpPr>
          <p:cNvPr id="8" name="TextBox 7"/>
          <p:cNvSpPr txBox="1"/>
          <p:nvPr/>
        </p:nvSpPr>
        <p:spPr>
          <a:xfrm>
            <a:off x="5517900" y="3219941"/>
            <a:ext cx="2070599" cy="738664"/>
          </a:xfrm>
          <a:prstGeom prst="rect">
            <a:avLst/>
          </a:prstGeom>
          <a:noFill/>
        </p:spPr>
        <p:txBody>
          <a:bodyPr wrap="square" rtlCol="0">
            <a:spAutoFit/>
          </a:bodyPr>
          <a:lstStyle/>
          <a:p>
            <a:r>
              <a:rPr lang="en-US" u="sng" dirty="0">
                <a:latin typeface="+mj-lt"/>
              </a:rPr>
              <a:t>Project Supervisor </a:t>
            </a:r>
          </a:p>
          <a:p>
            <a:r>
              <a:rPr lang="en-US" dirty="0">
                <a:latin typeface="+mj-lt"/>
              </a:rPr>
              <a:t>Dr. </a:t>
            </a:r>
            <a:r>
              <a:rPr lang="en-US" dirty="0" err="1">
                <a:latin typeface="+mj-lt"/>
              </a:rPr>
              <a:t>Pallam</a:t>
            </a:r>
            <a:r>
              <a:rPr lang="en-US" dirty="0">
                <a:latin typeface="+mj-lt"/>
              </a:rPr>
              <a:t> Ravi</a:t>
            </a:r>
          </a:p>
          <a:p>
            <a:r>
              <a:rPr lang="en-US" dirty="0">
                <a:latin typeface="+mj-lt"/>
              </a:rPr>
              <a:t>Assistant Professor</a:t>
            </a:r>
          </a:p>
        </p:txBody>
      </p:sp>
      <p:sp>
        <p:nvSpPr>
          <p:cNvPr id="5" name="Footer Placeholder 4"/>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3295506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960025" y="102336"/>
            <a:ext cx="6117431" cy="627321"/>
          </a:xfrm>
        </p:spPr>
        <p:txBody>
          <a:bodyPr/>
          <a:lstStyle/>
          <a:p>
            <a:r>
              <a:rPr lang="en-US" sz="3600" dirty="0"/>
              <a:t>Experiment Screenshots </a:t>
            </a: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p>
        </p:txBody>
      </p:sp>
      <p:pic>
        <p:nvPicPr>
          <p:cNvPr id="7" name="Picture 6">
            <a:extLst>
              <a:ext uri="{FF2B5EF4-FFF2-40B4-BE49-F238E27FC236}">
                <a16:creationId xmlns:a16="http://schemas.microsoft.com/office/drawing/2014/main" id="{9BC59D16-97C6-7D09-079F-79C1044FA029}"/>
              </a:ext>
            </a:extLst>
          </p:cNvPr>
          <p:cNvPicPr>
            <a:picLocks noChangeAspect="1"/>
          </p:cNvPicPr>
          <p:nvPr/>
        </p:nvPicPr>
        <p:blipFill>
          <a:blip r:embed="rId3"/>
          <a:stretch>
            <a:fillRect/>
          </a:stretch>
        </p:blipFill>
        <p:spPr>
          <a:xfrm>
            <a:off x="642938" y="842963"/>
            <a:ext cx="7886700" cy="3514725"/>
          </a:xfrm>
          <a:prstGeom prst="rect">
            <a:avLst/>
          </a:prstGeom>
        </p:spPr>
      </p:pic>
    </p:spTree>
    <p:extLst>
      <p:ext uri="{BB962C8B-B14F-4D97-AF65-F5344CB8AC3E}">
        <p14:creationId xmlns:p14="http://schemas.microsoft.com/office/powerpoint/2010/main" val="4293442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t>Experiment </a:t>
            </a:r>
            <a:r>
              <a:rPr lang="en-US" sz="3600" dirty="0" err="1"/>
              <a:t>Screenshort</a:t>
            </a:r>
            <a:endParaRPr lang="en-US" sz="3600" dirty="0"/>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p>
        </p:txBody>
      </p:sp>
      <p:pic>
        <p:nvPicPr>
          <p:cNvPr id="5" name="Picture 4">
            <a:extLst>
              <a:ext uri="{FF2B5EF4-FFF2-40B4-BE49-F238E27FC236}">
                <a16:creationId xmlns:a16="http://schemas.microsoft.com/office/drawing/2014/main" id="{2BFECD1F-31BF-240A-A9A0-FE84851D54AF}"/>
              </a:ext>
            </a:extLst>
          </p:cNvPr>
          <p:cNvPicPr>
            <a:picLocks noChangeAspect="1"/>
          </p:cNvPicPr>
          <p:nvPr/>
        </p:nvPicPr>
        <p:blipFill>
          <a:blip r:embed="rId3"/>
          <a:stretch>
            <a:fillRect/>
          </a:stretch>
        </p:blipFill>
        <p:spPr>
          <a:xfrm>
            <a:off x="1169007" y="750094"/>
            <a:ext cx="6805985" cy="3579019"/>
          </a:xfrm>
          <a:prstGeom prst="rect">
            <a:avLst/>
          </a:prstGeom>
        </p:spPr>
      </p:pic>
    </p:spTree>
    <p:extLst>
      <p:ext uri="{BB962C8B-B14F-4D97-AF65-F5344CB8AC3E}">
        <p14:creationId xmlns:p14="http://schemas.microsoft.com/office/powerpoint/2010/main" val="991037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sp>
        <p:nvSpPr>
          <p:cNvPr id="2" name="Title 1"/>
          <p:cNvSpPr>
            <a:spLocks noGrp="1"/>
          </p:cNvSpPr>
          <p:nvPr>
            <p:ph type="title"/>
          </p:nvPr>
        </p:nvSpPr>
        <p:spPr>
          <a:xfrm>
            <a:off x="435769" y="0"/>
            <a:ext cx="6117431" cy="627321"/>
          </a:xfrm>
        </p:spPr>
        <p:txBody>
          <a:bodyPr/>
          <a:lstStyle/>
          <a:p>
            <a:r>
              <a:rPr lang="en-US" sz="3600" dirty="0"/>
              <a:t>Experiment Results </a:t>
            </a: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p>
        </p:txBody>
      </p:sp>
      <p:sp>
        <p:nvSpPr>
          <p:cNvPr id="3" name="TextBox 2">
            <a:extLst>
              <a:ext uri="{FF2B5EF4-FFF2-40B4-BE49-F238E27FC236}">
                <a16:creationId xmlns:a16="http://schemas.microsoft.com/office/drawing/2014/main" id="{2B8B1051-11F5-8925-0E54-A486F6B529FD}"/>
              </a:ext>
            </a:extLst>
          </p:cNvPr>
          <p:cNvSpPr txBox="1"/>
          <p:nvPr/>
        </p:nvSpPr>
        <p:spPr>
          <a:xfrm>
            <a:off x="728663" y="857250"/>
            <a:ext cx="4572000" cy="523220"/>
          </a:xfrm>
          <a:prstGeom prst="rect">
            <a:avLst/>
          </a:prstGeom>
          <a:noFill/>
        </p:spPr>
        <p:txBody>
          <a:bodyPr wrap="square" rtlCol="0">
            <a:spAutoFit/>
          </a:bodyPr>
          <a:lstStyle/>
          <a:p>
            <a:r>
              <a:rPr lang="en-US" b="1" dirty="0"/>
              <a:t>1)Transaction Speed(TS)</a:t>
            </a:r>
          </a:p>
          <a:p>
            <a:endParaRPr lang="en-US" dirty="0"/>
          </a:p>
        </p:txBody>
      </p:sp>
      <p:graphicFrame>
        <p:nvGraphicFramePr>
          <p:cNvPr id="7" name="Table 6">
            <a:extLst>
              <a:ext uri="{FF2B5EF4-FFF2-40B4-BE49-F238E27FC236}">
                <a16:creationId xmlns:a16="http://schemas.microsoft.com/office/drawing/2014/main" id="{E8BA6286-A320-B00D-8434-174290E560D6}"/>
              </a:ext>
            </a:extLst>
          </p:cNvPr>
          <p:cNvGraphicFramePr>
            <a:graphicFrameLocks noGrp="1"/>
          </p:cNvGraphicFramePr>
          <p:nvPr>
            <p:extLst>
              <p:ext uri="{D42A27DB-BD31-4B8C-83A1-F6EECF244321}">
                <p14:modId xmlns:p14="http://schemas.microsoft.com/office/powerpoint/2010/main" val="2829391896"/>
              </p:ext>
            </p:extLst>
          </p:nvPr>
        </p:nvGraphicFramePr>
        <p:xfrm>
          <a:off x="457200" y="1244773"/>
          <a:ext cx="3959871" cy="780715"/>
        </p:xfrm>
        <a:graphic>
          <a:graphicData uri="http://schemas.openxmlformats.org/drawingml/2006/table">
            <a:tbl>
              <a:tblPr firstRow="1" firstCol="1" lastRow="1" lastCol="1" bandRow="1" bandCol="1">
                <a:tableStyleId>{1D3205E1-8B83-452B-8570-0B3C4014EAE2}</a:tableStyleId>
              </a:tblPr>
              <a:tblGrid>
                <a:gridCol w="1426851">
                  <a:extLst>
                    <a:ext uri="{9D8B030D-6E8A-4147-A177-3AD203B41FA5}">
                      <a16:colId xmlns:a16="http://schemas.microsoft.com/office/drawing/2014/main" val="3405944309"/>
                    </a:ext>
                  </a:extLst>
                </a:gridCol>
                <a:gridCol w="1424233">
                  <a:extLst>
                    <a:ext uri="{9D8B030D-6E8A-4147-A177-3AD203B41FA5}">
                      <a16:colId xmlns:a16="http://schemas.microsoft.com/office/drawing/2014/main" val="3539731494"/>
                    </a:ext>
                  </a:extLst>
                </a:gridCol>
                <a:gridCol w="1108787">
                  <a:extLst>
                    <a:ext uri="{9D8B030D-6E8A-4147-A177-3AD203B41FA5}">
                      <a16:colId xmlns:a16="http://schemas.microsoft.com/office/drawing/2014/main" val="2234790765"/>
                    </a:ext>
                  </a:extLst>
                </a:gridCol>
              </a:tblGrid>
              <a:tr h="223655">
                <a:tc>
                  <a:txBody>
                    <a:bodyPr/>
                    <a:lstStyle/>
                    <a:p>
                      <a:pPr marL="69850" marR="0">
                        <a:lnSpc>
                          <a:spcPts val="1530"/>
                        </a:lnSpc>
                        <a:spcBef>
                          <a:spcPts val="0"/>
                        </a:spcBef>
                        <a:spcAft>
                          <a:spcPts val="0"/>
                        </a:spcAft>
                      </a:pPr>
                      <a:r>
                        <a:rPr lang="en-US" sz="1050" b="1" dirty="0">
                          <a:effectLst/>
                        </a:rPr>
                        <a:t>Experiment</a:t>
                      </a:r>
                      <a:endParaRPr lang="en-US" sz="1100" b="1"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nchor="b"/>
                </a:tc>
                <a:tc>
                  <a:txBody>
                    <a:bodyPr/>
                    <a:lstStyle/>
                    <a:p>
                      <a:pPr marL="66675" marR="0">
                        <a:lnSpc>
                          <a:spcPts val="1530"/>
                        </a:lnSpc>
                        <a:spcBef>
                          <a:spcPts val="0"/>
                        </a:spcBef>
                        <a:spcAft>
                          <a:spcPts val="0"/>
                        </a:spcAft>
                      </a:pPr>
                      <a:r>
                        <a:rPr lang="en-US" sz="1050" b="1" dirty="0">
                          <a:effectLst/>
                        </a:rPr>
                        <a:t>Existing Method</a:t>
                      </a:r>
                      <a:endParaRPr lang="en-US" sz="1100" b="1"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nchor="b"/>
                </a:tc>
                <a:tc>
                  <a:txBody>
                    <a:bodyPr/>
                    <a:lstStyle/>
                    <a:p>
                      <a:pPr marL="70485" marR="0">
                        <a:lnSpc>
                          <a:spcPts val="1530"/>
                        </a:lnSpc>
                        <a:spcBef>
                          <a:spcPts val="0"/>
                        </a:spcBef>
                        <a:spcAft>
                          <a:spcPts val="0"/>
                        </a:spcAft>
                      </a:pPr>
                      <a:r>
                        <a:rPr lang="en-US" sz="1050" b="1" dirty="0">
                          <a:effectLst/>
                        </a:rPr>
                        <a:t>Proposed Method</a:t>
                      </a:r>
                      <a:endParaRPr lang="en-US" sz="1100" b="1"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nchor="b"/>
                </a:tc>
                <a:extLst>
                  <a:ext uri="{0D108BD9-81ED-4DB2-BD59-A6C34878D82A}">
                    <a16:rowId xmlns:a16="http://schemas.microsoft.com/office/drawing/2014/main" val="2945781717"/>
                  </a:ext>
                </a:extLst>
              </a:tr>
              <a:tr h="416987">
                <a:tc>
                  <a:txBody>
                    <a:bodyPr/>
                    <a:lstStyle/>
                    <a:p>
                      <a:pPr marL="69850" marR="0" algn="just">
                        <a:lnSpc>
                          <a:spcPts val="1555"/>
                        </a:lnSpc>
                        <a:spcBef>
                          <a:spcPts val="0"/>
                        </a:spcBef>
                        <a:spcAft>
                          <a:spcPts val="0"/>
                        </a:spcAft>
                      </a:pPr>
                      <a:r>
                        <a:rPr lang="en-US" sz="1050" dirty="0">
                          <a:effectLst/>
                        </a:rPr>
                        <a:t>Transaction Speed (TS)</a:t>
                      </a:r>
                      <a:endParaRPr lang="en-US" sz="11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nchor="b"/>
                </a:tc>
                <a:tc>
                  <a:txBody>
                    <a:bodyPr/>
                    <a:lstStyle/>
                    <a:p>
                      <a:pPr marL="66675" marR="0" algn="just">
                        <a:lnSpc>
                          <a:spcPts val="1555"/>
                        </a:lnSpc>
                        <a:spcBef>
                          <a:spcPts val="0"/>
                        </a:spcBef>
                        <a:spcAft>
                          <a:spcPts val="0"/>
                        </a:spcAft>
                      </a:pPr>
                      <a:r>
                        <a:rPr lang="en-US" sz="1050" dirty="0">
                          <a:effectLst/>
                        </a:rPr>
                        <a:t>1000</a:t>
                      </a:r>
                      <a:endParaRPr lang="en-US" sz="11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nchor="b"/>
                </a:tc>
                <a:tc>
                  <a:txBody>
                    <a:bodyPr/>
                    <a:lstStyle/>
                    <a:p>
                      <a:pPr marL="70485" marR="0" algn="just">
                        <a:lnSpc>
                          <a:spcPts val="1555"/>
                        </a:lnSpc>
                        <a:spcBef>
                          <a:spcPts val="0"/>
                        </a:spcBef>
                        <a:spcAft>
                          <a:spcPts val="0"/>
                        </a:spcAft>
                      </a:pPr>
                      <a:r>
                        <a:rPr lang="en-US" sz="1050" dirty="0">
                          <a:effectLst/>
                        </a:rPr>
                        <a:t>2500</a:t>
                      </a:r>
                      <a:endParaRPr lang="en-US" sz="11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nchor="b"/>
                </a:tc>
                <a:extLst>
                  <a:ext uri="{0D108BD9-81ED-4DB2-BD59-A6C34878D82A}">
                    <a16:rowId xmlns:a16="http://schemas.microsoft.com/office/drawing/2014/main" val="2955862231"/>
                  </a:ext>
                </a:extLst>
              </a:tr>
            </a:tbl>
          </a:graphicData>
        </a:graphic>
      </p:graphicFrame>
      <p:pic>
        <p:nvPicPr>
          <p:cNvPr id="9" name="Picture 8">
            <a:extLst>
              <a:ext uri="{FF2B5EF4-FFF2-40B4-BE49-F238E27FC236}">
                <a16:creationId xmlns:a16="http://schemas.microsoft.com/office/drawing/2014/main" id="{0879C0C9-1BA5-0BED-5CE3-46CFBDF45EBA}"/>
              </a:ext>
            </a:extLst>
          </p:cNvPr>
          <p:cNvPicPr>
            <a:picLocks noChangeAspect="1"/>
          </p:cNvPicPr>
          <p:nvPr/>
        </p:nvPicPr>
        <p:blipFill>
          <a:blip r:embed="rId3"/>
          <a:stretch>
            <a:fillRect/>
          </a:stretch>
        </p:blipFill>
        <p:spPr>
          <a:xfrm>
            <a:off x="355770" y="2236149"/>
            <a:ext cx="4061301" cy="2219495"/>
          </a:xfrm>
          <a:prstGeom prst="rect">
            <a:avLst/>
          </a:prstGeom>
        </p:spPr>
      </p:pic>
      <p:sp>
        <p:nvSpPr>
          <p:cNvPr id="10" name="TextBox 9">
            <a:extLst>
              <a:ext uri="{FF2B5EF4-FFF2-40B4-BE49-F238E27FC236}">
                <a16:creationId xmlns:a16="http://schemas.microsoft.com/office/drawing/2014/main" id="{344364B4-D40B-5113-9759-4AE4B0399EC7}"/>
              </a:ext>
            </a:extLst>
          </p:cNvPr>
          <p:cNvSpPr txBox="1"/>
          <p:nvPr/>
        </p:nvSpPr>
        <p:spPr>
          <a:xfrm>
            <a:off x="5007769" y="857250"/>
            <a:ext cx="3864769" cy="307777"/>
          </a:xfrm>
          <a:prstGeom prst="rect">
            <a:avLst/>
          </a:prstGeom>
          <a:noFill/>
        </p:spPr>
        <p:txBody>
          <a:bodyPr wrap="square" rtlCol="0">
            <a:spAutoFit/>
          </a:bodyPr>
          <a:lstStyle/>
          <a:p>
            <a:pPr marL="215900" marR="0">
              <a:spcBef>
                <a:spcPts val="0"/>
              </a:spcBef>
              <a:spcAft>
                <a:spcPts val="0"/>
              </a:spcAft>
            </a:pPr>
            <a:r>
              <a:rPr lang="en-US" b="1" dirty="0">
                <a:effectLst/>
                <a:latin typeface="+mj-lt"/>
                <a:ea typeface="Cambria" panose="02040503050406030204" pitchFamily="18" charset="0"/>
                <a:cs typeface="Cambria" panose="02040503050406030204" pitchFamily="18" charset="0"/>
              </a:rPr>
              <a:t>2) </a:t>
            </a:r>
            <a:r>
              <a:rPr lang="en-US" b="1" dirty="0">
                <a:latin typeface="+mj-lt"/>
                <a:ea typeface="Cambria" panose="02040503050406030204" pitchFamily="18" charset="0"/>
                <a:cs typeface="Cambria" panose="02040503050406030204" pitchFamily="18" charset="0"/>
              </a:rPr>
              <a:t>Block Confirm Time(BCT)</a:t>
            </a:r>
            <a:endParaRPr lang="en-US" b="1" dirty="0">
              <a:effectLst/>
              <a:latin typeface="+mj-lt"/>
              <a:ea typeface="Cambria" panose="02040503050406030204" pitchFamily="18" charset="0"/>
              <a:cs typeface="Cambria" panose="02040503050406030204" pitchFamily="18" charset="0"/>
            </a:endParaRPr>
          </a:p>
        </p:txBody>
      </p:sp>
      <p:graphicFrame>
        <p:nvGraphicFramePr>
          <p:cNvPr id="14" name="Table 13">
            <a:extLst>
              <a:ext uri="{FF2B5EF4-FFF2-40B4-BE49-F238E27FC236}">
                <a16:creationId xmlns:a16="http://schemas.microsoft.com/office/drawing/2014/main" id="{AE7BB427-5251-9DC6-3210-F0C785114B99}"/>
              </a:ext>
            </a:extLst>
          </p:cNvPr>
          <p:cNvGraphicFramePr>
            <a:graphicFrameLocks noGrp="1"/>
          </p:cNvGraphicFramePr>
          <p:nvPr>
            <p:extLst>
              <p:ext uri="{D42A27DB-BD31-4B8C-83A1-F6EECF244321}">
                <p14:modId xmlns:p14="http://schemas.microsoft.com/office/powerpoint/2010/main" val="49737714"/>
              </p:ext>
            </p:extLst>
          </p:nvPr>
        </p:nvGraphicFramePr>
        <p:xfrm>
          <a:off x="4572000" y="1247657"/>
          <a:ext cx="4471989" cy="777832"/>
        </p:xfrm>
        <a:graphic>
          <a:graphicData uri="http://schemas.openxmlformats.org/drawingml/2006/table">
            <a:tbl>
              <a:tblPr firstRow="1" firstCol="1" lastRow="1" lastCol="1" bandRow="1" bandCol="1">
                <a:tableStyleId>{1D3205E1-8B83-452B-8570-0B3C4014EAE2}</a:tableStyleId>
              </a:tblPr>
              <a:tblGrid>
                <a:gridCol w="1492336">
                  <a:extLst>
                    <a:ext uri="{9D8B030D-6E8A-4147-A177-3AD203B41FA5}">
                      <a16:colId xmlns:a16="http://schemas.microsoft.com/office/drawing/2014/main" val="2778919183"/>
                    </a:ext>
                  </a:extLst>
                </a:gridCol>
                <a:gridCol w="1489598">
                  <a:extLst>
                    <a:ext uri="{9D8B030D-6E8A-4147-A177-3AD203B41FA5}">
                      <a16:colId xmlns:a16="http://schemas.microsoft.com/office/drawing/2014/main" val="1184109115"/>
                    </a:ext>
                  </a:extLst>
                </a:gridCol>
                <a:gridCol w="1490055">
                  <a:extLst>
                    <a:ext uri="{9D8B030D-6E8A-4147-A177-3AD203B41FA5}">
                      <a16:colId xmlns:a16="http://schemas.microsoft.com/office/drawing/2014/main" val="2416737797"/>
                    </a:ext>
                  </a:extLst>
                </a:gridCol>
              </a:tblGrid>
              <a:tr h="391287">
                <a:tc>
                  <a:txBody>
                    <a:bodyPr/>
                    <a:lstStyle/>
                    <a:p>
                      <a:pPr marL="69850" marR="0">
                        <a:lnSpc>
                          <a:spcPts val="1555"/>
                        </a:lnSpc>
                        <a:spcBef>
                          <a:spcPts val="0"/>
                        </a:spcBef>
                        <a:spcAft>
                          <a:spcPts val="0"/>
                        </a:spcAft>
                      </a:pPr>
                      <a:r>
                        <a:rPr lang="en-US" sz="1050" b="1" dirty="0">
                          <a:effectLst/>
                        </a:rPr>
                        <a:t>Experiment</a:t>
                      </a:r>
                      <a:endParaRPr lang="en-US" sz="1100" b="1"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nchor="b"/>
                </a:tc>
                <a:tc>
                  <a:txBody>
                    <a:bodyPr/>
                    <a:lstStyle/>
                    <a:p>
                      <a:pPr marL="66675" marR="0">
                        <a:lnSpc>
                          <a:spcPts val="1555"/>
                        </a:lnSpc>
                        <a:spcBef>
                          <a:spcPts val="0"/>
                        </a:spcBef>
                        <a:spcAft>
                          <a:spcPts val="0"/>
                        </a:spcAft>
                      </a:pPr>
                      <a:r>
                        <a:rPr lang="en-US" sz="1050" b="1">
                          <a:effectLst/>
                        </a:rPr>
                        <a:t>Existing Method</a:t>
                      </a:r>
                      <a:endParaRPr lang="en-US" sz="11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nchor="b"/>
                </a:tc>
                <a:tc>
                  <a:txBody>
                    <a:bodyPr/>
                    <a:lstStyle/>
                    <a:p>
                      <a:pPr marL="70485" marR="0">
                        <a:lnSpc>
                          <a:spcPts val="1555"/>
                        </a:lnSpc>
                        <a:spcBef>
                          <a:spcPts val="0"/>
                        </a:spcBef>
                        <a:spcAft>
                          <a:spcPts val="0"/>
                        </a:spcAft>
                      </a:pPr>
                      <a:r>
                        <a:rPr lang="en-US" sz="1050" b="1" dirty="0">
                          <a:effectLst/>
                        </a:rPr>
                        <a:t>Proposed Method</a:t>
                      </a:r>
                      <a:endParaRPr lang="en-US" sz="1100" b="1"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nchor="b"/>
                </a:tc>
                <a:extLst>
                  <a:ext uri="{0D108BD9-81ED-4DB2-BD59-A6C34878D82A}">
                    <a16:rowId xmlns:a16="http://schemas.microsoft.com/office/drawing/2014/main" val="1847301609"/>
                  </a:ext>
                </a:extLst>
              </a:tr>
              <a:tr h="386545">
                <a:tc>
                  <a:txBody>
                    <a:bodyPr/>
                    <a:lstStyle/>
                    <a:p>
                      <a:pPr marL="69850" marR="0">
                        <a:lnSpc>
                          <a:spcPts val="1530"/>
                        </a:lnSpc>
                        <a:spcBef>
                          <a:spcPts val="0"/>
                        </a:spcBef>
                        <a:spcAft>
                          <a:spcPts val="0"/>
                        </a:spcAft>
                      </a:pPr>
                      <a:r>
                        <a:rPr lang="en-US" sz="1050" dirty="0">
                          <a:effectLst/>
                        </a:rPr>
                        <a:t>Block Confirmation Time (BCT)</a:t>
                      </a:r>
                      <a:endParaRPr lang="en-US" sz="11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nchor="b"/>
                </a:tc>
                <a:tc>
                  <a:txBody>
                    <a:bodyPr/>
                    <a:lstStyle/>
                    <a:p>
                      <a:pPr marL="66675" marR="0">
                        <a:lnSpc>
                          <a:spcPts val="1395"/>
                        </a:lnSpc>
                        <a:spcBef>
                          <a:spcPts val="0"/>
                        </a:spcBef>
                        <a:spcAft>
                          <a:spcPts val="0"/>
                        </a:spcAft>
                      </a:pPr>
                      <a:r>
                        <a:rPr lang="en-US" sz="1050" dirty="0">
                          <a:effectLst/>
                        </a:rPr>
                        <a:t>10</a:t>
                      </a:r>
                      <a:endParaRPr lang="en-US" sz="11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nchor="b"/>
                </a:tc>
                <a:tc>
                  <a:txBody>
                    <a:bodyPr/>
                    <a:lstStyle/>
                    <a:p>
                      <a:pPr marL="70485" marR="0">
                        <a:lnSpc>
                          <a:spcPts val="1530"/>
                        </a:lnSpc>
                        <a:spcBef>
                          <a:spcPts val="0"/>
                        </a:spcBef>
                        <a:spcAft>
                          <a:spcPts val="0"/>
                        </a:spcAft>
                      </a:pPr>
                      <a:r>
                        <a:rPr lang="en-US" sz="1050" dirty="0">
                          <a:effectLst/>
                        </a:rPr>
                        <a:t>2</a:t>
                      </a:r>
                      <a:endParaRPr lang="en-US" sz="11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nchor="b"/>
                </a:tc>
                <a:extLst>
                  <a:ext uri="{0D108BD9-81ED-4DB2-BD59-A6C34878D82A}">
                    <a16:rowId xmlns:a16="http://schemas.microsoft.com/office/drawing/2014/main" val="3052258881"/>
                  </a:ext>
                </a:extLst>
              </a:tr>
            </a:tbl>
          </a:graphicData>
        </a:graphic>
      </p:graphicFrame>
      <p:pic>
        <p:nvPicPr>
          <p:cNvPr id="16" name="Picture 15">
            <a:extLst>
              <a:ext uri="{FF2B5EF4-FFF2-40B4-BE49-F238E27FC236}">
                <a16:creationId xmlns:a16="http://schemas.microsoft.com/office/drawing/2014/main" id="{D7D3AC60-ABC8-FA2F-64DB-E326AB371357}"/>
              </a:ext>
            </a:extLst>
          </p:cNvPr>
          <p:cNvPicPr>
            <a:picLocks noChangeAspect="1"/>
          </p:cNvPicPr>
          <p:nvPr/>
        </p:nvPicPr>
        <p:blipFill>
          <a:blip r:embed="rId4"/>
          <a:stretch>
            <a:fillRect/>
          </a:stretch>
        </p:blipFill>
        <p:spPr>
          <a:xfrm>
            <a:off x="4675506" y="2226611"/>
            <a:ext cx="4197032" cy="2229033"/>
          </a:xfrm>
          <a:prstGeom prst="rect">
            <a:avLst/>
          </a:prstGeom>
        </p:spPr>
      </p:pic>
    </p:spTree>
    <p:extLst>
      <p:ext uri="{BB962C8B-B14F-4D97-AF65-F5344CB8AC3E}">
        <p14:creationId xmlns:p14="http://schemas.microsoft.com/office/powerpoint/2010/main" val="2804760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t>Experiment Results </a:t>
            </a: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p>
        </p:txBody>
      </p:sp>
      <p:sp>
        <p:nvSpPr>
          <p:cNvPr id="3" name="TextBox 2">
            <a:extLst>
              <a:ext uri="{FF2B5EF4-FFF2-40B4-BE49-F238E27FC236}">
                <a16:creationId xmlns:a16="http://schemas.microsoft.com/office/drawing/2014/main" id="{A0CF97DC-9C15-3D2E-3CC3-CFE7774D6B42}"/>
              </a:ext>
            </a:extLst>
          </p:cNvPr>
          <p:cNvSpPr txBox="1"/>
          <p:nvPr/>
        </p:nvSpPr>
        <p:spPr>
          <a:xfrm>
            <a:off x="542925" y="749860"/>
            <a:ext cx="7922419" cy="800219"/>
          </a:xfrm>
          <a:prstGeom prst="rect">
            <a:avLst/>
          </a:prstGeom>
          <a:noFill/>
        </p:spPr>
        <p:txBody>
          <a:bodyPr wrap="square" rtlCol="0">
            <a:spAutoFit/>
          </a:bodyPr>
          <a:lstStyle/>
          <a:p>
            <a:r>
              <a:rPr lang="en-US" dirty="0"/>
              <a:t>3)</a:t>
            </a:r>
            <a:r>
              <a:rPr lang="en-US" sz="1800" spc="-10" dirty="0">
                <a:effectLst/>
                <a:latin typeface="Cambria" panose="02040503050406030204" pitchFamily="18" charset="0"/>
                <a:ea typeface="Cambria" panose="02040503050406030204" pitchFamily="18" charset="0"/>
                <a:cs typeface="Cambria" panose="02040503050406030204" pitchFamily="18" charset="0"/>
              </a:rPr>
              <a:t> </a:t>
            </a:r>
            <a:r>
              <a:rPr lang="en-US" sz="1800" spc="-10" dirty="0">
                <a:latin typeface="Cambria" panose="02040503050406030204" pitchFamily="18" charset="0"/>
                <a:ea typeface="Cambria" panose="02040503050406030204" pitchFamily="18" charset="0"/>
                <a:cs typeface="Cambria" panose="02040503050406030204" pitchFamily="18" charset="0"/>
              </a:rPr>
              <a:t>Cost Efficiency(CE)</a:t>
            </a:r>
            <a:endParaRPr lang="en-US" sz="1800" spc="-10" dirty="0">
              <a:effectLst/>
              <a:latin typeface="Times New Roman" panose="02020603050405020304" pitchFamily="18" charset="0"/>
              <a:ea typeface="Cambria" panose="02040503050406030204" pitchFamily="18" charset="0"/>
              <a:cs typeface="Cambria" panose="02040503050406030204" pitchFamily="18" charset="0"/>
            </a:endParaRPr>
          </a:p>
          <a:p>
            <a:endParaRPr lang="en-US" dirty="0"/>
          </a:p>
          <a:p>
            <a:endParaRPr lang="en-US" dirty="0"/>
          </a:p>
        </p:txBody>
      </p:sp>
      <p:graphicFrame>
        <p:nvGraphicFramePr>
          <p:cNvPr id="11" name="Table 10">
            <a:extLst>
              <a:ext uri="{FF2B5EF4-FFF2-40B4-BE49-F238E27FC236}">
                <a16:creationId xmlns:a16="http://schemas.microsoft.com/office/drawing/2014/main" id="{F352C1F6-30B8-D1E2-8E67-A27B64FDA8BD}"/>
              </a:ext>
            </a:extLst>
          </p:cNvPr>
          <p:cNvGraphicFramePr>
            <a:graphicFrameLocks noGrp="1"/>
          </p:cNvGraphicFramePr>
          <p:nvPr>
            <p:extLst>
              <p:ext uri="{D42A27DB-BD31-4B8C-83A1-F6EECF244321}">
                <p14:modId xmlns:p14="http://schemas.microsoft.com/office/powerpoint/2010/main" val="4267309245"/>
              </p:ext>
            </p:extLst>
          </p:nvPr>
        </p:nvGraphicFramePr>
        <p:xfrm>
          <a:off x="678656" y="1218020"/>
          <a:ext cx="6222365" cy="735806"/>
        </p:xfrm>
        <a:graphic>
          <a:graphicData uri="http://schemas.openxmlformats.org/drawingml/2006/table">
            <a:tbl>
              <a:tblPr firstRow="1" firstCol="1" lastRow="1" lastCol="1" bandRow="1" bandCol="1">
                <a:tableStyleId>{1D3205E1-8B83-452B-8570-0B3C4014EAE2}</a:tableStyleId>
              </a:tblPr>
              <a:tblGrid>
                <a:gridCol w="2076450">
                  <a:extLst>
                    <a:ext uri="{9D8B030D-6E8A-4147-A177-3AD203B41FA5}">
                      <a16:colId xmlns:a16="http://schemas.microsoft.com/office/drawing/2014/main" val="2401969797"/>
                    </a:ext>
                  </a:extLst>
                </a:gridCol>
                <a:gridCol w="2072640">
                  <a:extLst>
                    <a:ext uri="{9D8B030D-6E8A-4147-A177-3AD203B41FA5}">
                      <a16:colId xmlns:a16="http://schemas.microsoft.com/office/drawing/2014/main" val="833579569"/>
                    </a:ext>
                  </a:extLst>
                </a:gridCol>
                <a:gridCol w="2073275">
                  <a:extLst>
                    <a:ext uri="{9D8B030D-6E8A-4147-A177-3AD203B41FA5}">
                      <a16:colId xmlns:a16="http://schemas.microsoft.com/office/drawing/2014/main" val="1436229311"/>
                    </a:ext>
                  </a:extLst>
                </a:gridCol>
              </a:tblGrid>
              <a:tr h="421481">
                <a:tc>
                  <a:txBody>
                    <a:bodyPr/>
                    <a:lstStyle/>
                    <a:p>
                      <a:pPr marL="69850" marR="0">
                        <a:lnSpc>
                          <a:spcPts val="1530"/>
                        </a:lnSpc>
                        <a:spcBef>
                          <a:spcPts val="0"/>
                        </a:spcBef>
                        <a:spcAft>
                          <a:spcPts val="0"/>
                        </a:spcAft>
                      </a:pPr>
                      <a:r>
                        <a:rPr lang="en-US" sz="1050" b="1" dirty="0">
                          <a:effectLst/>
                        </a:rPr>
                        <a:t>Experiment</a:t>
                      </a:r>
                      <a:endParaRPr lang="en-US" sz="1100" b="1"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nchor="b"/>
                </a:tc>
                <a:tc>
                  <a:txBody>
                    <a:bodyPr/>
                    <a:lstStyle/>
                    <a:p>
                      <a:pPr marL="66675" marR="0">
                        <a:lnSpc>
                          <a:spcPts val="1530"/>
                        </a:lnSpc>
                        <a:spcBef>
                          <a:spcPts val="0"/>
                        </a:spcBef>
                        <a:spcAft>
                          <a:spcPts val="0"/>
                        </a:spcAft>
                      </a:pPr>
                      <a:r>
                        <a:rPr lang="en-US" sz="1050" b="1">
                          <a:effectLst/>
                        </a:rPr>
                        <a:t>Existing Method</a:t>
                      </a:r>
                      <a:endParaRPr lang="en-US" sz="11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nchor="b"/>
                </a:tc>
                <a:tc>
                  <a:txBody>
                    <a:bodyPr/>
                    <a:lstStyle/>
                    <a:p>
                      <a:pPr marL="70485" marR="0">
                        <a:lnSpc>
                          <a:spcPts val="1530"/>
                        </a:lnSpc>
                        <a:spcBef>
                          <a:spcPts val="0"/>
                        </a:spcBef>
                        <a:spcAft>
                          <a:spcPts val="0"/>
                        </a:spcAft>
                      </a:pPr>
                      <a:r>
                        <a:rPr lang="en-US" sz="1050" b="1" dirty="0">
                          <a:effectLst/>
                        </a:rPr>
                        <a:t>Proposed Method</a:t>
                      </a:r>
                      <a:endParaRPr lang="en-US" sz="1100" b="1"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nchor="b"/>
                </a:tc>
                <a:extLst>
                  <a:ext uri="{0D108BD9-81ED-4DB2-BD59-A6C34878D82A}">
                    <a16:rowId xmlns:a16="http://schemas.microsoft.com/office/drawing/2014/main" val="2665990995"/>
                  </a:ext>
                </a:extLst>
              </a:tr>
              <a:tr h="314325">
                <a:tc>
                  <a:txBody>
                    <a:bodyPr/>
                    <a:lstStyle/>
                    <a:p>
                      <a:pPr marL="69850" marR="0">
                        <a:lnSpc>
                          <a:spcPts val="1555"/>
                        </a:lnSpc>
                        <a:spcBef>
                          <a:spcPts val="0"/>
                        </a:spcBef>
                        <a:spcAft>
                          <a:spcPts val="0"/>
                        </a:spcAft>
                      </a:pPr>
                      <a:r>
                        <a:rPr lang="en-US" sz="1050">
                          <a:effectLst/>
                        </a:rPr>
                        <a:t>Cost Efficiency (CE)</a:t>
                      </a:r>
                      <a:endParaRPr lang="en-US"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nchor="b"/>
                </a:tc>
                <a:tc>
                  <a:txBody>
                    <a:bodyPr/>
                    <a:lstStyle/>
                    <a:p>
                      <a:pPr marL="66675" marR="0">
                        <a:lnSpc>
                          <a:spcPts val="1530"/>
                        </a:lnSpc>
                        <a:spcBef>
                          <a:spcPts val="10"/>
                        </a:spcBef>
                        <a:spcAft>
                          <a:spcPts val="0"/>
                        </a:spcAft>
                      </a:pPr>
                      <a:r>
                        <a:rPr lang="en-US" sz="1050">
                          <a:effectLst/>
                        </a:rPr>
                        <a:t>1.5</a:t>
                      </a:r>
                      <a:endParaRPr lang="en-US"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nchor="b"/>
                </a:tc>
                <a:tc>
                  <a:txBody>
                    <a:bodyPr/>
                    <a:lstStyle/>
                    <a:p>
                      <a:pPr marL="70485" marR="0">
                        <a:lnSpc>
                          <a:spcPts val="1555"/>
                        </a:lnSpc>
                        <a:spcBef>
                          <a:spcPts val="0"/>
                        </a:spcBef>
                        <a:spcAft>
                          <a:spcPts val="0"/>
                        </a:spcAft>
                      </a:pPr>
                      <a:r>
                        <a:rPr lang="en-US" sz="1050" dirty="0">
                          <a:effectLst/>
                        </a:rPr>
                        <a:t>3</a:t>
                      </a:r>
                      <a:endParaRPr lang="en-US" sz="11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nchor="b"/>
                </a:tc>
                <a:extLst>
                  <a:ext uri="{0D108BD9-81ED-4DB2-BD59-A6C34878D82A}">
                    <a16:rowId xmlns:a16="http://schemas.microsoft.com/office/drawing/2014/main" val="4145244216"/>
                  </a:ext>
                </a:extLst>
              </a:tr>
            </a:tbl>
          </a:graphicData>
        </a:graphic>
      </p:graphicFrame>
      <p:pic>
        <p:nvPicPr>
          <p:cNvPr id="13" name="Picture 12">
            <a:extLst>
              <a:ext uri="{FF2B5EF4-FFF2-40B4-BE49-F238E27FC236}">
                <a16:creationId xmlns:a16="http://schemas.microsoft.com/office/drawing/2014/main" id="{4BF00F68-31B9-7386-714C-AD768243FD84}"/>
              </a:ext>
            </a:extLst>
          </p:cNvPr>
          <p:cNvPicPr>
            <a:picLocks noChangeAspect="1"/>
          </p:cNvPicPr>
          <p:nvPr/>
        </p:nvPicPr>
        <p:blipFill>
          <a:blip r:embed="rId3"/>
          <a:stretch>
            <a:fillRect/>
          </a:stretch>
        </p:blipFill>
        <p:spPr>
          <a:xfrm>
            <a:off x="678656" y="2225709"/>
            <a:ext cx="5707875" cy="2216623"/>
          </a:xfrm>
          <a:prstGeom prst="rect">
            <a:avLst/>
          </a:prstGeom>
        </p:spPr>
      </p:pic>
    </p:spTree>
    <p:extLst>
      <p:ext uri="{BB962C8B-B14F-4D97-AF65-F5344CB8AC3E}">
        <p14:creationId xmlns:p14="http://schemas.microsoft.com/office/powerpoint/2010/main" val="3249652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latin typeface="Bookman Old Style" panose="02050604050505020204" pitchFamily="18" charset="0"/>
              </a:rPr>
              <a:t>Finding </a:t>
            </a:r>
          </a:p>
        </p:txBody>
      </p:sp>
      <p:sp>
        <p:nvSpPr>
          <p:cNvPr id="6" name="Date Placeholder 5"/>
          <p:cNvSpPr>
            <a:spLocks noGrp="1"/>
          </p:cNvSpPr>
          <p:nvPr>
            <p:ph type="dt" idx="10"/>
          </p:nvPr>
        </p:nvSpPr>
        <p:spPr/>
        <p:txBody>
          <a:bodyPr/>
          <a:lstStyle/>
          <a:p>
            <a:endParaRPr lang="en-US"/>
          </a:p>
        </p:txBody>
      </p:sp>
      <p:sp>
        <p:nvSpPr>
          <p:cNvPr id="7" name="Footer Placeholder 6"/>
          <p:cNvSpPr>
            <a:spLocks noGrp="1"/>
          </p:cNvSpPr>
          <p:nvPr>
            <p:ph type="ftr" idx="11"/>
          </p:nvPr>
        </p:nvSpPr>
        <p:spPr/>
        <p:txBody>
          <a:bodyPr/>
          <a:lstStyle/>
          <a:p>
            <a:r>
              <a:rPr lang="en-US"/>
              <a:t>Department of Computer Science and Engineering</a:t>
            </a:r>
          </a:p>
        </p:txBody>
      </p:sp>
      <p:sp>
        <p:nvSpPr>
          <p:cNvPr id="8" name="TextBox 7">
            <a:extLst>
              <a:ext uri="{FF2B5EF4-FFF2-40B4-BE49-F238E27FC236}">
                <a16:creationId xmlns:a16="http://schemas.microsoft.com/office/drawing/2014/main" id="{3033A60C-F9C2-D67B-293F-6F75443B206F}"/>
              </a:ext>
            </a:extLst>
          </p:cNvPr>
          <p:cNvSpPr txBox="1"/>
          <p:nvPr/>
        </p:nvSpPr>
        <p:spPr>
          <a:xfrm>
            <a:off x="685800" y="1358464"/>
            <a:ext cx="7608094" cy="2462213"/>
          </a:xfrm>
          <a:prstGeom prst="rect">
            <a:avLst/>
          </a:prstGeom>
          <a:noFill/>
        </p:spPr>
        <p:txBody>
          <a:bodyPr wrap="square" rtlCol="0">
            <a:spAutoFit/>
          </a:bodyPr>
          <a:lstStyle/>
          <a:p>
            <a:r>
              <a:rPr lang="en-US" dirty="0"/>
              <a:t>We evaluated three critical parameters (Transaction Speed (TS), Block Confirmation Time (BCT), and Cost Efficiency (CE)) together with Security Level (SL) in order to compare the efficacy of a suggested blockchain methodology with an established conventional method. Notable progress was made in each of these areas with the proposed blockchain technology. Specifically, it improved transaction throughput, decreased block confirmation times, and improved transaction security all at once. These findings suggest that the proposed blockchain solution can significantly enhance operational performance and economic sustainability, making it a particularly advantageous choice for modern digital transactions. The method's ability to handle higher transaction volumes more effectively and securely while producing better economic results highlights its potential for wider adoption across several sectors.</a:t>
            </a:r>
          </a:p>
          <a:p>
            <a:endParaRPr lang="en-US" dirty="0"/>
          </a:p>
        </p:txBody>
      </p:sp>
    </p:spTree>
    <p:extLst>
      <p:ext uri="{BB962C8B-B14F-4D97-AF65-F5344CB8AC3E}">
        <p14:creationId xmlns:p14="http://schemas.microsoft.com/office/powerpoint/2010/main" val="747321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15</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975518" y="196155"/>
            <a:ext cx="6117431" cy="627321"/>
          </a:xfrm>
        </p:spPr>
        <p:txBody>
          <a:bodyPr/>
          <a:lstStyle/>
          <a:p>
            <a:r>
              <a:rPr lang="en-US" sz="3600" dirty="0">
                <a:latin typeface="Bookman Old Style" panose="02050604050505020204" pitchFamily="18" charset="0"/>
              </a:rPr>
              <a:t>Parameters</a:t>
            </a:r>
          </a:p>
        </p:txBody>
      </p:sp>
      <p:sp>
        <p:nvSpPr>
          <p:cNvPr id="3" name="Date Placeholder 2"/>
          <p:cNvSpPr>
            <a:spLocks noGrp="1"/>
          </p:cNvSpPr>
          <p:nvPr>
            <p:ph type="dt" idx="10"/>
          </p:nvPr>
        </p:nvSpPr>
        <p:spPr/>
        <p:txBody>
          <a:bodyPr/>
          <a:lstStyle/>
          <a:p>
            <a:fld id="{CCFD4614-2DE1-4A4F-B9AA-17848EE63AB0}" type="datetime1">
              <a:rPr lang="en-US" smtClean="0"/>
              <a:t>4/1/2024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10" name="Rectangle 9">
            <a:extLst>
              <a:ext uri="{FF2B5EF4-FFF2-40B4-BE49-F238E27FC236}">
                <a16:creationId xmlns:a16="http://schemas.microsoft.com/office/drawing/2014/main" id="{659D72BE-F163-3198-8498-DEBCA2715040}"/>
              </a:ext>
            </a:extLst>
          </p:cNvPr>
          <p:cNvSpPr>
            <a:spLocks noChangeArrowheads="1"/>
          </p:cNvSpPr>
          <p:nvPr/>
        </p:nvSpPr>
        <p:spPr bwMode="auto">
          <a:xfrm>
            <a:off x="975518" y="454672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tx1"/>
                </a:solidFill>
                <a:effectLst/>
                <a:latin typeface="Arial" panose="020B0604020202020204" pitchFamily="34" charset="0"/>
                <a:ea typeface="Bookman Old Style" panose="02050604050505020204" pitchFamily="18" charset="0"/>
                <a:cs typeface="Bookman Old Style" panose="02050604050505020204" pitchFamily="18" charset="0"/>
              </a:rPr>
              <a:t>	</a:t>
            </a:r>
            <a:endParaRPr kumimoji="0" lang="en-US" altLang="en-US" sz="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BAB8C7F3-D0F8-904D-F693-EC7BFC05197F}"/>
              </a:ext>
            </a:extLst>
          </p:cNvPr>
          <p:cNvSpPr txBox="1"/>
          <p:nvPr/>
        </p:nvSpPr>
        <p:spPr>
          <a:xfrm>
            <a:off x="663677" y="848032"/>
            <a:ext cx="7504805" cy="3785652"/>
          </a:xfrm>
          <a:prstGeom prst="rect">
            <a:avLst/>
          </a:prstGeom>
          <a:noFill/>
        </p:spPr>
        <p:txBody>
          <a:bodyPr wrap="square">
            <a:spAutoFit/>
          </a:bodyPr>
          <a:lstStyle/>
          <a:p>
            <a:r>
              <a:rPr lang="en-US" dirty="0"/>
              <a:t>1.) </a:t>
            </a:r>
            <a:r>
              <a:rPr lang="en-US" b="1" u="sng" dirty="0"/>
              <a:t>Transaction Throughput:</a:t>
            </a:r>
          </a:p>
          <a:p>
            <a:endParaRPr lang="en-US" sz="1200" b="1" dirty="0"/>
          </a:p>
          <a:p>
            <a:r>
              <a:rPr lang="en-US" sz="1100" dirty="0"/>
              <a:t>      </a:t>
            </a:r>
            <a:r>
              <a:rPr lang="en-US" b="1" dirty="0"/>
              <a:t>&gt;   </a:t>
            </a:r>
            <a:r>
              <a:rPr lang="en-US" sz="1100" b="1" i="1" dirty="0"/>
              <a:t>TPS</a:t>
            </a:r>
            <a:r>
              <a:rPr lang="en-US" sz="1100" dirty="0"/>
              <a:t> = </a:t>
            </a:r>
            <a:r>
              <a:rPr lang="en-US" sz="1100" u="sng" dirty="0"/>
              <a:t>Number of Transactions </a:t>
            </a:r>
          </a:p>
          <a:p>
            <a:r>
              <a:rPr lang="en-US" sz="1100" dirty="0"/>
              <a:t>                                 Time taken</a:t>
            </a:r>
          </a:p>
          <a:p>
            <a:pPr marL="228600" indent="-228600">
              <a:buAutoNum type="arabicParenR" startAt="2"/>
            </a:pPr>
            <a:r>
              <a:rPr lang="en-US" b="1" u="sng" dirty="0"/>
              <a:t>Latency :</a:t>
            </a:r>
          </a:p>
          <a:p>
            <a:pPr marL="228600" indent="-228600">
              <a:buAutoNum type="arabicParenR" startAt="2"/>
            </a:pPr>
            <a:endParaRPr lang="en-US" b="1" u="sng" dirty="0"/>
          </a:p>
          <a:p>
            <a:r>
              <a:rPr lang="en-US" sz="1100" dirty="0"/>
              <a:t>      </a:t>
            </a:r>
            <a:r>
              <a:rPr lang="en-US" b="1" dirty="0"/>
              <a:t>&gt;  </a:t>
            </a:r>
            <a:r>
              <a:rPr lang="en-US" sz="1100" dirty="0"/>
              <a:t>Formula</a:t>
            </a:r>
            <a:r>
              <a:rPr lang="en-US" sz="1100" i="1" dirty="0"/>
              <a:t>:    Latency</a:t>
            </a:r>
            <a:r>
              <a:rPr lang="en-US" sz="1100" dirty="0"/>
              <a:t>= Time delay for a transaction confirmation</a:t>
            </a:r>
          </a:p>
          <a:p>
            <a:endParaRPr lang="en-US" sz="1100" dirty="0"/>
          </a:p>
          <a:p>
            <a:pPr marL="342900" indent="-342900">
              <a:buAutoNum type="arabicParenR" startAt="3"/>
            </a:pPr>
            <a:r>
              <a:rPr lang="en-US" b="1" u="sng" dirty="0"/>
              <a:t>Scalability:</a:t>
            </a:r>
          </a:p>
          <a:p>
            <a:pPr marL="342900" indent="-342900">
              <a:buAutoNum type="arabicParenR" startAt="3"/>
            </a:pPr>
            <a:endParaRPr lang="en-US" b="1" u="sng" dirty="0"/>
          </a:p>
          <a:p>
            <a:r>
              <a:rPr lang="en-US" b="1" dirty="0"/>
              <a:t>       &gt;</a:t>
            </a:r>
            <a:r>
              <a:rPr lang="en-US" sz="1100" dirty="0"/>
              <a:t>Formula:      </a:t>
            </a:r>
            <a:r>
              <a:rPr lang="en-US" sz="1100" i="1" dirty="0"/>
              <a:t>Scalability</a:t>
            </a:r>
            <a:r>
              <a:rPr lang="en-US" sz="1100" dirty="0"/>
              <a:t> =</a:t>
            </a:r>
            <a:r>
              <a:rPr lang="en-US" sz="1100" u="sng" dirty="0"/>
              <a:t>Number of Participants </a:t>
            </a:r>
            <a:endParaRPr lang="en-US" sz="1100" dirty="0"/>
          </a:p>
          <a:p>
            <a:r>
              <a:rPr lang="en-US" sz="1100" dirty="0"/>
              <a:t>			Resources</a:t>
            </a:r>
          </a:p>
          <a:p>
            <a:endParaRPr lang="en-US" sz="1100" dirty="0"/>
          </a:p>
          <a:p>
            <a:endParaRPr lang="en-US" sz="1100" dirty="0"/>
          </a:p>
          <a:p>
            <a:r>
              <a:rPr lang="en-US" dirty="0"/>
              <a:t>4) </a:t>
            </a:r>
            <a:r>
              <a:rPr lang="en-US" b="1" dirty="0"/>
              <a:t>Smart Contract Execution Time</a:t>
            </a:r>
            <a:r>
              <a:rPr lang="en-US" sz="1100" b="1" dirty="0"/>
              <a:t>:</a:t>
            </a:r>
          </a:p>
          <a:p>
            <a:endParaRPr lang="en-US" sz="1100" b="1" dirty="0"/>
          </a:p>
          <a:p>
            <a:r>
              <a:rPr lang="en-US" sz="1100" dirty="0"/>
              <a:t>       </a:t>
            </a:r>
            <a:r>
              <a:rPr lang="en-US" b="1" dirty="0"/>
              <a:t>&gt;</a:t>
            </a:r>
            <a:r>
              <a:rPr lang="en-US" sz="1100" dirty="0"/>
              <a:t>Formula:     Smart Contract Execution Time =Time taken for a smart contract to execute</a:t>
            </a:r>
          </a:p>
          <a:p>
            <a:endParaRPr lang="en-US" sz="1100" dirty="0"/>
          </a:p>
          <a:p>
            <a:endParaRPr lang="en-US" sz="1100" dirty="0"/>
          </a:p>
        </p:txBody>
      </p:sp>
    </p:spTree>
    <p:extLst>
      <p:ext uri="{BB962C8B-B14F-4D97-AF65-F5344CB8AC3E}">
        <p14:creationId xmlns:p14="http://schemas.microsoft.com/office/powerpoint/2010/main" val="440124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2</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latin typeface="Bookman Old Style" panose="02050604050505020204" pitchFamily="18" charset="0"/>
              </a:rPr>
              <a:t>Introduction</a:t>
            </a:r>
          </a:p>
        </p:txBody>
      </p:sp>
      <p:sp>
        <p:nvSpPr>
          <p:cNvPr id="5" name="TextBox 4"/>
          <p:cNvSpPr txBox="1"/>
          <p:nvPr/>
        </p:nvSpPr>
        <p:spPr>
          <a:xfrm>
            <a:off x="623887" y="2116589"/>
            <a:ext cx="8179594" cy="2339102"/>
          </a:xfrm>
          <a:prstGeom prst="rect">
            <a:avLst/>
          </a:prstGeom>
          <a:noFill/>
        </p:spPr>
        <p:txBody>
          <a:bodyPr wrap="square" rtlCol="0">
            <a:spAutoFit/>
          </a:bodyPr>
          <a:lstStyle/>
          <a:p>
            <a:r>
              <a:rPr lang="en-US" b="1" dirty="0">
                <a:latin typeface="+mj-lt"/>
              </a:rPr>
              <a:t>Supply Chain Management:</a:t>
            </a:r>
          </a:p>
          <a:p>
            <a:r>
              <a:rPr lang="en-US" sz="1200" dirty="0">
                <a:latin typeface="+mj-lt"/>
              </a:rPr>
              <a:t>Supply chain management (SCM) is a comprehensive and strategic approach that encompasses the entire process of designing, planning, executing, controlling, and monitoring the supply chain activities. At its core, SCM involves the coordination and integration of various functions and processes, from the procurement of raw materials to the delivery of finished products to end customers. The primary objective of supply chain management is to optimize efficiency, minimize costs, and enhance overall performance throughout the supply chain network.</a:t>
            </a:r>
          </a:p>
          <a:p>
            <a:endParaRPr lang="en-US" sz="1200" dirty="0">
              <a:latin typeface="+mj-lt"/>
            </a:endParaRPr>
          </a:p>
          <a:p>
            <a:r>
              <a:rPr lang="en-US" sz="1200" dirty="0">
                <a:latin typeface="+mj-lt"/>
              </a:rPr>
              <a:t>For effective supply chain management, several key elements are essential. First and foremost, a robust information system is needed to facilitate communication and collaboration among different entities within the supply chain. Real-time data sharing allows for quick decision-making, inventory management, and demand forecasting. Additionally, a well-defined and efficient logistics infrastructure, including transportation and warehousing, is crucial for the smooth flow of goods.</a:t>
            </a:r>
          </a:p>
        </p:txBody>
      </p:sp>
      <p:sp>
        <p:nvSpPr>
          <p:cNvPr id="7" name="TextBox 6">
            <a:extLst>
              <a:ext uri="{FF2B5EF4-FFF2-40B4-BE49-F238E27FC236}">
                <a16:creationId xmlns:a16="http://schemas.microsoft.com/office/drawing/2014/main" id="{15189DD4-5B2B-6262-EB39-BB8C2B858FD9}"/>
              </a:ext>
            </a:extLst>
          </p:cNvPr>
          <p:cNvSpPr txBox="1"/>
          <p:nvPr/>
        </p:nvSpPr>
        <p:spPr>
          <a:xfrm>
            <a:off x="623887" y="756402"/>
            <a:ext cx="7896225" cy="1231106"/>
          </a:xfrm>
          <a:prstGeom prst="rect">
            <a:avLst/>
          </a:prstGeom>
          <a:noFill/>
        </p:spPr>
        <p:txBody>
          <a:bodyPr wrap="square">
            <a:spAutoFit/>
          </a:bodyPr>
          <a:lstStyle/>
          <a:p>
            <a:r>
              <a:rPr lang="en-US" b="1" dirty="0"/>
              <a:t>BLOCK CHAIN: </a:t>
            </a:r>
          </a:p>
          <a:p>
            <a:r>
              <a:rPr lang="en-US" sz="1200" dirty="0"/>
              <a:t>Blockchain is a type of Distributed Ledger Technology (DLT) where data is stored in blocks that are chained together. Each block contains a number of transactions, and once a block is completed, it becomes part of the timeline, or the "chain".</a:t>
            </a:r>
          </a:p>
          <a:p>
            <a:r>
              <a:rPr lang="en-US" sz="1200" dirty="0"/>
              <a:t>Each transaction on the blockchain is encrypted and linked to the previous transaction. This alongside the decentralization aspect, ensures a high level of security and transparency.</a:t>
            </a:r>
          </a:p>
        </p:txBody>
      </p:sp>
    </p:spTree>
    <p:extLst>
      <p:ext uri="{BB962C8B-B14F-4D97-AF65-F5344CB8AC3E}">
        <p14:creationId xmlns:p14="http://schemas.microsoft.com/office/powerpoint/2010/main" val="1460926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B05A075-5BB0-7188-5C71-F15D289A8157}"/>
              </a:ext>
            </a:extLst>
          </p:cNvPr>
          <p:cNvSpPr>
            <a:spLocks noGrp="1"/>
          </p:cNvSpPr>
          <p:nvPr>
            <p:ph type="dt" idx="10"/>
          </p:nvPr>
        </p:nvSpPr>
        <p:spPr/>
        <p:txBody>
          <a:bodyPr/>
          <a:lstStyle/>
          <a:p>
            <a:fld id="{035A6381-E52B-4798-A646-D5D2C58998FF}" type="datetime1">
              <a:rPr lang="en-US" smtClean="0"/>
              <a:t>4/1/2024</a:t>
            </a:fld>
            <a:endParaRPr lang="en-US"/>
          </a:p>
        </p:txBody>
      </p:sp>
      <p:sp>
        <p:nvSpPr>
          <p:cNvPr id="6" name="Footer Placeholder 5">
            <a:extLst>
              <a:ext uri="{FF2B5EF4-FFF2-40B4-BE49-F238E27FC236}">
                <a16:creationId xmlns:a16="http://schemas.microsoft.com/office/drawing/2014/main" id="{BFE3B287-A3BD-4EFA-338C-16E6108CA6E2}"/>
              </a:ext>
            </a:extLst>
          </p:cNvPr>
          <p:cNvSpPr>
            <a:spLocks noGrp="1"/>
          </p:cNvSpPr>
          <p:nvPr>
            <p:ph type="ftr" idx="11"/>
          </p:nvPr>
        </p:nvSpPr>
        <p:spPr/>
        <p:txBody>
          <a:bodyPr/>
          <a:lstStyle/>
          <a:p>
            <a:r>
              <a:rPr lang="en-US"/>
              <a:t>Department of Computer Science and Engineering</a:t>
            </a:r>
          </a:p>
        </p:txBody>
      </p:sp>
      <p:sp>
        <p:nvSpPr>
          <p:cNvPr id="7" name="Slide Number Placeholder 6">
            <a:extLst>
              <a:ext uri="{FF2B5EF4-FFF2-40B4-BE49-F238E27FC236}">
                <a16:creationId xmlns:a16="http://schemas.microsoft.com/office/drawing/2014/main" id="{FE073E35-61D0-7947-D506-B13453A8BF0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
        <p:nvSpPr>
          <p:cNvPr id="9" name="TextBox 8">
            <a:extLst>
              <a:ext uri="{FF2B5EF4-FFF2-40B4-BE49-F238E27FC236}">
                <a16:creationId xmlns:a16="http://schemas.microsoft.com/office/drawing/2014/main" id="{C73EFB53-1C61-8DBF-7461-441242F4491E}"/>
              </a:ext>
            </a:extLst>
          </p:cNvPr>
          <p:cNvSpPr txBox="1"/>
          <p:nvPr/>
        </p:nvSpPr>
        <p:spPr>
          <a:xfrm>
            <a:off x="457200" y="854978"/>
            <a:ext cx="8281218" cy="1600438"/>
          </a:xfrm>
          <a:prstGeom prst="rect">
            <a:avLst/>
          </a:prstGeom>
          <a:noFill/>
        </p:spPr>
        <p:txBody>
          <a:bodyPr wrap="square">
            <a:spAutoFit/>
          </a:bodyPr>
          <a:lstStyle/>
          <a:p>
            <a:r>
              <a:rPr lang="en-US" b="1" dirty="0"/>
              <a:t>Applications:</a:t>
            </a:r>
          </a:p>
          <a:p>
            <a:r>
              <a:rPr lang="en-US" dirty="0"/>
              <a:t>Supply chain management finds applications across diverse industries, including manufacturing, retail, healthcare, and more. In manufacturing, SCM helps in streamlining production processes, managing inventory levels, and ensuring timely delivery of products. In the retail sector, SCM aids in inventory optimization, reducing stockouts, and improving customer satisfaction through timely order fulfillment. In healthcare, SCM is vital for managing the procurement and distribution of medical supplies and ensuring the availability of essential items in healthcare facilities.</a:t>
            </a:r>
          </a:p>
        </p:txBody>
      </p:sp>
      <p:sp>
        <p:nvSpPr>
          <p:cNvPr id="11" name="TextBox 10">
            <a:extLst>
              <a:ext uri="{FF2B5EF4-FFF2-40B4-BE49-F238E27FC236}">
                <a16:creationId xmlns:a16="http://schemas.microsoft.com/office/drawing/2014/main" id="{3BF229A0-96F7-9D8C-E65D-BC53C9F87C29}"/>
              </a:ext>
            </a:extLst>
          </p:cNvPr>
          <p:cNvSpPr txBox="1"/>
          <p:nvPr/>
        </p:nvSpPr>
        <p:spPr>
          <a:xfrm>
            <a:off x="457200" y="2688085"/>
            <a:ext cx="4572000" cy="1384995"/>
          </a:xfrm>
          <a:prstGeom prst="rect">
            <a:avLst/>
          </a:prstGeom>
          <a:noFill/>
        </p:spPr>
        <p:txBody>
          <a:bodyPr wrap="square">
            <a:spAutoFit/>
          </a:bodyPr>
          <a:lstStyle/>
          <a:p>
            <a:r>
              <a:rPr lang="en-US" sz="1400" b="1" dirty="0">
                <a:latin typeface="+mj-lt"/>
              </a:rPr>
              <a:t>Benefits</a:t>
            </a:r>
            <a:r>
              <a:rPr lang="en-US" sz="1400" dirty="0">
                <a:latin typeface="+mj-lt"/>
              </a:rPr>
              <a:t>:</a:t>
            </a:r>
          </a:p>
          <a:p>
            <a:r>
              <a:rPr lang="en-US" sz="1400" dirty="0">
                <a:latin typeface="+mj-lt"/>
              </a:rPr>
              <a:t>Security</a:t>
            </a:r>
          </a:p>
          <a:p>
            <a:r>
              <a:rPr lang="en-US" sz="1400" dirty="0">
                <a:latin typeface="+mj-lt"/>
              </a:rPr>
              <a:t>Transparency</a:t>
            </a:r>
          </a:p>
          <a:p>
            <a:r>
              <a:rPr lang="en-US" sz="1400" dirty="0">
                <a:latin typeface="+mj-lt"/>
              </a:rPr>
              <a:t>Immutability</a:t>
            </a:r>
          </a:p>
          <a:p>
            <a:r>
              <a:rPr lang="en-US" sz="1400" dirty="0">
                <a:latin typeface="+mj-lt"/>
              </a:rPr>
              <a:t>Accessibility </a:t>
            </a:r>
          </a:p>
          <a:p>
            <a:r>
              <a:rPr lang="en-US" sz="1400" dirty="0">
                <a:latin typeface="+mj-lt"/>
              </a:rPr>
              <a:t>Reduced Costs and Increased Efficiency</a:t>
            </a:r>
          </a:p>
        </p:txBody>
      </p:sp>
    </p:spTree>
    <p:extLst>
      <p:ext uri="{BB962C8B-B14F-4D97-AF65-F5344CB8AC3E}">
        <p14:creationId xmlns:p14="http://schemas.microsoft.com/office/powerpoint/2010/main" val="3721794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4</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801529" y="165971"/>
            <a:ext cx="6117431" cy="627321"/>
          </a:xfrm>
        </p:spPr>
        <p:txBody>
          <a:bodyPr/>
          <a:lstStyle/>
          <a:p>
            <a:r>
              <a:rPr lang="en-US" sz="3600" dirty="0">
                <a:latin typeface="Bookman Old Style" panose="02050604050505020204" pitchFamily="18" charset="0"/>
              </a:rPr>
              <a:t>Problem</a:t>
            </a:r>
            <a:r>
              <a:rPr lang="en-US" sz="3200" dirty="0">
                <a:latin typeface="Bookman Old Style" panose="02050604050505020204" pitchFamily="18" charset="0"/>
              </a:rPr>
              <a:t> </a:t>
            </a:r>
            <a:r>
              <a:rPr lang="en-US" sz="3600" dirty="0">
                <a:latin typeface="Bookman Old Style" panose="02050604050505020204" pitchFamily="18" charset="0"/>
              </a:rPr>
              <a:t>Statement</a:t>
            </a:r>
          </a:p>
        </p:txBody>
      </p:sp>
      <p:sp>
        <p:nvSpPr>
          <p:cNvPr id="9" name="TextBox 8">
            <a:extLst>
              <a:ext uri="{FF2B5EF4-FFF2-40B4-BE49-F238E27FC236}">
                <a16:creationId xmlns:a16="http://schemas.microsoft.com/office/drawing/2014/main" id="{296703B4-A4B1-20A9-11A0-C9698DB2750B}"/>
              </a:ext>
            </a:extLst>
          </p:cNvPr>
          <p:cNvSpPr txBox="1"/>
          <p:nvPr/>
        </p:nvSpPr>
        <p:spPr>
          <a:xfrm>
            <a:off x="435769" y="1075424"/>
            <a:ext cx="7967661" cy="3477875"/>
          </a:xfrm>
          <a:prstGeom prst="rect">
            <a:avLst/>
          </a:prstGeom>
          <a:noFill/>
        </p:spPr>
        <p:txBody>
          <a:bodyPr wrap="square">
            <a:spAutoFit/>
          </a:bodyPr>
          <a:lstStyle/>
          <a:p>
            <a:r>
              <a:rPr lang="en-US" sz="2000" b="1" dirty="0"/>
              <a:t>Lack of transparency and trust in traditional supply chain processes hampers efficiency</a:t>
            </a:r>
          </a:p>
          <a:p>
            <a:endParaRPr lang="en-US" sz="1800" dirty="0"/>
          </a:p>
          <a:p>
            <a:r>
              <a:rPr lang="en-US" sz="1800" dirty="0"/>
              <a:t>Current supply chain mechanisms face critical challenges such as limited transparency, ineffective information sharing, and suboptimal coordination among stakeholders. This project proposes a blockchain-based solution to revolutionize supply chain management. By leveraging blockchain's inherent qualities like immutable data records, enhanced security, and decentralized architecture, the proposed system aims to foster trust, improve transparency, and streamline information sharing across the supply chain network. This approach not only aims to optimize operational efficiency but also enhances the reliability and integrity of supply chain processes. </a:t>
            </a:r>
          </a:p>
        </p:txBody>
      </p:sp>
    </p:spTree>
    <p:extLst>
      <p:ext uri="{BB962C8B-B14F-4D97-AF65-F5344CB8AC3E}">
        <p14:creationId xmlns:p14="http://schemas.microsoft.com/office/powerpoint/2010/main" val="1236963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5</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852487" y="168989"/>
            <a:ext cx="6117431" cy="627321"/>
          </a:xfrm>
        </p:spPr>
        <p:txBody>
          <a:bodyPr/>
          <a:lstStyle/>
          <a:p>
            <a:r>
              <a:rPr lang="en-US" sz="3600" dirty="0">
                <a:latin typeface="Bookman Old Style" panose="02050604050505020204" pitchFamily="18" charset="0"/>
              </a:rPr>
              <a:t>Problem</a:t>
            </a:r>
            <a:r>
              <a:rPr lang="en-US" sz="3200" dirty="0">
                <a:latin typeface="Bookman Old Style" panose="02050604050505020204" pitchFamily="18" charset="0"/>
              </a:rPr>
              <a:t> </a:t>
            </a:r>
            <a:r>
              <a:rPr lang="en-US" sz="3600" dirty="0">
                <a:latin typeface="Bookman Old Style" panose="02050604050505020204" pitchFamily="18" charset="0"/>
              </a:rPr>
              <a:t>Illustration</a:t>
            </a:r>
          </a:p>
        </p:txBody>
      </p:sp>
      <p:sp>
        <p:nvSpPr>
          <p:cNvPr id="3" name="Date Placeholder 2"/>
          <p:cNvSpPr>
            <a:spLocks noGrp="1"/>
          </p:cNvSpPr>
          <p:nvPr>
            <p:ph type="dt" idx="10"/>
          </p:nvPr>
        </p:nvSpPr>
        <p:spPr/>
        <p:txBody>
          <a:bodyPr/>
          <a:lstStyle/>
          <a:p>
            <a:fld id="{C5FEAA23-0A82-400D-B54A-8AAC8D88A13B}" type="datetime1">
              <a:rPr lang="en-US" smtClean="0"/>
              <a:t>4/1/2024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pic>
        <p:nvPicPr>
          <p:cNvPr id="6" name="Picture 5">
            <a:extLst>
              <a:ext uri="{FF2B5EF4-FFF2-40B4-BE49-F238E27FC236}">
                <a16:creationId xmlns:a16="http://schemas.microsoft.com/office/drawing/2014/main" id="{13097B57-E91A-6A41-71AA-DD20AE05227B}"/>
              </a:ext>
            </a:extLst>
          </p:cNvPr>
          <p:cNvPicPr/>
          <p:nvPr/>
        </p:nvPicPr>
        <p:blipFill>
          <a:blip r:embed="rId3"/>
          <a:stretch>
            <a:fillRect/>
          </a:stretch>
        </p:blipFill>
        <p:spPr>
          <a:xfrm>
            <a:off x="852487" y="1619696"/>
            <a:ext cx="7165181" cy="1042078"/>
          </a:xfrm>
          <a:prstGeom prst="rect">
            <a:avLst/>
          </a:prstGeom>
        </p:spPr>
      </p:pic>
      <p:sp>
        <p:nvSpPr>
          <p:cNvPr id="8" name="TextBox 7">
            <a:extLst>
              <a:ext uri="{FF2B5EF4-FFF2-40B4-BE49-F238E27FC236}">
                <a16:creationId xmlns:a16="http://schemas.microsoft.com/office/drawing/2014/main" id="{CDBCA84E-B936-3222-31A9-4FDD31C076B5}"/>
              </a:ext>
            </a:extLst>
          </p:cNvPr>
          <p:cNvSpPr txBox="1"/>
          <p:nvPr/>
        </p:nvSpPr>
        <p:spPr>
          <a:xfrm>
            <a:off x="964407" y="1203325"/>
            <a:ext cx="5893593" cy="307777"/>
          </a:xfrm>
          <a:prstGeom prst="rect">
            <a:avLst/>
          </a:prstGeom>
          <a:noFill/>
        </p:spPr>
        <p:txBody>
          <a:bodyPr wrap="square">
            <a:spAutoFit/>
          </a:bodyPr>
          <a:lstStyle/>
          <a:p>
            <a:r>
              <a:rPr lang="en-US" sz="1400" kern="100" dirty="0">
                <a:solidFill>
                  <a:srgbClr val="000000"/>
                </a:solidFill>
                <a:effectLst/>
                <a:latin typeface="Arial" panose="020B0604020202020204" pitchFamily="34" charset="0"/>
                <a:ea typeface="Arial" panose="020B0604020202020204" pitchFamily="34" charset="0"/>
              </a:rPr>
              <a:t>Before Tampering: </a:t>
            </a:r>
            <a:endParaRPr lang="en-US" sz="1400" kern="100" dirty="0">
              <a:solidFill>
                <a:srgbClr val="000000"/>
              </a:solidFill>
              <a:effectLst/>
              <a:latin typeface="Calibri" panose="020F0502020204030204" pitchFamily="34" charset="0"/>
              <a:ea typeface="Calibri" panose="020F0502020204030204" pitchFamily="34" charset="0"/>
            </a:endParaRPr>
          </a:p>
        </p:txBody>
      </p:sp>
      <p:sp>
        <p:nvSpPr>
          <p:cNvPr id="10" name="TextBox 9">
            <a:extLst>
              <a:ext uri="{FF2B5EF4-FFF2-40B4-BE49-F238E27FC236}">
                <a16:creationId xmlns:a16="http://schemas.microsoft.com/office/drawing/2014/main" id="{0D9AF555-A7AD-1A3B-4EC8-AF0D37075B90}"/>
              </a:ext>
            </a:extLst>
          </p:cNvPr>
          <p:cNvSpPr txBox="1"/>
          <p:nvPr/>
        </p:nvSpPr>
        <p:spPr>
          <a:xfrm>
            <a:off x="964405" y="2986486"/>
            <a:ext cx="5893594" cy="311239"/>
          </a:xfrm>
          <a:prstGeom prst="rect">
            <a:avLst/>
          </a:prstGeom>
          <a:noFill/>
        </p:spPr>
        <p:txBody>
          <a:bodyPr wrap="square">
            <a:spAutoFit/>
          </a:bodyPr>
          <a:lstStyle/>
          <a:p>
            <a:pPr marL="0" marR="0" indent="-6350">
              <a:lnSpc>
                <a:spcPct val="107000"/>
              </a:lnSpc>
              <a:spcBef>
                <a:spcPts val="0"/>
              </a:spcBef>
              <a:spcAft>
                <a:spcPts val="760"/>
              </a:spcAft>
            </a:pPr>
            <a:r>
              <a:rPr lang="en-US" sz="1400" kern="100" dirty="0">
                <a:solidFill>
                  <a:srgbClr val="000000"/>
                </a:solidFill>
                <a:effectLst/>
                <a:latin typeface="Arial" panose="020B0604020202020204" pitchFamily="34" charset="0"/>
                <a:ea typeface="Arial" panose="020B0604020202020204" pitchFamily="34" charset="0"/>
              </a:rPr>
              <a:t>After Tampering: </a:t>
            </a:r>
            <a:endParaRPr lang="en-US" sz="1800" kern="100" dirty="0">
              <a:solidFill>
                <a:srgbClr val="000000"/>
              </a:solidFill>
              <a:effectLst/>
              <a:latin typeface="Calibri" panose="020F0502020204030204" pitchFamily="34" charset="0"/>
              <a:ea typeface="Calibri" panose="020F0502020204030204" pitchFamily="34" charset="0"/>
            </a:endParaRPr>
          </a:p>
        </p:txBody>
      </p:sp>
      <p:pic>
        <p:nvPicPr>
          <p:cNvPr id="11" name="Picture 10">
            <a:extLst>
              <a:ext uri="{FF2B5EF4-FFF2-40B4-BE49-F238E27FC236}">
                <a16:creationId xmlns:a16="http://schemas.microsoft.com/office/drawing/2014/main" id="{B6B94D00-D5A0-E5A4-8CD5-2D75FD9E4A48}"/>
              </a:ext>
            </a:extLst>
          </p:cNvPr>
          <p:cNvPicPr/>
          <p:nvPr/>
        </p:nvPicPr>
        <p:blipFill>
          <a:blip r:embed="rId4"/>
          <a:stretch>
            <a:fillRect/>
          </a:stretch>
        </p:blipFill>
        <p:spPr>
          <a:xfrm>
            <a:off x="964406" y="3375510"/>
            <a:ext cx="7165181" cy="1042078"/>
          </a:xfrm>
          <a:prstGeom prst="rect">
            <a:avLst/>
          </a:prstGeom>
        </p:spPr>
      </p:pic>
    </p:spTree>
    <p:extLst>
      <p:ext uri="{BB962C8B-B14F-4D97-AF65-F5344CB8AC3E}">
        <p14:creationId xmlns:p14="http://schemas.microsoft.com/office/powerpoint/2010/main" val="2001543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625119" y="4869600"/>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6</a:t>
            </a:fld>
            <a:endParaRPr>
              <a:latin typeface="Bookman Old Style" panose="02050604050505020204" pitchFamily="18" charset="0"/>
            </a:endParaRPr>
          </a:p>
        </p:txBody>
      </p:sp>
      <p:sp>
        <p:nvSpPr>
          <p:cNvPr id="120" name="Google Shape;120;p1"/>
          <p:cNvSpPr/>
          <p:nvPr/>
        </p:nvSpPr>
        <p:spPr>
          <a:xfrm>
            <a:off x="1507330" y="1061962"/>
            <a:ext cx="6649117" cy="3607422"/>
          </a:xfrm>
          <a:prstGeom prst="rect">
            <a:avLst/>
          </a:prstGeom>
          <a:noFill/>
          <a:ln>
            <a:noFill/>
          </a:ln>
        </p:spPr>
        <p:txBody>
          <a:bodyPr spcFirstLastPara="1" wrap="square" lIns="91425" tIns="45700" rIns="91425" bIns="45700" anchor="t" anchorCtr="0">
            <a:spAutoFit/>
          </a:bodyPr>
          <a:lstStyle/>
          <a:p>
            <a:pPr marL="0" marR="0">
              <a:lnSpc>
                <a:spcPct val="107000"/>
              </a:lnSpc>
              <a:spcBef>
                <a:spcPts val="0"/>
              </a:spcBef>
              <a:spcAft>
                <a:spcPts val="0"/>
              </a:spcAft>
            </a:pPr>
            <a:r>
              <a:rPr lang="en-US" sz="1600" b="1" dirty="0">
                <a:solidFill>
                  <a:srgbClr val="000000"/>
                </a:solidFill>
                <a:effectLst/>
                <a:latin typeface="Bookman Old Style" panose="02050604050505020204" pitchFamily="18" charset="0"/>
                <a:ea typeface="Bookman Old Style" panose="02050604050505020204" pitchFamily="18" charset="0"/>
                <a:cs typeface="Bookman Old Style" panose="02050604050505020204" pitchFamily="18" charset="0"/>
              </a:rPr>
              <a:t>Proposed Method: </a:t>
            </a:r>
            <a:r>
              <a:rPr lang="en-US" sz="1600" u="sng" dirty="0">
                <a:solidFill>
                  <a:srgbClr val="000000"/>
                </a:solidFill>
                <a:effectLst/>
                <a:latin typeface="Bookman Old Style" panose="02050604050505020204" pitchFamily="18" charset="0"/>
                <a:ea typeface="Bookman Old Style" panose="02050604050505020204" pitchFamily="18" charset="0"/>
                <a:cs typeface="Bookman Old Style" panose="02050604050505020204" pitchFamily="18" charset="0"/>
              </a:rPr>
              <a:t>blockchain-based supply chain system</a:t>
            </a:r>
            <a:r>
              <a:rPr lang="en-US" sz="1600" dirty="0">
                <a:effectLst/>
                <a:latin typeface="Bookman Old Style" panose="02050604050505020204" pitchFamily="18" charset="0"/>
                <a:ea typeface="Bookman Old Style" panose="02050604050505020204" pitchFamily="18" charset="0"/>
                <a:cs typeface="Bookman Old Style" panose="02050604050505020204" pitchFamily="18" charset="0"/>
              </a:rPr>
              <a:t>:-</a:t>
            </a:r>
            <a:endParaRPr lang="en-US" sz="1600" dirty="0">
              <a:effectLst/>
              <a:latin typeface="Calibri" panose="020F0502020204030204" pitchFamily="34" charset="0"/>
              <a:ea typeface="Calibri" panose="020F0502020204030204" pitchFamily="34" charset="0"/>
            </a:endParaRPr>
          </a:p>
          <a:p>
            <a:pPr marL="0" marR="0">
              <a:lnSpc>
                <a:spcPct val="107000"/>
              </a:lnSpc>
              <a:spcBef>
                <a:spcPts val="0"/>
              </a:spcBef>
              <a:spcAft>
                <a:spcPts val="0"/>
              </a:spcAft>
            </a:pPr>
            <a:r>
              <a:rPr lang="en-US" sz="1600" dirty="0">
                <a:effectLst/>
                <a:latin typeface="Bookman Old Style" panose="02050604050505020204" pitchFamily="18" charset="0"/>
                <a:ea typeface="Bookman Old Style" panose="02050604050505020204" pitchFamily="18" charset="0"/>
                <a:cs typeface="Bookman Old Style" panose="02050604050505020204" pitchFamily="18" charset="0"/>
              </a:rPr>
              <a:t> </a:t>
            </a:r>
            <a:endParaRPr lang="en-US" sz="1600" dirty="0">
              <a:effectLst/>
              <a:latin typeface="Calibri" panose="020F0502020204030204" pitchFamily="34" charset="0"/>
              <a:ea typeface="Calibri" panose="020F0502020204030204" pitchFamily="34" charset="0"/>
            </a:endParaRPr>
          </a:p>
          <a:p>
            <a:pPr marL="0" marR="0" indent="457200">
              <a:lnSpc>
                <a:spcPct val="107000"/>
              </a:lnSpc>
              <a:spcBef>
                <a:spcPts val="0"/>
              </a:spcBef>
              <a:spcAft>
                <a:spcPts val="1000"/>
              </a:spcAft>
            </a:pPr>
            <a:r>
              <a:rPr lang="en-US" sz="1600" dirty="0">
                <a:effectLst/>
                <a:latin typeface="Bookman Old Style" panose="02050604050505020204" pitchFamily="18" charset="0"/>
                <a:ea typeface="Bookman Old Style" panose="02050604050505020204" pitchFamily="18" charset="0"/>
                <a:cs typeface="Bookman Old Style" panose="02050604050505020204" pitchFamily="18" charset="0"/>
              </a:rPr>
              <a:t>Step-1: Research and Install Necessary Technologies</a:t>
            </a:r>
            <a:endParaRPr lang="en-US" sz="1600" dirty="0">
              <a:effectLst/>
              <a:latin typeface="Calibri" panose="020F0502020204030204" pitchFamily="34" charset="0"/>
              <a:ea typeface="Calibri" panose="020F0502020204030204" pitchFamily="34" charset="0"/>
            </a:endParaRPr>
          </a:p>
          <a:p>
            <a:pPr marL="0" marR="0" indent="457200">
              <a:lnSpc>
                <a:spcPct val="107000"/>
              </a:lnSpc>
              <a:spcBef>
                <a:spcPts val="0"/>
              </a:spcBef>
              <a:spcAft>
                <a:spcPts val="1000"/>
              </a:spcAft>
            </a:pPr>
            <a:r>
              <a:rPr lang="en-US" sz="1600" dirty="0">
                <a:effectLst/>
                <a:latin typeface="Bookman Old Style" panose="02050604050505020204" pitchFamily="18" charset="0"/>
                <a:ea typeface="Bookman Old Style" panose="02050604050505020204" pitchFamily="18" charset="0"/>
                <a:cs typeface="Bookman Old Style" panose="02050604050505020204" pitchFamily="18" charset="0"/>
              </a:rPr>
              <a:t>Step-2: Design the Network Architecture </a:t>
            </a:r>
            <a:endParaRPr lang="en-US" sz="1600" dirty="0">
              <a:effectLst/>
              <a:latin typeface="Calibri" panose="020F0502020204030204" pitchFamily="34" charset="0"/>
              <a:ea typeface="Calibri" panose="020F0502020204030204" pitchFamily="34" charset="0"/>
            </a:endParaRPr>
          </a:p>
          <a:p>
            <a:pPr marL="0" marR="0" indent="457200">
              <a:lnSpc>
                <a:spcPct val="107000"/>
              </a:lnSpc>
              <a:spcBef>
                <a:spcPts val="0"/>
              </a:spcBef>
              <a:spcAft>
                <a:spcPts val="1000"/>
              </a:spcAft>
            </a:pPr>
            <a:r>
              <a:rPr lang="en-US" sz="1600" dirty="0">
                <a:effectLst/>
                <a:latin typeface="Bookman Old Style" panose="02050604050505020204" pitchFamily="18" charset="0"/>
                <a:ea typeface="Bookman Old Style" panose="02050604050505020204" pitchFamily="18" charset="0"/>
                <a:cs typeface="Bookman Old Style" panose="02050604050505020204" pitchFamily="18" charset="0"/>
              </a:rPr>
              <a:t>Step-3: Create Smart Contracts</a:t>
            </a:r>
          </a:p>
          <a:p>
            <a:pPr marL="0" marR="0" indent="457200">
              <a:lnSpc>
                <a:spcPct val="107000"/>
              </a:lnSpc>
              <a:spcBef>
                <a:spcPts val="0"/>
              </a:spcBef>
              <a:spcAft>
                <a:spcPts val="1000"/>
              </a:spcAft>
            </a:pPr>
            <a:r>
              <a:rPr lang="en-US" sz="1600" dirty="0">
                <a:effectLst/>
                <a:latin typeface="Bookman Old Style" panose="02050604050505020204" pitchFamily="18" charset="0"/>
                <a:ea typeface="Bookman Old Style" panose="02050604050505020204" pitchFamily="18" charset="0"/>
                <a:cs typeface="Bookman Old Style" panose="02050604050505020204" pitchFamily="18" charset="0"/>
              </a:rPr>
              <a:t>Step-4: Node Setup</a:t>
            </a:r>
          </a:p>
          <a:p>
            <a:pPr marL="0" marR="0" indent="457200">
              <a:lnSpc>
                <a:spcPct val="107000"/>
              </a:lnSpc>
              <a:spcBef>
                <a:spcPts val="0"/>
              </a:spcBef>
              <a:spcAft>
                <a:spcPts val="1000"/>
              </a:spcAft>
            </a:pPr>
            <a:r>
              <a:rPr lang="en-US" sz="1600" dirty="0">
                <a:latin typeface="Bookman Old Style" panose="02050604050505020204" pitchFamily="18" charset="0"/>
                <a:ea typeface="Calibri" panose="020F0502020204030204" pitchFamily="34" charset="0"/>
              </a:rPr>
              <a:t>Step-5: Testing</a:t>
            </a:r>
            <a:endParaRPr lang="en-US" sz="1600" dirty="0">
              <a:effectLst/>
              <a:latin typeface="Calibri" panose="020F0502020204030204" pitchFamily="34" charset="0"/>
              <a:ea typeface="Calibri" panose="020F0502020204030204" pitchFamily="34" charset="0"/>
            </a:endParaRPr>
          </a:p>
          <a:p>
            <a:pPr marL="0" marR="0" indent="457200">
              <a:lnSpc>
                <a:spcPct val="107000"/>
              </a:lnSpc>
              <a:spcBef>
                <a:spcPts val="0"/>
              </a:spcBef>
              <a:spcAft>
                <a:spcPts val="1000"/>
              </a:spcAft>
            </a:pPr>
            <a:r>
              <a:rPr lang="en-US" sz="1600" dirty="0">
                <a:effectLst/>
                <a:latin typeface="Bookman Old Style" panose="02050604050505020204" pitchFamily="18" charset="0"/>
                <a:ea typeface="Bookman Old Style" panose="02050604050505020204" pitchFamily="18" charset="0"/>
                <a:cs typeface="Bookman Old Style" panose="02050604050505020204" pitchFamily="18" charset="0"/>
              </a:rPr>
              <a:t>Step-6: Deploy the </a:t>
            </a:r>
            <a:r>
              <a:rPr lang="en-US" sz="1600" dirty="0">
                <a:latin typeface="Bookman Old Style" panose="02050604050505020204" pitchFamily="18" charset="0"/>
                <a:ea typeface="Bookman Old Style" panose="02050604050505020204" pitchFamily="18" charset="0"/>
                <a:cs typeface="Bookman Old Style" panose="02050604050505020204" pitchFamily="18" charset="0"/>
              </a:rPr>
              <a:t>solution to the production environment</a:t>
            </a:r>
            <a:endParaRPr lang="en-US" sz="1600" dirty="0">
              <a:effectLst/>
              <a:latin typeface="Calibri" panose="020F0502020204030204" pitchFamily="34" charset="0"/>
              <a:ea typeface="Calibri" panose="020F0502020204030204" pitchFamily="34" charset="0"/>
            </a:endParaRPr>
          </a:p>
          <a:p>
            <a:pPr marL="0" marR="0" indent="457200">
              <a:lnSpc>
                <a:spcPct val="107000"/>
              </a:lnSpc>
              <a:spcBef>
                <a:spcPts val="0"/>
              </a:spcBef>
              <a:spcAft>
                <a:spcPts val="1000"/>
              </a:spcAft>
            </a:pPr>
            <a:r>
              <a:rPr lang="en-US" sz="1600" dirty="0">
                <a:effectLst/>
                <a:latin typeface="Bookman Old Style" panose="02050604050505020204" pitchFamily="18" charset="0"/>
                <a:ea typeface="Bookman Old Style" panose="02050604050505020204" pitchFamily="18" charset="0"/>
                <a:cs typeface="Bookman Old Style" panose="02050604050505020204" pitchFamily="18" charset="0"/>
              </a:rPr>
              <a:t>Step-7: Monitoring and maintenance</a:t>
            </a:r>
            <a:endParaRPr lang="en-US" sz="1600" dirty="0">
              <a:effectLst/>
              <a:latin typeface="Calibri" panose="020F0502020204030204" pitchFamily="34" charset="0"/>
              <a:ea typeface="Calibri" panose="020F0502020204030204" pitchFamily="34" charset="0"/>
            </a:endParaRPr>
          </a:p>
          <a:p>
            <a:pPr marL="0" marR="0" lvl="0" indent="0" algn="ctr" rtl="0">
              <a:lnSpc>
                <a:spcPct val="100000"/>
              </a:lnSpc>
              <a:spcBef>
                <a:spcPts val="0"/>
              </a:spcBef>
              <a:spcAft>
                <a:spcPts val="0"/>
              </a:spcAft>
              <a:buClr>
                <a:srgbClr val="000000"/>
              </a:buClr>
              <a:buSzPts val="2000"/>
              <a:buFont typeface="Noto Sans Symbols"/>
              <a:buNone/>
            </a:pPr>
            <a:endParaRPr sz="1600" b="0" i="0" u="none" strike="noStrike" cap="none" dirty="0">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507688" y="102336"/>
            <a:ext cx="6117431" cy="627321"/>
          </a:xfrm>
        </p:spPr>
        <p:txBody>
          <a:bodyPr/>
          <a:lstStyle/>
          <a:p>
            <a:r>
              <a:rPr lang="en-US" sz="3200" dirty="0">
                <a:latin typeface="Bookman Old Style" panose="02050604050505020204" pitchFamily="18" charset="0"/>
              </a:rPr>
              <a:t>Proposed Method</a:t>
            </a:r>
            <a:endParaRPr lang="en-US" sz="3600" dirty="0">
              <a:latin typeface="Bookman Old Style" panose="02050604050505020204" pitchFamily="18" charset="0"/>
            </a:endParaRPr>
          </a:p>
        </p:txBody>
      </p:sp>
      <p:sp>
        <p:nvSpPr>
          <p:cNvPr id="3" name="Date Placeholder 2"/>
          <p:cNvSpPr>
            <a:spLocks noGrp="1"/>
          </p:cNvSpPr>
          <p:nvPr>
            <p:ph type="dt" idx="10"/>
          </p:nvPr>
        </p:nvSpPr>
        <p:spPr>
          <a:xfrm>
            <a:off x="529119" y="4869600"/>
            <a:ext cx="2133600" cy="273900"/>
          </a:xfrm>
        </p:spPr>
        <p:txBody>
          <a:bodyPr/>
          <a:lstStyle/>
          <a:p>
            <a:fld id="{B115A319-B060-4A35-A508-6A7FE2F3BD02}" type="datetime1">
              <a:rPr lang="en-US" smtClean="0"/>
              <a:t>4/1/2024</a:t>
            </a:fld>
            <a:endParaRPr lang="en-US"/>
          </a:p>
        </p:txBody>
      </p:sp>
      <p:sp>
        <p:nvSpPr>
          <p:cNvPr id="4" name="Footer Placeholder 3"/>
          <p:cNvSpPr>
            <a:spLocks noGrp="1"/>
          </p:cNvSpPr>
          <p:nvPr>
            <p:ph type="ftr" idx="11"/>
          </p:nvPr>
        </p:nvSpPr>
        <p:spPr>
          <a:xfrm>
            <a:off x="3196119" y="4869600"/>
            <a:ext cx="2895600" cy="273900"/>
          </a:xfrm>
        </p:spPr>
        <p:txBody>
          <a:bodyPr/>
          <a:lstStyle/>
          <a:p>
            <a:r>
              <a:rPr lang="en-US"/>
              <a:t>Department of Computer Science and Engineering</a:t>
            </a:r>
          </a:p>
        </p:txBody>
      </p:sp>
    </p:spTree>
    <p:extLst>
      <p:ext uri="{BB962C8B-B14F-4D97-AF65-F5344CB8AC3E}">
        <p14:creationId xmlns:p14="http://schemas.microsoft.com/office/powerpoint/2010/main" val="1605039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7</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164771" y="313144"/>
            <a:ext cx="6388195" cy="978695"/>
          </a:xfrm>
        </p:spPr>
        <p:txBody>
          <a:bodyPr/>
          <a:lstStyle/>
          <a:p>
            <a:r>
              <a:rPr lang="en-US" sz="3200" dirty="0">
                <a:latin typeface="Bookman Old Style" panose="02050604050505020204" pitchFamily="18" charset="0"/>
              </a:rPr>
              <a:t>Proposed Method </a:t>
            </a:r>
            <a:r>
              <a:rPr lang="en-US" sz="3600" dirty="0">
                <a:latin typeface="Bookman Old Style" panose="02050604050505020204" pitchFamily="18" charset="0"/>
              </a:rPr>
              <a:t>Illustration</a:t>
            </a:r>
          </a:p>
        </p:txBody>
      </p:sp>
      <p:sp>
        <p:nvSpPr>
          <p:cNvPr id="3" name="Date Placeholder 2"/>
          <p:cNvSpPr>
            <a:spLocks noGrp="1"/>
          </p:cNvSpPr>
          <p:nvPr>
            <p:ph type="dt" idx="10"/>
          </p:nvPr>
        </p:nvSpPr>
        <p:spPr/>
        <p:txBody>
          <a:bodyPr/>
          <a:lstStyle/>
          <a:p>
            <a:fld id="{9B2C9150-213E-4C57-83AC-D72655848A54}" type="datetime1">
              <a:rPr lang="en-US" smtClean="0"/>
              <a:t>4/1/2024</a:t>
            </a:fld>
            <a:endParaRPr lang="en-US" dirty="0"/>
          </a:p>
        </p:txBody>
      </p:sp>
      <p:sp>
        <p:nvSpPr>
          <p:cNvPr id="4" name="Footer Placeholder 3"/>
          <p:cNvSpPr>
            <a:spLocks noGrp="1"/>
          </p:cNvSpPr>
          <p:nvPr>
            <p:ph type="ftr" idx="11"/>
          </p:nvPr>
        </p:nvSpPr>
        <p:spPr/>
        <p:txBody>
          <a:bodyPr/>
          <a:lstStyle/>
          <a:p>
            <a:r>
              <a:rPr lang="en-US"/>
              <a:t>Department of Computer Science and Engineering</a:t>
            </a:r>
          </a:p>
        </p:txBody>
      </p:sp>
      <p:pic>
        <p:nvPicPr>
          <p:cNvPr id="5" name="Picture 4">
            <a:extLst>
              <a:ext uri="{FF2B5EF4-FFF2-40B4-BE49-F238E27FC236}">
                <a16:creationId xmlns:a16="http://schemas.microsoft.com/office/drawing/2014/main" id="{0F94A0E0-EAB4-85C1-BD3D-3C67535E9769}"/>
              </a:ext>
            </a:extLst>
          </p:cNvPr>
          <p:cNvPicPr>
            <a:picLocks noChangeAspect="1"/>
          </p:cNvPicPr>
          <p:nvPr/>
        </p:nvPicPr>
        <p:blipFill>
          <a:blip r:embed="rId3"/>
          <a:stretch>
            <a:fillRect/>
          </a:stretch>
        </p:blipFill>
        <p:spPr>
          <a:xfrm>
            <a:off x="402198" y="1269966"/>
            <a:ext cx="5292356" cy="2841642"/>
          </a:xfrm>
          <a:prstGeom prst="rect">
            <a:avLst/>
          </a:prstGeom>
        </p:spPr>
      </p:pic>
      <p:pic>
        <p:nvPicPr>
          <p:cNvPr id="6" name="Picture 5">
            <a:extLst>
              <a:ext uri="{FF2B5EF4-FFF2-40B4-BE49-F238E27FC236}">
                <a16:creationId xmlns:a16="http://schemas.microsoft.com/office/drawing/2014/main" id="{BF67F9B2-1467-B3D3-DD64-A1AB58B64559}"/>
              </a:ext>
            </a:extLst>
          </p:cNvPr>
          <p:cNvPicPr>
            <a:picLocks noChangeAspect="1"/>
          </p:cNvPicPr>
          <p:nvPr/>
        </p:nvPicPr>
        <p:blipFill>
          <a:blip r:embed="rId4"/>
          <a:stretch>
            <a:fillRect/>
          </a:stretch>
        </p:blipFill>
        <p:spPr>
          <a:xfrm>
            <a:off x="5873193" y="1297221"/>
            <a:ext cx="2834167" cy="2841642"/>
          </a:xfrm>
          <a:prstGeom prst="rect">
            <a:avLst/>
          </a:prstGeom>
        </p:spPr>
      </p:pic>
    </p:spTree>
    <p:extLst>
      <p:ext uri="{BB962C8B-B14F-4D97-AF65-F5344CB8AC3E}">
        <p14:creationId xmlns:p14="http://schemas.microsoft.com/office/powerpoint/2010/main" val="949793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8</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164771" y="313144"/>
            <a:ext cx="6388195" cy="978695"/>
          </a:xfrm>
        </p:spPr>
        <p:txBody>
          <a:bodyPr/>
          <a:lstStyle/>
          <a:p>
            <a:r>
              <a:rPr lang="en-US" sz="3200" dirty="0">
                <a:latin typeface="Bookman Old Style" panose="02050604050505020204" pitchFamily="18" charset="0"/>
              </a:rPr>
              <a:t>Proposed Method </a:t>
            </a:r>
            <a:r>
              <a:rPr lang="en-US" sz="3600" dirty="0">
                <a:latin typeface="Bookman Old Style" panose="02050604050505020204" pitchFamily="18" charset="0"/>
              </a:rPr>
              <a:t>Illustration</a:t>
            </a:r>
          </a:p>
        </p:txBody>
      </p:sp>
      <p:sp>
        <p:nvSpPr>
          <p:cNvPr id="3" name="Date Placeholder 2"/>
          <p:cNvSpPr>
            <a:spLocks noGrp="1"/>
          </p:cNvSpPr>
          <p:nvPr>
            <p:ph type="dt" idx="10"/>
          </p:nvPr>
        </p:nvSpPr>
        <p:spPr/>
        <p:txBody>
          <a:bodyPr/>
          <a:lstStyle/>
          <a:p>
            <a:fld id="{9B2C9150-213E-4C57-83AC-D72655848A54}" type="datetime1">
              <a:rPr lang="en-US" smtClean="0"/>
              <a:t>4/1/2024</a:t>
            </a:fld>
            <a:endParaRPr lang="en-US" dirty="0"/>
          </a:p>
        </p:txBody>
      </p:sp>
      <p:sp>
        <p:nvSpPr>
          <p:cNvPr id="4" name="Footer Placeholder 3"/>
          <p:cNvSpPr>
            <a:spLocks noGrp="1"/>
          </p:cNvSpPr>
          <p:nvPr>
            <p:ph type="ftr" idx="11"/>
          </p:nvPr>
        </p:nvSpPr>
        <p:spPr/>
        <p:txBody>
          <a:bodyPr/>
          <a:lstStyle/>
          <a:p>
            <a:r>
              <a:rPr lang="en-US"/>
              <a:t>Department of Computer Science and Engineering</a:t>
            </a:r>
          </a:p>
        </p:txBody>
      </p:sp>
      <p:pic>
        <p:nvPicPr>
          <p:cNvPr id="9" name="Picture 8">
            <a:extLst>
              <a:ext uri="{FF2B5EF4-FFF2-40B4-BE49-F238E27FC236}">
                <a16:creationId xmlns:a16="http://schemas.microsoft.com/office/drawing/2014/main" id="{3732163E-C612-E0A1-5438-F062F0F6182E}"/>
              </a:ext>
            </a:extLst>
          </p:cNvPr>
          <p:cNvPicPr>
            <a:picLocks noChangeAspect="1"/>
          </p:cNvPicPr>
          <p:nvPr/>
        </p:nvPicPr>
        <p:blipFill>
          <a:blip r:embed="rId3"/>
          <a:stretch>
            <a:fillRect/>
          </a:stretch>
        </p:blipFill>
        <p:spPr>
          <a:xfrm>
            <a:off x="200254" y="1304284"/>
            <a:ext cx="5382399" cy="2889374"/>
          </a:xfrm>
          <a:prstGeom prst="rect">
            <a:avLst/>
          </a:prstGeom>
        </p:spPr>
      </p:pic>
      <p:pic>
        <p:nvPicPr>
          <p:cNvPr id="10" name="Picture 9">
            <a:extLst>
              <a:ext uri="{FF2B5EF4-FFF2-40B4-BE49-F238E27FC236}">
                <a16:creationId xmlns:a16="http://schemas.microsoft.com/office/drawing/2014/main" id="{DADC8F85-1D3D-4880-47FB-3C96A02372F3}"/>
              </a:ext>
            </a:extLst>
          </p:cNvPr>
          <p:cNvPicPr>
            <a:picLocks noChangeAspect="1"/>
          </p:cNvPicPr>
          <p:nvPr/>
        </p:nvPicPr>
        <p:blipFill>
          <a:blip r:embed="rId4"/>
          <a:stretch>
            <a:fillRect/>
          </a:stretch>
        </p:blipFill>
        <p:spPr>
          <a:xfrm>
            <a:off x="5766842" y="1284964"/>
            <a:ext cx="2895600" cy="3167687"/>
          </a:xfrm>
          <a:prstGeom prst="rect">
            <a:avLst/>
          </a:prstGeom>
        </p:spPr>
      </p:pic>
    </p:spTree>
    <p:extLst>
      <p:ext uri="{BB962C8B-B14F-4D97-AF65-F5344CB8AC3E}">
        <p14:creationId xmlns:p14="http://schemas.microsoft.com/office/powerpoint/2010/main" val="2297296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661800" y="205483"/>
            <a:ext cx="6117431" cy="627321"/>
          </a:xfrm>
        </p:spPr>
        <p:txBody>
          <a:bodyPr/>
          <a:lstStyle/>
          <a:p>
            <a:r>
              <a:rPr lang="en-US" sz="3600" dirty="0"/>
              <a:t>Experiment Environment </a:t>
            </a: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p>
        </p:txBody>
      </p:sp>
      <p:sp>
        <p:nvSpPr>
          <p:cNvPr id="3" name="TextBox 2">
            <a:extLst>
              <a:ext uri="{FF2B5EF4-FFF2-40B4-BE49-F238E27FC236}">
                <a16:creationId xmlns:a16="http://schemas.microsoft.com/office/drawing/2014/main" id="{291E640E-50AE-F3C2-A151-D761C2F9EEB4}"/>
              </a:ext>
            </a:extLst>
          </p:cNvPr>
          <p:cNvSpPr txBox="1"/>
          <p:nvPr/>
        </p:nvSpPr>
        <p:spPr>
          <a:xfrm>
            <a:off x="661800" y="1243013"/>
            <a:ext cx="7667813" cy="2893100"/>
          </a:xfrm>
          <a:prstGeom prst="rect">
            <a:avLst/>
          </a:prstGeom>
          <a:noFill/>
        </p:spPr>
        <p:txBody>
          <a:bodyPr wrap="square" rtlCol="0">
            <a:spAutoFit/>
          </a:bodyPr>
          <a:lstStyle/>
          <a:p>
            <a:pPr algn="just"/>
            <a:r>
              <a:rPr lang="en-US" dirty="0">
                <a:solidFill>
                  <a:schemeClr val="tx1"/>
                </a:solidFill>
              </a:rPr>
              <a:t>Programing language used: Solidity since it is suitable for blockchain mechanism</a:t>
            </a:r>
          </a:p>
          <a:p>
            <a:pPr algn="just"/>
            <a:endParaRPr lang="en-US" dirty="0">
              <a:solidFill>
                <a:schemeClr val="tx1"/>
              </a:solidFill>
            </a:endParaRPr>
          </a:p>
          <a:p>
            <a:pPr algn="just"/>
            <a:r>
              <a:rPr lang="en-US" dirty="0">
                <a:solidFill>
                  <a:schemeClr val="tx1"/>
                </a:solidFill>
              </a:rPr>
              <a:t>Code editor used: Visual Studio code (Microsoft) as it is a light-weight code editor</a:t>
            </a:r>
          </a:p>
          <a:p>
            <a:pPr algn="just"/>
            <a:endParaRPr lang="en-US" dirty="0">
              <a:solidFill>
                <a:schemeClr val="tx1"/>
              </a:solidFill>
            </a:endParaRPr>
          </a:p>
          <a:p>
            <a:pPr algn="just"/>
            <a:r>
              <a:rPr lang="en-US" dirty="0">
                <a:solidFill>
                  <a:schemeClr val="tx1"/>
                </a:solidFill>
              </a:rPr>
              <a:t>Ganache :The functionality of Ganache as a high-end development tool, used for running your personal local blockchain network for developing decentralized applications on Ethereum as well as Corda.</a:t>
            </a:r>
          </a:p>
          <a:p>
            <a:pPr algn="just"/>
            <a:endParaRPr lang="en-US" dirty="0">
              <a:solidFill>
                <a:schemeClr val="tx1"/>
              </a:solidFill>
            </a:endParaRPr>
          </a:p>
          <a:p>
            <a:pPr algn="just"/>
            <a:r>
              <a:rPr lang="en-US" b="0" i="0" dirty="0">
                <a:solidFill>
                  <a:schemeClr val="tx1"/>
                </a:solidFill>
                <a:effectLst/>
                <a:latin typeface="Roboto" panose="02000000000000000000" pitchFamily="2" charset="0"/>
              </a:rPr>
              <a:t>Ethereum IDE : It’s a great innovation that makes a big difference to the capabilities of the tool. For developers remix offers a UI tailored around the needs of a blockchain developer with all the necessary tools and integrations needed in the workflow of creating smart contracts.</a:t>
            </a:r>
          </a:p>
          <a:p>
            <a:pPr algn="just"/>
            <a:endParaRPr lang="en-US" dirty="0"/>
          </a:p>
          <a:p>
            <a:pPr algn="just"/>
            <a:endParaRPr lang="en-US" dirty="0"/>
          </a:p>
        </p:txBody>
      </p:sp>
    </p:spTree>
    <p:extLst>
      <p:ext uri="{BB962C8B-B14F-4D97-AF65-F5344CB8AC3E}">
        <p14:creationId xmlns:p14="http://schemas.microsoft.com/office/powerpoint/2010/main" val="282715960"/>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2759</TotalTime>
  <Words>1043</Words>
  <Application>Microsoft Office PowerPoint</Application>
  <PresentationFormat>On-screen Show (16:9)</PresentationFormat>
  <Paragraphs>131</Paragraphs>
  <Slides>15</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Cambria</vt:lpstr>
      <vt:lpstr>Trebuchet MS</vt:lpstr>
      <vt:lpstr>Calibri</vt:lpstr>
      <vt:lpstr>Noto Sans Symbols</vt:lpstr>
      <vt:lpstr>Roboto</vt:lpstr>
      <vt:lpstr>Times New Roman</vt:lpstr>
      <vt:lpstr>Bookman Old Style</vt:lpstr>
      <vt:lpstr>Arial</vt:lpstr>
      <vt:lpstr>1_Office Theme</vt:lpstr>
      <vt:lpstr>A Seminar on Integrating Blockchain for Advanced Supply Chain Solutions</vt:lpstr>
      <vt:lpstr>Introduction</vt:lpstr>
      <vt:lpstr>PowerPoint Presentation</vt:lpstr>
      <vt:lpstr>Problem Statement</vt:lpstr>
      <vt:lpstr>Problem Illustration</vt:lpstr>
      <vt:lpstr>Proposed Method</vt:lpstr>
      <vt:lpstr>Proposed Method Illustration</vt:lpstr>
      <vt:lpstr>Proposed Method Illustration</vt:lpstr>
      <vt:lpstr>Experiment Environment </vt:lpstr>
      <vt:lpstr>Experiment Screenshots </vt:lpstr>
      <vt:lpstr>Experiment Screenshort</vt:lpstr>
      <vt:lpstr>Experiment Results </vt:lpstr>
      <vt:lpstr>Experiment Results </vt:lpstr>
      <vt:lpstr>Finding </vt:lpstr>
      <vt:lpstr>Parameters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TITILE</dc:title>
  <dc:creator>Raj</dc:creator>
  <cp:lastModifiedBy>RATHLAVATH RAJESH</cp:lastModifiedBy>
  <cp:revision>21</cp:revision>
  <dcterms:modified xsi:type="dcterms:W3CDTF">2024-04-01T07:03:00Z</dcterms:modified>
</cp:coreProperties>
</file>