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5" r:id="rId7"/>
    <p:sldId id="270" r:id="rId8"/>
    <p:sldId id="268" r:id="rId9"/>
    <p:sldId id="259" r:id="rId10"/>
    <p:sldId id="262" r:id="rId11"/>
    <p:sldId id="263" r:id="rId12"/>
    <p:sldId id="266" r:id="rId13"/>
    <p:sldId id="272" r:id="rId14"/>
    <p:sldId id="274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C57F-46FA-4E0A-B124-2130EEE8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F2D04-80CA-4173-9538-A182D419C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AC61-7467-4263-B66F-8A9824D9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CF6F1-EE70-43C1-AD7C-BE2F1BD7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BAF4-B98A-4427-9699-A38EEF2E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350-D670-4451-8C27-B238FDB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DAF3-E98F-4F8F-AC8F-74DCA90E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F46A-55AF-4A71-B2F9-29F03CA5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DB4F-7874-46A2-9A8E-0468B313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B6D1-38E4-451A-B263-6F4CA791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BBE61-F08B-4D6D-8962-2970E229D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59A1-9869-4150-8E64-0402F3835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55A5-B318-48CF-B839-22D06250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4ACB-8DDF-44FB-9FF3-2A11647A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7714E-B16D-4D7D-BF87-3A75C7F7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A7BE-638A-4F9B-884A-006D8F4F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C68-DB13-4C10-8396-82146B33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48DE-CCA0-4090-AD21-043CAE79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C4E-6FD0-4715-9795-78FCDE2C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602E-E831-4285-BA94-1403F978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7ECE-1BA2-4B66-856F-106F2FC3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FA1CF-FD2E-4AE4-A3A6-CF20A682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0A2A-BCA1-4FA6-A381-3A1D02FD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2B59-DCCE-4BBF-A883-1AA9101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EDC0-3B52-4351-8BFD-A202C2B0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61A2-8813-4C34-8A34-5245AFD8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DE8F-E6D2-429B-A411-797F9B4EA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36F08-E5D2-4959-AB96-42756ADB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C7B4-AEEA-44B5-BE7B-8751D32B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8696C-91FE-47CC-B2C0-3D2E8CC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02549-04C3-4087-BC35-EEEB067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350B-088B-4BC4-8AEF-98BED9D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4C4F6-4BDB-45B6-8A97-A702C7DF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7204B-84F0-451D-9C7D-8A4A5F1F7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0BF3B-F617-40B2-97CB-4E3C2912C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CEF29-3325-4560-84F4-90BE57220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1A15A-5308-4AC3-B784-6D05558A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9316A-E8BB-4B2C-8C58-10ABDABC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C5937-DF86-4BC6-8E1C-3B38AB03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4C9-7527-438F-9D46-06AF4C64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EFD76-7558-4588-B088-4A2E23BA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49046-0937-4C1F-B907-8E537CF3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B0718-AA32-4CCB-9CED-504CABA5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0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78200-FB05-4D07-8E7B-16907801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878EC-67A3-4FE7-AB3D-BA6B9A2B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5A4D8-E27F-4F16-9FE0-5CB2F177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9042-7694-4F6F-B943-C328074F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D819-7408-4FE1-8050-BE0ADFA7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6110D-FA54-4500-A036-A4E0142D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6DC55-F2EA-4FC1-B66E-72038A43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E3EE5-5A8E-422F-9772-9104AB33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C6400-62C4-46AF-91F9-E952BA44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95ED-F15E-40D5-AF2F-E7102F30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1642A-5007-4C16-9D25-485A87B61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56422-E4BB-43AF-AA75-09E78943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25DB0-775C-4FF5-BC6B-0E085795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C0CFF-49BD-43A4-BF2C-7782C5FF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CABE7-4D5C-484E-9192-FC0B31E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0A6FE-BCDA-47D7-B300-FED197D7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A9F3B-77BF-413A-938F-7704A1B9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BF70-D9A6-49E1-BEE7-ACC674F6E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D5B14-C5C9-4255-B847-52123813450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F2D2C-E2EF-4545-ADBF-3678531ED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1685-551A-4357-872F-A584E9519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FBFDA-DB11-404A-A453-F5E09807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rajkumarinfo/machinehackthon-predict-sale-Shiv-Nadar-University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E04BD-2511-48CE-9E75-66D0CDB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2388780"/>
            <a:ext cx="10531753" cy="2080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62EFD-60F6-4F41-8B67-311DB9613145}"/>
              </a:ext>
            </a:extLst>
          </p:cNvPr>
          <p:cNvSpPr txBox="1"/>
          <p:nvPr/>
        </p:nvSpPr>
        <p:spPr>
          <a:xfrm>
            <a:off x="829559" y="1517715"/>
            <a:ext cx="1021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Bell MT" panose="02020503060305020303" pitchFamily="18" charset="0"/>
              </a:rPr>
              <a:t>ML Hackathon – Oct 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CF79C-6F9B-4989-B995-A54CEADD74CD}"/>
              </a:ext>
            </a:extLst>
          </p:cNvPr>
          <p:cNvSpPr txBox="1"/>
          <p:nvPr/>
        </p:nvSpPr>
        <p:spPr>
          <a:xfrm>
            <a:off x="5429839" y="5156462"/>
            <a:ext cx="61839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>
                <a:solidFill>
                  <a:srgbClr val="0070C0"/>
                </a:solidFill>
              </a:rPr>
              <a:t>Rajkumar Rajendran</a:t>
            </a:r>
          </a:p>
          <a:p>
            <a:r>
              <a:rPr lang="en-US" dirty="0" err="1">
                <a:solidFill>
                  <a:srgbClr val="0070C0"/>
                </a:solidFill>
              </a:rPr>
              <a:t>Github</a:t>
            </a:r>
            <a:r>
              <a:rPr lang="en-US" dirty="0">
                <a:solidFill>
                  <a:srgbClr val="0070C0"/>
                </a:solidFill>
              </a:rPr>
              <a:t>:- </a:t>
            </a:r>
            <a:r>
              <a:rPr lang="en-US" sz="900" dirty="0">
                <a:solidFill>
                  <a:srgbClr val="0070C0"/>
                </a:solidFill>
                <a:hlinkClick r:id="rId3"/>
              </a:rPr>
              <a:t>https://github.com/rrajkumarinfo/machinehackthon-predict-sale-Shiv-Nadar-University.git</a:t>
            </a:r>
            <a:endParaRPr lang="en-US" sz="900" dirty="0">
              <a:solidFill>
                <a:srgbClr val="0070C0"/>
              </a:solidFill>
            </a:endParaRPr>
          </a:p>
          <a:p>
            <a:endParaRPr 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4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EDA- Description of data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802B2-6BBA-433C-922B-6612B6D7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64" y="1272385"/>
            <a:ext cx="3355608" cy="51381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9A3EFE-D3A5-4365-A526-5C2ECAEC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22" y="1272385"/>
            <a:ext cx="6974644" cy="48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0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EDA- Handling missing data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023A2F7-FB0B-41B1-A0C2-6DADFDCA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3" y="1191028"/>
            <a:ext cx="4857215" cy="41632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8F9844-0EA3-47A5-9ED0-93A708D4F981}"/>
              </a:ext>
            </a:extLst>
          </p:cNvPr>
          <p:cNvSpPr txBox="1">
            <a:spLocks/>
          </p:cNvSpPr>
          <p:nvPr/>
        </p:nvSpPr>
        <p:spPr>
          <a:xfrm>
            <a:off x="896229" y="6138099"/>
            <a:ext cx="5942027" cy="628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rgbClr val="00B0F0"/>
                </a:solidFill>
                <a:latin typeface="Calibri (Body)"/>
              </a:rPr>
              <a:t>Sales – 37656 are test data. No sales values available. </a:t>
            </a:r>
          </a:p>
          <a:p>
            <a:r>
              <a:rPr lang="en-US" sz="1700" b="1" dirty="0">
                <a:solidFill>
                  <a:srgbClr val="00B0F0"/>
                </a:solidFill>
                <a:latin typeface="Calibri (Body)"/>
              </a:rPr>
              <a:t>No other missing data available </a:t>
            </a:r>
          </a:p>
        </p:txBody>
      </p:sp>
    </p:spTree>
    <p:extLst>
      <p:ext uri="{BB962C8B-B14F-4D97-AF65-F5344CB8AC3E}">
        <p14:creationId xmlns:p14="http://schemas.microsoft.com/office/powerpoint/2010/main" val="308098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194376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EDA- Understanding relationships through plots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>
            <a:cxnSpLocks/>
          </p:cNvCxnSpPr>
          <p:nvPr/>
        </p:nvCxnSpPr>
        <p:spPr>
          <a:xfrm>
            <a:off x="0" y="928663"/>
            <a:ext cx="12019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6EDFA5-3F17-498C-8B74-92E393B8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22" y="1194250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152F5-2E94-4114-AB98-524AC16E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0" y="4229765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E2DB1-94F3-42C9-B970-3312012E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106" y="4146923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5DE683-4393-4067-9424-D676B75C4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30" y="1108968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B619B8-D217-42E7-AA2A-522D95944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628" y="4114800"/>
            <a:ext cx="27432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9EB202-C5E1-4149-808F-E3D5B3B9D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814" y="1194250"/>
            <a:ext cx="27432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EC22AE-3333-447C-A11A-C6E456BB9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2699" y="1213176"/>
            <a:ext cx="2626476" cy="27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3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Feature Engineering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CE0A4E-FC7C-4ECB-9A5D-26845C86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3" y="1219769"/>
            <a:ext cx="954106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1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Data Preparation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C54DDFF-D6A8-410E-AAF9-1FC3601C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" y="997067"/>
            <a:ext cx="9685859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E9505C"/>
                </a:solidFill>
                <a:latin typeface="+mn-lt"/>
              </a:rPr>
              <a:t>Modeling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671CBF-019E-47F0-8861-F2A456F1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72" y="1097078"/>
            <a:ext cx="9662997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2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E9505C"/>
                </a:solidFill>
                <a:latin typeface="+mn-lt"/>
              </a:rPr>
              <a:t>Results &amp; Submission Score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69AD54F-997B-4968-ADE1-26628BC8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1" y="1024301"/>
            <a:ext cx="3055885" cy="2309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EEAB8-2EA8-48CF-A27F-B55D3D74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1" y="3305993"/>
            <a:ext cx="3065430" cy="3552007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529377-3356-47C8-A7F9-80E4FCD65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66" y="4505846"/>
            <a:ext cx="6641384" cy="2320341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0B6A6B-884F-4647-8AB1-716E2637B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27" y="1294531"/>
            <a:ext cx="6952663" cy="2562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BE63C9-4BDD-4182-B14C-2DDBA6D58F42}"/>
              </a:ext>
            </a:extLst>
          </p:cNvPr>
          <p:cNvSpPr txBox="1"/>
          <p:nvPr/>
        </p:nvSpPr>
        <p:spPr>
          <a:xfrm>
            <a:off x="3891765" y="1018323"/>
            <a:ext cx="8154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Amasis MT Pro Black" panose="020B0604020202020204" pitchFamily="18" charset="0"/>
              </a:rPr>
              <a:t>Discission Tree Regressor : RMSE =20.053174 and Score =1815.88506 &amp; Rank=107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CF7FB-0711-438E-8723-2E9C030C227A}"/>
              </a:ext>
            </a:extLst>
          </p:cNvPr>
          <p:cNvCxnSpPr/>
          <p:nvPr/>
        </p:nvCxnSpPr>
        <p:spPr>
          <a:xfrm>
            <a:off x="4053527" y="3981586"/>
            <a:ext cx="7550869" cy="0"/>
          </a:xfrm>
          <a:prstGeom prst="line">
            <a:avLst/>
          </a:prstGeom>
          <a:ln w="222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E963C2-E5D2-46AF-B49C-9723507B2008}"/>
              </a:ext>
            </a:extLst>
          </p:cNvPr>
          <p:cNvSpPr txBox="1"/>
          <p:nvPr/>
        </p:nvSpPr>
        <p:spPr>
          <a:xfrm>
            <a:off x="4053527" y="4227251"/>
            <a:ext cx="8138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B0F0"/>
                </a:solidFill>
                <a:latin typeface="Amasis MT Pro Black" panose="020B0604020202020204" pitchFamily="18" charset="0"/>
              </a:rPr>
              <a:t>KNeighborsRegressor</a:t>
            </a:r>
            <a:r>
              <a:rPr lang="en-US" sz="1400" dirty="0">
                <a:solidFill>
                  <a:srgbClr val="00B0F0"/>
                </a:solidFill>
                <a:latin typeface="Amasis MT Pro Black" panose="020B0604020202020204" pitchFamily="18" charset="0"/>
              </a:rPr>
              <a:t>: RMSE =1145.195152 and Score =1397.672746 &amp; Rank=</a:t>
            </a:r>
            <a:r>
              <a:rPr lang="en-US" sz="1400" dirty="0">
                <a:solidFill>
                  <a:srgbClr val="00B050"/>
                </a:solidFill>
                <a:latin typeface="Amasis MT Pro Black" panose="020B0604020202020204" pitchFamily="18" charset="0"/>
              </a:rPr>
              <a:t>105</a:t>
            </a:r>
            <a:r>
              <a:rPr lang="en-US" sz="1400" dirty="0">
                <a:solidFill>
                  <a:srgbClr val="00B0F0"/>
                </a:solidFill>
                <a:latin typeface="Amasis MT Pro Black" panose="020B0604020202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611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E9505C"/>
                </a:solidFill>
                <a:latin typeface="+mn-lt"/>
              </a:rPr>
              <a:t>Parameter tuning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D6CD3CB-A6A9-4101-B6FB-D87B845F9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7" y="1128321"/>
            <a:ext cx="8138865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876E4-CBBC-4833-8D38-0B4E6A17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506" y="2649800"/>
            <a:ext cx="5027678" cy="15548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51073F-FB6F-4BC6-A74F-7C6042257332}"/>
              </a:ext>
            </a:extLst>
          </p:cNvPr>
          <p:cNvSpPr txBox="1"/>
          <p:nvPr/>
        </p:nvSpPr>
        <p:spPr>
          <a:xfrm>
            <a:off x="7693892" y="1823900"/>
            <a:ext cx="3571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Descriptive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Exploratory Data Analysis(EDA)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Data 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Modeling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Results &amp;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4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Overview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65D8-3094-44E1-8862-322BA64B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2" y="1350997"/>
            <a:ext cx="5514680" cy="51157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3C4858"/>
                </a:solidFill>
              </a:rPr>
              <a:t>About Data Set: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The sales in the mega marts are critical to make them sustainable. As a matter of fact, the rise of several marts have created buyers of different categories which are critical about quality of product at the right price. 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In the Data Analytics Championship 2021, the data science &amp; machine learning community has been challenged to build an ML model and predict the sales of each product from each outlet. The participants also need to use the model to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analyse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the properties of the product in the stores and find ways to increase sales.</a:t>
            </a:r>
          </a:p>
          <a:p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67D056-CF40-46B9-8DF4-5B2DA2967A7E}"/>
              </a:ext>
            </a:extLst>
          </p:cNvPr>
          <p:cNvSpPr txBox="1">
            <a:spLocks/>
          </p:cNvSpPr>
          <p:nvPr/>
        </p:nvSpPr>
        <p:spPr>
          <a:xfrm>
            <a:off x="6096000" y="1350995"/>
            <a:ext cx="5668650" cy="550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3C4858"/>
                </a:solidFill>
              </a:rPr>
              <a:t>Data attributes: </a:t>
            </a:r>
            <a:endParaRPr lang="en-US" sz="1800" dirty="0">
              <a:solidFill>
                <a:srgbClr val="3C4858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Item_ID</a:t>
            </a:r>
            <a:r>
              <a:rPr lang="en-US" sz="1800" dirty="0">
                <a:solidFill>
                  <a:srgbClr val="3C4858"/>
                </a:solidFill>
              </a:rPr>
              <a:t>: Item Identification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Item_W</a:t>
            </a:r>
            <a:r>
              <a:rPr lang="en-US" sz="1800" dirty="0">
                <a:solidFill>
                  <a:srgbClr val="3C4858"/>
                </a:solidFill>
              </a:rPr>
              <a:t>: Item Weight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Item_Type</a:t>
            </a:r>
            <a:r>
              <a:rPr lang="en-US" sz="1800" dirty="0">
                <a:solidFill>
                  <a:srgbClr val="3C4858"/>
                </a:solidFill>
              </a:rPr>
              <a:t>: Item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Item_MRP</a:t>
            </a:r>
            <a:r>
              <a:rPr lang="en-US" sz="1800" dirty="0">
                <a:solidFill>
                  <a:srgbClr val="3C4858"/>
                </a:solidFill>
              </a:rPr>
              <a:t>: MRP of the Product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Outlet_ID</a:t>
            </a:r>
            <a:r>
              <a:rPr lang="en-US" sz="1800" dirty="0">
                <a:solidFill>
                  <a:srgbClr val="3C4858"/>
                </a:solidFill>
              </a:rPr>
              <a:t>: Outlet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Outlet_Year</a:t>
            </a:r>
            <a:r>
              <a:rPr lang="en-US" sz="1800" dirty="0">
                <a:solidFill>
                  <a:srgbClr val="3C4858"/>
                </a:solidFill>
              </a:rPr>
              <a:t>: Outlet Establishment 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Outlet_Size</a:t>
            </a:r>
            <a:r>
              <a:rPr lang="en-US" sz="1800" dirty="0">
                <a:solidFill>
                  <a:srgbClr val="3C4858"/>
                </a:solidFill>
              </a:rPr>
              <a:t>: Size of the outlet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3C4858"/>
                </a:solidFill>
              </a:rPr>
              <a:t>Outlet_Type</a:t>
            </a:r>
            <a:r>
              <a:rPr lang="en-US" sz="1800" dirty="0">
                <a:solidFill>
                  <a:srgbClr val="3C4858"/>
                </a:solidFill>
              </a:rPr>
              <a:t>: Type of the outlet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3C4858"/>
                </a:solidFill>
              </a:rPr>
              <a:t>Sales: Total sales from the outlet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3C4858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3C4858"/>
                </a:solidFill>
              </a:rPr>
              <a:t>Train: 87864 rows x 09 columns</a:t>
            </a:r>
            <a:endParaRPr lang="en-US" sz="1800" dirty="0">
              <a:solidFill>
                <a:srgbClr val="3C4858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3C4858"/>
                </a:solidFill>
              </a:rPr>
              <a:t>Test: 37656 rows x 09 columns</a:t>
            </a:r>
            <a:endParaRPr lang="en-US" sz="1800" dirty="0">
              <a:solidFill>
                <a:srgbClr val="3C4858"/>
              </a:solidFill>
            </a:endParaRPr>
          </a:p>
          <a:p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67654B-B419-4967-97CB-727953FEE39A}"/>
              </a:ext>
            </a:extLst>
          </p:cNvPr>
          <p:cNvCxnSpPr>
            <a:cxnSpLocks/>
          </p:cNvCxnSpPr>
          <p:nvPr/>
        </p:nvCxnSpPr>
        <p:spPr>
          <a:xfrm>
            <a:off x="5836715" y="1069441"/>
            <a:ext cx="0" cy="56235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4C4471-17A5-4BEC-9A92-024E33862BB1}"/>
              </a:ext>
            </a:extLst>
          </p:cNvPr>
          <p:cNvSpPr txBox="1"/>
          <p:nvPr/>
        </p:nvSpPr>
        <p:spPr>
          <a:xfrm>
            <a:off x="2641862" y="2598003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0" dirty="0">
                <a:solidFill>
                  <a:srgbClr val="0070C0"/>
                </a:solidFill>
                <a:effectLst/>
              </a:rPr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15019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E9505C"/>
                </a:solidFill>
                <a:latin typeface="+mn-lt"/>
              </a:rPr>
              <a:t>Train and Test Data - Analysis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C0EB297-C24C-41D3-963B-EAA9B507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5" y="1249862"/>
            <a:ext cx="5634850" cy="5292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82FB9-8EE1-4D73-9408-69E771F5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9862"/>
            <a:ext cx="5634850" cy="52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7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Concatenate Train and Test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65B2B5-E733-4D8D-B02F-3292B929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5" y="2328422"/>
            <a:ext cx="10309893" cy="42939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8D143-4EA1-451D-846E-B8906D1FF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7" y="1267885"/>
            <a:ext cx="3139712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Observations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65D8-3094-44E1-8862-322BA64B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350997"/>
            <a:ext cx="10963373" cy="380546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1. No null value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2. No Duplicate value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3. Check the sales of each item based on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Item_Weight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4. Check the sales of each item based on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Item_Type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5. Check the sales of each item based on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Item_MRP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6. Three types of Outlet id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available.Check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the sales of each Outlet based on Outlet id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7. Three types of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Outlet_Size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available.Check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the sales of each Outlet based on 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Outlet_Size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3C4858"/>
                </a:solidFill>
                <a:effectLst/>
              </a:rPr>
              <a:t>8. Three types of location available. Check the sales of each Tier &lt;</a:t>
            </a:r>
            <a:r>
              <a:rPr lang="en-US" sz="1800" b="0" i="0" dirty="0" err="1">
                <a:solidFill>
                  <a:srgbClr val="3C4858"/>
                </a:solidFill>
                <a:effectLst/>
              </a:rPr>
              <a:t>br</a:t>
            </a:r>
            <a:r>
              <a:rPr lang="en-US" sz="1800" b="0" i="0" dirty="0">
                <a:solidFill>
                  <a:srgbClr val="3C4858"/>
                </a:solidFill>
                <a:effectLst/>
              </a:rPr>
              <a:t>&gt;</a:t>
            </a:r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3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4C4471-17A5-4BEC-9A92-024E33862BB1}"/>
              </a:ext>
            </a:extLst>
          </p:cNvPr>
          <p:cNvSpPr txBox="1"/>
          <p:nvPr/>
        </p:nvSpPr>
        <p:spPr>
          <a:xfrm>
            <a:off x="2283644" y="2598003"/>
            <a:ext cx="8378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0" dirty="0">
                <a:solidFill>
                  <a:srgbClr val="0070C0"/>
                </a:solidFill>
                <a:effectLst/>
              </a:rPr>
              <a:t>Exploratory Data Analysis(EDA)</a:t>
            </a:r>
          </a:p>
        </p:txBody>
      </p:sp>
    </p:spTree>
    <p:extLst>
      <p:ext uri="{BB962C8B-B14F-4D97-AF65-F5344CB8AC3E}">
        <p14:creationId xmlns:p14="http://schemas.microsoft.com/office/powerpoint/2010/main" val="128371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DA75-D43F-4E79-9F0B-F7FFA7D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5" y="447482"/>
            <a:ext cx="10515600" cy="4811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E9505C"/>
                </a:solidFill>
                <a:effectLst/>
                <a:latin typeface="+mn-lt"/>
              </a:rPr>
              <a:t>Exploratory Data Analysis(EDA)</a:t>
            </a:r>
            <a:endParaRPr lang="en-US" b="0" i="0" dirty="0">
              <a:solidFill>
                <a:srgbClr val="E9505C"/>
              </a:solidFill>
              <a:effectLst/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65D8-3094-44E1-8862-322BA64B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1350997"/>
            <a:ext cx="11321591" cy="44936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C4858"/>
                </a:solidFill>
              </a:rPr>
              <a:t>The Steps In Exploratory Data Analysis (EDA):</a:t>
            </a:r>
          </a:p>
          <a:p>
            <a:pPr lvl="1" algn="just"/>
            <a:r>
              <a:rPr lang="en-US" sz="2800" b="0" i="0" dirty="0">
                <a:solidFill>
                  <a:srgbClr val="4A4A4A"/>
                </a:solidFill>
                <a:effectLst/>
              </a:rPr>
              <a:t>Description of data</a:t>
            </a:r>
          </a:p>
          <a:p>
            <a:pPr lvl="1" algn="just"/>
            <a:r>
              <a:rPr lang="en-US" sz="2800" b="0" i="0" dirty="0">
                <a:solidFill>
                  <a:srgbClr val="4A4A4A"/>
                </a:solidFill>
                <a:effectLst/>
              </a:rPr>
              <a:t>Handling missing data</a:t>
            </a:r>
          </a:p>
          <a:p>
            <a:pPr lvl="1" algn="just"/>
            <a:r>
              <a:rPr lang="en-US" sz="2800" b="0" i="0" dirty="0">
                <a:solidFill>
                  <a:srgbClr val="4A4A4A"/>
                </a:solidFill>
                <a:effectLst/>
              </a:rPr>
              <a:t>Understanding relationships and new insights through plots</a:t>
            </a:r>
          </a:p>
          <a:p>
            <a:pPr marL="0" indent="0">
              <a:buNone/>
            </a:pP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CC1036-EB63-4B0A-877F-4327D7EDEB90}"/>
              </a:ext>
            </a:extLst>
          </p:cNvPr>
          <p:cNvCxnSpPr/>
          <p:nvPr/>
        </p:nvCxnSpPr>
        <p:spPr>
          <a:xfrm>
            <a:off x="0" y="92866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470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Amasis MT Pro Black</vt:lpstr>
      <vt:lpstr>Arial</vt:lpstr>
      <vt:lpstr>Bell MT</vt:lpstr>
      <vt:lpstr>Calibri</vt:lpstr>
      <vt:lpstr>Calibri (Body)</vt:lpstr>
      <vt:lpstr>Calibri Light</vt:lpstr>
      <vt:lpstr>Office Theme</vt:lpstr>
      <vt:lpstr>PowerPoint Presentation</vt:lpstr>
      <vt:lpstr>Agenda</vt:lpstr>
      <vt:lpstr>Overview</vt:lpstr>
      <vt:lpstr>PowerPoint Presentation</vt:lpstr>
      <vt:lpstr>Train and Test Data - Analysis</vt:lpstr>
      <vt:lpstr>Concatenate Train and Test</vt:lpstr>
      <vt:lpstr>Observations</vt:lpstr>
      <vt:lpstr>PowerPoint Presentation</vt:lpstr>
      <vt:lpstr>Exploratory Data Analysis(EDA)</vt:lpstr>
      <vt:lpstr>EDA- Description of data</vt:lpstr>
      <vt:lpstr>EDA- Handling missing data</vt:lpstr>
      <vt:lpstr>EDA- Understanding relationships through plots</vt:lpstr>
      <vt:lpstr>Feature Engineering</vt:lpstr>
      <vt:lpstr>Data Preparation</vt:lpstr>
      <vt:lpstr>Modeling</vt:lpstr>
      <vt:lpstr>Results &amp; Submission Score</vt:lpstr>
      <vt:lpstr>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rajkumar rajendran</dc:creator>
  <cp:lastModifiedBy>rajkumar rajendran</cp:lastModifiedBy>
  <cp:revision>42</cp:revision>
  <dcterms:created xsi:type="dcterms:W3CDTF">2021-10-24T05:51:19Z</dcterms:created>
  <dcterms:modified xsi:type="dcterms:W3CDTF">2021-10-24T12:24:21Z</dcterms:modified>
</cp:coreProperties>
</file>