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256" r:id="rId2"/>
    <p:sldId id="344" r:id="rId3"/>
    <p:sldId id="551" r:id="rId4"/>
    <p:sldId id="393" r:id="rId5"/>
    <p:sldId id="479" r:id="rId6"/>
    <p:sldId id="550" r:id="rId7"/>
    <p:sldId id="441" r:id="rId8"/>
    <p:sldId id="493" r:id="rId9"/>
    <p:sldId id="501" r:id="rId10"/>
    <p:sldId id="502" r:id="rId11"/>
    <p:sldId id="542" r:id="rId12"/>
    <p:sldId id="543" r:id="rId13"/>
    <p:sldId id="544" r:id="rId14"/>
    <p:sldId id="545" r:id="rId15"/>
    <p:sldId id="546" r:id="rId16"/>
    <p:sldId id="547" r:id="rId17"/>
    <p:sldId id="495" r:id="rId18"/>
    <p:sldId id="549" r:id="rId19"/>
    <p:sldId id="496" r:id="rId20"/>
    <p:sldId id="548" r:id="rId21"/>
    <p:sldId id="541" r:id="rId22"/>
    <p:sldId id="497" r:id="rId23"/>
    <p:sldId id="498" r:id="rId24"/>
    <p:sldId id="499" r:id="rId25"/>
    <p:sldId id="489" r:id="rId26"/>
    <p:sldId id="500" r:id="rId27"/>
    <p:sldId id="503" r:id="rId28"/>
    <p:sldId id="504" r:id="rId29"/>
    <p:sldId id="505" r:id="rId30"/>
    <p:sldId id="506" r:id="rId31"/>
    <p:sldId id="509" r:id="rId32"/>
    <p:sldId id="508" r:id="rId33"/>
    <p:sldId id="460" r:id="rId34"/>
    <p:sldId id="510" r:id="rId35"/>
    <p:sldId id="511" r:id="rId36"/>
    <p:sldId id="512" r:id="rId37"/>
    <p:sldId id="513" r:id="rId38"/>
    <p:sldId id="514" r:id="rId39"/>
    <p:sldId id="515" r:id="rId40"/>
    <p:sldId id="516" r:id="rId41"/>
    <p:sldId id="517" r:id="rId42"/>
    <p:sldId id="521" r:id="rId43"/>
    <p:sldId id="518" r:id="rId44"/>
    <p:sldId id="519" r:id="rId45"/>
    <p:sldId id="520" r:id="rId46"/>
    <p:sldId id="522" r:id="rId47"/>
    <p:sldId id="523" r:id="rId48"/>
    <p:sldId id="525" r:id="rId49"/>
    <p:sldId id="526" r:id="rId50"/>
    <p:sldId id="528" r:id="rId51"/>
    <p:sldId id="524" r:id="rId52"/>
    <p:sldId id="529" r:id="rId53"/>
    <p:sldId id="530" r:id="rId54"/>
    <p:sldId id="532" r:id="rId55"/>
    <p:sldId id="533" r:id="rId56"/>
    <p:sldId id="536" r:id="rId57"/>
    <p:sldId id="535" r:id="rId58"/>
    <p:sldId id="531" r:id="rId59"/>
    <p:sldId id="534" r:id="rId60"/>
    <p:sldId id="537" r:id="rId61"/>
    <p:sldId id="538" r:id="rId62"/>
    <p:sldId id="539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A12A03"/>
    <a:srgbClr val="E1F5FF"/>
    <a:srgbClr val="C6DEFF"/>
    <a:srgbClr val="66CCFF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44" autoAdjust="0"/>
    <p:restoredTop sz="98450" autoAdjust="0"/>
  </p:normalViewPr>
  <p:slideViewPr>
    <p:cSldViewPr>
      <p:cViewPr varScale="1">
        <p:scale>
          <a:sx n="120" d="100"/>
          <a:sy n="120" d="100"/>
        </p:scale>
        <p:origin x="192" y="664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Spring 2017: January 26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2h_976SpV0" TargetMode="External"/><Relationship Id="rId4" Type="http://schemas.openxmlformats.org/officeDocument/2006/relationships/hyperlink" Target="https://www.youtube.com/watch?v=5lJ6evIAnd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cecs.pdx.edu/~pkwong/ECE103_files/Resources/Compiler/C_GNU/GCC_Installation/How_to_Install_Cygwin+GCC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" TargetMode="External"/><Relationship Id="rId3" Type="http://schemas.openxmlformats.org/officeDocument/2006/relationships/hyperlink" Target="http://www.cs.sjsu.edu/~mak/CMPE180-92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ory.stanford.edu/~aiken/moss/" TargetMode="External"/><Relationship Id="rId3" Type="http://schemas.openxmlformats.org/officeDocument/2006/relationships/hyperlink" Target="http://www.cs.sjsu.edu/~mak/Mos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forms/Ayl0jablW5Ythquf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su.edu/~mak/CMPE180-92/assignments/1/presidents.in" TargetMode="External"/><Relationship Id="rId4" Type="http://schemas.openxmlformats.org/officeDocument/2006/relationships/hyperlink" Target="http://codecheck.it/codecheck/files/1701170532e3jbdmmyqrkasoot12cf0x03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CMPE180-92/assignments/1/Assignment1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clipse.org/cdt/" TargetMode="External"/><Relationship Id="rId3" Type="http://schemas.openxmlformats.org/officeDocument/2006/relationships/hyperlink" Target="https://netbeans.org/features/cp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January 26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 Install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68" y="1143942"/>
            <a:ext cx="5303463" cy="53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on the Mac and Linux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GNU C++ </a:t>
            </a:r>
            <a:r>
              <a:rPr lang="en-US" dirty="0"/>
              <a:t>is usually pre-installed on the Mac and Linux </a:t>
            </a:r>
            <a:r>
              <a:rPr lang="en-US" dirty="0" smtClean="0"/>
              <a:t>platforms.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No further action required! </a:t>
            </a:r>
          </a:p>
          <a:p>
            <a:pPr lvl="4"/>
            <a:endParaRPr lang="en-US" dirty="0" smtClean="0"/>
          </a:p>
          <a:p>
            <a:r>
              <a:rPr lang="en-US" dirty="0"/>
              <a:t>You can also use Apple's </a:t>
            </a:r>
            <a:r>
              <a:rPr lang="en-US" dirty="0" err="1"/>
              <a:t>Xcode</a:t>
            </a:r>
            <a:r>
              <a:rPr lang="en-US" dirty="0"/>
              <a:t> on the </a:t>
            </a:r>
            <a:r>
              <a:rPr lang="en-US" dirty="0" smtClean="0"/>
              <a:t>Mac, but </a:t>
            </a:r>
            <a:r>
              <a:rPr lang="en-US" dirty="0"/>
              <a:t>then you run the risk of writing programs that will not port to other </a:t>
            </a:r>
            <a:r>
              <a:rPr lang="en-US" dirty="0" smtClean="0"/>
              <a:t>platforms.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must first download and install GNU C++ via </a:t>
            </a:r>
            <a:r>
              <a:rPr lang="en-US" dirty="0" smtClean="0"/>
              <a:t>Cygwin.</a:t>
            </a:r>
          </a:p>
          <a:p>
            <a:pPr lvl="1"/>
            <a:r>
              <a:rPr lang="en-US" dirty="0"/>
              <a:t>Cygwin simulates a Linux development </a:t>
            </a:r>
            <a:r>
              <a:rPr lang="en-US" dirty="0" smtClean="0"/>
              <a:t>environment, including </a:t>
            </a:r>
            <a:r>
              <a:rPr lang="en-US" dirty="0"/>
              <a:t>the bash command-line </a:t>
            </a:r>
            <a:r>
              <a:rPr lang="en-US" dirty="0" smtClean="0"/>
              <a:t>interpreter.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Helpful links:</a:t>
            </a:r>
          </a:p>
          <a:p>
            <a:pPr lvl="1"/>
            <a:r>
              <a:rPr lang="en-US" sz="2000" u="sng" dirty="0">
                <a:hlinkClick r:id="rId2"/>
              </a:rPr>
              <a:t>http://web.cecs.pdx.edu/~pkwong/ECE103_files/Resources/Compiler/C_GNU/GCC_Installation/How_to_Install_Cygwin+GCC.htm</a:t>
            </a:r>
            <a:r>
              <a:rPr lang="en-US" sz="2000" dirty="0"/>
              <a:t> on how to install Cygwin.</a:t>
            </a:r>
          </a:p>
          <a:p>
            <a:pPr lvl="1"/>
            <a:r>
              <a:rPr lang="en-US" sz="2000" u="sng" dirty="0">
                <a:hlinkClick r:id="rId3"/>
              </a:rPr>
              <a:t>https://www.youtube.com/watch?v=i2h_976SpV0</a:t>
            </a:r>
            <a:r>
              <a:rPr lang="en-US" sz="2000" dirty="0"/>
              <a:t> on how to install Cygwin.</a:t>
            </a:r>
          </a:p>
          <a:p>
            <a:pPr lvl="1"/>
            <a:r>
              <a:rPr lang="en-US" sz="2000" u="sng" dirty="0">
                <a:hlinkClick r:id="rId4"/>
              </a:rPr>
              <a:t>https://www.youtube.com/watch?v=5lJ6evIAndo</a:t>
            </a:r>
            <a:r>
              <a:rPr lang="en-US" sz="2000" dirty="0"/>
              <a:t> on how to compile and run the Hello World program on Cygwin.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on </a:t>
            </a:r>
            <a:r>
              <a:rPr lang="en-US" dirty="0" smtClean="0"/>
              <a:t>Windows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sz="2400" dirty="0"/>
              <a:t>Despite what the second video shows, do not use Notepad to edit your programs on </a:t>
            </a:r>
            <a:r>
              <a:rPr lang="en-US" sz="2400" dirty="0" smtClean="0"/>
              <a:t>Windows!</a:t>
            </a:r>
          </a:p>
          <a:p>
            <a:pPr lvl="1"/>
            <a:r>
              <a:rPr lang="en-US" sz="2000" dirty="0"/>
              <a:t>Download and install Eclipse or </a:t>
            </a:r>
            <a:r>
              <a:rPr lang="en-US" sz="2000" dirty="0" smtClean="0"/>
              <a:t>NetBeans </a:t>
            </a:r>
            <a:r>
              <a:rPr lang="en-US" sz="2000" dirty="0"/>
              <a:t>and use the IDE to edit, compile, and run your </a:t>
            </a:r>
            <a:r>
              <a:rPr lang="en-US" sz="2000" dirty="0" smtClean="0"/>
              <a:t>programs.</a:t>
            </a:r>
          </a:p>
          <a:p>
            <a:pPr lvl="5"/>
            <a:endParaRPr lang="en-US" sz="800" dirty="0" smtClean="0"/>
          </a:p>
          <a:p>
            <a:r>
              <a:rPr lang="en-US" sz="2400" dirty="0"/>
              <a:t>If you want to compile and run on the command line,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use </a:t>
            </a:r>
            <a:r>
              <a:rPr lang="en-US" sz="2400" dirty="0"/>
              <a:t>the Cygwin terminal (there should be an icon on your desktop) and not the Windows </a:t>
            </a:r>
            <a:r>
              <a:rPr lang="en-US" sz="2400" dirty="0" smtClean="0"/>
              <a:t>terminal.</a:t>
            </a:r>
          </a:p>
          <a:p>
            <a:pPr lvl="4"/>
            <a:endParaRPr lang="en-US" sz="800" dirty="0" smtClean="0"/>
          </a:p>
          <a:p>
            <a:r>
              <a:rPr lang="en-US" sz="2400" dirty="0" smtClean="0"/>
              <a:t>Do </a:t>
            </a:r>
            <a:r>
              <a:rPr lang="en-US" sz="2400" dirty="0"/>
              <a:t>not install </a:t>
            </a:r>
            <a:r>
              <a:rPr lang="en-US" sz="2400" dirty="0" err="1"/>
              <a:t>MinGW</a:t>
            </a:r>
            <a:r>
              <a:rPr lang="en-US" sz="2400" dirty="0"/>
              <a:t> instead of Cygwin. </a:t>
            </a:r>
            <a:endParaRPr lang="en-US" sz="2400" dirty="0" smtClean="0"/>
          </a:p>
          <a:p>
            <a:pPr lvl="1"/>
            <a:r>
              <a:rPr lang="en-US" sz="2000" dirty="0" err="1" smtClean="0"/>
              <a:t>MinGW</a:t>
            </a:r>
            <a:r>
              <a:rPr lang="en-US" sz="2000" dirty="0" smtClean="0"/>
              <a:t> </a:t>
            </a:r>
            <a:r>
              <a:rPr lang="en-US" sz="2000" dirty="0"/>
              <a:t>in a minimum C++ installation that lacks many of the POSIX libraries required by some of the </a:t>
            </a:r>
            <a:r>
              <a:rPr lang="en-US" sz="2000" dirty="0" smtClean="0"/>
              <a:t>assignments.</a:t>
            </a:r>
          </a:p>
          <a:p>
            <a:pPr lvl="5"/>
            <a:endParaRPr lang="en-US" sz="800" dirty="0" smtClean="0"/>
          </a:p>
          <a:p>
            <a:r>
              <a:rPr lang="en-US" dirty="0" smtClean="0"/>
              <a:t>Microsoft Visual C++ is a portability risk.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C++ 2011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499356"/>
          </a:xfrm>
        </p:spPr>
        <p:txBody>
          <a:bodyPr/>
          <a:lstStyle/>
          <a:p>
            <a:r>
              <a:rPr lang="en-US" dirty="0"/>
              <a:t>We will use the 2011 standard of C</a:t>
            </a:r>
            <a:r>
              <a:rPr lang="en-US" dirty="0" smtClean="0"/>
              <a:t>++.</a:t>
            </a:r>
          </a:p>
          <a:p>
            <a:pPr lvl="4"/>
            <a:endParaRPr lang="en-US" dirty="0" smtClean="0"/>
          </a:p>
          <a:p>
            <a:r>
              <a:rPr lang="en-US" dirty="0"/>
              <a:t>You must set </a:t>
            </a:r>
            <a:r>
              <a:rPr lang="en-US" dirty="0" smtClean="0"/>
              <a:t>this standard </a:t>
            </a:r>
            <a:r>
              <a:rPr lang="en-US" dirty="0"/>
              <a:t>explicitly for your project in Eclipse and in </a:t>
            </a:r>
            <a:r>
              <a:rPr lang="en-US" dirty="0" smtClean="0"/>
              <a:t>NetBeans.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On the command line: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6659" y="3886195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g++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foo.cpp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b="1" dirty="0" err="1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400" b="1" dirty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400" b="1" dirty="0" err="1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c++</a:t>
            </a:r>
            <a:r>
              <a:rPr lang="en-US" sz="2400" b="1" dirty="0">
                <a:solidFill>
                  <a:srgbClr val="A12A03"/>
                </a:solidFill>
                <a:latin typeface="Courier New" charset="0"/>
                <a:ea typeface="Courier New" charset="0"/>
                <a:cs typeface="Courier New" charset="0"/>
              </a:rPr>
              <a:t>11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–o </a:t>
            </a:r>
            <a:r>
              <a:rPr lang="en-US" sz="2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foo</a:t>
            </a:r>
            <a:endParaRPr lang="en-US" sz="2400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C</a:t>
            </a:r>
            <a:r>
              <a:rPr lang="en-US" dirty="0"/>
              <a:t>++ 2011 </a:t>
            </a:r>
            <a:r>
              <a:rPr lang="en-US" dirty="0" smtClean="0"/>
              <a:t>Standard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Right-click on your project in the project list at the left side of the window. </a:t>
            </a:r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/>
              <a:t>“Properties” from the drop-down context menu.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left side of the properties window, select “C/C++ Build” </a:t>
            </a:r>
            <a:r>
              <a:rPr lang="en-US" sz="2400" dirty="0">
                <a:sym typeface="Wingdings" charset="2"/>
              </a:rPr>
              <a:t></a:t>
            </a:r>
            <a:r>
              <a:rPr lang="en-US" sz="2400" dirty="0"/>
              <a:t> “Settings”.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Settings dialog, select “GCC C++ Compiler” </a:t>
            </a:r>
            <a:r>
              <a:rPr lang="en-US" sz="2400" dirty="0">
                <a:sym typeface="Wingdings" charset="2"/>
              </a:rPr>
              <a:t></a:t>
            </a:r>
            <a:r>
              <a:rPr lang="en-US" sz="2400" dirty="0"/>
              <a:t> “Dialect”.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“Language standard” select “ISO C++ 11”. </a:t>
            </a:r>
            <a:endParaRPr lang="en-US" sz="2400" dirty="0" smtClean="0"/>
          </a:p>
          <a:p>
            <a:r>
              <a:rPr lang="en-US" sz="2400" dirty="0" smtClean="0"/>
              <a:t>Click </a:t>
            </a:r>
            <a:r>
              <a:rPr lang="en-US" sz="2400" dirty="0"/>
              <a:t>the “Apply” button, answer “Yes”, and then click the “OK” </a:t>
            </a:r>
            <a:r>
              <a:rPr lang="en-US" sz="2400" dirty="0" smtClean="0"/>
              <a:t>button.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C++ 2011 Standard </a:t>
            </a:r>
            <a:r>
              <a:rPr lang="en-US" dirty="0" smtClean="0"/>
              <a:t>in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on your project in the project list at the left side of the window. 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“Properties” from the drop-down context menu.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left side of the properties window, select “Build” </a:t>
            </a:r>
            <a:r>
              <a:rPr lang="en-US" dirty="0">
                <a:sym typeface="Wingdings" charset="2"/>
              </a:rPr>
              <a:t></a:t>
            </a:r>
            <a:r>
              <a:rPr lang="en-US" dirty="0"/>
              <a:t> “C++ Compiler”.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table, for “C++ Standard” select “C++11”. 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/>
              <a:t>the “Apply” button and then click the “OK” </a:t>
            </a:r>
            <a:r>
              <a:rPr lang="en-US" dirty="0" smtClean="0"/>
              <a:t>button.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lots of programming practice!</a:t>
            </a:r>
          </a:p>
          <a:p>
            <a:pPr lvl="1"/>
            <a:r>
              <a:rPr lang="en-US" dirty="0" smtClean="0"/>
              <a:t>At least one programming assignment per week.</a:t>
            </a:r>
          </a:p>
          <a:p>
            <a:pPr lvl="1"/>
            <a:r>
              <a:rPr lang="en-US" dirty="0" smtClean="0"/>
              <a:t>Each worth </a:t>
            </a:r>
            <a:r>
              <a:rPr lang="en-US" dirty="0" smtClean="0"/>
              <a:t>up to </a:t>
            </a:r>
            <a:r>
              <a:rPr lang="en-US" dirty="0" smtClean="0"/>
              <a:t>100 points depending on difficulty.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will use the online </a:t>
            </a:r>
            <a:r>
              <a:rPr lang="en-US" dirty="0" smtClean="0">
                <a:solidFill>
                  <a:srgbClr val="B23C00"/>
                </a:solidFill>
              </a:rPr>
              <a:t>CodeCheck </a:t>
            </a:r>
            <a:r>
              <a:rPr lang="en-US" dirty="0" smtClean="0"/>
              <a:t>system which will automatically check your output against a master.</a:t>
            </a:r>
          </a:p>
          <a:p>
            <a:pPr lvl="1"/>
            <a:r>
              <a:rPr lang="en-US" dirty="0" smtClean="0"/>
              <a:t>You will be provided the URL for each assignment.</a:t>
            </a:r>
          </a:p>
          <a:p>
            <a:pPr lvl="1"/>
            <a:r>
              <a:rPr lang="en-US" dirty="0" smtClean="0"/>
              <a:t>You can submit as many times as necessary to get the correct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Assignments will be due the following week, before the next lecture.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Solutions will be discussed at the next lecture.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Assignments will not be accepted after solutions have been discussed in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study together.</a:t>
            </a:r>
          </a:p>
          <a:p>
            <a:r>
              <a:rPr lang="en-US" dirty="0" smtClean="0"/>
              <a:t>You may discuss the assignments together.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whatever you turn in must be your </a:t>
            </a:r>
            <a:r>
              <a:rPr lang="en-US" dirty="0" smtClean="0">
                <a:solidFill>
                  <a:srgbClr val="B23C00"/>
                </a:solidFill>
              </a:rPr>
              <a:t>individual work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dirty="0" smtClean="0"/>
              <a:t>Office hours</a:t>
            </a:r>
          </a:p>
          <a:p>
            <a:pPr lvl="1"/>
            <a:r>
              <a:rPr lang="en-US" dirty="0" err="1" smtClean="0"/>
              <a:t>Th</a:t>
            </a:r>
            <a:r>
              <a:rPr lang="en-US" dirty="0" smtClean="0"/>
              <a:t> 2:30 – 4:30 PAM</a:t>
            </a:r>
          </a:p>
          <a:p>
            <a:pPr lvl="1"/>
            <a:r>
              <a:rPr lang="en-US" dirty="0" smtClean="0"/>
              <a:t>ENG 250</a:t>
            </a:r>
          </a:p>
          <a:p>
            <a:pPr lvl="5"/>
            <a:endParaRPr lang="en-US" dirty="0"/>
          </a:p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Faculty webpage: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://www.cs.sjsu.edu/~mak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webpage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http://www.cs.sjsu.edu/~mak/CMPE180-92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Green sheet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Lecture notes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Copying</a:t>
            </a:r>
            <a:r>
              <a:rPr lang="en-US" dirty="0"/>
              <a:t> another student’s </a:t>
            </a:r>
            <a:r>
              <a:rPr lang="en-US" dirty="0" smtClean="0"/>
              <a:t>work or </a:t>
            </a:r>
            <a:r>
              <a:rPr lang="en-US" u="sng" dirty="0" smtClean="0"/>
              <a:t>sharing </a:t>
            </a:r>
            <a:r>
              <a:rPr lang="en-US" dirty="0" smtClean="0"/>
              <a:t>your work </a:t>
            </a:r>
            <a:r>
              <a:rPr lang="en-US" dirty="0"/>
              <a:t>is </a:t>
            </a:r>
            <a:r>
              <a:rPr lang="en-US" dirty="0" smtClean="0"/>
              <a:t>a violation </a:t>
            </a:r>
            <a:r>
              <a:rPr lang="en-US" dirty="0"/>
              <a:t>of </a:t>
            </a:r>
            <a:r>
              <a:rPr lang="en-US" dirty="0">
                <a:solidFill>
                  <a:srgbClr val="B23C00"/>
                </a:solidFill>
              </a:rPr>
              <a:t>academic integrity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Violations </a:t>
            </a:r>
            <a:r>
              <a:rPr lang="en-US" dirty="0"/>
              <a:t>will result in </a:t>
            </a:r>
            <a:r>
              <a:rPr lang="en-US" dirty="0">
                <a:solidFill>
                  <a:srgbClr val="A12A03"/>
                </a:solidFill>
              </a:rPr>
              <a:t>harsh penalties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the university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Academic probation.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isqualified </a:t>
            </a:r>
            <a:r>
              <a:rPr lang="en-US" dirty="0"/>
              <a:t>for TA </a:t>
            </a:r>
            <a:r>
              <a:rPr lang="en-US" dirty="0" smtClean="0"/>
              <a:t>positions in the university.</a:t>
            </a:r>
          </a:p>
          <a:p>
            <a:pPr lvl="1"/>
            <a:r>
              <a:rPr lang="en-US" dirty="0" smtClean="0"/>
              <a:t>Lose </a:t>
            </a:r>
            <a:r>
              <a:rPr lang="en-US" dirty="0"/>
              <a:t>internship and OPT </a:t>
            </a:r>
            <a:r>
              <a:rPr lang="en-US" dirty="0" smtClean="0"/>
              <a:t>sponsorship </a:t>
            </a:r>
            <a:br>
              <a:rPr lang="en-US" dirty="0" smtClean="0"/>
            </a:br>
            <a:r>
              <a:rPr lang="en-US" dirty="0" smtClean="0"/>
              <a:t>at local companies.</a:t>
            </a:r>
          </a:p>
          <a:p>
            <a:pPr lvl="5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Instructors </a:t>
            </a:r>
            <a:r>
              <a:rPr lang="en-US" u="sng" dirty="0" smtClean="0">
                <a:solidFill>
                  <a:srgbClr val="B23C00"/>
                </a:solidFill>
              </a:rPr>
              <a:t>must</a:t>
            </a:r>
            <a:r>
              <a:rPr lang="en-US" dirty="0" smtClean="0">
                <a:solidFill>
                  <a:srgbClr val="B23C00"/>
                </a:solidFill>
              </a:rPr>
              <a:t> report violations.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Department policy is for programming assignments to be run through Stanford University’s Moss application.</a:t>
            </a:r>
          </a:p>
          <a:p>
            <a:pPr lvl="1"/>
            <a:r>
              <a:rPr lang="en-US" u="sng" dirty="0" smtClean="0"/>
              <a:t>M</a:t>
            </a:r>
            <a:r>
              <a:rPr lang="en-US" dirty="0" smtClean="0"/>
              <a:t>easure </a:t>
            </a:r>
            <a:r>
              <a:rPr lang="en-US" u="sng" dirty="0" smtClean="0"/>
              <a:t>o</a:t>
            </a:r>
            <a:r>
              <a:rPr lang="en-US" dirty="0" smtClean="0"/>
              <a:t>f software </a:t>
            </a:r>
            <a:r>
              <a:rPr lang="en-US" u="sng" dirty="0" smtClean="0"/>
              <a:t>s</a:t>
            </a:r>
            <a:r>
              <a:rPr lang="en-US" dirty="0" smtClean="0"/>
              <a:t>imilarity</a:t>
            </a:r>
          </a:p>
          <a:p>
            <a:pPr lvl="1"/>
            <a:r>
              <a:rPr lang="en-US" dirty="0" smtClean="0"/>
              <a:t>Detects plagiarism</a:t>
            </a:r>
          </a:p>
          <a:p>
            <a:pPr lvl="1"/>
            <a:r>
              <a:rPr lang="en-US" dirty="0">
                <a:hlinkClick r:id="rId2"/>
              </a:rPr>
              <a:t>http://theory.stanford.edu/~aiken/moss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Moss is </a:t>
            </a:r>
            <a:r>
              <a:rPr lang="en-US" u="sng" dirty="0" smtClean="0"/>
              <a:t>not</a:t>
            </a:r>
            <a:r>
              <a:rPr lang="en-US" dirty="0" smtClean="0"/>
              <a:t> fooled by</a:t>
            </a:r>
          </a:p>
          <a:p>
            <a:pPr lvl="1"/>
            <a:r>
              <a:rPr lang="en-US" dirty="0" smtClean="0"/>
              <a:t>Renaming variables and functions</a:t>
            </a:r>
          </a:p>
          <a:p>
            <a:pPr lvl="1"/>
            <a:r>
              <a:rPr lang="en-US" dirty="0" smtClean="0"/>
              <a:t>Reformatting code</a:t>
            </a:r>
          </a:p>
          <a:p>
            <a:pPr lvl="1"/>
            <a:r>
              <a:rPr lang="en-US" dirty="0" smtClean="0"/>
              <a:t>Re-ordering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0747" y="5440658"/>
            <a:ext cx="384605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Example Moss output:</a:t>
            </a:r>
          </a:p>
          <a:p>
            <a:r>
              <a:rPr lang="en-US" sz="1800" dirty="0">
                <a:solidFill>
                  <a:srgbClr val="0033CC"/>
                </a:solidFill>
                <a:hlinkClick r:id="rId3"/>
              </a:rPr>
              <a:t>http://www.cs.sjsu.edu/~mak/Moss</a:t>
            </a:r>
            <a:r>
              <a:rPr lang="en-US" sz="1800" dirty="0" smtClean="0">
                <a:solidFill>
                  <a:srgbClr val="0033CC"/>
                </a:solidFill>
                <a:hlinkClick r:id="rId3"/>
              </a:rPr>
              <a:t>/</a:t>
            </a:r>
            <a:r>
              <a:rPr lang="en-US" sz="1800" dirty="0" smtClean="0">
                <a:solidFill>
                  <a:srgbClr val="0033CC"/>
                </a:solidFill>
              </a:rPr>
              <a:t> 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In-class quizzes check your understanding of:</a:t>
            </a:r>
          </a:p>
          <a:p>
            <a:pPr lvl="1"/>
            <a:r>
              <a:rPr lang="en-US" dirty="0" smtClean="0"/>
              <a:t>the required readings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lectures</a:t>
            </a:r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Quizzes will be conducted online using Canvas.</a:t>
            </a:r>
          </a:p>
          <a:p>
            <a:pPr lvl="1"/>
            <a:r>
              <a:rPr lang="en-US" dirty="0" smtClean="0"/>
              <a:t>Each quiz will be open for only a very short time period, around 5 minutes.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There will be no make-up quizzes.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quizzes, midterm, and final examinations will be </a:t>
            </a:r>
            <a:r>
              <a:rPr lang="en-US" dirty="0">
                <a:solidFill>
                  <a:srgbClr val="B23C00"/>
                </a:solidFill>
              </a:rPr>
              <a:t>closed book</a:t>
            </a:r>
            <a:r>
              <a:rPr lang="en-US" dirty="0"/>
              <a:t>. 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Instant </a:t>
            </a:r>
            <a:r>
              <a:rPr lang="en-US" dirty="0"/>
              <a:t>messaging, </a:t>
            </a:r>
            <a:r>
              <a:rPr lang="en-US" dirty="0" smtClean="0"/>
              <a:t>e-mails</a:t>
            </a:r>
            <a:r>
              <a:rPr lang="en-US" dirty="0"/>
              <a:t>, texting, tweeting, file sharing, or any other forms of communication with anyone else during the exams </a:t>
            </a:r>
            <a:r>
              <a:rPr lang="en-US" dirty="0" smtClean="0"/>
              <a:t>violates academic integrity.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no make-up midterm examination unless there is a documented medical emergency. 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Make-up </a:t>
            </a:r>
            <a:r>
              <a:rPr lang="en-US" dirty="0"/>
              <a:t>final examinations are available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only </a:t>
            </a:r>
            <a:r>
              <a:rPr lang="en-US" dirty="0"/>
              <a:t>under conditions dictated by University regulations.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1472-C459-A34F-84AF-B644A09DA17F}" type="slidenum">
              <a:rPr lang="en-US"/>
              <a:pPr/>
              <a:t>25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Class </a:t>
            </a:r>
            <a:r>
              <a:rPr lang="en-US" dirty="0"/>
              <a:t>Grade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50% </a:t>
            </a:r>
            <a:r>
              <a:rPr lang="en-US" dirty="0"/>
              <a:t>assignments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15% quizzes</a:t>
            </a:r>
          </a:p>
          <a:p>
            <a:pPr>
              <a:lnSpc>
                <a:spcPct val="90000"/>
              </a:lnSpc>
            </a:pPr>
            <a:r>
              <a:rPr lang="en-US" dirty="0"/>
              <a:t>15% </a:t>
            </a:r>
            <a:r>
              <a:rPr lang="en-US" dirty="0"/>
              <a:t>midterm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20% final </a:t>
            </a:r>
            <a:r>
              <a:rPr lang="en-US" dirty="0"/>
              <a:t>exam</a:t>
            </a:r>
            <a:endParaRPr lang="en-US" dirty="0"/>
          </a:p>
          <a:p>
            <a:pPr lvl="3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class is graded CR/NC.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Students who have a weighted score above </a:t>
            </a:r>
            <a:br>
              <a:rPr lang="en-US" dirty="0" smtClean="0"/>
            </a:br>
            <a:r>
              <a:rPr lang="en-US" dirty="0" smtClean="0"/>
              <a:t>the passing threshold at the end of the semester will receive the CR grade.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expect least 70% of students will pass.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5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Pace!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will move forward at a fast pace.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Lectures will consist of:</a:t>
            </a:r>
          </a:p>
          <a:p>
            <a:pPr lvl="1"/>
            <a:r>
              <a:rPr lang="en-US" dirty="0" smtClean="0"/>
              <a:t>New PowerPoint slides by the instructor</a:t>
            </a:r>
          </a:p>
          <a:p>
            <a:pPr lvl="1"/>
            <a:r>
              <a:rPr lang="en-US" dirty="0" smtClean="0"/>
              <a:t>PowerPoint slides from the textbook publishers</a:t>
            </a:r>
          </a:p>
          <a:p>
            <a:pPr lvl="1"/>
            <a:r>
              <a:rPr lang="en-US" dirty="0" smtClean="0"/>
              <a:t>Program examples and live </a:t>
            </a:r>
            <a:r>
              <a:rPr lang="en-US" dirty="0" smtClean="0"/>
              <a:t>demos</a:t>
            </a:r>
          </a:p>
          <a:p>
            <a:pPr lvl="1"/>
            <a:r>
              <a:rPr lang="en-US" dirty="0" smtClean="0"/>
              <a:t>In-class quizzes</a:t>
            </a:r>
            <a:endParaRPr lang="en-US" dirty="0" smtClean="0"/>
          </a:p>
          <a:p>
            <a:pPr lvl="1"/>
            <a:r>
              <a:rPr lang="en-US" dirty="0" smtClean="0"/>
              <a:t>Questions</a:t>
            </a:r>
            <a:r>
              <a:rPr lang="en-US" dirty="0" smtClean="0"/>
              <a:t>, answers, and discussion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Lecture materials will be posted </a:t>
            </a:r>
            <a:br>
              <a:rPr lang="en-US" dirty="0" smtClean="0"/>
            </a:br>
            <a:r>
              <a:rPr lang="en-US" dirty="0" smtClean="0"/>
              <a:t>to the class </a:t>
            </a:r>
            <a:r>
              <a:rPr lang="en-US" dirty="0" smtClean="0"/>
              <a:t>webpage.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object-oriented programming (OOP) </a:t>
            </a:r>
            <a:r>
              <a:rPr lang="en-US" dirty="0" smtClean="0"/>
              <a:t>language.</a:t>
            </a:r>
            <a:endParaRPr lang="en-US" dirty="0" smtClean="0"/>
          </a:p>
          <a:p>
            <a:pPr lvl="1"/>
            <a:r>
              <a:rPr lang="en-US" dirty="0" smtClean="0"/>
              <a:t>Supports encapsulation, inheritance, polymorphism.</a:t>
            </a:r>
          </a:p>
          <a:p>
            <a:pPr lvl="1"/>
            <a:r>
              <a:rPr lang="en-US" dirty="0" smtClean="0"/>
              <a:t>Based on the C language with added OOP features.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complex language!</a:t>
            </a:r>
          </a:p>
          <a:p>
            <a:pPr lvl="1"/>
            <a:r>
              <a:rPr lang="en-US" dirty="0" smtClean="0"/>
              <a:t>Lots of features.</a:t>
            </a:r>
          </a:p>
          <a:p>
            <a:pPr lvl="1"/>
            <a:r>
              <a:rPr lang="en-US" dirty="0" smtClean="0"/>
              <a:t>Somewhat arcane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Useful Subset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only learn a </a:t>
            </a:r>
            <a:r>
              <a:rPr lang="en-US" dirty="0">
                <a:solidFill>
                  <a:srgbClr val="B23C00"/>
                </a:solidFill>
              </a:rPr>
              <a:t>useful subset </a:t>
            </a:r>
            <a:r>
              <a:rPr lang="en-US" dirty="0"/>
              <a:t>of C++.</a:t>
            </a:r>
          </a:p>
          <a:p>
            <a:pPr lvl="1"/>
            <a:r>
              <a:rPr lang="en-US" dirty="0"/>
              <a:t>Very few people (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dirty="0" smtClean="0"/>
              <a:t>including your </a:t>
            </a:r>
            <a:r>
              <a:rPr lang="en-US" dirty="0"/>
              <a:t>instructor)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know all </a:t>
            </a:r>
            <a:r>
              <a:rPr lang="en-US" dirty="0"/>
              <a:t>of the language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Among professional C++ programmers, everybody knows a different subset, depending on experience, training, and application domains.</a:t>
            </a:r>
          </a:p>
          <a:p>
            <a:pPr lvl="5"/>
            <a:endParaRPr lang="en-US" dirty="0"/>
          </a:p>
          <a:p>
            <a:r>
              <a:rPr lang="en-US" dirty="0" smtClean="0"/>
              <a:t>It will be easy to stumble accidentally into an </a:t>
            </a:r>
            <a:r>
              <a:rPr lang="en-US" dirty="0" smtClean="0">
                <a:solidFill>
                  <a:srgbClr val="B23C00"/>
                </a:solidFill>
              </a:rPr>
              <a:t>obscure language feature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We’ll have to figure out together what happened!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The infamous “Hello, world</a:t>
            </a:r>
            <a:r>
              <a:rPr lang="en-US" smtClean="0"/>
              <a:t>!” program.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4729" y="2096621"/>
            <a:ext cx="514756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"Hello, world!"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return 0;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9341" y="1900359"/>
            <a:ext cx="1526380" cy="3385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helloworld.cpp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52" y="4791645"/>
            <a:ext cx="8318303" cy="923330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~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mak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/CMPE180-92/programs: g++ -o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helloworld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helloworld.cpp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~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mak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/CMPE180-92/programs: ./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helloworld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71969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Permission Codes?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pPr lvl="5"/>
            <a:endParaRPr lang="en-US" sz="800" dirty="0" smtClean="0"/>
          </a:p>
          <a:p>
            <a:r>
              <a:rPr lang="en-US" dirty="0"/>
              <a:t>If you need a permission code to enroll in this class, </a:t>
            </a:r>
            <a:r>
              <a:rPr lang="en-US" dirty="0" smtClean="0"/>
              <a:t>complete </a:t>
            </a:r>
            <a:r>
              <a:rPr lang="en-US" dirty="0"/>
              <a:t>the form </a:t>
            </a:r>
            <a:r>
              <a:rPr lang="en-US" dirty="0"/>
              <a:t>at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  <a:hlinkClick r:id="rId2"/>
              </a:rPr>
              <a:t>https://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  <a:hlinkClick r:id="rId2"/>
              </a:rPr>
              <a:t>goo.gl/forms/Ayl0jablW5Ythquf1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E3E-A15E-8945-8438-BECDE139A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C++ </a:t>
            </a:r>
            <a:r>
              <a:rPr lang="en-US" dirty="0" smtClean="0"/>
              <a:t>Program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demos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ommand line</a:t>
            </a:r>
          </a:p>
          <a:p>
            <a:pPr lvl="1"/>
            <a:r>
              <a:rPr lang="en-US" dirty="0" smtClean="0"/>
              <a:t>Eclipse</a:t>
            </a:r>
          </a:p>
          <a:p>
            <a:pPr lvl="4"/>
            <a:endParaRPr lang="en-US" dirty="0"/>
          </a:p>
          <a:p>
            <a:r>
              <a:rPr lang="en-US" dirty="0" smtClean="0"/>
              <a:t>Windows 10 demos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NetBeans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975"/>
            <a:ext cx="8229600" cy="4114755"/>
          </a:xfrm>
        </p:spPr>
        <p:txBody>
          <a:bodyPr/>
          <a:lstStyle/>
          <a:p>
            <a:r>
              <a:rPr lang="en-US" dirty="0" smtClean="0"/>
              <a:t>Display 1.4</a:t>
            </a:r>
          </a:p>
          <a:p>
            <a:pPr lvl="1"/>
            <a:r>
              <a:rPr lang="en-US" dirty="0" smtClean="0"/>
              <a:t>Compiling and Running a C++ Program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Display 1.5</a:t>
            </a:r>
          </a:p>
          <a:p>
            <a:pPr lvl="1"/>
            <a:r>
              <a:rPr lang="en-US" dirty="0" smtClean="0"/>
              <a:t>Preparing a C++ Program for Running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Display 1.7</a:t>
            </a:r>
          </a:p>
          <a:p>
            <a:pPr lvl="1"/>
            <a:r>
              <a:rPr lang="en-US" dirty="0" smtClean="0"/>
              <a:t>Program Design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51781" y="1323935"/>
            <a:ext cx="3946914" cy="400110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Savitch_ch_01.ppt: slides 57– </a:t>
            </a:r>
            <a:r>
              <a:rPr lang="en-US" sz="2000" smtClean="0">
                <a:solidFill>
                  <a:srgbClr val="FFFF00"/>
                </a:solidFill>
              </a:rPr>
              <a:t>60</a:t>
            </a:r>
            <a:endParaRPr lang="en-US" sz="2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1-8: Pods and Peas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537"/>
            <a:ext cx="8229600" cy="4256388"/>
          </a:xfrm>
        </p:spPr>
        <p:txBody>
          <a:bodyPr/>
          <a:lstStyle/>
          <a:p>
            <a:r>
              <a:rPr lang="en-US" dirty="0" smtClean="0"/>
              <a:t>Sample program 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1781" y="1323935"/>
            <a:ext cx="4017446" cy="400110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Savitch_ch_01.ppt: slides </a:t>
            </a:r>
            <a:r>
              <a:rPr lang="en-US" sz="2000" dirty="0" smtClean="0">
                <a:solidFill>
                  <a:srgbClr val="FFFF00"/>
                </a:solidFill>
              </a:rPr>
              <a:t>34 – 44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785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Identifiers, Variables, and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Identifiers</a:t>
            </a:r>
            <a:r>
              <a:rPr lang="en-US" dirty="0" smtClean="0"/>
              <a:t> are names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Variables</a:t>
            </a:r>
            <a:r>
              <a:rPr lang="en-US" dirty="0" smtClean="0"/>
              <a:t> represent values that can change.</a:t>
            </a:r>
          </a:p>
          <a:p>
            <a:pPr lvl="1"/>
            <a:r>
              <a:rPr lang="en-US" dirty="0" smtClean="0"/>
              <a:t>Variables have names (variable identifiers).</a:t>
            </a:r>
          </a:p>
          <a:p>
            <a:pPr lvl="1"/>
            <a:r>
              <a:rPr lang="en-US" dirty="0"/>
              <a:t>Declare variables before you use them.</a:t>
            </a:r>
          </a:p>
          <a:p>
            <a:pPr lvl="1"/>
            <a:r>
              <a:rPr lang="en-US" dirty="0"/>
              <a:t>A declaration can give an initial value </a:t>
            </a:r>
            <a:br>
              <a:rPr lang="en-US" dirty="0"/>
            </a:br>
            <a:r>
              <a:rPr lang="en-US" dirty="0"/>
              <a:t>to a variable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Keywords</a:t>
            </a:r>
            <a:r>
              <a:rPr lang="en-US" dirty="0" smtClean="0"/>
              <a:t> are reserved by C++ and cannot be used as identifiers.</a:t>
            </a:r>
          </a:p>
          <a:p>
            <a:pPr lvl="1"/>
            <a:r>
              <a:rPr lang="en-US" dirty="0" smtClean="0"/>
              <a:t>Examples: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if for while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dirty="0" smtClean="0"/>
              <a:t>At run time, be sure to </a:t>
            </a:r>
            <a:r>
              <a:rPr lang="en-US" dirty="0" smtClean="0">
                <a:solidFill>
                  <a:srgbClr val="B23C00"/>
                </a:solidFill>
              </a:rPr>
              <a:t>initialize</a:t>
            </a:r>
            <a:r>
              <a:rPr lang="en-US" dirty="0" smtClean="0"/>
              <a:t> a variable </a:t>
            </a:r>
            <a:br>
              <a:rPr lang="en-US" dirty="0" smtClean="0"/>
            </a:br>
            <a:r>
              <a:rPr lang="en-US" dirty="0" smtClean="0"/>
              <a:t>with a value before you use it.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Do not confuse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smtClean="0"/>
              <a:t> (assignment)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dirty="0" smtClean="0"/>
              <a:t> (equality comparison).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/>
              <a:t>Input stream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read by the </a:t>
            </a:r>
            <a:r>
              <a:rPr lang="en-US" dirty="0" smtClean="0"/>
              <a:t>program at run time.</a:t>
            </a:r>
          </a:p>
          <a:p>
            <a:pPr lvl="1"/>
            <a:r>
              <a:rPr lang="en-US" dirty="0" smtClean="0"/>
              <a:t>Standard input stream: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(default: the keyboard).</a:t>
            </a:r>
          </a:p>
          <a:p>
            <a:pPr lvl="1"/>
            <a:r>
              <a:rPr lang="en-US" dirty="0" smtClean="0"/>
              <a:t>Extract: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&gt;&gt; x &gt;&gt; y;</a:t>
            </a:r>
          </a:p>
          <a:p>
            <a:pPr lvl="5"/>
            <a:endParaRPr lang="en-US" dirty="0"/>
          </a:p>
          <a:p>
            <a:r>
              <a:rPr lang="en-US" dirty="0" smtClean="0"/>
              <a:t>Output stream</a:t>
            </a:r>
          </a:p>
          <a:p>
            <a:pPr lvl="1"/>
            <a:r>
              <a:rPr lang="en-US" dirty="0" smtClean="0"/>
              <a:t>Written by the program at run time.</a:t>
            </a:r>
          </a:p>
          <a:p>
            <a:pPr lvl="1"/>
            <a:r>
              <a:rPr lang="en-US" dirty="0" smtClean="0"/>
              <a:t>Standard output stream: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(default: the display).</a:t>
            </a:r>
          </a:p>
          <a:p>
            <a:pPr lvl="1"/>
            <a:r>
              <a:rPr lang="en-US" dirty="0" smtClean="0"/>
              <a:t>Insert: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&lt;&lt; "x equals " &lt;&lt; x &lt;&lt;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#include </a:t>
            </a:r>
            <a:r>
              <a:rPr lang="en-US" dirty="0" smtClean="0"/>
              <a:t>and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using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Read in the </a:t>
            </a:r>
            <a:r>
              <a:rPr lang="en-US" dirty="0" smtClean="0"/>
              <a:t>definitions of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dirty="0" smtClean="0"/>
              <a:t>.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Make the names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dirty="0" smtClean="0"/>
              <a:t> and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dirty="0" smtClean="0"/>
              <a:t> </a:t>
            </a:r>
            <a:r>
              <a:rPr lang="en-US" dirty="0" smtClean="0"/>
              <a:t>that </a:t>
            </a:r>
            <a:r>
              <a:rPr lang="en-US" dirty="0" smtClean="0"/>
              <a:t>reside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standard </a:t>
            </a:r>
            <a:r>
              <a:rPr lang="en-US" dirty="0" smtClean="0"/>
              <a:t>namespace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dirty="0" smtClean="0"/>
              <a:t> </a:t>
            </a:r>
            <a:r>
              <a:rPr lang="en-US" dirty="0" smtClean="0"/>
              <a:t>available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/>
              <a:t>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Real Numbers for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dirty="0" smtClean="0"/>
              <a:t>Call methods of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to format real numbers.</a:t>
            </a:r>
          </a:p>
          <a:p>
            <a:pPr lvl="4"/>
            <a:endParaRPr lang="en-US" dirty="0" smtClean="0"/>
          </a:p>
          <a:p>
            <a:r>
              <a:rPr lang="en-US" alt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cout.setf</a:t>
            </a:r>
            <a:r>
              <a:rPr lang="en-US" alt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ios</a:t>
            </a:r>
            <a:r>
              <a:rPr lang="en-US" alt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::fixed</a:t>
            </a:r>
            <a:r>
              <a:rPr lang="en-US" alt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 smtClean="0"/>
              <a:t>Use fixed-point notation (not scientific).</a:t>
            </a:r>
          </a:p>
          <a:p>
            <a:pPr lvl="5"/>
            <a:endParaRPr lang="en-US" dirty="0" smtClean="0"/>
          </a:p>
          <a:p>
            <a:r>
              <a:rPr lang="en-US" alt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cout.setf</a:t>
            </a:r>
            <a:r>
              <a:rPr lang="en-US" alt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ios</a:t>
            </a:r>
            <a:r>
              <a:rPr lang="en-US" alt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alt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showpoint</a:t>
            </a:r>
            <a:r>
              <a:rPr lang="en-US" alt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 smtClean="0"/>
              <a:t>Always show the decimal point.</a:t>
            </a:r>
          </a:p>
          <a:p>
            <a:pPr lvl="5"/>
            <a:endParaRPr lang="en-US" dirty="0" smtClean="0"/>
          </a:p>
          <a:p>
            <a:r>
              <a:rPr lang="en-US" alt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cout.precision</a:t>
            </a:r>
            <a:r>
              <a:rPr lang="en-US" alt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(2);</a:t>
            </a:r>
          </a:p>
          <a:p>
            <a:pPr lvl="1"/>
            <a:r>
              <a:rPr lang="en-US" dirty="0" smtClean="0"/>
              <a:t>How many decimal places.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cin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&gt;&gt; v1 &gt;&gt; v2 &gt;&gt; v3;</a:t>
            </a:r>
          </a:p>
          <a:p>
            <a:pPr lvl="1"/>
            <a:r>
              <a:rPr lang="en-US" dirty="0" smtClean="0"/>
              <a:t>Read values into multiple variables.</a:t>
            </a:r>
          </a:p>
          <a:p>
            <a:pPr lvl="1"/>
            <a:r>
              <a:rPr lang="en-US" dirty="0" smtClean="0"/>
              <a:t>The values should be separated by spaces.</a:t>
            </a:r>
          </a:p>
          <a:p>
            <a:pPr lvl="5"/>
            <a:endParaRPr lang="en-US" dirty="0"/>
          </a:p>
          <a:p>
            <a:r>
              <a:rPr lang="en-US" dirty="0" smtClean="0"/>
              <a:t>The values are not read </a:t>
            </a:r>
            <a:br>
              <a:rPr lang="en-US" dirty="0" smtClean="0"/>
            </a:br>
            <a:r>
              <a:rPr lang="en-US" dirty="0" smtClean="0"/>
              <a:t>until you press the return key.</a:t>
            </a:r>
          </a:p>
          <a:p>
            <a:pPr lvl="1"/>
            <a:r>
              <a:rPr lang="en-US" dirty="0" smtClean="0"/>
              <a:t>Therefore, you can backspace </a:t>
            </a:r>
            <a:br>
              <a:rPr lang="en-US" dirty="0" smtClean="0"/>
            </a:br>
            <a:r>
              <a:rPr lang="en-US" dirty="0" smtClean="0"/>
              <a:t>and make corrections.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primary goal of this class is to learn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A12A03"/>
                </a:solidFill>
              </a:rPr>
              <a:t>useful subset of C++ </a:t>
            </a:r>
            <a:r>
              <a:rPr lang="en-US" dirty="0" smtClean="0"/>
              <a:t>programming language and </a:t>
            </a:r>
            <a:r>
              <a:rPr lang="en-US" dirty="0" smtClean="0">
                <a:solidFill>
                  <a:srgbClr val="A12A03"/>
                </a:solidFill>
              </a:rPr>
              <a:t>fundamental data structures and algorithms </a:t>
            </a:r>
            <a:r>
              <a:rPr lang="en-US" dirty="0" smtClean="0"/>
              <a:t>expressed in C++. 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You will learn </a:t>
            </a:r>
            <a:r>
              <a:rPr lang="en-US" dirty="0">
                <a:solidFill>
                  <a:srgbClr val="A12A03"/>
                </a:solidFill>
              </a:rPr>
              <a:t>best practices </a:t>
            </a:r>
            <a:r>
              <a:rPr lang="en-US" dirty="0"/>
              <a:t>for developing </a:t>
            </a:r>
            <a:r>
              <a:rPr lang="en-US" dirty="0" smtClean="0"/>
              <a:t>software</a:t>
            </a:r>
            <a:r>
              <a:rPr lang="en-US" dirty="0"/>
              <a:t>.</a:t>
            </a:r>
          </a:p>
          <a:p>
            <a:pPr lvl="5"/>
            <a:endParaRPr lang="en-US" dirty="0" smtClean="0"/>
          </a:p>
          <a:p>
            <a:pPr lvl="0"/>
            <a:r>
              <a:rPr lang="en-US" dirty="0" smtClean="0"/>
              <a:t>You will acquire </a:t>
            </a:r>
            <a:r>
              <a:rPr lang="en-US" dirty="0" smtClean="0">
                <a:solidFill>
                  <a:srgbClr val="A12A03"/>
                </a:solidFill>
              </a:rPr>
              <a:t>software development </a:t>
            </a:r>
            <a:r>
              <a:rPr lang="en-US" dirty="0">
                <a:solidFill>
                  <a:srgbClr val="A12A03"/>
                </a:solidFill>
              </a:rPr>
              <a:t>skills </a:t>
            </a:r>
            <a:r>
              <a:rPr lang="en-US" dirty="0" smtClean="0"/>
              <a:t>that </a:t>
            </a:r>
            <a:r>
              <a:rPr lang="en-US" dirty="0"/>
              <a:t>are valued by </a:t>
            </a:r>
            <a:r>
              <a:rPr lang="en-US" dirty="0" smtClean="0"/>
              <a:t>employers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A12A03"/>
                </a:solidFill>
              </a:rPr>
              <a:t>data type </a:t>
            </a:r>
            <a:r>
              <a:rPr lang="en-US" dirty="0" smtClean="0"/>
              <a:t>determines</a:t>
            </a:r>
          </a:p>
          <a:p>
            <a:pPr lvl="1"/>
            <a:r>
              <a:rPr lang="en-US" dirty="0" smtClean="0"/>
              <a:t>what kind of data values</a:t>
            </a:r>
          </a:p>
          <a:p>
            <a:pPr lvl="1"/>
            <a:r>
              <a:rPr lang="en-US" dirty="0" smtClean="0"/>
              <a:t>what operations are allowed</a:t>
            </a:r>
          </a:p>
          <a:p>
            <a:pPr lvl="4"/>
            <a:endParaRPr lang="en-US" dirty="0"/>
          </a:p>
          <a:p>
            <a:r>
              <a:rPr lang="en-US" dirty="0" smtClean="0"/>
              <a:t>Data type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for integer values </a:t>
            </a:r>
            <a:br>
              <a:rPr lang="en-US" dirty="0" smtClean="0"/>
            </a:br>
            <a:r>
              <a:rPr lang="en-US" dirty="0" smtClean="0"/>
              <a:t>without decimal points.</a:t>
            </a:r>
          </a:p>
          <a:p>
            <a:pPr lvl="1"/>
            <a:r>
              <a:rPr lang="en-US" dirty="0" smtClean="0"/>
              <a:t>Examples: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0 2 45 -64</a:t>
            </a:r>
          </a:p>
          <a:p>
            <a:pPr lvl="5"/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Data type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short</a:t>
            </a:r>
            <a:r>
              <a:rPr lang="en-US" dirty="0"/>
              <a:t> for </a:t>
            </a:r>
            <a:r>
              <a:rPr lang="en-US" dirty="0" smtClean="0"/>
              <a:t>small </a:t>
            </a:r>
            <a:r>
              <a:rPr lang="en-US" dirty="0"/>
              <a:t>integer values.</a:t>
            </a:r>
          </a:p>
          <a:p>
            <a:r>
              <a:rPr lang="en-US" dirty="0" smtClean="0"/>
              <a:t>Data type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dirty="0" smtClean="0"/>
              <a:t> for very large integer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Data </a:t>
            </a:r>
            <a:r>
              <a:rPr lang="en-US" dirty="0" smtClean="0"/>
              <a:t>Types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 for real numbers.</a:t>
            </a:r>
          </a:p>
          <a:p>
            <a:pPr lvl="1"/>
            <a:r>
              <a:rPr lang="en-US" dirty="0" smtClean="0"/>
              <a:t>Fixed-point notation: </a:t>
            </a:r>
            <a:r>
              <a:rPr lang="en-US" alt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34.1 23.0034 -1.0 89.9</a:t>
            </a:r>
          </a:p>
          <a:p>
            <a:pPr lvl="1"/>
            <a:r>
              <a:rPr lang="en-US" dirty="0" smtClean="0"/>
              <a:t>Scientific notation: </a:t>
            </a:r>
            <a:r>
              <a:rPr lang="en-US" alt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3.67e17 5.89E-6 -</a:t>
            </a:r>
            <a:r>
              <a:rPr lang="en-US" alt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7.23e+12</a:t>
            </a:r>
          </a:p>
          <a:p>
            <a:pPr lvl="5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Data type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/>
              <a:t> for less precision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smaller </a:t>
            </a:r>
            <a:r>
              <a:rPr lang="en-US" dirty="0"/>
              <a:t>magnitude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Data type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dirty="0" smtClean="0"/>
              <a:t> for individual characters.</a:t>
            </a:r>
          </a:p>
          <a:p>
            <a:pPr lvl="1"/>
            <a:r>
              <a:rPr lang="en-US" dirty="0" smtClean="0"/>
              <a:t>Examples:  </a:t>
            </a:r>
            <a:r>
              <a:rPr lang="en-US" dirty="0" smtClean="0">
                <a:solidFill>
                  <a:srgbClr val="0033CC"/>
                </a:solidFill>
              </a:rPr>
              <a:t>'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smtClean="0">
                <a:solidFill>
                  <a:srgbClr val="0033CC"/>
                </a:solidFill>
              </a:rPr>
              <a:t>'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'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en-US" dirty="0">
                <a:solidFill>
                  <a:srgbClr val="0033CC"/>
                </a:solidFill>
              </a:rPr>
              <a:t>'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Use only single quotes for character constants </a:t>
            </a:r>
            <a:br>
              <a:rPr lang="en-US" dirty="0" smtClean="0"/>
            </a:br>
            <a:r>
              <a:rPr lang="en-US" dirty="0" smtClean="0"/>
              <a:t>in a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Data Types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for the Boolean values </a:t>
            </a:r>
            <a:br>
              <a:rPr lang="en-US" dirty="0" smtClean="0"/>
            </a:b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Boolean value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dirty="0" smtClean="0"/>
              <a:t> is stored as </a:t>
            </a:r>
            <a:br>
              <a:rPr lang="en-US" dirty="0" smtClean="0"/>
            </a:br>
            <a:r>
              <a:rPr lang="en-US" dirty="0" smtClean="0"/>
              <a:t>the integer 0.</a:t>
            </a:r>
          </a:p>
          <a:p>
            <a:pPr lvl="5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Boolean value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dirty="0" smtClean="0"/>
              <a:t> is stored as </a:t>
            </a:r>
            <a:br>
              <a:rPr lang="en-US" dirty="0" smtClean="0"/>
            </a:br>
            <a:r>
              <a:rPr lang="en-US" dirty="0" smtClean="0"/>
              <a:t>the integer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dirty="0" smtClean="0"/>
              <a:t> Skips Input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dirty="0" smtClean="0"/>
              <a:t>The statements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given the input</a:t>
            </a:r>
            <a:br>
              <a:rPr lang="en-US" dirty="0" smtClean="0"/>
            </a:br>
            <a:r>
              <a:rPr lang="en-US" dirty="0" smtClean="0"/>
              <a:t>will set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ch1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'A'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ch2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'B'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dirty="0" smtClean="0"/>
              <a:t> </a:t>
            </a:r>
            <a:r>
              <a:rPr lang="en-US" dirty="0" smtClean="0"/>
              <a:t>uses blanks </a:t>
            </a:r>
            <a:r>
              <a:rPr lang="en-US" dirty="0" smtClean="0"/>
              <a:t>and line feeds </a:t>
            </a:r>
            <a:br>
              <a:rPr lang="en-US" dirty="0" smtClean="0"/>
            </a:br>
            <a:r>
              <a:rPr lang="en-US" dirty="0" smtClean="0"/>
              <a:t>to separate input </a:t>
            </a:r>
            <a:r>
              <a:rPr lang="en-US" dirty="0" smtClean="0"/>
              <a:t>data </a:t>
            </a:r>
            <a:r>
              <a:rPr lang="en-US" dirty="0" smtClean="0"/>
              <a:t>values,</a:t>
            </a:r>
            <a:br>
              <a:rPr lang="en-US" dirty="0" smtClean="0"/>
            </a:br>
            <a:r>
              <a:rPr lang="en-US" dirty="0" smtClean="0"/>
              <a:t>but otherwise the blanks and line feeds</a:t>
            </a:r>
            <a:br>
              <a:rPr lang="en-US" dirty="0" smtClean="0"/>
            </a:br>
            <a:r>
              <a:rPr lang="en-US" dirty="0" smtClean="0"/>
              <a:t>are skipped.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6979" y="1417342"/>
            <a:ext cx="295465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char ch1, ch2;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&gt;&gt; ch1 &gt;&gt; ch2;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0561" y="2240293"/>
            <a:ext cx="800219" cy="400110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A  B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2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4"/>
            <a:ext cx="8229600" cy="4206194"/>
          </a:xfrm>
        </p:spPr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#include &lt;string&gt;</a:t>
            </a:r>
          </a:p>
          <a:p>
            <a:pPr lvl="1"/>
            <a:r>
              <a:rPr lang="en-US" dirty="0" smtClean="0"/>
              <a:t>Required if your program uses strings.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Enclose string values with double quotes </a:t>
            </a:r>
            <a:br>
              <a:rPr lang="en-US" dirty="0" smtClean="0"/>
            </a:br>
            <a:r>
              <a:rPr lang="en-US" dirty="0" smtClean="0"/>
              <a:t>in your program.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"Hello, world!" 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input </a:t>
            </a:r>
            <a:r>
              <a:rPr lang="en-US" dirty="0" smtClean="0"/>
              <a:t>a string from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dirty="0" smtClean="0"/>
              <a:t> that includes spaces, all in one line: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3293" y="4617707"/>
            <a:ext cx="295465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Compatibilities and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3"/>
          </a:xfrm>
        </p:spPr>
        <p:txBody>
          <a:bodyPr/>
          <a:lstStyle/>
          <a:p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pi = 3.14;</a:t>
            </a: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is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i</a:t>
            </a:r>
            <a:r>
              <a:rPr lang="en-US" dirty="0" smtClean="0">
                <a:solidFill>
                  <a:srgbClr val="B23C00"/>
                </a:solidFill>
              </a:rPr>
              <a:t>nvalid</a:t>
            </a:r>
            <a:r>
              <a:rPr lang="en-US" dirty="0" smtClean="0"/>
              <a:t>. You cannot set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 value into </a:t>
            </a:r>
            <a:r>
              <a:rPr lang="en-US" dirty="0"/>
              <a:t>an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/>
              <a:t> variable 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Some valid conversions: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int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int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char</a:t>
            </a:r>
            <a:r>
              <a:rPr lang="en-US" dirty="0" smtClean="0"/>
              <a:t> 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int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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bool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3519" y="5068644"/>
            <a:ext cx="46346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Any nonzero integer value is stored as true.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Zero is stored as false.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dirty="0" smtClean="0"/>
              <a:t>Arithmetic operators: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  -  *  /  %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Integer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smtClean="0"/>
              <a:t> result if both operands are integer.</a:t>
            </a:r>
          </a:p>
          <a:p>
            <a:pPr lvl="1"/>
            <a:r>
              <a:rPr lang="en-US" dirty="0" smtClean="0"/>
              <a:t>Quotient only.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the modulo operator </a:t>
            </a:r>
            <a:r>
              <a:rPr lang="en-US" sz="32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smtClean="0"/>
              <a:t> to get a remainder.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Double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smtClean="0"/>
              <a:t> result (includes fractional part) </a:t>
            </a:r>
            <a:br>
              <a:rPr lang="en-US" dirty="0" smtClean="0"/>
            </a:br>
            <a:r>
              <a:rPr lang="en-US" dirty="0" smtClean="0"/>
              <a:t>if either or both operands are double.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3"/>
          </a:xfrm>
        </p:spPr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+= 5 </a:t>
            </a:r>
            <a:r>
              <a:rPr lang="en-US" dirty="0" smtClean="0"/>
              <a:t>shorthand for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= n + 5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-= 5 </a:t>
            </a:r>
            <a:r>
              <a:rPr lang="en-US" dirty="0"/>
              <a:t>shorthand for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= n - 5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*= 5 </a:t>
            </a:r>
            <a:r>
              <a:rPr lang="en-US" dirty="0"/>
              <a:t>shorthand for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= n*5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/= 5 </a:t>
            </a:r>
            <a:r>
              <a:rPr lang="en-US" dirty="0"/>
              <a:t>shorthand for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= n/5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%= 5 </a:t>
            </a:r>
            <a:r>
              <a:rPr lang="en-US" dirty="0"/>
              <a:t>shorthand for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 = n%5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2377414"/>
          </a:xfrm>
        </p:spPr>
        <p:txBody>
          <a:bodyPr/>
          <a:lstStyle/>
          <a:p>
            <a:r>
              <a:rPr lang="en-US" dirty="0" smtClean="0"/>
              <a:t>Example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if </a:t>
            </a:r>
            <a:r>
              <a:rPr lang="en-US" dirty="0" smtClean="0"/>
              <a:t>statement: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Example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if else </a:t>
            </a:r>
            <a:r>
              <a:rPr lang="en-US" dirty="0" smtClean="0"/>
              <a:t>statement: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5879" y="1874537"/>
            <a:ext cx="76290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if (n &lt;= 0)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&lt;&lt; "Please enter a positive number." &lt;&lt;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3343" y="3772407"/>
            <a:ext cx="674665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if (hours &gt; 40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gross_pay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= rate*40 + 1.5*rate*(hours - 40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hu-HU" sz="1800" b="1" dirty="0" err="1" smtClean="0">
                <a:latin typeface="Courier New" charset="0"/>
                <a:ea typeface="Courier New" charset="0"/>
                <a:cs typeface="Courier New" charset="0"/>
              </a:rPr>
              <a:t>else</a:t>
            </a:r>
            <a:endParaRPr lang="hu-HU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hu-HU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gross_pay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= rate*hours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4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2543079"/>
          </a:xfrm>
        </p:spPr>
        <p:txBody>
          <a:bodyPr/>
          <a:lstStyle/>
          <a:p>
            <a:r>
              <a:rPr lang="en-US" dirty="0" smtClean="0"/>
              <a:t>Example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dirty="0" smtClean="0"/>
              <a:t>loop:</a:t>
            </a:r>
          </a:p>
          <a:p>
            <a:endParaRPr lang="en-US" dirty="0"/>
          </a:p>
          <a:p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Example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do while </a:t>
            </a:r>
            <a:r>
              <a:rPr lang="en-US" dirty="0" smtClean="0"/>
              <a:t>loop: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0342" y="1860233"/>
            <a:ext cx="459613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count_down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&gt; 0)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"Hello ";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count_down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count_down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- 1;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0342" y="3960649"/>
            <a:ext cx="459613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do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"Hello ";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count_down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count_down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- 1;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count_down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&gt; 0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B23C00"/>
                </a:solidFill>
              </a:rPr>
              <a:t>Not</a:t>
            </a:r>
            <a:r>
              <a:rPr lang="en-US" dirty="0" smtClean="0"/>
              <a:t> course objectives: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Complete knowledge of C++</a:t>
            </a:r>
          </a:p>
          <a:p>
            <a:pPr lvl="2"/>
            <a:r>
              <a:rPr lang="en-US" dirty="0" smtClean="0"/>
              <a:t>We will briefly touch the new features of C++ 11 and 14.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Advanced data structures and algorithms</a:t>
            </a:r>
          </a:p>
          <a:p>
            <a:pPr lvl="1"/>
            <a:r>
              <a:rPr lang="en-US" dirty="0" smtClean="0"/>
              <a:t>Advanced algorithm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256388"/>
          </a:xfrm>
        </p:spPr>
        <p:txBody>
          <a:bodyPr/>
          <a:lstStyle/>
          <a:p>
            <a:r>
              <a:rPr lang="en-US" dirty="0" smtClean="0"/>
              <a:t>Good programming practice </a:t>
            </a:r>
            <a:br>
              <a:rPr lang="en-US" dirty="0" smtClean="0"/>
            </a:br>
            <a:r>
              <a:rPr lang="en-US" dirty="0" smtClean="0"/>
              <a:t>to give names to constants:</a:t>
            </a:r>
          </a:p>
          <a:p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Easier for humans to read the program.</a:t>
            </a:r>
          </a:p>
          <a:p>
            <a:r>
              <a:rPr lang="en-US" dirty="0" smtClean="0"/>
              <a:t>Easier to modify the program.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Convention: Use ALL_CAPS </a:t>
            </a:r>
            <a:br>
              <a:rPr lang="en-US" dirty="0" smtClean="0"/>
            </a:br>
            <a:r>
              <a:rPr lang="en-US" dirty="0" smtClean="0"/>
              <a:t>for the names of constants.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4586" y="2297378"/>
            <a:ext cx="449353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double PI = 3.1415626;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dirty="0" smtClean="0"/>
              <a:t>Relational operators: 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== != &lt; &lt;= &gt; &gt;=</a:t>
            </a:r>
          </a:p>
          <a:p>
            <a:r>
              <a:rPr lang="en-US" dirty="0" smtClean="0"/>
              <a:t>And: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&amp;&amp;</a:t>
            </a:r>
          </a:p>
          <a:p>
            <a:r>
              <a:rPr lang="en-US" dirty="0" smtClean="0"/>
              <a:t>Or: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||</a:t>
            </a:r>
          </a:p>
          <a:p>
            <a:r>
              <a:rPr lang="en-US" dirty="0" smtClean="0"/>
              <a:t>Not: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!</a:t>
            </a:r>
          </a:p>
          <a:p>
            <a:pPr lvl="5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Short-circuit operation:  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&amp;&amp; q</a:t>
            </a:r>
          </a:p>
          <a:p>
            <a:pPr lvl="1"/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smtClean="0"/>
              <a:t> is not evaluated if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/>
              <a:t> is </a:t>
            </a:r>
            <a:r>
              <a:rPr lang="en-US" dirty="0" smtClean="0"/>
              <a:t>false</a:t>
            </a:r>
          </a:p>
          <a:p>
            <a:pPr lvl="7"/>
            <a:endParaRPr lang="en-US" dirty="0" smtClean="0"/>
          </a:p>
          <a:p>
            <a:r>
              <a:rPr lang="en-US" dirty="0"/>
              <a:t>Short-circuit operation: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|| q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/>
              <a:t> is not evaluated if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/>
              <a:t> is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51781" y="1323935"/>
            <a:ext cx="3462807" cy="400110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Savitch_ch_02.ppt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  <a:r>
              <a:rPr lang="en-US" sz="2000" dirty="0" smtClean="0">
                <a:solidFill>
                  <a:srgbClr val="FFFF00"/>
                </a:solidFill>
              </a:rPr>
              <a:t>slide 101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6" name="Picture 4" descr="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65976"/>
            <a:ext cx="78105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5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1463023"/>
          </a:xfrm>
        </p:spPr>
        <p:txBody>
          <a:bodyPr/>
          <a:lstStyle/>
          <a:p>
            <a:r>
              <a:rPr lang="en-US" altLang="en-US" dirty="0" smtClean="0"/>
              <a:t>A data </a:t>
            </a:r>
            <a:r>
              <a:rPr lang="en-US" altLang="en-US" dirty="0"/>
              <a:t>type with values </a:t>
            </a:r>
            <a:r>
              <a:rPr lang="en-US" altLang="en-US" dirty="0" smtClean="0"/>
              <a:t>defined </a:t>
            </a:r>
            <a:r>
              <a:rPr lang="en-US" altLang="en-US" dirty="0"/>
              <a:t>by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 </a:t>
            </a:r>
            <a:r>
              <a:rPr lang="en-US" altLang="en-US" dirty="0"/>
              <a:t>list of constants of type </a:t>
            </a:r>
            <a:r>
              <a:rPr lang="en-US" alt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endParaRPr lang="en-US" alt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altLang="en-US" dirty="0" smtClean="0"/>
              <a:t>Examples: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5830" y="2788926"/>
            <a:ext cx="66479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000" b="1" dirty="0" err="1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  <a:t> Direction {NORTH, SOUTH, EAST, WEST</a:t>
            </a:r>
            <a:r>
              <a:rPr lang="en-US" altLang="en-US" sz="20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0" lvl="1"/>
            <a:endParaRPr lang="en-US" alt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1"/>
            <a:r>
              <a:rPr lang="en-US" alt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alt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000" b="1" dirty="0" err="1">
                <a:latin typeface="Courier New" charset="0"/>
                <a:ea typeface="Courier New" charset="0"/>
                <a:cs typeface="Courier New" charset="0"/>
              </a:rPr>
              <a:t>MonthLength</a:t>
            </a:r>
            <a: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  <a:t>{JAN_LENGTH = 31, </a:t>
            </a:r>
            <a:b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  <a:t> 		</a:t>
            </a:r>
            <a:r>
              <a:rPr lang="en-US" alt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FEB_LENGTH </a:t>
            </a:r>
            <a: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  <a:t>= 28,</a:t>
            </a:r>
            <a:b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  <a:t> 		</a:t>
            </a:r>
            <a:r>
              <a:rPr lang="en-US" alt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MAR_LENGTH </a:t>
            </a:r>
            <a: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  <a:t>= 31, </a:t>
            </a:r>
            <a:b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  <a:t>  			 …</a:t>
            </a:r>
            <a:b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  <a:t> 		</a:t>
            </a:r>
            <a:r>
              <a:rPr lang="en-US" alt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DEC_LENGTH </a:t>
            </a:r>
            <a:r>
              <a:rPr lang="en-US" altLang="en-US" sz="2000" b="1" dirty="0">
                <a:latin typeface="Courier New" charset="0"/>
                <a:ea typeface="Courier New" charset="0"/>
                <a:cs typeface="Courier New" charset="0"/>
              </a:rPr>
              <a:t>= 31</a:t>
            </a:r>
            <a:r>
              <a:rPr lang="en-US" altLang="en-US" sz="20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alt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if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31"/>
            <a:ext cx="8229600" cy="640073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928" y="1770965"/>
            <a:ext cx="8648521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net_income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&lt;= 15000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tax_bill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 0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else if ((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net_income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&gt; 15000) &amp;&amp; 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net_income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&lt;= 25000))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tax_bill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 (0.05*(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net_income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- 15000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else //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net_income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&gt; $25,000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five_percent_tax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 0.05*10000;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ten_percent_tax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 0.10*(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net_income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- 25000);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tax_bill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 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five_percent_tax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ten_percent_tax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switch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r>
              <a:rPr lang="en-US" dirty="0" smtClean="0"/>
              <a:t>Use a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statement instead of nested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 smtClean="0"/>
              <a:t> statements to compare a single integer value for equality.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Note the need</a:t>
            </a:r>
            <a:br>
              <a:rPr lang="en-US" dirty="0" smtClean="0"/>
            </a:br>
            <a:r>
              <a:rPr lang="en-US" dirty="0" smtClean="0"/>
              <a:t>for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statements.</a:t>
            </a:r>
          </a:p>
          <a:p>
            <a:pPr lvl="4"/>
            <a:endParaRPr lang="en-US" dirty="0"/>
          </a:p>
          <a:p>
            <a:pPr lvl="1"/>
            <a:r>
              <a:rPr lang="en-US" dirty="0" smtClean="0"/>
              <a:t>Note the</a:t>
            </a:r>
            <a:br>
              <a:rPr lang="en-US" dirty="0" smtClean="0"/>
            </a:b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dirty="0" smtClean="0"/>
              <a:t> case</a:t>
            </a:r>
            <a:br>
              <a:rPr lang="en-US" dirty="0" smtClean="0"/>
            </a:br>
            <a:r>
              <a:rPr lang="en-US" dirty="0" smtClean="0"/>
              <a:t>at the bottom.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8271" y="2386518"/>
            <a:ext cx="4998484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digit;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switch(digit)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case 1: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"one"; break;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case 2: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"two"; break;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case 3: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"three"; break;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case 4: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"four"; break;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case 5: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"five"; break;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case 6: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"six"; break;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case 7: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"seven"; break;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case 8: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"eight"; break;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case 9: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"nine"; break;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default: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digit_name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""; break;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++n</a:t>
            </a:r>
          </a:p>
          <a:p>
            <a:pPr lvl="1"/>
            <a:r>
              <a:rPr lang="en-US" dirty="0" smtClean="0"/>
              <a:t>Increase the value of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/>
              <a:t> by 1.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/>
              <a:t>increased value.</a:t>
            </a:r>
          </a:p>
          <a:p>
            <a:pPr lvl="4"/>
            <a:endParaRPr lang="en-US" dirty="0" smtClean="0"/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n++</a:t>
            </a:r>
          </a:p>
          <a:p>
            <a:pPr lvl="1"/>
            <a:r>
              <a:rPr lang="en-US" dirty="0" smtClean="0"/>
              <a:t>Increase the value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/>
              <a:t> by 1.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/>
              <a:t>value </a:t>
            </a:r>
            <a:r>
              <a:rPr lang="en-US" dirty="0" smtClean="0">
                <a:solidFill>
                  <a:srgbClr val="B23C00"/>
                </a:solidFill>
              </a:rPr>
              <a:t>before</a:t>
            </a:r>
            <a:r>
              <a:rPr lang="en-US" dirty="0" smtClean="0"/>
              <a:t> the increase.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1163"/>
            <a:ext cx="9144000" cy="655637"/>
          </a:xfrm>
        </p:spPr>
        <p:txBody>
          <a:bodyPr/>
          <a:lstStyle/>
          <a:p>
            <a:r>
              <a:rPr lang="en-US" dirty="0" smtClean="0"/>
              <a:t>The Increment and Decrement Operators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2"/>
          </a:xfrm>
        </p:spPr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--n</a:t>
            </a:r>
          </a:p>
          <a:p>
            <a:pPr lvl="1"/>
            <a:r>
              <a:rPr lang="en-US" dirty="0" smtClean="0"/>
              <a:t>Decrease the value of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/>
              <a:t> by 1.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/>
              <a:t>decreased value.</a:t>
            </a:r>
          </a:p>
          <a:p>
            <a:pPr lvl="4"/>
            <a:endParaRPr lang="en-US" dirty="0" smtClean="0"/>
          </a:p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n--</a:t>
            </a: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Decrease the value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 smtClean="0"/>
              <a:t> by 1.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/>
              <a:t>value </a:t>
            </a:r>
            <a:r>
              <a:rPr lang="en-US" dirty="0" smtClean="0">
                <a:solidFill>
                  <a:srgbClr val="B23C00"/>
                </a:solidFill>
              </a:rPr>
              <a:t>before</a:t>
            </a:r>
            <a:r>
              <a:rPr lang="en-US" dirty="0" smtClean="0"/>
              <a:t> the decrease.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48633"/>
          </a:xfrm>
        </p:spPr>
        <p:txBody>
          <a:bodyPr/>
          <a:lstStyle/>
          <a:p>
            <a:r>
              <a:rPr lang="en-US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6104" y="1938263"/>
            <a:ext cx="695575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sum = 0;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n = 1; n &lt;= 10; n++) 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sum = sum + n;   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 "The sum of the numbers 1 to 10 is "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 sum &lt;&lt;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0195" y="2422835"/>
            <a:ext cx="264264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A12A03"/>
                </a:solidFill>
              </a:rPr>
              <a:t>Note that variable </a:t>
            </a:r>
            <a:r>
              <a:rPr lang="en-US" sz="18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  <a:p>
            <a:r>
              <a:rPr lang="en-US" sz="1800" dirty="0" smtClean="0">
                <a:solidFill>
                  <a:srgbClr val="A12A03"/>
                </a:solidFill>
              </a:rPr>
              <a:t>is local to the loop body.</a:t>
            </a:r>
            <a:endParaRPr lang="en-US" sz="1800" dirty="0">
              <a:solidFill>
                <a:srgbClr val="A12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smtClean="0"/>
              <a:t>Loops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952498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altLang="en-US" dirty="0"/>
              <a:t> loop uses the same components as the </a:t>
            </a:r>
            <a:r>
              <a:rPr lang="en-US" alt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altLang="en-US" dirty="0" smtClean="0"/>
              <a:t> </a:t>
            </a:r>
            <a:r>
              <a:rPr lang="en-US" altLang="en-US" dirty="0" smtClean="0"/>
              <a:t>loop, but </a:t>
            </a:r>
            <a:r>
              <a:rPr lang="en-US" altLang="en-US" dirty="0"/>
              <a:t>in a more compact </a:t>
            </a:r>
            <a:r>
              <a:rPr lang="en-US" altLang="en-US" dirty="0" smtClean="0"/>
              <a:t>form.</a:t>
            </a:r>
            <a:endParaRPr lang="en-US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737391" y="2992122"/>
            <a:ext cx="2973388" cy="1625600"/>
            <a:chOff x="1737391" y="2992122"/>
            <a:chExt cx="2973388" cy="162560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1737391" y="4160522"/>
              <a:ext cx="29733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charset="2"/>
                <a:buNone/>
              </a:pPr>
              <a:r>
                <a:rPr lang="en-US" altLang="en-US" sz="2400" b="1" dirty="0">
                  <a:solidFill>
                    <a:schemeClr val="tx2"/>
                  </a:solidFill>
                </a:rPr>
                <a:t>Initialization Action</a:t>
              </a:r>
            </a:p>
          </p:txBody>
        </p: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093712" y="2992122"/>
              <a:ext cx="685800" cy="1104900"/>
              <a:chOff x="1296" y="1832"/>
              <a:chExt cx="432" cy="696"/>
            </a:xfrm>
          </p:grpSpPr>
          <p:sp>
            <p:nvSpPr>
              <p:cNvPr id="8" name="Line 3"/>
              <p:cNvSpPr>
                <a:spLocks noChangeShapeType="1"/>
              </p:cNvSpPr>
              <p:nvPr/>
            </p:nvSpPr>
            <p:spPr bwMode="auto">
              <a:xfrm>
                <a:off x="1296" y="1832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1512" y="1832"/>
                <a:ext cx="0" cy="69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379131" y="2979422"/>
            <a:ext cx="3113088" cy="2400300"/>
            <a:chOff x="3379131" y="2979422"/>
            <a:chExt cx="3113088" cy="2400300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4347201" y="2979422"/>
              <a:ext cx="1047750" cy="1847850"/>
              <a:chOff x="1884" y="1832"/>
              <a:chExt cx="660" cy="1164"/>
            </a:xfrm>
          </p:grpSpPr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1884" y="1832"/>
                <a:ext cx="660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208" y="1832"/>
                <a:ext cx="0" cy="1164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379131" y="4922522"/>
              <a:ext cx="311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charset="2"/>
                <a:buNone/>
              </a:pPr>
              <a:r>
                <a:rPr lang="en-US" altLang="en-US" sz="2400" b="1" dirty="0">
                  <a:solidFill>
                    <a:schemeClr val="tx2"/>
                  </a:solidFill>
                </a:rPr>
                <a:t>Boolean Expression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40000" y="2992122"/>
            <a:ext cx="2249487" cy="1758950"/>
            <a:chOff x="5340000" y="2992122"/>
            <a:chExt cx="2249487" cy="1758950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5923258" y="2992122"/>
              <a:ext cx="660400" cy="1219200"/>
              <a:chOff x="2680" y="1832"/>
              <a:chExt cx="416" cy="768"/>
            </a:xfrm>
          </p:grpSpPr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2680" y="1832"/>
                <a:ext cx="416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2932" y="1844"/>
                <a:ext cx="0" cy="75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5340000" y="4293872"/>
              <a:ext cx="22494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charset="2"/>
                <a:buNone/>
              </a:pPr>
              <a:r>
                <a:rPr lang="en-US" altLang="en-US" sz="2400" b="1" dirty="0">
                  <a:solidFill>
                    <a:schemeClr val="tx2"/>
                  </a:solidFill>
                </a:rPr>
                <a:t>Update Action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11708" y="2423171"/>
            <a:ext cx="47933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400" b="1" smtClean="0">
                <a:latin typeface="Courier New" charset="0"/>
                <a:ea typeface="Courier New" charset="0"/>
                <a:cs typeface="Courier New" charset="0"/>
              </a:rPr>
              <a:t>for (n </a:t>
            </a: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= 1; n &lt;= 10; n</a:t>
            </a:r>
            <a:r>
              <a:rPr lang="en-US" altLang="en-US" sz="2400" b="1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hope to provide C++ tutoring during the week by the instructional student assistants (ISAs).</a:t>
            </a:r>
          </a:p>
          <a:p>
            <a:pPr lvl="1"/>
            <a:r>
              <a:rPr lang="en-US" dirty="0" smtClean="0"/>
              <a:t>Students found this very helpful last semester.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Tutors and their schedules to be announced.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3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dirty="0" smtClean="0"/>
              <a:t> statement to e</a:t>
            </a:r>
            <a:r>
              <a:rPr lang="en-US" dirty="0" smtClean="0"/>
              <a:t>xit </a:t>
            </a:r>
            <a:r>
              <a:rPr lang="en-US" dirty="0" smtClean="0"/>
              <a:t>a loop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 smtClean="0"/>
              <a:t>“normal” termination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Do not overuse! Well-designed loops </a:t>
            </a:r>
            <a:br>
              <a:rPr lang="en-US" dirty="0" smtClean="0"/>
            </a:br>
            <a:r>
              <a:rPr lang="en-US" dirty="0" smtClean="0"/>
              <a:t>should end normally.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use of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dirty="0" smtClean="0"/>
              <a:t> is different from the necessary use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dirty="0" smtClean="0"/>
              <a:t> in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dirty="0" smtClean="0"/>
              <a:t>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05023"/>
          </a:xfrm>
        </p:spPr>
        <p:txBody>
          <a:bodyPr/>
          <a:lstStyle/>
          <a:p>
            <a:r>
              <a:rPr lang="en-US" dirty="0" smtClean="0"/>
              <a:t>Choosing the right kind of loop to use</a:t>
            </a:r>
          </a:p>
          <a:p>
            <a:r>
              <a:rPr lang="en-US" dirty="0" smtClean="0"/>
              <a:t>Designing loops</a:t>
            </a:r>
          </a:p>
          <a:p>
            <a:r>
              <a:rPr lang="en-US" dirty="0" smtClean="0"/>
              <a:t>How to control a loop</a:t>
            </a:r>
          </a:p>
          <a:p>
            <a:r>
              <a:rPr lang="en-US" dirty="0" smtClean="0"/>
              <a:t>How to exit from a loop</a:t>
            </a:r>
          </a:p>
          <a:p>
            <a:r>
              <a:rPr lang="en-US" dirty="0" smtClean="0"/>
              <a:t>Nested loops</a:t>
            </a:r>
          </a:p>
          <a:p>
            <a:r>
              <a:rPr lang="en-US" dirty="0" smtClean="0"/>
              <a:t>Debugging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for Week </a:t>
            </a:r>
            <a:r>
              <a:rPr lang="en-US" dirty="0" smtClean="0"/>
              <a:t>1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#1 will give you practice with </a:t>
            </a:r>
            <a:br>
              <a:rPr lang="en-US" dirty="0" smtClean="0"/>
            </a:br>
            <a:r>
              <a:rPr lang="en-US" dirty="0" smtClean="0"/>
              <a:t>C++ control statements and simple text I/O.</a:t>
            </a:r>
          </a:p>
          <a:p>
            <a:pPr lvl="1"/>
            <a:r>
              <a:rPr lang="en-US" dirty="0" smtClean="0"/>
              <a:t>Write-up: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://www.cs.sjsu.edu/~</a:t>
            </a:r>
            <a:r>
              <a:rPr lang="en-US" dirty="0" smtClean="0">
                <a:hlinkClick r:id="rId2"/>
              </a:rPr>
              <a:t>mak/CMPE180-92/assignments/1/Assignment1.pdf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Input file: </a:t>
            </a:r>
            <a:r>
              <a:rPr lang="en-US" dirty="0">
                <a:hlinkClick r:id="rId3"/>
              </a:rPr>
              <a:t>http://www.cs.sjsu.edu/~</a:t>
            </a:r>
            <a:r>
              <a:rPr lang="en-US" dirty="0" smtClean="0">
                <a:hlinkClick r:id="rId3"/>
              </a:rPr>
              <a:t>mak/CMPE180-92/assignments/1/presidents.in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CodeCheck URL: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codecheck.it/codecheck/files/1701170532e3jbdmmyqrkasoot12cf0x03k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Follow carefully the instructions on how to use CodeCheck and how to submit into Canvas.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962380"/>
          </a:xfrm>
        </p:spPr>
        <p:txBody>
          <a:bodyPr/>
          <a:lstStyle/>
          <a:p>
            <a:r>
              <a:rPr lang="en-US" b="1" dirty="0" smtClean="0"/>
              <a:t>Problem Solving with C++</a:t>
            </a:r>
            <a:r>
              <a:rPr lang="en-US" dirty="0"/>
              <a:t>, 9th edition </a:t>
            </a:r>
            <a:endParaRPr lang="en-US" dirty="0" smtClean="0"/>
          </a:p>
          <a:p>
            <a:pPr lvl="1"/>
            <a:r>
              <a:rPr lang="en-US" dirty="0" smtClean="0"/>
              <a:t>Author: </a:t>
            </a:r>
            <a:r>
              <a:rPr lang="en-US" dirty="0"/>
              <a:t>Walter </a:t>
            </a:r>
            <a:r>
              <a:rPr lang="en-US" dirty="0" err="1"/>
              <a:t>Savitch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Publisher: Pearson, 2015</a:t>
            </a:r>
          </a:p>
          <a:p>
            <a:pPr lvl="1"/>
            <a:r>
              <a:rPr lang="en-US" dirty="0" smtClean="0"/>
              <a:t>ISBN: </a:t>
            </a:r>
            <a:r>
              <a:rPr lang="en-US" dirty="0"/>
              <a:t>978-0133591743 </a:t>
            </a:r>
            <a:endParaRPr lang="en-US" dirty="0" smtClean="0"/>
          </a:p>
          <a:p>
            <a:pPr lvl="5"/>
            <a:endParaRPr lang="en-US" dirty="0" smtClean="0"/>
          </a:p>
          <a:p>
            <a:r>
              <a:rPr lang="en-US" b="1" dirty="0"/>
              <a:t>Data Structures Using C++</a:t>
            </a:r>
            <a:r>
              <a:rPr lang="en-US" dirty="0"/>
              <a:t>, 2nd edition</a:t>
            </a:r>
          </a:p>
          <a:p>
            <a:pPr lvl="1"/>
            <a:r>
              <a:rPr lang="en-US" dirty="0" smtClean="0"/>
              <a:t>Author</a:t>
            </a:r>
            <a:r>
              <a:rPr lang="en-US" dirty="0"/>
              <a:t>: D.S. </a:t>
            </a:r>
            <a:r>
              <a:rPr lang="en-US" dirty="0" smtClean="0"/>
              <a:t>Malik</a:t>
            </a:r>
            <a:endParaRPr lang="en-US" dirty="0"/>
          </a:p>
          <a:p>
            <a:pPr lvl="1"/>
            <a:r>
              <a:rPr lang="en-US" dirty="0"/>
              <a:t>Publisher: Cengage Learning, </a:t>
            </a:r>
            <a:r>
              <a:rPr lang="en-US" dirty="0" smtClean="0"/>
              <a:t>2010</a:t>
            </a:r>
            <a:endParaRPr lang="en-US" dirty="0"/>
          </a:p>
          <a:p>
            <a:pPr lvl="1"/>
            <a:r>
              <a:rPr lang="en-US" dirty="0" smtClean="0"/>
              <a:t>ISBN</a:t>
            </a:r>
            <a:r>
              <a:rPr lang="en-US" dirty="0"/>
              <a:t>: </a:t>
            </a:r>
            <a:r>
              <a:rPr lang="en-US" dirty="0" smtClean="0"/>
              <a:t>978-0324782011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5952" y="5257780"/>
            <a:ext cx="562205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You are responsible for doing </a:t>
            </a:r>
            <a:r>
              <a:rPr lang="en-US" sz="1800" dirty="0" smtClean="0">
                <a:solidFill>
                  <a:srgbClr val="0033CC"/>
                </a:solidFill>
              </a:rPr>
              <a:t>the chapter readings </a:t>
            </a:r>
            <a:br>
              <a:rPr lang="en-US" sz="1800" dirty="0" smtClean="0">
                <a:solidFill>
                  <a:srgbClr val="0033CC"/>
                </a:solidFill>
              </a:rPr>
            </a:br>
            <a:r>
              <a:rPr lang="en-US" sz="1800" dirty="0" smtClean="0">
                <a:solidFill>
                  <a:srgbClr val="0033CC"/>
                </a:solidFill>
              </a:rPr>
              <a:t>before each class, as indicated in the class schedule.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In-class quizzes will be based on the readings.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one of the following integrated development environments (IDE) for C++ development on the Mac, Linux, or Windows </a:t>
            </a:r>
            <a:r>
              <a:rPr lang="en-US" dirty="0" smtClean="0"/>
              <a:t>platform:</a:t>
            </a:r>
          </a:p>
          <a:p>
            <a:pPr lvl="4"/>
            <a:endParaRPr lang="en-US" dirty="0" smtClean="0"/>
          </a:p>
          <a:p>
            <a:pPr lvl="1"/>
            <a:r>
              <a:rPr lang="en-US" dirty="0">
                <a:solidFill>
                  <a:srgbClr val="B23C00"/>
                </a:solidFill>
              </a:rPr>
              <a:t>Eclipse CDT </a:t>
            </a:r>
            <a:r>
              <a:rPr lang="en-US" dirty="0"/>
              <a:t>(C/C++ Development Tooling): </a:t>
            </a:r>
            <a:r>
              <a:rPr lang="en-US" u="sng" dirty="0">
                <a:hlinkClick r:id="rId2"/>
              </a:rPr>
              <a:t>https://eclipse.org/cdt/</a:t>
            </a:r>
            <a:r>
              <a:rPr lang="en-US" dirty="0"/>
              <a:t> </a:t>
            </a:r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>
                <a:solidFill>
                  <a:srgbClr val="B23C00"/>
                </a:solidFill>
              </a:rPr>
              <a:t>NetBeans </a:t>
            </a:r>
            <a:r>
              <a:rPr lang="en-US" dirty="0"/>
              <a:t>C and C++ Development: </a:t>
            </a:r>
            <a:r>
              <a:rPr lang="en-US" u="sng" dirty="0">
                <a:hlinkClick r:id="rId3"/>
              </a:rPr>
              <a:t>https://netbeans.org/features/cpp/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 Install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30" y="1143942"/>
            <a:ext cx="5394902" cy="53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31868</TotalTime>
  <Words>2340</Words>
  <Application>Microsoft Macintosh PowerPoint</Application>
  <PresentationFormat>On-screen Show (4:3)</PresentationFormat>
  <Paragraphs>565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January 26 Class Meeting</vt:lpstr>
      <vt:lpstr>Basic Info</vt:lpstr>
      <vt:lpstr>Permission Codes?</vt:lpstr>
      <vt:lpstr>Course Objectives</vt:lpstr>
      <vt:lpstr>Course Objectives, cont’d</vt:lpstr>
      <vt:lpstr>C++ Tutoring</vt:lpstr>
      <vt:lpstr>Required Textbooks</vt:lpstr>
      <vt:lpstr>Software to Install</vt:lpstr>
      <vt:lpstr>Software to Install, cont’d</vt:lpstr>
      <vt:lpstr>Software to Install, cont’d</vt:lpstr>
      <vt:lpstr>C++ on the Mac and Linux Platforms</vt:lpstr>
      <vt:lpstr>C++ on Windows</vt:lpstr>
      <vt:lpstr>C++ on Windows, cont’d</vt:lpstr>
      <vt:lpstr>C++ 2011 Standard</vt:lpstr>
      <vt:lpstr>Set the C++ 2011 Standard in Eclipse</vt:lpstr>
      <vt:lpstr>Set the C++ 2011 Standard in NetBeans</vt:lpstr>
      <vt:lpstr>Assignments</vt:lpstr>
      <vt:lpstr>Assignments, cont’d</vt:lpstr>
      <vt:lpstr>Individual Work</vt:lpstr>
      <vt:lpstr>Academic Integrity</vt:lpstr>
      <vt:lpstr>Moss</vt:lpstr>
      <vt:lpstr>Quizzes</vt:lpstr>
      <vt:lpstr>Exams</vt:lpstr>
      <vt:lpstr>Exams, cont’d</vt:lpstr>
      <vt:lpstr>Final Class Grade</vt:lpstr>
      <vt:lpstr>Fast Pace!</vt:lpstr>
      <vt:lpstr>What is C++</vt:lpstr>
      <vt:lpstr>A Useful Subset of C++</vt:lpstr>
      <vt:lpstr>Our First C++ Program</vt:lpstr>
      <vt:lpstr>Our First C++ Program, cont’d</vt:lpstr>
      <vt:lpstr>Algorithms and Program Design</vt:lpstr>
      <vt:lpstr>Sample Program 1-8: Pods and Peas</vt:lpstr>
      <vt:lpstr>Break</vt:lpstr>
      <vt:lpstr>Identifiers, Variables, and Keywords</vt:lpstr>
      <vt:lpstr>Assignment Statements</vt:lpstr>
      <vt:lpstr>Input and Output</vt:lpstr>
      <vt:lpstr>#include and using namespace</vt:lpstr>
      <vt:lpstr>Formatting Real Numbers for Output</vt:lpstr>
      <vt:lpstr>Input From cin</vt:lpstr>
      <vt:lpstr>Some Basic Data Types</vt:lpstr>
      <vt:lpstr>Some Basic Data Types, cont’d</vt:lpstr>
      <vt:lpstr>Some Basic Data Types, cont’d</vt:lpstr>
      <vt:lpstr>cin Skips Input Blanks</vt:lpstr>
      <vt:lpstr>String Type</vt:lpstr>
      <vt:lpstr>Type Compatibilities and Conversions</vt:lpstr>
      <vt:lpstr>Arithmetic</vt:lpstr>
      <vt:lpstr>Operator Shorthand</vt:lpstr>
      <vt:lpstr>The if Statement</vt:lpstr>
      <vt:lpstr>while Loops</vt:lpstr>
      <vt:lpstr>Named Constants</vt:lpstr>
      <vt:lpstr>Boolean Operators</vt:lpstr>
      <vt:lpstr>Precedence Rules</vt:lpstr>
      <vt:lpstr>Enumeration Types</vt:lpstr>
      <vt:lpstr>Nested if Statements</vt:lpstr>
      <vt:lpstr>The switch Statement</vt:lpstr>
      <vt:lpstr>The Increment and Decrement Operators</vt:lpstr>
      <vt:lpstr>The Increment and Decrement Operators, cont’d</vt:lpstr>
      <vt:lpstr>for Loops</vt:lpstr>
      <vt:lpstr>for Loops, cont’d</vt:lpstr>
      <vt:lpstr>The break Statement</vt:lpstr>
      <vt:lpstr>Loop Considerations</vt:lpstr>
      <vt:lpstr>Assignment for Week 1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458</cp:revision>
  <dcterms:created xsi:type="dcterms:W3CDTF">2008-01-12T03:52:55Z</dcterms:created>
  <dcterms:modified xsi:type="dcterms:W3CDTF">2017-01-27T01:34:15Z</dcterms:modified>
  <cp:category/>
</cp:coreProperties>
</file>