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256" r:id="rId2"/>
    <p:sldId id="344" r:id="rId3"/>
    <p:sldId id="387" r:id="rId4"/>
    <p:sldId id="345" r:id="rId5"/>
    <p:sldId id="361" r:id="rId6"/>
    <p:sldId id="362" r:id="rId7"/>
    <p:sldId id="363" r:id="rId8"/>
    <p:sldId id="364" r:id="rId9"/>
    <p:sldId id="346" r:id="rId10"/>
    <p:sldId id="347" r:id="rId11"/>
    <p:sldId id="348" r:id="rId12"/>
    <p:sldId id="349" r:id="rId13"/>
    <p:sldId id="350" r:id="rId14"/>
    <p:sldId id="356" r:id="rId15"/>
    <p:sldId id="365" r:id="rId16"/>
    <p:sldId id="352" r:id="rId17"/>
    <p:sldId id="366" r:id="rId18"/>
    <p:sldId id="367" r:id="rId19"/>
    <p:sldId id="369" r:id="rId20"/>
    <p:sldId id="375" r:id="rId21"/>
    <p:sldId id="370" r:id="rId22"/>
    <p:sldId id="371" r:id="rId23"/>
    <p:sldId id="372" r:id="rId24"/>
    <p:sldId id="373" r:id="rId25"/>
    <p:sldId id="368" r:id="rId26"/>
    <p:sldId id="353" r:id="rId27"/>
    <p:sldId id="376" r:id="rId28"/>
    <p:sldId id="374" r:id="rId29"/>
    <p:sldId id="360" r:id="rId30"/>
    <p:sldId id="377" r:id="rId31"/>
    <p:sldId id="354" r:id="rId32"/>
    <p:sldId id="384" r:id="rId33"/>
    <p:sldId id="378" r:id="rId34"/>
    <p:sldId id="385" r:id="rId35"/>
    <p:sldId id="379" r:id="rId36"/>
    <p:sldId id="351" r:id="rId37"/>
    <p:sldId id="380" r:id="rId38"/>
    <p:sldId id="359" r:id="rId39"/>
    <p:sldId id="381" r:id="rId40"/>
    <p:sldId id="382" r:id="rId41"/>
    <p:sldId id="386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A12A03"/>
    <a:srgbClr val="B23C00"/>
    <a:srgbClr val="E1F5FF"/>
    <a:srgbClr val="C6DEFF"/>
    <a:srgbClr val="66CCFF"/>
    <a:srgbClr val="A40000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601" autoAdjust="0"/>
    <p:restoredTop sz="98450" autoAdjust="0"/>
  </p:normalViewPr>
  <p:slideViewPr>
    <p:cSldViewPr>
      <p:cViewPr varScale="1">
        <p:scale>
          <a:sx n="166" d="100"/>
          <a:sy n="166" d="100"/>
        </p:scale>
        <p:origin x="848" y="192"/>
      </p:cViewPr>
      <p:guideLst>
        <p:guide orient="horz" pos="216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4504C-A0F5-524D-82C6-1B8158989AE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49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80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Spring 2017: February 2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74732" y="6263609"/>
            <a:ext cx="3243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180-92: </a:t>
            </a:r>
            <a:r>
              <a:rPr lang="en-US" sz="1000" baseline="0" dirty="0" smtClean="0"/>
              <a:t>Data Structures and Algorithms in C++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sjsu.edu/~mak/" TargetMode="External"/><Relationship Id="rId3" Type="http://schemas.openxmlformats.org/officeDocument/2006/relationships/hyperlink" Target="http://www.cs.sjsu.edu/~mak/CMPE180-92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CMPE 180-92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 smtClean="0"/>
              <a:t>Data Structures and Algorithms in C++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February </a:t>
            </a:r>
            <a:r>
              <a:rPr lang="en-US" sz="2400" dirty="0" smtClean="0"/>
              <a:t>2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Spring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0" y="4434828"/>
            <a:ext cx="1013781" cy="1371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Programmer-Defined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5709"/>
            <a:ext cx="8229600" cy="4256388"/>
          </a:xfrm>
        </p:spPr>
        <p:txBody>
          <a:bodyPr/>
          <a:lstStyle/>
          <a:p>
            <a:r>
              <a:rPr lang="en-US" dirty="0" smtClean="0"/>
              <a:t>In addition to using the predefined functions, you can write your own functions.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Programmer-defined functions are critical </a:t>
            </a:r>
            <a:br>
              <a:rPr lang="en-US" dirty="0" smtClean="0"/>
            </a:br>
            <a:r>
              <a:rPr lang="en-US" dirty="0" smtClean="0"/>
              <a:t>for good program design.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In your C++ program, you can call a programmer-defined function only after the function has been declared or defined.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139429"/>
          </a:xfrm>
        </p:spPr>
        <p:txBody>
          <a:bodyPr/>
          <a:lstStyle/>
          <a:p>
            <a:r>
              <a:rPr lang="en-US" dirty="0" smtClean="0"/>
              <a:t>A function </a:t>
            </a:r>
            <a:r>
              <a:rPr lang="en-US" dirty="0" smtClean="0">
                <a:solidFill>
                  <a:srgbClr val="A12A03"/>
                </a:solidFill>
              </a:rPr>
              <a:t>declaration</a:t>
            </a:r>
            <a:r>
              <a:rPr lang="en-US" dirty="0" smtClean="0"/>
              <a:t> specifies:</a:t>
            </a:r>
          </a:p>
          <a:p>
            <a:pPr lvl="1"/>
            <a:r>
              <a:rPr lang="en-US" dirty="0" smtClean="0"/>
              <a:t>The function name.</a:t>
            </a:r>
          </a:p>
          <a:p>
            <a:pPr lvl="1"/>
            <a:r>
              <a:rPr lang="en-US" dirty="0" smtClean="0"/>
              <a:t>The number, order, and data types </a:t>
            </a:r>
            <a:br>
              <a:rPr lang="en-US" dirty="0" smtClean="0"/>
            </a:br>
            <a:r>
              <a:rPr lang="en-US" dirty="0" smtClean="0"/>
              <a:t>of its formal parameters.</a:t>
            </a:r>
          </a:p>
          <a:p>
            <a:pPr lvl="1"/>
            <a:r>
              <a:rPr lang="en-US" dirty="0" smtClean="0"/>
              <a:t>The data type of its return value.</a:t>
            </a:r>
          </a:p>
          <a:p>
            <a:pPr lvl="1"/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5879" y="4617707"/>
            <a:ext cx="741741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total_cost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(double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unit_cost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count);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3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322307"/>
          </a:xfrm>
        </p:spPr>
        <p:txBody>
          <a:bodyPr/>
          <a:lstStyle/>
          <a:p>
            <a:r>
              <a:rPr lang="en-US" dirty="0" smtClean="0"/>
              <a:t>After you’ve declared a function, </a:t>
            </a:r>
            <a:br>
              <a:rPr lang="en-US" dirty="0" smtClean="0"/>
            </a:br>
            <a:r>
              <a:rPr lang="en-US" dirty="0" smtClean="0"/>
              <a:t>you must </a:t>
            </a:r>
            <a:r>
              <a:rPr lang="en-US" dirty="0" smtClean="0">
                <a:solidFill>
                  <a:srgbClr val="A12A03"/>
                </a:solidFill>
              </a:rPr>
              <a:t>define</a:t>
            </a:r>
            <a:r>
              <a:rPr lang="en-US" dirty="0" smtClean="0"/>
              <a:t> it.</a:t>
            </a:r>
          </a:p>
          <a:p>
            <a:pPr lvl="1"/>
            <a:r>
              <a:rPr lang="en-US" dirty="0" smtClean="0"/>
              <a:t>Write the code that is executed </a:t>
            </a:r>
            <a:br>
              <a:rPr lang="en-US" dirty="0" smtClean="0"/>
            </a:br>
            <a:r>
              <a:rPr lang="en-US" dirty="0" smtClean="0"/>
              <a:t>whenever the function is called.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statement terminates execution </a:t>
            </a:r>
            <a:br>
              <a:rPr lang="en-US" dirty="0" smtClean="0"/>
            </a:br>
            <a:r>
              <a:rPr lang="en-US" dirty="0" smtClean="0"/>
              <a:t>of the function and returns a value to the caller.</a:t>
            </a:r>
          </a:p>
          <a:p>
            <a:pPr lvl="5"/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5879" y="4617707"/>
            <a:ext cx="7263527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total_cost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(double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unit_cost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count)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double total = count*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unit_cost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return total;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3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76405"/>
          </a:xfrm>
        </p:spPr>
        <p:txBody>
          <a:bodyPr/>
          <a:lstStyle/>
          <a:p>
            <a:r>
              <a:rPr lang="en-US" dirty="0" smtClean="0"/>
              <a:t>Call a function that you wrote just as you would call a predefined function.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35" y="3200405"/>
            <a:ext cx="6186309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how_many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how_much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double spent;</a:t>
            </a:r>
          </a:p>
          <a:p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how_many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= 5;</a:t>
            </a:r>
          </a:p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how_much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= 29.99;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spent =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total_cost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how_much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how_many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42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void function performs some task </a:t>
            </a:r>
            <a:br>
              <a:rPr lang="en-US" dirty="0" smtClean="0"/>
            </a:br>
            <a:r>
              <a:rPr lang="en-US" dirty="0" smtClean="0"/>
              <a:t>but does not return a value.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Therefore, its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dirty="0" smtClean="0"/>
              <a:t> statement terminates the function execution but does not include a value.</a:t>
            </a:r>
          </a:p>
          <a:p>
            <a:pPr lvl="1"/>
            <a:r>
              <a:rPr lang="en-US" dirty="0" smtClean="0"/>
              <a:t>A return statement is not necessary for a void function if the function terminates “naturally” </a:t>
            </a:r>
            <a:br>
              <a:rPr lang="en-US" dirty="0" smtClean="0"/>
            </a:br>
            <a:r>
              <a:rPr lang="en-US" dirty="0" smtClean="0"/>
              <a:t>after it finishes executing the last statement.</a:t>
            </a:r>
          </a:p>
          <a:p>
            <a:pPr lvl="5"/>
            <a:endParaRPr lang="en-US" dirty="0"/>
          </a:p>
          <a:p>
            <a:r>
              <a:rPr lang="en-US" dirty="0" smtClean="0"/>
              <a:t>Example void </a:t>
            </a:r>
            <a:br>
              <a:rPr lang="en-US" dirty="0" smtClean="0"/>
            </a:br>
            <a:r>
              <a:rPr lang="en-US" dirty="0" smtClean="0"/>
              <a:t>function definition: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06244" y="4632393"/>
            <a:ext cx="3724096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print_TF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(bool b)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if (b)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&lt;&lt; "T";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else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&lt;&lt; "F";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555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smtClean="0"/>
              <a:t>Functions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230868"/>
          </a:xfrm>
        </p:spPr>
        <p:txBody>
          <a:bodyPr/>
          <a:lstStyle/>
          <a:p>
            <a:r>
              <a:rPr lang="en-US" dirty="0" smtClean="0"/>
              <a:t>A call to a void function cannot be part of an expression, since the function doesn’t return </a:t>
            </a:r>
            <a:br>
              <a:rPr lang="en-US" dirty="0" smtClean="0"/>
            </a:br>
            <a:r>
              <a:rPr lang="en-US" dirty="0" smtClean="0"/>
              <a:t>a value.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Instead, call a void function as a statement </a:t>
            </a:r>
            <a:br>
              <a:rPr lang="en-US" dirty="0" smtClean="0"/>
            </a:br>
            <a:r>
              <a:rPr lang="en-US" dirty="0" smtClean="0"/>
              <a:t>by itself.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34659" y="4172326"/>
            <a:ext cx="280076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bool flag = true;</a:t>
            </a:r>
          </a:p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print_TF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(flag);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0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Top-down design is an important software engineering principle.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Start with the topmost subproblem </a:t>
            </a:r>
            <a:br>
              <a:rPr lang="en-US" dirty="0" smtClean="0"/>
            </a:br>
            <a:r>
              <a:rPr lang="en-US" dirty="0" smtClean="0"/>
              <a:t>of a programming problem.</a:t>
            </a:r>
          </a:p>
          <a:p>
            <a:pPr lvl="1"/>
            <a:r>
              <a:rPr lang="en-US" dirty="0" smtClean="0"/>
              <a:t>Write a function for solving the topmost subproblem.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Break each subproblem into smaller subproblems.</a:t>
            </a:r>
          </a:p>
          <a:p>
            <a:pPr lvl="1"/>
            <a:r>
              <a:rPr lang="en-US" dirty="0" smtClean="0"/>
              <a:t>Write a function to solve each subproblem.</a:t>
            </a:r>
          </a:p>
          <a:p>
            <a:pPr lvl="6"/>
            <a:endParaRPr lang="en-US" dirty="0"/>
          </a:p>
          <a:p>
            <a:r>
              <a:rPr lang="en-US" dirty="0" smtClean="0"/>
              <a:t>AKA </a:t>
            </a:r>
            <a:r>
              <a:rPr lang="en-US" dirty="0" smtClean="0">
                <a:solidFill>
                  <a:srgbClr val="A12A03"/>
                </a:solidFill>
              </a:rPr>
              <a:t>stepwise refinement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4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</a:t>
            </a:r>
            <a:r>
              <a:rPr lang="en-US" dirty="0" smtClean="0"/>
              <a:t>Design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inputs from the user that are positive integer values less than 1000.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Translate the value into words.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The user enters 482</a:t>
            </a:r>
          </a:p>
          <a:p>
            <a:pPr lvl="1"/>
            <a:r>
              <a:rPr lang="en-US" dirty="0" smtClean="0"/>
              <a:t>The program writes “four hundred eighty-two”</a:t>
            </a:r>
          </a:p>
          <a:p>
            <a:pPr lvl="5"/>
            <a:endParaRPr lang="en-US" dirty="0"/>
          </a:p>
          <a:p>
            <a:r>
              <a:rPr lang="en-US" dirty="0" smtClean="0"/>
              <a:t>Repeat until the user enters a value ≤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8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Design </a:t>
            </a:r>
            <a:r>
              <a:rPr lang="en-US" dirty="0" smtClean="0"/>
              <a:t>Example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topmost problem?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Read numbers entered by the user </a:t>
            </a:r>
            <a:br>
              <a:rPr lang="en-US" dirty="0" smtClean="0"/>
            </a:br>
            <a:r>
              <a:rPr lang="en-US" dirty="0" smtClean="0"/>
              <a:t>until the user enters a value ≤ 0.</a:t>
            </a:r>
          </a:p>
          <a:p>
            <a:pPr lvl="1"/>
            <a:r>
              <a:rPr lang="en-US" dirty="0" smtClean="0"/>
              <a:t>Translate each number to words.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How to translate a number into words?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Break the number into separate digits.</a:t>
            </a:r>
          </a:p>
          <a:p>
            <a:pPr lvl="1"/>
            <a:r>
              <a:rPr lang="en-US" dirty="0" smtClean="0"/>
              <a:t>Translate the digits into words such as </a:t>
            </a:r>
            <a:r>
              <a:rPr lang="en-US" i="1" dirty="0" smtClean="0"/>
              <a:t>one</a:t>
            </a:r>
            <a:r>
              <a:rPr lang="en-US" dirty="0" smtClean="0"/>
              <a:t>, </a:t>
            </a:r>
            <a:r>
              <a:rPr lang="en-US" i="1" dirty="0" smtClean="0"/>
              <a:t>two</a:t>
            </a:r>
            <a:r>
              <a:rPr lang="en-US" dirty="0" smtClean="0"/>
              <a:t>, ..., </a:t>
            </a:r>
            <a:r>
              <a:rPr lang="en-US" i="1" dirty="0" smtClean="0"/>
              <a:t>ten</a:t>
            </a:r>
            <a:r>
              <a:rPr lang="en-US" dirty="0" smtClean="0"/>
              <a:t>, </a:t>
            </a:r>
            <a:r>
              <a:rPr lang="en-US" i="1" dirty="0" smtClean="0"/>
              <a:t>eleven</a:t>
            </a:r>
            <a:r>
              <a:rPr lang="en-US" dirty="0" smtClean="0"/>
              <a:t>, </a:t>
            </a:r>
            <a:r>
              <a:rPr lang="en-US" i="1" dirty="0" smtClean="0"/>
              <a:t>twelve</a:t>
            </a:r>
            <a:r>
              <a:rPr lang="en-US" dirty="0" smtClean="0"/>
              <a:t>, ...,  </a:t>
            </a:r>
            <a:r>
              <a:rPr lang="en-US" i="1" dirty="0" smtClean="0"/>
              <a:t>twenty</a:t>
            </a:r>
            <a:r>
              <a:rPr lang="en-US" dirty="0" smtClean="0"/>
              <a:t>, </a:t>
            </a:r>
            <a:r>
              <a:rPr lang="en-US" i="1" dirty="0" smtClean="0"/>
              <a:t>thirty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5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to read and print the numbers.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Call a translate function, </a:t>
            </a:r>
            <a:br>
              <a:rPr lang="en-US" dirty="0" smtClean="0"/>
            </a:br>
            <a:r>
              <a:rPr lang="en-US" dirty="0" smtClean="0"/>
              <a:t>but it doesn’t do anything yet.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35525"/>
          </a:xfrm>
        </p:spPr>
        <p:txBody>
          <a:bodyPr/>
          <a:lstStyle/>
          <a:p>
            <a:r>
              <a:rPr lang="en-US" dirty="0" smtClean="0"/>
              <a:t>Office hours</a:t>
            </a:r>
          </a:p>
          <a:p>
            <a:pPr lvl="1"/>
            <a:r>
              <a:rPr lang="en-US" dirty="0" err="1" smtClean="0"/>
              <a:t>Th</a:t>
            </a:r>
            <a:r>
              <a:rPr lang="en-US" dirty="0" smtClean="0"/>
              <a:t> 2:30 </a:t>
            </a:r>
            <a:r>
              <a:rPr lang="en-US" dirty="0" smtClean="0"/>
              <a:t>– </a:t>
            </a:r>
            <a:r>
              <a:rPr lang="en-US" dirty="0" smtClean="0"/>
              <a:t>4:30 PM</a:t>
            </a:r>
            <a:endParaRPr lang="en-US" dirty="0" smtClean="0"/>
          </a:p>
          <a:p>
            <a:pPr lvl="1"/>
            <a:r>
              <a:rPr lang="en-US" dirty="0" smtClean="0"/>
              <a:t>ENG 250</a:t>
            </a:r>
          </a:p>
          <a:p>
            <a:pPr lvl="5"/>
            <a:endParaRPr lang="en-US" dirty="0"/>
          </a:p>
          <a:p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Faculty webpage: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://www.cs.sjsu.edu/~mak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Class </a:t>
            </a:r>
            <a:r>
              <a:rPr lang="en-US" dirty="0" smtClean="0"/>
              <a:t>webpage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http://www.cs.sjsu.edu/~mak/CMPE180-92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Green sheet</a:t>
            </a:r>
          </a:p>
          <a:p>
            <a:pPr lvl="1"/>
            <a:r>
              <a:rPr lang="en-US" dirty="0" smtClean="0"/>
              <a:t>Assignments</a:t>
            </a:r>
          </a:p>
          <a:p>
            <a:pPr lvl="1"/>
            <a:r>
              <a:rPr lang="en-US" dirty="0" smtClean="0"/>
              <a:t>Lecture notes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3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Convention for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function declarations before the main.</a:t>
            </a:r>
          </a:p>
          <a:p>
            <a:pPr lvl="1"/>
            <a:r>
              <a:rPr lang="en-US" dirty="0" smtClean="0"/>
              <a:t>If you give your functions good names, the declarations show the structure of your program.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Put function definitions after the main.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Refine the translate function to handle</a:t>
            </a:r>
            <a:br>
              <a:rPr lang="en-US" dirty="0" smtClean="0"/>
            </a:br>
            <a:r>
              <a:rPr lang="en-US" dirty="0" smtClean="0"/>
              <a:t>some simple cases:</a:t>
            </a:r>
          </a:p>
          <a:p>
            <a:pPr lvl="1"/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translateOnes</a:t>
            </a:r>
            <a:r>
              <a:rPr lang="en-US" dirty="0" smtClean="0"/>
              <a:t>: 1 through 9</a:t>
            </a: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translateTeens</a:t>
            </a:r>
            <a:r>
              <a:rPr lang="en-US" dirty="0" smtClean="0"/>
              <a:t>: 11 through 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translate function takes a 3-digit number and separates out the hundreds digit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Translate the hundreds digit and append the word </a:t>
            </a:r>
            <a:r>
              <a:rPr lang="en-US" i="1" dirty="0" smtClean="0"/>
              <a:t>hundred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Translate the last two digits:</a:t>
            </a:r>
          </a:p>
          <a:p>
            <a:pPr lvl="1"/>
            <a:r>
              <a:rPr lang="en-US" dirty="0" smtClean="0"/>
              <a:t>We can already translate a teens number.</a:t>
            </a:r>
          </a:p>
          <a:p>
            <a:pPr lvl="1"/>
            <a:r>
              <a:rPr lang="en-US" dirty="0" smtClean="0"/>
              <a:t>Otherwise, break apart the two digits </a:t>
            </a:r>
            <a:br>
              <a:rPr lang="en-US" dirty="0" smtClean="0"/>
            </a:br>
            <a:r>
              <a:rPr lang="en-US" dirty="0" smtClean="0"/>
              <a:t>into a tens digit and a ones digit.</a:t>
            </a:r>
          </a:p>
          <a:p>
            <a:pPr lvl="2"/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translateTens</a:t>
            </a:r>
            <a:r>
              <a:rPr lang="en-US" dirty="0" smtClean="0"/>
              <a:t>: 10, 20, 30, ..., 90</a:t>
            </a:r>
          </a:p>
          <a:p>
            <a:pPr lvl="2"/>
            <a:r>
              <a:rPr lang="en-US" dirty="0" smtClean="0"/>
              <a:t>We can already translate a ones digit.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5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hyphen between </a:t>
            </a:r>
            <a:r>
              <a:rPr lang="en-US" i="1" dirty="0" smtClean="0"/>
              <a:t>twenty</a:t>
            </a:r>
            <a:r>
              <a:rPr lang="en-US" dirty="0" smtClean="0"/>
              <a:t>, </a:t>
            </a:r>
            <a:r>
              <a:rPr lang="en-US" i="1" dirty="0" smtClean="0"/>
              <a:t>thirty</a:t>
            </a:r>
            <a:r>
              <a:rPr lang="en-US" dirty="0" smtClean="0"/>
              <a:t>, etc.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/>
              <a:t>a ones word.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a 6-digit number into a 3-digit first part and a 3-digit second part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Translate the first part and append the word </a:t>
            </a:r>
            <a:r>
              <a:rPr lang="en-US" i="1" dirty="0" smtClean="0"/>
              <a:t>thousand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Translate the second part.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9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06" y="1325903"/>
            <a:ext cx="8229600" cy="4754828"/>
          </a:xfrm>
        </p:spPr>
        <p:txBody>
          <a:bodyPr/>
          <a:lstStyle/>
          <a:p>
            <a:r>
              <a:rPr lang="en-US" dirty="0" smtClean="0"/>
              <a:t>Any variable declared inside a function is 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local</a:t>
            </a:r>
            <a:r>
              <a:rPr lang="en-US" dirty="0" smtClean="0"/>
              <a:t> to that function.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B23C00"/>
                </a:solidFill>
              </a:rPr>
              <a:t>scope</a:t>
            </a:r>
            <a:r>
              <a:rPr lang="en-US" dirty="0" smtClean="0"/>
              <a:t> of the variable is that function.</a:t>
            </a:r>
          </a:p>
          <a:p>
            <a:pPr lvl="1"/>
            <a:r>
              <a:rPr lang="en-US" dirty="0" smtClean="0"/>
              <a:t>The variable is not accessible </a:t>
            </a:r>
            <a:br>
              <a:rPr lang="en-US" dirty="0" smtClean="0"/>
            </a:br>
            <a:r>
              <a:rPr lang="en-US" dirty="0" smtClean="0"/>
              <a:t>from outside the function.</a:t>
            </a:r>
            <a:endParaRPr lang="en-US" dirty="0"/>
          </a:p>
          <a:p>
            <a:pPr lvl="1"/>
            <a:r>
              <a:rPr lang="en-US" dirty="0" smtClean="0"/>
              <a:t>A variable with the same name declared inside another function is a different variable.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The same is true for any variable </a:t>
            </a:r>
            <a:br>
              <a:rPr lang="en-US" dirty="0" smtClean="0"/>
            </a:br>
            <a:r>
              <a:rPr lang="en-US" dirty="0" smtClean="0"/>
              <a:t>declared inside the main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1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declare variables inside of a block.</a:t>
            </a:r>
          </a:p>
          <a:p>
            <a:pPr lvl="1"/>
            <a:r>
              <a:rPr lang="en-US" dirty="0" smtClean="0"/>
              <a:t>A block of code is delimited by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dirty="0" smtClean="0"/>
              <a:t>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The variables are local to the block.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Constants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constant or a variable is declared 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outside of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B23C00"/>
                </a:solidFill>
              </a:rPr>
              <a:t>before</a:t>
            </a:r>
            <a:r>
              <a:rPr lang="en-US" dirty="0" smtClean="0"/>
              <a:t> the main and the </a:t>
            </a:r>
            <a:br>
              <a:rPr lang="en-US" dirty="0" smtClean="0"/>
            </a:br>
            <a:r>
              <a:rPr lang="en-US" dirty="0" smtClean="0"/>
              <a:t>function definitions, then that constant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 smtClean="0"/>
              <a:t>variable is accessible by the main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/>
              <a:t>any function.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Global variables are </a:t>
            </a:r>
            <a:r>
              <a:rPr lang="en-US" u="sng" dirty="0" smtClean="0"/>
              <a:t>not recommended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Function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4896461"/>
          </a:xfrm>
        </p:spPr>
        <p:txBody>
          <a:bodyPr/>
          <a:lstStyle/>
          <a:p>
            <a:r>
              <a:rPr lang="en-US" dirty="0" smtClean="0"/>
              <a:t>A function is characterized by both its </a:t>
            </a:r>
            <a:br>
              <a:rPr lang="en-US" dirty="0" smtClean="0"/>
            </a:br>
            <a:r>
              <a:rPr lang="en-US" dirty="0" smtClean="0"/>
              <a:t>name and its parameters.</a:t>
            </a:r>
          </a:p>
          <a:p>
            <a:pPr lvl="1"/>
            <a:r>
              <a:rPr lang="en-US" dirty="0" smtClean="0"/>
              <a:t>Number and data types of the formal parameters.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You can </a:t>
            </a:r>
            <a:r>
              <a:rPr lang="en-US" dirty="0" smtClean="0">
                <a:solidFill>
                  <a:srgbClr val="B23C00"/>
                </a:solidFill>
              </a:rPr>
              <a:t>overload</a:t>
            </a:r>
            <a:r>
              <a:rPr lang="en-US" dirty="0" smtClean="0"/>
              <a:t> a function name by defining another function with the same name but different parameters.</a:t>
            </a:r>
          </a:p>
          <a:p>
            <a:pPr lvl="1"/>
            <a:r>
              <a:rPr lang="en-US" dirty="0" smtClean="0"/>
              <a:t>When you call a function with that name, </a:t>
            </a:r>
            <a:br>
              <a:rPr lang="en-US" dirty="0" smtClean="0"/>
            </a:br>
            <a:r>
              <a:rPr lang="en-US" dirty="0" smtClean="0"/>
              <a:t>the arguments of the call determine </a:t>
            </a:r>
            <a:br>
              <a:rPr lang="en-US" dirty="0" smtClean="0"/>
            </a:br>
            <a:r>
              <a:rPr lang="en-US" dirty="0" smtClean="0"/>
              <a:t>which function you mean.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9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#1: Sample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start with a “draft” of your program.</a:t>
            </a:r>
          </a:p>
          <a:p>
            <a:pPr lvl="1"/>
            <a:r>
              <a:rPr lang="en-US" dirty="0" smtClean="0"/>
              <a:t>Test that you can read the individual fields </a:t>
            </a:r>
            <a:br>
              <a:rPr lang="en-US" dirty="0" smtClean="0"/>
            </a:br>
            <a:r>
              <a:rPr lang="en-US" dirty="0" smtClean="0"/>
              <a:t>of the input file.</a:t>
            </a:r>
          </a:p>
          <a:p>
            <a:pPr lvl="4"/>
            <a:endParaRPr lang="en-US" dirty="0"/>
          </a:p>
          <a:p>
            <a:r>
              <a:rPr lang="en-US" dirty="0" smtClean="0"/>
              <a:t>Then incrementally add to the draft </a:t>
            </a:r>
            <a:br>
              <a:rPr lang="en-US" dirty="0" smtClean="0"/>
            </a:br>
            <a:r>
              <a:rPr lang="en-US" dirty="0" smtClean="0"/>
              <a:t>until you have the complete solution.</a:t>
            </a:r>
          </a:p>
          <a:p>
            <a:pPr lvl="1"/>
            <a:r>
              <a:rPr lang="en-US" dirty="0" smtClean="0"/>
              <a:t>Always build on working code.</a:t>
            </a:r>
          </a:p>
          <a:p>
            <a:pPr lvl="5"/>
            <a:endParaRPr lang="en-US" dirty="0"/>
          </a:p>
          <a:p>
            <a:r>
              <a:rPr lang="en-US" dirty="0" smtClean="0"/>
              <a:t>Do not attempt to write an entire program </a:t>
            </a:r>
            <a:br>
              <a:rPr lang="en-US" dirty="0" smtClean="0"/>
            </a:br>
            <a:r>
              <a:rPr lang="en-US" dirty="0" smtClean="0"/>
              <a:t>all at once and then try to get it to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5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Function </a:t>
            </a:r>
            <a:r>
              <a:rPr lang="en-US" dirty="0" smtClean="0"/>
              <a:t>Names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4602453"/>
          </a:xfrm>
        </p:spPr>
        <p:txBody>
          <a:bodyPr/>
          <a:lstStyle/>
          <a:p>
            <a:r>
              <a:rPr lang="en-US" dirty="0" smtClean="0"/>
              <a:t>Example declarations: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calls: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 careful with automatic type conversions of arguments when overloading function names.</a:t>
            </a:r>
          </a:p>
          <a:p>
            <a:pPr lvl="1"/>
            <a:r>
              <a:rPr lang="en-US" dirty="0" smtClean="0"/>
              <a:t>See the </a:t>
            </a:r>
            <a:r>
              <a:rPr lang="en-US" dirty="0" err="1" smtClean="0"/>
              <a:t>Savitch</a:t>
            </a:r>
            <a:r>
              <a:rPr lang="en-US" dirty="0" smtClean="0"/>
              <a:t> text and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40" y="1884410"/>
            <a:ext cx="7571303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double average(double n1, double n2);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double average(double n1, double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n2, double n3);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5845" y="3429000"/>
            <a:ext cx="4955203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double avg2 = average(x, y);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double avg3 = average(x, y, z);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24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Call-by-Value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754828"/>
          </a:xfrm>
        </p:spPr>
        <p:txBody>
          <a:bodyPr/>
          <a:lstStyle/>
          <a:p>
            <a:r>
              <a:rPr lang="en-US" dirty="0" smtClean="0"/>
              <a:t>By default, arguments to a function are </a:t>
            </a:r>
            <a:br>
              <a:rPr lang="en-US" dirty="0" smtClean="0"/>
            </a:br>
            <a:r>
              <a:rPr lang="en-US" dirty="0">
                <a:solidFill>
                  <a:srgbClr val="B23C00"/>
                </a:solidFill>
              </a:rPr>
              <a:t>passed by value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B23C00"/>
                </a:solidFill>
              </a:rPr>
              <a:t>copy</a:t>
            </a:r>
            <a:r>
              <a:rPr lang="en-US" dirty="0" smtClean="0"/>
              <a:t> of the argument’s value </a:t>
            </a:r>
            <a:br>
              <a:rPr lang="en-US" dirty="0" smtClean="0"/>
            </a:br>
            <a:r>
              <a:rPr lang="en-US" dirty="0" smtClean="0"/>
              <a:t>is passed to the function.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Any changes that the function makes to the parameters do not affect the calling arguments.</a:t>
            </a:r>
          </a:p>
          <a:p>
            <a:pPr lvl="1"/>
            <a:r>
              <a:rPr lang="en-US" dirty="0" smtClean="0"/>
              <a:t>Example: The faulty swap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Call-by-Value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77634"/>
            <a:ext cx="8229600" cy="2153291"/>
          </a:xfrm>
        </p:spPr>
        <p:txBody>
          <a:bodyPr/>
          <a:lstStyle/>
          <a:p>
            <a:r>
              <a:rPr lang="en-US" dirty="0" smtClean="0"/>
              <a:t>Why doesn’t this function do what was intended?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25" y="1417342"/>
            <a:ext cx="442460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void swap(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a,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b)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hu-HU" sz="2400" b="1" dirty="0">
                <a:latin typeface="Courier New" charset="0"/>
                <a:ea typeface="Courier New" charset="0"/>
                <a:cs typeface="Courier New" charset="0"/>
              </a:rPr>
              <a:t>    int </a:t>
            </a:r>
            <a:r>
              <a:rPr lang="hu-HU" sz="2400" b="1" dirty="0" err="1">
                <a:latin typeface="Courier New" charset="0"/>
                <a:ea typeface="Courier New" charset="0"/>
                <a:cs typeface="Courier New" charset="0"/>
              </a:rPr>
              <a:t>temp</a:t>
            </a:r>
            <a:r>
              <a:rPr lang="hu-HU" sz="2400" b="1" dirty="0">
                <a:latin typeface="Courier New" charset="0"/>
                <a:ea typeface="Courier New" charset="0"/>
                <a:cs typeface="Courier New" charset="0"/>
              </a:rPr>
              <a:t> = a;</a:t>
            </a:r>
          </a:p>
          <a:p>
            <a:r>
              <a:rPr lang="ro-RO" sz="2400" b="1" dirty="0">
                <a:latin typeface="Courier New" charset="0"/>
                <a:ea typeface="Courier New" charset="0"/>
                <a:cs typeface="Courier New" charset="0"/>
              </a:rPr>
              <a:t>    a = b;</a:t>
            </a:r>
          </a:p>
          <a:p>
            <a:r>
              <a:rPr lang="de-DE" sz="2400" b="1" dirty="0">
                <a:latin typeface="Courier New" charset="0"/>
                <a:ea typeface="Courier New" charset="0"/>
                <a:cs typeface="Courier New" charset="0"/>
              </a:rPr>
              <a:t>    b = </a:t>
            </a:r>
            <a:r>
              <a:rPr lang="de-DE" sz="2400" b="1" dirty="0" err="1">
                <a:latin typeface="Courier New" charset="0"/>
                <a:ea typeface="Courier New" charset="0"/>
                <a:cs typeface="Courier New" charset="0"/>
              </a:rPr>
              <a:t>temp</a:t>
            </a:r>
            <a:r>
              <a:rPr lang="de-DE" sz="2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de-DE" sz="2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3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Call-by-Reference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the function to be able to change the value of the caller’s arguments, you must use </a:t>
            </a:r>
            <a:r>
              <a:rPr lang="en-US" dirty="0">
                <a:solidFill>
                  <a:srgbClr val="B23C00"/>
                </a:solidFill>
              </a:rPr>
              <a:t>call-by-reference</a:t>
            </a:r>
            <a:r>
              <a:rPr lang="en-US" dirty="0" smtClean="0"/>
              <a:t>.</a:t>
            </a:r>
          </a:p>
          <a:p>
            <a:pPr lvl="4"/>
            <a:r>
              <a:rPr lang="en-US" dirty="0" smtClean="0"/>
              <a:t>	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B23C00"/>
                </a:solidFill>
              </a:rPr>
              <a:t>address</a:t>
            </a:r>
            <a:r>
              <a:rPr lang="en-US" dirty="0" smtClean="0"/>
              <a:t> of the actual argument </a:t>
            </a:r>
            <a:br>
              <a:rPr lang="en-US" dirty="0" smtClean="0"/>
            </a:br>
            <a:r>
              <a:rPr lang="en-US" dirty="0" smtClean="0"/>
              <a:t>is passed to the function.</a:t>
            </a:r>
          </a:p>
          <a:p>
            <a:pPr lvl="1"/>
            <a:r>
              <a:rPr lang="en-US" dirty="0" smtClean="0"/>
              <a:t>Example: The proper exchange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Call-by-Reference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6208"/>
            <a:ext cx="8229600" cy="724377"/>
          </a:xfrm>
        </p:spPr>
        <p:txBody>
          <a:bodyPr/>
          <a:lstStyle/>
          <a:p>
            <a:r>
              <a:rPr lang="en-US" dirty="0" smtClean="0"/>
              <a:t>Why is this code better?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37391" y="1417342"/>
            <a:ext cx="5530681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void exchange(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 a,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 b)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hu-HU" sz="2400" b="1" dirty="0">
                <a:latin typeface="Courier New" charset="0"/>
                <a:ea typeface="Courier New" charset="0"/>
                <a:cs typeface="Courier New" charset="0"/>
              </a:rPr>
              <a:t>    int </a:t>
            </a:r>
            <a:r>
              <a:rPr lang="hu-HU" sz="2400" b="1" dirty="0" err="1">
                <a:latin typeface="Courier New" charset="0"/>
                <a:ea typeface="Courier New" charset="0"/>
                <a:cs typeface="Courier New" charset="0"/>
              </a:rPr>
              <a:t>temp</a:t>
            </a:r>
            <a:r>
              <a:rPr lang="hu-HU" sz="2400" b="1" dirty="0">
                <a:latin typeface="Courier New" charset="0"/>
                <a:ea typeface="Courier New" charset="0"/>
                <a:cs typeface="Courier New" charset="0"/>
              </a:rPr>
              <a:t> = a;</a:t>
            </a:r>
          </a:p>
          <a:p>
            <a:r>
              <a:rPr lang="ro-RO" sz="2400" b="1" dirty="0">
                <a:latin typeface="Courier New" charset="0"/>
                <a:ea typeface="Courier New" charset="0"/>
                <a:cs typeface="Courier New" charset="0"/>
              </a:rPr>
              <a:t>    a = b;</a:t>
            </a:r>
          </a:p>
          <a:p>
            <a:r>
              <a:rPr lang="de-DE" sz="2400" b="1" dirty="0">
                <a:latin typeface="Courier New" charset="0"/>
                <a:ea typeface="Courier New" charset="0"/>
                <a:cs typeface="Courier New" charset="0"/>
              </a:rPr>
              <a:t>    b = </a:t>
            </a:r>
            <a:r>
              <a:rPr lang="de-DE" sz="2400" b="1" dirty="0" err="1">
                <a:latin typeface="Courier New" charset="0"/>
                <a:ea typeface="Courier New" charset="0"/>
                <a:cs typeface="Courier New" charset="0"/>
              </a:rPr>
              <a:t>temp</a:t>
            </a:r>
            <a:r>
              <a:rPr lang="de-DE" sz="2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de-DE" sz="2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7391" y="4831995"/>
            <a:ext cx="553068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void exchange(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dirty="0">
                <a:solidFill>
                  <a:srgbClr val="A12A03"/>
                </a:solidFill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a,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dirty="0">
                <a:solidFill>
                  <a:srgbClr val="A12A03"/>
                </a:solidFill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b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05022"/>
          </a:xfrm>
        </p:spPr>
        <p:txBody>
          <a:bodyPr/>
          <a:lstStyle/>
          <a:p>
            <a:r>
              <a:rPr lang="en-US" dirty="0" smtClean="0"/>
              <a:t>Design your function such that the caller does not need to know how you implemented it.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The function is a “black box”.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Abstraction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05022"/>
          </a:xfrm>
        </p:spPr>
        <p:txBody>
          <a:bodyPr/>
          <a:lstStyle/>
          <a:p>
            <a:r>
              <a:rPr lang="en-US" dirty="0" smtClean="0"/>
              <a:t>The function’s name, its formal parameters, </a:t>
            </a:r>
            <a:br>
              <a:rPr lang="en-US" dirty="0" smtClean="0"/>
            </a:br>
            <a:r>
              <a:rPr lang="en-US" dirty="0" smtClean="0"/>
              <a:t>and your comments should be sufficient </a:t>
            </a:r>
            <a:br>
              <a:rPr lang="en-US" dirty="0" smtClean="0"/>
            </a:br>
            <a:r>
              <a:rPr lang="en-US" dirty="0" smtClean="0"/>
              <a:t>for the caller.</a:t>
            </a:r>
          </a:p>
          <a:p>
            <a:pPr lvl="4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Preconditions</a:t>
            </a:r>
            <a:r>
              <a:rPr lang="en-US" dirty="0" smtClean="0"/>
              <a:t>: What must be true when the function is called.</a:t>
            </a:r>
          </a:p>
          <a:p>
            <a:pPr lvl="4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Postconditions</a:t>
            </a:r>
            <a:r>
              <a:rPr lang="en-US" dirty="0" smtClean="0"/>
              <a:t>: What will be true after the function completes its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2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Debugging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05022"/>
          </a:xfrm>
        </p:spPr>
        <p:txBody>
          <a:bodyPr/>
          <a:lstStyle/>
          <a:p>
            <a:r>
              <a:rPr lang="en-US" dirty="0" smtClean="0"/>
              <a:t>There are various techniques </a:t>
            </a:r>
            <a:br>
              <a:rPr lang="en-US" dirty="0" smtClean="0"/>
            </a:br>
            <a:r>
              <a:rPr lang="en-US" dirty="0" smtClean="0"/>
              <a:t>to test and debug functions.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You can add temporary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statements in your functions to print the values of local variables to help you determine what the function is doing.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With the Eclipse or the NetBeans IDE, you can set breakpoints, watch variables,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1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assert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053819"/>
          </a:xfrm>
        </p:spPr>
        <p:txBody>
          <a:bodyPr/>
          <a:lstStyle/>
          <a:p>
            <a:r>
              <a:rPr lang="en-US" dirty="0" smtClean="0"/>
              <a:t>Use the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assert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macro during development to check that a function’s preconditions hold.</a:t>
            </a:r>
          </a:p>
          <a:p>
            <a:pPr lvl="1"/>
            <a:r>
              <a:rPr lang="en-US" dirty="0" smtClean="0"/>
              <a:t>You must first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cassert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 smtClean="0"/>
              <a:t>Example:</a:t>
            </a:r>
          </a:p>
          <a:p>
            <a:pPr lvl="1"/>
            <a:endParaRPr lang="en-US" dirty="0"/>
          </a:p>
          <a:p>
            <a:r>
              <a:rPr lang="en-US" dirty="0" smtClean="0"/>
              <a:t>Later, when you are sure that your program is debugged and you are going into production, you can logically remove all the asserts by defining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NDEBUG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before the include: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26098" y="2800740"/>
            <a:ext cx="249299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assert(y != 0);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quotient = x/y;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098" y="5440658"/>
            <a:ext cx="295465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#define NDEBUG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cassert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1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#2: Rock Paper Scissors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5013936"/>
          </a:xfrm>
        </p:spPr>
        <p:txBody>
          <a:bodyPr/>
          <a:lstStyle/>
          <a:p>
            <a:r>
              <a:rPr lang="en-US" dirty="0" smtClean="0"/>
              <a:t>Practice decomposing a program </a:t>
            </a:r>
            <a:br>
              <a:rPr lang="en-US" dirty="0" smtClean="0"/>
            </a:br>
            <a:r>
              <a:rPr lang="en-US" dirty="0" smtClean="0"/>
              <a:t>by using functions.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Write a program where a human plays </a:t>
            </a:r>
            <a:br>
              <a:rPr lang="en-US" dirty="0" smtClean="0"/>
            </a:br>
            <a:r>
              <a:rPr lang="en-US" dirty="0" smtClean="0"/>
              <a:t>Rock Paper Scissors with the computer.</a:t>
            </a:r>
          </a:p>
          <a:p>
            <a:pPr lvl="1"/>
            <a:r>
              <a:rPr lang="en-US" dirty="0" smtClean="0"/>
              <a:t>Rock beats scissors.</a:t>
            </a:r>
          </a:p>
          <a:p>
            <a:pPr lvl="1"/>
            <a:r>
              <a:rPr lang="en-US" dirty="0" smtClean="0"/>
              <a:t>Paper beats rock.</a:t>
            </a:r>
          </a:p>
          <a:p>
            <a:pPr lvl="1"/>
            <a:r>
              <a:rPr lang="en-US" dirty="0" smtClean="0"/>
              <a:t>Scissors beats paper.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Each round:</a:t>
            </a:r>
          </a:p>
          <a:p>
            <a:pPr lvl="1"/>
            <a:r>
              <a:rPr lang="en-US" dirty="0" smtClean="0"/>
              <a:t>Prompt the human to enter a choice.</a:t>
            </a:r>
          </a:p>
          <a:p>
            <a:pPr lvl="1"/>
            <a:r>
              <a:rPr lang="en-US" dirty="0" smtClean="0"/>
              <a:t>The computer randomly chooses.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8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includes predefined functions.</a:t>
            </a:r>
          </a:p>
          <a:p>
            <a:pPr lvl="1"/>
            <a:r>
              <a:rPr lang="en-US" dirty="0" smtClean="0"/>
              <a:t>AKA “built-in” functions</a:t>
            </a:r>
          </a:p>
          <a:p>
            <a:pPr lvl="1"/>
            <a:r>
              <a:rPr lang="en-US" dirty="0" smtClean="0"/>
              <a:t>Example: Math function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sqrt</a:t>
            </a:r>
            <a:endParaRPr lang="en-US" b="1" dirty="0" smtClean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5"/>
            <a:endParaRPr lang="en-US" b="1" dirty="0" smtClean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Predefined functions are stored in libraries.</a:t>
            </a:r>
          </a:p>
          <a:p>
            <a:pPr lvl="1"/>
            <a:r>
              <a:rPr lang="en-US" dirty="0" smtClean="0"/>
              <a:t>Your program will need to include the appropriate library header files to enable the compiler to recognize the names of the predefined functions.</a:t>
            </a:r>
          </a:p>
          <a:p>
            <a:pPr lvl="1"/>
            <a:r>
              <a:rPr lang="en-US" dirty="0" smtClean="0"/>
              <a:t>Example: 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cmath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/>
              <a:t>in order to use predefined math functions like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sqrt</a:t>
            </a:r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8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Rock Paper Scissors</a:t>
            </a:r>
            <a:r>
              <a:rPr lang="en-US" i="1" dirty="0" smtClean="0"/>
              <a:t>, </a:t>
            </a:r>
            <a:r>
              <a:rPr lang="en-US" i="1" dirty="0" smtClean="0"/>
              <a:t>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each round, record whether the human player won, the computer won, or it was a tie.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At the end of the game, print how many times the human won, how many times the computer won, and how many times it was a tie.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2 Practice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practice problems in Canvas.</a:t>
            </a:r>
          </a:p>
          <a:p>
            <a:pPr lvl="1"/>
            <a:r>
              <a:rPr lang="en-US" dirty="0" smtClean="0"/>
              <a:t>They should appear in a day or two.</a:t>
            </a:r>
          </a:p>
          <a:p>
            <a:pPr lvl="5"/>
            <a:endParaRPr lang="en-US" dirty="0"/>
          </a:p>
          <a:p>
            <a:r>
              <a:rPr lang="en-US" dirty="0" smtClean="0"/>
              <a:t>Hope that the auto-scoring feature is working.</a:t>
            </a:r>
          </a:p>
          <a:p>
            <a:pPr lvl="1"/>
            <a:r>
              <a:rPr lang="en-US" dirty="0" smtClean="0"/>
              <a:t>It was a security certificate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3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</a:t>
            </a:r>
            <a:r>
              <a:rPr lang="en-US" dirty="0" smtClean="0"/>
              <a:t>Functions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51781" y="1323935"/>
            <a:ext cx="4301177" cy="400110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Savitch_ch_04.ppt</a:t>
            </a:r>
            <a:r>
              <a:rPr lang="en-US" sz="2000" dirty="0">
                <a:solidFill>
                  <a:srgbClr val="FFFF00"/>
                </a:solidFill>
              </a:rPr>
              <a:t>: slides </a:t>
            </a:r>
            <a:r>
              <a:rPr lang="en-US" sz="2000" dirty="0" smtClean="0">
                <a:solidFill>
                  <a:srgbClr val="FFFF00"/>
                </a:solidFill>
              </a:rPr>
              <a:t>8 – 12, 72</a:t>
            </a: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7" name="Picture 4" descr="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35" y="1811302"/>
            <a:ext cx="6248370" cy="443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45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46267"/>
          </a:xfrm>
        </p:spPr>
        <p:txBody>
          <a:bodyPr/>
          <a:lstStyle/>
          <a:p>
            <a:r>
              <a:rPr lang="en-US" dirty="0" smtClean="0"/>
              <a:t>To generate (pseudo-) random numbers </a:t>
            </a:r>
            <a:br>
              <a:rPr lang="en-US" dirty="0" smtClean="0"/>
            </a:br>
            <a:r>
              <a:rPr lang="en-US" dirty="0" smtClean="0"/>
              <a:t>using the predefined functions, first include </a:t>
            </a:r>
            <a:br>
              <a:rPr lang="en-US" dirty="0" smtClean="0"/>
            </a:br>
            <a:r>
              <a:rPr lang="en-US" dirty="0" smtClean="0"/>
              <a:t>two library header files: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“Seed” the random number generator:</a:t>
            </a:r>
          </a:p>
          <a:p>
            <a:pPr lvl="1"/>
            <a:endParaRPr lang="en-US" dirty="0" smtClean="0"/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If you don’t seed, you’ll always get </a:t>
            </a:r>
            <a:br>
              <a:rPr lang="en-US" dirty="0" smtClean="0"/>
            </a:br>
            <a:r>
              <a:rPr lang="en-US" dirty="0" smtClean="0"/>
              <a:t>the same “random” sequence.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34659" y="2697488"/>
            <a:ext cx="295465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cstdlib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include &lt;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ctime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08976" y="4203227"/>
            <a:ext cx="249299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srand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(time(0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));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0994" cy="4835525"/>
          </a:xfrm>
        </p:spPr>
        <p:txBody>
          <a:bodyPr/>
          <a:lstStyle/>
          <a:p>
            <a:r>
              <a:rPr lang="en-US" dirty="0" smtClean="0"/>
              <a:t>Each subsequent call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returns a “random” number ≥ 0</a:t>
            </a:r>
            <a:br>
              <a:rPr lang="en-US" dirty="0" smtClean="0"/>
            </a:br>
            <a:r>
              <a:rPr lang="en-US" dirty="0" smtClean="0"/>
              <a:t>and &lt;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RAND_MAX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Use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dirty="0" smtClean="0"/>
              <a:t>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dirty="0" smtClean="0"/>
              <a:t> </a:t>
            </a:r>
            <a:r>
              <a:rPr lang="en-US" dirty="0"/>
              <a:t>to scale to </a:t>
            </a:r>
            <a:r>
              <a:rPr lang="en-US" dirty="0" smtClean="0"/>
              <a:t>a desired number range.</a:t>
            </a:r>
          </a:p>
          <a:p>
            <a:pPr lvl="1"/>
            <a:r>
              <a:rPr lang="en-US" dirty="0" smtClean="0"/>
              <a:t>Example: Each execution of the expression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returns a random number </a:t>
            </a:r>
            <a:br>
              <a:rPr lang="en-US" dirty="0" smtClean="0"/>
            </a:br>
            <a:r>
              <a:rPr lang="en-US" dirty="0" smtClean="0"/>
              <a:t>with the value 1, 2, 3, 4, 5, or 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31355" y="1965976"/>
            <a:ext cx="126188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rand();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6337" y="4800585"/>
            <a:ext cx="203132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Courier New" charset="0"/>
                <a:ea typeface="Courier New" charset="0"/>
                <a:cs typeface="Courier New" charset="0"/>
              </a:rPr>
              <a:t>rand()%6 </a:t>
            </a:r>
            <a:r>
              <a:rPr lang="en-US" sz="2000" b="1">
                <a:latin typeface="Courier New" charset="0"/>
                <a:ea typeface="Courier New" charset="0"/>
                <a:cs typeface="Courier New" charset="0"/>
              </a:rPr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1904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4"/>
            <a:ext cx="8229600" cy="4754827"/>
          </a:xfrm>
        </p:spPr>
        <p:txBody>
          <a:bodyPr/>
          <a:lstStyle/>
          <a:p>
            <a:r>
              <a:rPr lang="en-US" dirty="0" smtClean="0"/>
              <a:t>Suppose integer variables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/>
              <a:t>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en-US" dirty="0" smtClean="0"/>
              <a:t> are initialized to 5 and 2, respectively.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What is the value of the division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/j</a:t>
            </a:r>
            <a:r>
              <a:rPr lang="en-US" dirty="0" smtClean="0"/>
              <a:t> ?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What if we wanted to have a quotient </a:t>
            </a:r>
            <a:br>
              <a:rPr lang="en-US" dirty="0" smtClean="0"/>
            </a:br>
            <a:r>
              <a:rPr lang="en-US" dirty="0" smtClean="0"/>
              <a:t>of type double?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want to keep the fraction.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0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2926047"/>
          </a:xfrm>
        </p:spPr>
        <p:txBody>
          <a:bodyPr/>
          <a:lstStyle/>
          <a:p>
            <a:r>
              <a:rPr lang="en-US" dirty="0" smtClean="0"/>
              <a:t>One way is to convert one of the operands </a:t>
            </a:r>
            <a:br>
              <a:rPr lang="en-US" dirty="0" smtClean="0"/>
            </a:br>
            <a:r>
              <a:rPr lang="en-US" dirty="0" smtClean="0"/>
              <a:t>(say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/>
              <a:t>) to double. </a:t>
            </a:r>
          </a:p>
          <a:p>
            <a:pPr lvl="1"/>
            <a:r>
              <a:rPr lang="en-US" dirty="0" smtClean="0"/>
              <a:t>Then the quotient will be type double.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won’t the following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8757" y="2880365"/>
            <a:ext cx="68018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double quotient =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static_cast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&lt;double&gt;(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)/j;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8757" y="4400474"/>
            <a:ext cx="68018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double quotient =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static_cast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&lt;double&gt;(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/j);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52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33426</TotalTime>
  <Words>1147</Words>
  <Application>Microsoft Macintosh PowerPoint</Application>
  <PresentationFormat>On-screen Show (4:3)</PresentationFormat>
  <Paragraphs>341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Courier New</vt:lpstr>
      <vt:lpstr>ＭＳ Ｐゴシック</vt:lpstr>
      <vt:lpstr>Times New Roman</vt:lpstr>
      <vt:lpstr>Wingdings</vt:lpstr>
      <vt:lpstr>Arial</vt:lpstr>
      <vt:lpstr>Quadrant</vt:lpstr>
      <vt:lpstr>CMPE 180-92 Data Structures and Algorithms in C++ February 2 Class Meeting</vt:lpstr>
      <vt:lpstr>Basic Info</vt:lpstr>
      <vt:lpstr>Assignment #1: Sample Solution</vt:lpstr>
      <vt:lpstr>Predefined Functions</vt:lpstr>
      <vt:lpstr>Predefined Functions, cont’d</vt:lpstr>
      <vt:lpstr>Random Numbers</vt:lpstr>
      <vt:lpstr>Random Numbers, cont’d</vt:lpstr>
      <vt:lpstr>Type Casting</vt:lpstr>
      <vt:lpstr>Type Casting, cont’d</vt:lpstr>
      <vt:lpstr>Programmer-Defined Functions</vt:lpstr>
      <vt:lpstr>Function Declarations</vt:lpstr>
      <vt:lpstr>Function Definitions</vt:lpstr>
      <vt:lpstr>Function Calls</vt:lpstr>
      <vt:lpstr>Void Functions</vt:lpstr>
      <vt:lpstr>Void Functions, cont’d</vt:lpstr>
      <vt:lpstr>Top-Down Design</vt:lpstr>
      <vt:lpstr>Top-Down Design Example</vt:lpstr>
      <vt:lpstr>Top-Down Design Example, cont’d</vt:lpstr>
      <vt:lpstr>Refinement 1</vt:lpstr>
      <vt:lpstr>A Convention for Functions</vt:lpstr>
      <vt:lpstr>Refinement 2</vt:lpstr>
      <vt:lpstr>Refinement 3</vt:lpstr>
      <vt:lpstr>Refinement 4</vt:lpstr>
      <vt:lpstr>Refinement 5</vt:lpstr>
      <vt:lpstr> Break</vt:lpstr>
      <vt:lpstr>Scope and Local Variables</vt:lpstr>
      <vt:lpstr>Block Scope</vt:lpstr>
      <vt:lpstr>Global Constants and Variables</vt:lpstr>
      <vt:lpstr>Overloading Function Names</vt:lpstr>
      <vt:lpstr>Overloading Function Names, cont’d</vt:lpstr>
      <vt:lpstr>Call-by-Value</vt:lpstr>
      <vt:lpstr>Call-by-Value, cont’d</vt:lpstr>
      <vt:lpstr>Call-by-Reference</vt:lpstr>
      <vt:lpstr>Call-by-Reference, cont’d</vt:lpstr>
      <vt:lpstr>Procedural Abstraction</vt:lpstr>
      <vt:lpstr>Procedural Abstraction, cont’d</vt:lpstr>
      <vt:lpstr>Testing and Debugging Functions</vt:lpstr>
      <vt:lpstr>assert</vt:lpstr>
      <vt:lpstr>Assignment #2: Rock Paper Scissors</vt:lpstr>
      <vt:lpstr>Rock Paper Scissors, cont’d</vt:lpstr>
      <vt:lpstr>Week 2 Practice Problems</vt:lpstr>
    </vt:vector>
  </TitlesOfParts>
  <Manager/>
  <Company>San Jose State University</Company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474</cp:revision>
  <dcterms:created xsi:type="dcterms:W3CDTF">2008-01-12T03:52:55Z</dcterms:created>
  <dcterms:modified xsi:type="dcterms:W3CDTF">2017-02-03T15:26:21Z</dcterms:modified>
  <cp:category/>
</cp:coreProperties>
</file>