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3" r:id="rId4"/>
    <p:sldId id="264" r:id="rId5"/>
    <p:sldId id="279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95" r:id="rId14"/>
    <p:sldId id="272" r:id="rId15"/>
    <p:sldId id="273" r:id="rId16"/>
    <p:sldId id="284" r:id="rId17"/>
    <p:sldId id="280" r:id="rId18"/>
    <p:sldId id="282" r:id="rId19"/>
    <p:sldId id="275" r:id="rId20"/>
    <p:sldId id="296" r:id="rId21"/>
    <p:sldId id="297" r:id="rId22"/>
    <p:sldId id="276" r:id="rId23"/>
    <p:sldId id="285" r:id="rId24"/>
    <p:sldId id="286" r:id="rId25"/>
    <p:sldId id="277" r:id="rId26"/>
    <p:sldId id="287" r:id="rId27"/>
    <p:sldId id="288" r:id="rId28"/>
    <p:sldId id="278" r:id="rId29"/>
    <p:sldId id="292" r:id="rId30"/>
    <p:sldId id="293" r:id="rId31"/>
    <p:sldId id="294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A03"/>
    <a:srgbClr val="B23C00"/>
    <a:srgbClr val="0033CC"/>
    <a:srgbClr val="E1F5FF"/>
    <a:srgbClr val="C6DEFF"/>
    <a:srgbClr val="66CC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6" autoAdjust="0"/>
    <p:restoredTop sz="98450" autoAdjust="0"/>
  </p:normalViewPr>
  <p:slideViewPr>
    <p:cSldViewPr>
      <p:cViewPr varScale="1">
        <p:scale>
          <a:sx n="145" d="100"/>
          <a:sy n="145" d="100"/>
        </p:scale>
        <p:origin x="200" y="57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February 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ieve_of_Eratosthen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February 9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the </a:t>
            </a:r>
            <a:r>
              <a:rPr lang="en-US" dirty="0" smtClean="0"/>
              <a:t>operator 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used 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dirty="0" smtClean="0"/>
              <a:t> skips blanks.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To read all characters from an input stream, including blanks, use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dirty="0" smtClean="0"/>
              <a:t> method: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put</a:t>
            </a:r>
            <a:r>
              <a:rPr lang="en-US" dirty="0" smtClean="0"/>
              <a:t> method to output any character </a:t>
            </a:r>
            <a:br>
              <a:rPr lang="en-US" dirty="0" smtClean="0"/>
            </a:br>
            <a:r>
              <a:rPr lang="en-US" dirty="0" smtClean="0"/>
              <a:t>to an output stream.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3626" y="3544065"/>
            <a:ext cx="203132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cin.get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Character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very useful Boolean functions </a:t>
            </a:r>
            <a:br>
              <a:rPr lang="en-US" dirty="0" smtClean="0"/>
            </a:br>
            <a:r>
              <a:rPr lang="en-US" dirty="0" smtClean="0"/>
              <a:t>that test a character: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isalpha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isdigit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isspace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toupper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tolower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eof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93892"/>
          </a:xfrm>
        </p:spPr>
        <p:txBody>
          <a:bodyPr/>
          <a:lstStyle/>
          <a:p>
            <a:r>
              <a:rPr lang="en-US" dirty="0" smtClean="0"/>
              <a:t>Boolean function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eof</a:t>
            </a:r>
            <a:r>
              <a:rPr lang="en-US" dirty="0" smtClean="0"/>
              <a:t> tests whether or not an input stream has read the entire file.</a:t>
            </a:r>
          </a:p>
          <a:p>
            <a:pPr lvl="1"/>
            <a:r>
              <a:rPr lang="en-US" dirty="0" err="1" smtClean="0"/>
              <a:t>eof</a:t>
            </a:r>
            <a:r>
              <a:rPr lang="en-US" dirty="0" smtClean="0"/>
              <a:t> = end of file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eof</a:t>
            </a:r>
            <a:r>
              <a:rPr lang="en-US" dirty="0" smtClean="0"/>
              <a:t> returns true only </a:t>
            </a:r>
            <a:r>
              <a:rPr lang="en-US" u="sng" dirty="0" smtClean="0"/>
              <a:t>after</a:t>
            </a:r>
            <a:r>
              <a:rPr lang="en-US" dirty="0" smtClean="0"/>
              <a:t> an attempt was made to read past the end of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2785351"/>
            <a:ext cx="34932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in_stream.eof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()) 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1295401"/>
            <a:ext cx="8412433" cy="4785330"/>
          </a:xfrm>
        </p:spPr>
        <p:txBody>
          <a:bodyPr/>
          <a:lstStyle/>
          <a:p>
            <a:r>
              <a:rPr lang="en-US" dirty="0" smtClean="0"/>
              <a:t>An array variable can have multiple values.</a:t>
            </a:r>
          </a:p>
          <a:p>
            <a:r>
              <a:rPr lang="en-US" dirty="0" smtClean="0"/>
              <a:t>All values must be the same data type.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Declare an array variable by indicating </a:t>
            </a:r>
            <a:br>
              <a:rPr lang="en-US" dirty="0" smtClean="0"/>
            </a:br>
            <a:r>
              <a:rPr lang="en-US" dirty="0" smtClean="0"/>
              <a:t>how many elements.</a:t>
            </a:r>
          </a:p>
          <a:p>
            <a:pPr lvl="1"/>
            <a:r>
              <a:rPr lang="en-US" dirty="0" smtClean="0"/>
              <a:t>Example: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subscripts to access array elements.</a:t>
            </a:r>
          </a:p>
          <a:p>
            <a:r>
              <a:rPr lang="en-US" dirty="0" smtClean="0"/>
              <a:t>Subscript values for an array can range from </a:t>
            </a:r>
            <a:br>
              <a:rPr lang="en-US" dirty="0" smtClean="0"/>
            </a:br>
            <a:r>
              <a:rPr lang="en-US" dirty="0" smtClean="0"/>
              <a:t>0 ...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/>
              <a:t>-1 where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/>
              <a:t> is equal to the number of elements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3513107"/>
            <a:ext cx="15696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a[6];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initialize an array when you declare it:</a:t>
            </a:r>
          </a:p>
          <a:p>
            <a:endParaRPr lang="en-US" dirty="0"/>
          </a:p>
          <a:p>
            <a:pPr lvl="1"/>
            <a:r>
              <a:rPr lang="en-US" dirty="0" smtClean="0"/>
              <a:t>If you initialize an array this way, </a:t>
            </a:r>
            <a:br>
              <a:rPr lang="en-US" dirty="0" smtClean="0"/>
            </a:br>
            <a:r>
              <a:rPr lang="en-US" dirty="0" smtClean="0"/>
              <a:t>you can leave off the array size.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 can initialize the array </a:t>
            </a:r>
            <a:br>
              <a:rPr lang="en-US" dirty="0" smtClean="0"/>
            </a:br>
            <a:r>
              <a:rPr lang="en-US" dirty="0" smtClean="0"/>
              <a:t>with assignments: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Or with a loop: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9651" y="1874537"/>
            <a:ext cx="390683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ages[] = {12, 9, 7, 2};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6601" y="3246122"/>
            <a:ext cx="197682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ages[4];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ages[0] = 12;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ages[1] = 9;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ages[2] = 7;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ages[3] = 2;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4643" y="5251522"/>
            <a:ext cx="58368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ages[4];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 4;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++) ages[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] = 0;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pass an entire array to a function, indicate that a parameter is an array 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Also pass the array size.</a:t>
            </a:r>
          </a:p>
          <a:p>
            <a:r>
              <a:rPr lang="en-US" dirty="0" smtClean="0"/>
              <a:t>Arrays are implicitly passed by reference.</a:t>
            </a:r>
          </a:p>
          <a:p>
            <a:r>
              <a:rPr lang="en-US" dirty="0" smtClean="0"/>
              <a:t>Make the array parameter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to indicate that the function does not change the array.</a:t>
            </a:r>
          </a:p>
          <a:p>
            <a:pPr lvl="1"/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3935" y="2693912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smtClean="0">
                <a:latin typeface="Courier New" charset="0"/>
                <a:ea typeface="Courier New" charset="0"/>
                <a:cs typeface="Courier New" charset="0"/>
              </a:rPr>
              <a:t>void sort(double a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[],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size);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5714" y="5635665"/>
            <a:ext cx="61125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double average(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double a[],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size);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#3.a. Prime Numbers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Sieve of Eratosthenes </a:t>
            </a:r>
            <a:r>
              <a:rPr lang="en-US" dirty="0" smtClean="0"/>
              <a:t>to generate an array of prime numbers under 100: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/>
          </a:p>
          <a:p>
            <a:pPr lvl="1"/>
            <a:r>
              <a:rPr lang="en-US" dirty="0"/>
              <a:t>See: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en.wikipedia.org/wiki/Sieve_of_Eratosthenes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8198" y="2331732"/>
            <a:ext cx="388760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Primes: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.  2  3  .  5  .  7  .  .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11  . 13  .  .  . 17  . 19  .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.  . 23  .  .  .  .  . 29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31  .  .  .  .  . 37  .  .  .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41  . 43  .  .  . 47  .  .  .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.  . 53  .  .  .  .  . 59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61  .  .  .  .  . 67  .  .  .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71  . 73  .  .  .  .  . 79  .</a:t>
            </a:r>
          </a:p>
          <a:p>
            <a:r>
              <a:rPr lang="cs-CZ" b="1" dirty="0">
                <a:latin typeface="Courier New" charset="0"/>
                <a:ea typeface="Courier New" charset="0"/>
                <a:cs typeface="Courier New" charset="0"/>
              </a:rPr>
              <a:t>  .  . 83  .  .  .  .  . 89  .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.  .  .  .  .  . 97  .  .  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multidimensional array is an </a:t>
            </a:r>
            <a:r>
              <a:rPr lang="en-US" dirty="0" smtClean="0">
                <a:solidFill>
                  <a:srgbClr val="A12A03"/>
                </a:solidFill>
              </a:rPr>
              <a:t>array of arrays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A two-dimensional array: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Each element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page</a:t>
            </a:r>
            <a:r>
              <a:rPr lang="en-US" dirty="0" smtClean="0"/>
              <a:t> is itself </a:t>
            </a:r>
            <a:br>
              <a:rPr lang="en-US" dirty="0" smtClean="0"/>
            </a:br>
            <a:r>
              <a:rPr lang="en-US" dirty="0" smtClean="0"/>
              <a:t>an array of 100 characters.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multiple subscripts to access an element </a:t>
            </a:r>
            <a:br>
              <a:rPr lang="en-US" dirty="0" smtClean="0"/>
            </a:br>
            <a:r>
              <a:rPr lang="en-US" dirty="0" smtClean="0"/>
              <a:t>of a multidimensional array.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page[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][j]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access 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character of 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row.</a:t>
            </a:r>
          </a:p>
          <a:p>
            <a:pPr lvl="1"/>
            <a:r>
              <a:rPr lang="en-US" dirty="0" smtClean="0"/>
              <a:t>What is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page[k]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70013" y="2240293"/>
            <a:ext cx="280397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smtClean="0">
                <a:latin typeface="Courier New" charset="0"/>
                <a:ea typeface="Courier New" charset="0"/>
                <a:cs typeface="Courier New" charset="0"/>
              </a:rPr>
              <a:t>char page[30][100];</a:t>
            </a:r>
            <a:endParaRPr lang="en-US" sz="18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#2: </a:t>
            </a:r>
            <a:r>
              <a:rPr lang="en-US" dirty="0" smtClean="0"/>
              <a:t>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#3.b. Spirals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 sequence of integers in a counter-clockwise spiral that is enclosed in a square matrix n-by-n.</a:t>
            </a:r>
          </a:p>
          <a:p>
            <a:pPr lvl="1"/>
            <a:r>
              <a:rPr lang="en-US" dirty="0" smtClean="0"/>
              <a:t>The 2-dimensional array has n rows and n columns.</a:t>
            </a:r>
          </a:p>
          <a:p>
            <a:r>
              <a:rPr lang="en-US" dirty="0" smtClean="0"/>
              <a:t>Start with a given value in the center of the matrix.</a:t>
            </a:r>
          </a:p>
          <a:p>
            <a:pPr lvl="1"/>
            <a:r>
              <a:rPr lang="en-US" dirty="0" smtClean="0"/>
              <a:t>The starting value is not necessarily 1.</a:t>
            </a:r>
          </a:p>
          <a:p>
            <a:r>
              <a:rPr lang="en-US" dirty="0" smtClean="0"/>
              <a:t>Arrange subsequent values in a counter-clockwise spiral that grows outward until it fills the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#3.b. </a:t>
            </a:r>
            <a:r>
              <a:rPr lang="en-US" dirty="0" smtClean="0"/>
              <a:t>Spirals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2"/>
            <a:ext cx="8229600" cy="2537943"/>
          </a:xfrm>
        </p:spPr>
        <p:txBody>
          <a:bodyPr/>
          <a:lstStyle/>
          <a:p>
            <a:r>
              <a:rPr lang="en-US" dirty="0" smtClean="0"/>
              <a:t>Example spirals</a:t>
            </a:r>
          </a:p>
          <a:p>
            <a:pPr lvl="1"/>
            <a:r>
              <a:rPr lang="en-US" dirty="0" smtClean="0"/>
              <a:t>Size 5, starting value 1: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Size 9, starting value 11: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1558" y="1874537"/>
            <a:ext cx="265329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17  16  15  14  13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18   5   4   3  12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19   6   </a:t>
            </a:r>
            <a:r>
              <a:rPr lang="is-IS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   2  11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20   7   8   9  10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21  22  23  24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25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905" y="3863846"/>
            <a:ext cx="462819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75  74  73  72  71  70  69  68  67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76  47  46  45  44  43  42  41  66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77  48  27  26  25  24  23  40  65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78  49  28  15  14  13  22  39  64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79  50  29  16  </a:t>
            </a:r>
            <a:r>
              <a:rPr lang="is-IS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12  21  38  63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80  51  30  17  18  19  20  37  62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81  52  31  32  33  34  35  36  61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82  53  54  55  56  57  58  59  60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83  84  85  86  87  88  89  90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91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C programs used arrays </a:t>
            </a:r>
            <a:br>
              <a:rPr lang="en-US" dirty="0" smtClean="0"/>
            </a:br>
            <a:r>
              <a:rPr lang="en-US" dirty="0" smtClean="0"/>
              <a:t>of characters to represent strings:</a:t>
            </a:r>
          </a:p>
          <a:p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A C string is always terminated by </a:t>
            </a:r>
            <a:br>
              <a:rPr lang="en-US" dirty="0" smtClean="0"/>
            </a:br>
            <a:r>
              <a:rPr lang="en-US" dirty="0" smtClean="0"/>
              <a:t>the null character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\0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the array size was one greater than the number of characters in the string.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greeting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character array above has size 14.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6076" y="2331732"/>
            <a:ext cx="50097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char greeting[] = "Hello, world!";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assign a string value to a C string array variable:</a:t>
            </a:r>
          </a:p>
          <a:p>
            <a:pPr lvl="1"/>
            <a:r>
              <a:rPr lang="en-US" dirty="0" smtClean="0"/>
              <a:t>Illegal: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Instead, you use 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strcpy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(“string copy”) function: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Warning: Do not copy past the end </a:t>
            </a:r>
            <a:br>
              <a:rPr lang="en-US" dirty="0" smtClean="0"/>
            </a:br>
            <a:r>
              <a:rPr lang="en-US" dirty="0" smtClean="0"/>
              <a:t>                of the destination string!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1760" y="2240293"/>
            <a:ext cx="33554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greeting = "Good-bye!";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7562" y="3429000"/>
            <a:ext cx="43204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strcpy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(greeting, "Good-bye!");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two C strings, use 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strcmp</a:t>
            </a:r>
            <a:r>
              <a:rPr lang="en-US" dirty="0" smtClean="0"/>
              <a:t> (“string compare”) function:</a:t>
            </a:r>
          </a:p>
          <a:p>
            <a:pPr lvl="4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returns:</a:t>
            </a:r>
          </a:p>
          <a:p>
            <a:pPr lvl="1"/>
            <a:r>
              <a:rPr lang="en-US" dirty="0" smtClean="0"/>
              <a:t>a negative value if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str1</a:t>
            </a:r>
            <a:r>
              <a:rPr lang="en-US" dirty="0" smtClean="0"/>
              <a:t> comes </a:t>
            </a:r>
            <a:br>
              <a:rPr lang="en-US" dirty="0" smtClean="0"/>
            </a:br>
            <a:r>
              <a:rPr lang="en-US" dirty="0" smtClean="0"/>
              <a:t>alphabetically </a:t>
            </a:r>
            <a:r>
              <a:rPr lang="en-US" u="sng" dirty="0" smtClean="0"/>
              <a:t>before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str2</a:t>
            </a:r>
            <a:endParaRPr lang="en-US" dirty="0">
              <a:cs typeface="Courier New" charset="0"/>
            </a:endParaRPr>
          </a:p>
          <a:p>
            <a:pPr lvl="1"/>
            <a:r>
              <a:rPr lang="en-US" dirty="0" smtClean="0"/>
              <a:t>zero if they contain the </a:t>
            </a:r>
            <a:r>
              <a:rPr lang="en-US" u="sng" dirty="0" smtClean="0"/>
              <a:t>same</a:t>
            </a:r>
            <a:r>
              <a:rPr lang="en-US" dirty="0" smtClean="0"/>
              <a:t> characters</a:t>
            </a:r>
          </a:p>
          <a:p>
            <a:pPr lvl="1"/>
            <a:r>
              <a:rPr lang="en-US" dirty="0" smtClean="0"/>
              <a:t>a positive value if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str1</a:t>
            </a:r>
            <a:r>
              <a:rPr lang="en-US" dirty="0" smtClean="0"/>
              <a:t> comes </a:t>
            </a:r>
            <a:br>
              <a:rPr lang="en-US" dirty="0" smtClean="0"/>
            </a:br>
            <a:r>
              <a:rPr lang="en-US" dirty="0" smtClean="0"/>
              <a:t>alphabetically </a:t>
            </a:r>
            <a:r>
              <a:rPr lang="en-US" u="sng" dirty="0" smtClean="0"/>
              <a:t>after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0013" y="2423171"/>
            <a:ext cx="280397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strcmp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(str1, str2);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programs use the standard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class: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initialize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variables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 smtClean="0"/>
              <a:t>you declare them: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assign to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 smtClean="0"/>
              <a:t> variables: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1084" y="1874537"/>
            <a:ext cx="326243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3307" y="3816827"/>
            <a:ext cx="387798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string noun, s1, s2, s3;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string verb("go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4672" y="5440658"/>
            <a:ext cx="295465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noun = </a:t>
            </a:r>
            <a:r>
              <a:rPr lang="en-US" sz="2000" b="1" smtClean="0">
                <a:latin typeface="Courier New" charset="0"/>
                <a:ea typeface="Courier New" charset="0"/>
                <a:cs typeface="Courier New" charset="0"/>
              </a:rPr>
              <a:t>"computer";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Class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concatenation:</a:t>
            </a:r>
          </a:p>
          <a:p>
            <a:endParaRPr lang="en-US" dirty="0"/>
          </a:p>
          <a:p>
            <a:r>
              <a:rPr lang="en-US" dirty="0" smtClean="0"/>
              <a:t>String comparisons 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!=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&gt;=</a:t>
            </a:r>
          </a:p>
          <a:p>
            <a:pPr lvl="1"/>
            <a:r>
              <a:rPr lang="en-US" dirty="0" smtClean="0"/>
              <a:t>Lexicographic comparisons as expected.</a:t>
            </a:r>
          </a:p>
          <a:p>
            <a:pPr lvl="4"/>
            <a:endParaRPr lang="en-US" dirty="0"/>
          </a:p>
          <a:p>
            <a:r>
              <a:rPr lang="en-US" dirty="0" smtClean="0"/>
              <a:t>Strings automatically grow and shrink in size.</a:t>
            </a:r>
          </a:p>
          <a:p>
            <a:pPr lvl="1"/>
            <a:r>
              <a:rPr lang="en-US" dirty="0" smtClean="0"/>
              <a:t>A string keeps track of its own size.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the member function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en-US" dirty="0" smtClean="0"/>
              <a:t> to safely access </a:t>
            </a:r>
            <a:br>
              <a:rPr lang="en-US" dirty="0" smtClean="0"/>
            </a:br>
            <a:r>
              <a:rPr lang="en-US" dirty="0" smtClean="0"/>
              <a:t>a character of a string: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s1.at(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s1[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en-US" dirty="0" smtClean="0"/>
              <a:t> is dangerous if you go beyond the length.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4297" y="1874537"/>
            <a:ext cx="33554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s1 = s2 + " and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+ s3;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dirty="0"/>
              <a:t> Class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Many useful member functions :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str.length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str.at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str.substr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(position, length)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str.insert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 str2)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str.erase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 length)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str.find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(str1)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str.find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(str1,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str.find_first_of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(str1,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str.find_first_not_of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(str1,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is a kind of array whose length can dynamically grow and shrink.</a:t>
            </a:r>
          </a:p>
          <a:p>
            <a:pPr lvl="1"/>
            <a:r>
              <a:rPr lang="en-US" dirty="0" smtClean="0"/>
              <a:t>Vectors are part of the C++ </a:t>
            </a:r>
            <a:br>
              <a:rPr lang="en-US" dirty="0" smtClean="0"/>
            </a:br>
            <a:r>
              <a:rPr lang="en-US" dirty="0" smtClean="0">
                <a:solidFill>
                  <a:srgbClr val="A12A03"/>
                </a:solidFill>
              </a:rPr>
              <a:t>Standard Template Library </a:t>
            </a:r>
            <a:r>
              <a:rPr lang="en-US" dirty="0" smtClean="0"/>
              <a:t>(STL).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Like an array, a vector has a </a:t>
            </a:r>
            <a:r>
              <a:rPr lang="en-US" dirty="0" smtClean="0">
                <a:solidFill>
                  <a:srgbClr val="A12A03"/>
                </a:solidFill>
              </a:rPr>
              <a:t>base type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all its elements are of that type.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Different declaration syntaxes from arrays: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5006" y="5074902"/>
            <a:ext cx="47339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vector&lt;double&gt; salaries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vector&lt;bool&gt;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truthTable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(10);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vector&lt;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&gt; ages = {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12, 9, 7, 2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2267" y="1965976"/>
            <a:ext cx="2313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An array </a:t>
            </a:r>
            <a:r>
              <a:rPr lang="en-US" sz="1800" smtClean="0">
                <a:solidFill>
                  <a:srgbClr val="0033CC"/>
                </a:solidFill>
              </a:rPr>
              <a:t>on steroids!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into a vector like an array: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ages[2]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Use with a</a:t>
            </a:r>
            <a:br>
              <a:rPr lang="en-US" dirty="0" smtClean="0"/>
            </a:br>
            <a:r>
              <a:rPr lang="en-US" dirty="0" smtClean="0"/>
              <a:t>standard </a:t>
            </a:r>
            <a:br>
              <a:rPr lang="en-US" dirty="0" smtClean="0"/>
            </a:br>
            <a:r>
              <a:rPr lang="en-US" dirty="0" smtClean="0"/>
              <a:t>for loop: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Or with a</a:t>
            </a:r>
            <a:br>
              <a:rPr lang="en-US" dirty="0" smtClean="0"/>
            </a:br>
            <a:r>
              <a:rPr lang="en-US" dirty="0" smtClean="0">
                <a:solidFill>
                  <a:srgbClr val="A12A03"/>
                </a:solidFill>
              </a:rPr>
              <a:t>ranged </a:t>
            </a:r>
            <a:br>
              <a:rPr lang="en-US" dirty="0" smtClean="0">
                <a:solidFill>
                  <a:srgbClr val="A12A03"/>
                </a:solidFill>
              </a:rPr>
            </a:br>
            <a:r>
              <a:rPr lang="en-US" dirty="0" smtClean="0">
                <a:solidFill>
                  <a:srgbClr val="A12A03"/>
                </a:solidFill>
              </a:rPr>
              <a:t>for loop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537" y="2148854"/>
            <a:ext cx="528542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ages.size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ages[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]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7537" y="3713162"/>
            <a:ext cx="34932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age : ages)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age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(input/output) for a program can be considered a stream of characters.</a:t>
            </a:r>
          </a:p>
          <a:p>
            <a:pPr lvl="1"/>
            <a:r>
              <a:rPr lang="en-US" dirty="0" smtClean="0"/>
              <a:t>Represented in a program by a </a:t>
            </a:r>
            <a:r>
              <a:rPr lang="en-US" dirty="0" smtClean="0">
                <a:solidFill>
                  <a:srgbClr val="B23C00"/>
                </a:solidFill>
              </a:rPr>
              <a:t>stream variable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B23C00"/>
                </a:solidFill>
              </a:rPr>
              <a:t>input stream </a:t>
            </a:r>
            <a:r>
              <a:rPr lang="en-US" dirty="0" smtClean="0"/>
              <a:t>into your program can be</a:t>
            </a:r>
          </a:p>
          <a:p>
            <a:pPr lvl="1"/>
            <a:r>
              <a:rPr lang="en-US" dirty="0" smtClean="0"/>
              <a:t>characters typed at the keyboard</a:t>
            </a:r>
          </a:p>
          <a:p>
            <a:pPr lvl="1"/>
            <a:r>
              <a:rPr lang="en-US" dirty="0" smtClean="0"/>
              <a:t>characters read from a file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B23C00"/>
                </a:solidFill>
              </a:rPr>
              <a:t>output stream </a:t>
            </a:r>
            <a:r>
              <a:rPr lang="en-US" dirty="0" smtClean="0"/>
              <a:t>from your program can be</a:t>
            </a:r>
          </a:p>
          <a:p>
            <a:pPr lvl="1"/>
            <a:r>
              <a:rPr lang="en-US" dirty="0" smtClean="0"/>
              <a:t>characters displayed on the screen</a:t>
            </a:r>
          </a:p>
          <a:p>
            <a:pPr lvl="1"/>
            <a:r>
              <a:rPr lang="en-US" dirty="0" smtClean="0"/>
              <a:t>characters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new values to the end of a vector: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Vector assignment: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v1 = v2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Element-by-element assignment of values.</a:t>
            </a:r>
          </a:p>
          <a:p>
            <a:pPr lvl="1"/>
            <a:r>
              <a:rPr lang="en-US" dirty="0" smtClean="0"/>
              <a:t>The size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dirty="0" smtClean="0"/>
              <a:t> can change to match the size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v2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0722" y="1874537"/>
            <a:ext cx="418255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salaries.push_back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(100000.0);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salaries.push_back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(75000.0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salaries.push_back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(150000.0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salaries.push_back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(200000.0);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Size</a:t>
            </a:r>
            <a:r>
              <a:rPr lang="en-US" dirty="0" smtClean="0"/>
              <a:t> of a vector: The current number of elements that the vector contains: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v.size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4"/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Capacity</a:t>
            </a:r>
            <a:r>
              <a:rPr lang="en-US" dirty="0" smtClean="0"/>
              <a:t> of a vector: The number of elements for which memory is currently allocated: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v.capacity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Change the size:</a:t>
            </a:r>
          </a:p>
          <a:p>
            <a:pPr lvl="1"/>
            <a:r>
              <a:rPr lang="en-US" dirty="0" smtClean="0"/>
              <a:t>Explicitly set the capacity:</a:t>
            </a:r>
          </a:p>
          <a:p>
            <a:pPr lvl="1"/>
            <a:r>
              <a:rPr lang="en-US" dirty="0" smtClean="0"/>
              <a:t>Bump up the capacity by 10: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195" y="4339814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v.reserve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(32)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4951" y="4797009"/>
            <a:ext cx="34932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>
              <a:tabLst>
                <a:tab pos="1020763" algn="l"/>
              </a:tabLst>
            </a:pP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v.reserve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v.size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10)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488" y="3886195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v.resize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(24)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#3.c. Prime Spirals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Assignment #3.b, except use vectors instead of arrays.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Instead of printing the numbers in the spiral, print dots and hashes instead.</a:t>
            </a:r>
          </a:p>
          <a:p>
            <a:pPr lvl="1"/>
            <a:r>
              <a:rPr lang="en-US" dirty="0" smtClean="0"/>
              <a:t>Print a hash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smtClean="0"/>
              <a:t>) if the position corresponds to a prime number.</a:t>
            </a:r>
          </a:p>
          <a:p>
            <a:pPr lvl="1"/>
            <a:r>
              <a:rPr lang="en-US" dirty="0" smtClean="0"/>
              <a:t>Print a dot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smtClean="0"/>
              <a:t>) if the position corresponds to a composite number.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Curious patterns will emerge in the matrix!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#3.c. Prime </a:t>
            </a:r>
            <a:r>
              <a:rPr lang="en-US" dirty="0" smtClean="0"/>
              <a:t>Spirals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4206239" cy="4835525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Size 25, starting at 11: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97589" y="1288373"/>
            <a:ext cx="250902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#.........#.....#.#.....#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.....#...#.......#.......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....#.......#...#........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.......#.............#...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........#.....#.....#.#..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.#.#.........#.#...#.....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#...#.....#.#...........#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.........#.#...#.#.#.#.#.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....#.#...#.#...#........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.#...#.#.#...#.#.....#...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..#...........#...#...#..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.............#...#.....#.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#.#.....#.#.#.....#......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...........#.#.#.....#.#.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#...#.#...#.....#...#.#..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.#.#.....#.....#.........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........#.....#.....#...#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...#.........#...#.#...#.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....#.#.....#.....#......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.......#...#.#...#.......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#...#.........#.......#..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...#.....#.......#.......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..#.#.....#...#.....#...#</a:t>
            </a:r>
          </a:p>
          <a:p>
            <a:r>
              <a:rPr lang="uk-UA" sz="1200" b="1" dirty="0">
                <a:latin typeface="Courier New" charset="0"/>
                <a:ea typeface="Courier New" charset="0"/>
                <a:cs typeface="Courier New" charset="0"/>
              </a:rPr>
              <a:t>.....#.#.................</a:t>
            </a:r>
          </a:p>
          <a:p>
            <a:r>
              <a:rPr lang="uk-UA" sz="1200" b="1" dirty="0" smtClean="0">
                <a:latin typeface="Courier New" charset="0"/>
                <a:ea typeface="Courier New" charset="0"/>
                <a:cs typeface="Courier New" charset="0"/>
              </a:rPr>
              <a:t>..#...#.#...........#....</a:t>
            </a:r>
            <a:endParaRPr lang="uk-UA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#3.c. Prime Spirals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291849" cy="1493526"/>
          </a:xfrm>
        </p:spPr>
        <p:txBody>
          <a:bodyPr/>
          <a:lstStyle/>
          <a:p>
            <a:r>
              <a:rPr lang="en-US" smtClean="0"/>
              <a:t>Are there patterns in the prime numbers?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/Users/rmak/Desktop/Screen Shot 2017-01-16 at 4.34.01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7" y="1325304"/>
            <a:ext cx="49530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In order for a program to read from a data file, </a:t>
            </a:r>
            <a:br>
              <a:rPr lang="en-US" dirty="0" smtClean="0"/>
            </a:br>
            <a:r>
              <a:rPr lang="en-US" dirty="0" smtClean="0"/>
              <a:t>it must first connect a stream variable to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0792" y="2231736"/>
            <a:ext cx="783740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fstream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ifstream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in_stream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   // input  file stream variable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ofstream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out_stream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  // output file stream variable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in_stream.open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infile.dat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");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// connect to the input file</a:t>
            </a:r>
          </a:p>
          <a:p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out_stream.open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outfile.dat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// connect to the output file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// Read three integer values from the input file.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value1, value2, value3;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in_stream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&gt;&gt; value1 &gt;&gt; value2 &gt;&gt; value3;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// Write to the output file.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out_stream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Value #1 is "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value1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&lt;&lt;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 Value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#2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is 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 value2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I/O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 smtClean="0"/>
              <a:t>Close a stream when you’re done with reading or writing it.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a stream releases the associated file for use by another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0013" y="2423171"/>
            <a:ext cx="28039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in_stream.close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out_stream.close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Name vs. 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confuse the name of a program’s stream variable with the name of the file.</a:t>
            </a:r>
          </a:p>
          <a:p>
            <a:pPr lvl="1"/>
            <a:r>
              <a:rPr lang="en-US" dirty="0" smtClean="0"/>
              <a:t>The stream variable’s name is </a:t>
            </a:r>
            <a:br>
              <a:rPr lang="en-US" dirty="0" smtClean="0"/>
            </a:br>
            <a:r>
              <a:rPr lang="en-US" dirty="0" smtClean="0"/>
              <a:t>internal to the program.</a:t>
            </a:r>
          </a:p>
          <a:p>
            <a:pPr lvl="1"/>
            <a:r>
              <a:rPr lang="en-US" dirty="0" smtClean="0"/>
              <a:t>The file’s name is external to the program.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Calling a stream’s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method connects </a:t>
            </a:r>
            <a:br>
              <a:rPr lang="en-US" dirty="0" smtClean="0"/>
            </a:br>
            <a:r>
              <a:rPr lang="en-US" dirty="0" smtClean="0"/>
              <a:t>the stream to the file.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stream is an object.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close</a:t>
            </a:r>
            <a:r>
              <a:rPr lang="en-US" dirty="0" smtClean="0"/>
              <a:t> are methods </a:t>
            </a:r>
            <a:br>
              <a:rPr lang="en-US" dirty="0" smtClean="0"/>
            </a:br>
            <a:r>
              <a:rPr lang="en-US" dirty="0" smtClean="0"/>
              <a:t>we can call on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0244" y="5166341"/>
            <a:ext cx="304795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</a:rPr>
              <a:t>We’ll learn about C++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classes and objects later.</a:t>
            </a: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/>
              <a:t>Formatting a value that is being output includes</a:t>
            </a:r>
          </a:p>
          <a:p>
            <a:pPr lvl="1"/>
            <a:r>
              <a:rPr lang="en-US" dirty="0" smtClean="0"/>
              <a:t>determining the width of the output field</a:t>
            </a:r>
          </a:p>
          <a:p>
            <a:pPr lvl="1"/>
            <a:r>
              <a:rPr lang="en-US" dirty="0" smtClean="0"/>
              <a:t>deciding whether to write numbers in fixed-point notation or in scientific notation</a:t>
            </a:r>
          </a:p>
          <a:p>
            <a:pPr lvl="1"/>
            <a:r>
              <a:rPr lang="en-US" dirty="0" smtClean="0"/>
              <a:t>setting how many digits after the decimal point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To format output to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call its member functions:</a:t>
            </a:r>
          </a:p>
          <a:p>
            <a:pPr lvl="1"/>
            <a:r>
              <a:rPr lang="en-US" dirty="0" smtClean="0"/>
              <a:t>Use fixed-point notation instead of scientific notation.</a:t>
            </a:r>
          </a:p>
          <a:p>
            <a:pPr lvl="1"/>
            <a:r>
              <a:rPr lang="en-US" dirty="0" smtClean="0"/>
              <a:t>Always include the decimal point in the output.</a:t>
            </a:r>
          </a:p>
          <a:p>
            <a:pPr lvl="1"/>
            <a:r>
              <a:rPr lang="en-US" dirty="0" smtClean="0"/>
              <a:t>Only two significant digits are required in the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0634" y="3694377"/>
            <a:ext cx="37689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cout.setf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ios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::fixed);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cout.setf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ios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cout.precision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(2);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88063"/>
          </a:xfrm>
        </p:spPr>
        <p:txBody>
          <a:bodyPr/>
          <a:lstStyle/>
          <a:p>
            <a:r>
              <a:rPr lang="en-US" dirty="0" smtClean="0"/>
              <a:t>Manipulator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sets the width </a:t>
            </a:r>
            <a:br>
              <a:rPr lang="en-US" dirty="0" smtClean="0"/>
            </a:br>
            <a:r>
              <a:rPr lang="en-US" dirty="0" smtClean="0"/>
              <a:t>of an output field.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Manipulator function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setprecision</a:t>
            </a:r>
            <a:r>
              <a:rPr lang="en-US" dirty="0" smtClean="0"/>
              <a:t> sets the number of places after the decimal point.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Calls to manipulators are embedded </a:t>
            </a:r>
            <a:br>
              <a:rPr lang="en-US" dirty="0" smtClean="0"/>
            </a:br>
            <a:r>
              <a:rPr lang="en-US" dirty="0" smtClean="0"/>
              <a:t>in output statements.</a:t>
            </a:r>
          </a:p>
          <a:p>
            <a:pPr lvl="1"/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5074902"/>
            <a:ext cx="635622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iomanip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"Value 1 =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en-US" b="1" dirty="0" smtClean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(10)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value1 &lt;&lt; end;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setprecision</a:t>
            </a:r>
            <a:r>
              <a:rPr lang="en-US" b="1" dirty="0" smtClean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(2)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amount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77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Streams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Pass stream objects to functions </a:t>
            </a:r>
            <a:br>
              <a:rPr lang="en-US" dirty="0" smtClean="0"/>
            </a:br>
            <a:r>
              <a:rPr lang="en-US" dirty="0" smtClean="0"/>
              <a:t>only via call-by-reference.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9278" y="3010500"/>
            <a:ext cx="700544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copyFile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ifstream</a:t>
            </a:r>
            <a:r>
              <a:rPr lang="en-US" sz="2400" b="1" dirty="0" smtClean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source,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ofstream</a:t>
            </a:r>
            <a:r>
              <a:rPr lang="en-US" sz="2400" b="1" dirty="0" smtClean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destination);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34675</TotalTime>
  <Words>1494</Words>
  <Application>Microsoft Macintosh PowerPoint</Application>
  <PresentationFormat>On-screen Show (4:3)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February 9 Class Meeting</vt:lpstr>
      <vt:lpstr>Assignment #2: Sample Solution</vt:lpstr>
      <vt:lpstr>Streams</vt:lpstr>
      <vt:lpstr>File I/O</vt:lpstr>
      <vt:lpstr>File I/O, cont’d</vt:lpstr>
      <vt:lpstr>Stream Name vs. File Name</vt:lpstr>
      <vt:lpstr>Formatting Output</vt:lpstr>
      <vt:lpstr>Output Manipulators</vt:lpstr>
      <vt:lpstr>Passing Streams to Functions</vt:lpstr>
      <vt:lpstr>Character I/O</vt:lpstr>
      <vt:lpstr>Predefined Character Functions</vt:lpstr>
      <vt:lpstr>The eof Function</vt:lpstr>
      <vt:lpstr>Quiz</vt:lpstr>
      <vt:lpstr>Break</vt:lpstr>
      <vt:lpstr>Arrays</vt:lpstr>
      <vt:lpstr>Initialize an Array</vt:lpstr>
      <vt:lpstr>Array Function Parameters</vt:lpstr>
      <vt:lpstr>Assignment #3.a. Prime Numbers</vt:lpstr>
      <vt:lpstr>Multidimensional Arrays</vt:lpstr>
      <vt:lpstr>Assignment #3.b. Spirals</vt:lpstr>
      <vt:lpstr>Assignment #3.b. Spirals, cont’d</vt:lpstr>
      <vt:lpstr>C Strings</vt:lpstr>
      <vt:lpstr>C Strings, cont’d</vt:lpstr>
      <vt:lpstr>C Strings, cont’d</vt:lpstr>
      <vt:lpstr>The Standard string Class</vt:lpstr>
      <vt:lpstr>The Standard string Class, cont’d</vt:lpstr>
      <vt:lpstr>The Standard string Class, cont’d</vt:lpstr>
      <vt:lpstr>Vectors</vt:lpstr>
      <vt:lpstr>Vectors, cont’d</vt:lpstr>
      <vt:lpstr>Vectors, cont’d</vt:lpstr>
      <vt:lpstr>Vectors, cont’d</vt:lpstr>
      <vt:lpstr>Assignment #3.c. Prime Spirals</vt:lpstr>
      <vt:lpstr>Assignment #3.c. Prime Spirals, cont’d</vt:lpstr>
      <vt:lpstr>Assignment #3.c. Prime Spirals,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538</cp:revision>
  <dcterms:created xsi:type="dcterms:W3CDTF">2008-01-12T03:52:55Z</dcterms:created>
  <dcterms:modified xsi:type="dcterms:W3CDTF">2017-02-09T09:25:13Z</dcterms:modified>
  <cp:category/>
</cp:coreProperties>
</file>