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0" r:id="rId3"/>
    <p:sldId id="277" r:id="rId4"/>
    <p:sldId id="278" r:id="rId5"/>
    <p:sldId id="279" r:id="rId6"/>
    <p:sldId id="280" r:id="rId7"/>
    <p:sldId id="281" r:id="rId8"/>
    <p:sldId id="282" r:id="rId9"/>
    <p:sldId id="286" r:id="rId10"/>
    <p:sldId id="287" r:id="rId11"/>
    <p:sldId id="283" r:id="rId12"/>
    <p:sldId id="284" r:id="rId13"/>
    <p:sldId id="285" r:id="rId14"/>
    <p:sldId id="288" r:id="rId15"/>
    <p:sldId id="298" r:id="rId16"/>
    <p:sldId id="289" r:id="rId17"/>
    <p:sldId id="291" r:id="rId18"/>
    <p:sldId id="292" r:id="rId19"/>
    <p:sldId id="290" r:id="rId20"/>
    <p:sldId id="293" r:id="rId21"/>
    <p:sldId id="299" r:id="rId22"/>
    <p:sldId id="294" r:id="rId23"/>
    <p:sldId id="30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E1F5FF"/>
    <a:srgbClr val="A12A03"/>
    <a:srgbClr val="C6DEFF"/>
    <a:srgbClr val="66CC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2" autoAdjust="0"/>
    <p:restoredTop sz="96763" autoAdjust="0"/>
  </p:normalViewPr>
  <p:slideViewPr>
    <p:cSldViewPr>
      <p:cViewPr varScale="1">
        <p:scale>
          <a:sx n="140" d="100"/>
          <a:sy n="140" d="100"/>
        </p:scale>
        <p:origin x="240" y="19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February 16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February 16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230868"/>
          </a:xfrm>
        </p:spPr>
        <p:txBody>
          <a:bodyPr/>
          <a:lstStyle/>
          <a:p>
            <a:r>
              <a:rPr lang="en-US" dirty="0" smtClean="0"/>
              <a:t>So far, all our variables have names and are created automatically when we declare them:</a:t>
            </a:r>
          </a:p>
          <a:p>
            <a:endParaRPr lang="en-US" dirty="0"/>
          </a:p>
          <a:p>
            <a:r>
              <a:rPr lang="en-US" dirty="0" smtClean="0"/>
              <a:t>We can also create </a:t>
            </a:r>
            <a:r>
              <a:rPr lang="en-US" dirty="0" smtClean="0">
                <a:solidFill>
                  <a:srgbClr val="B23C00"/>
                </a:solidFill>
              </a:rPr>
              <a:t>nameless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operator returns a pointer </a:t>
            </a:r>
            <a:br>
              <a:rPr lang="en-US" dirty="0" smtClean="0"/>
            </a:br>
            <a:r>
              <a:rPr lang="en-US" dirty="0" smtClean="0"/>
              <a:t>to the variable it just created.</a:t>
            </a:r>
          </a:p>
          <a:p>
            <a:pPr lvl="1"/>
            <a:r>
              <a:rPr lang="en-US" dirty="0" smtClean="0"/>
              <a:t>This is ideal for pointer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3293" y="2327262"/>
            <a:ext cx="165942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702" y="4579395"/>
            <a:ext cx="442460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(42);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25" y="5105417"/>
            <a:ext cx="3931877" cy="1142983"/>
            <a:chOff x="2560342" y="4800585"/>
            <a:chExt cx="3931877" cy="1142983"/>
          </a:xfrm>
        </p:grpSpPr>
        <p:sp>
          <p:nvSpPr>
            <p:cNvPr id="8" name="Oval 7"/>
            <p:cNvSpPr/>
            <p:nvPr/>
          </p:nvSpPr>
          <p:spPr bwMode="auto">
            <a:xfrm>
              <a:off x="3749049" y="4960601"/>
              <a:ext cx="182878" cy="18287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77829" y="5440658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42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83293" y="480058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0342" y="484183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 bwMode="auto">
            <a:xfrm>
              <a:off x="3931927" y="5052040"/>
              <a:ext cx="1645902" cy="64007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6358806" y="5802838"/>
            <a:ext cx="22365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 </a:t>
            </a:r>
            <a:r>
              <a:rPr lang="en-US" sz="1800" smtClean="0">
                <a:solidFill>
                  <a:srgbClr val="0033CC"/>
                </a:solidFill>
              </a:rPr>
              <a:t>nameless variable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delete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If your program creates nameless variables, then it must remove them from memory when the program no longer needs them.</a:t>
            </a:r>
            <a:endParaRPr lang="en-US" dirty="0"/>
          </a:p>
          <a:p>
            <a:pPr lvl="1"/>
            <a:r>
              <a:rPr lang="en-US" dirty="0" smtClean="0"/>
              <a:t>Delete from memory the nameless variable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points to.</a:t>
            </a:r>
          </a:p>
          <a:p>
            <a:pPr lvl="5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your program doesn’t get rid of all the nameless variables it created, those variables clutter up memory, and therefore you are said to have a </a:t>
            </a:r>
            <a:r>
              <a:rPr lang="en-US" dirty="0" smtClean="0">
                <a:solidFill>
                  <a:srgbClr val="B23C00"/>
                </a:solidFill>
              </a:rPr>
              <a:t>memory leak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5767" y="3515969"/>
            <a:ext cx="221246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delete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smtClean="0">
                <a:solidFill>
                  <a:srgbClr val="B23C00"/>
                </a:solidFill>
              </a:rPr>
              <a:t>pass a pointer by value </a:t>
            </a:r>
            <a:r>
              <a:rPr lang="en-US" dirty="0" smtClean="0"/>
              <a:t>to a function:</a:t>
            </a:r>
          </a:p>
          <a:p>
            <a:pPr lvl="2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We can change the </a:t>
            </a:r>
            <a:r>
              <a:rPr lang="en-US" u="sng" dirty="0" smtClean="0"/>
              <a:t>value of the variable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ptr1</a:t>
            </a:r>
            <a:r>
              <a:rPr lang="en-US" dirty="0" smtClean="0"/>
              <a:t> points to.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We can also </a:t>
            </a:r>
            <a:r>
              <a:rPr lang="en-US" dirty="0" smtClean="0">
                <a:solidFill>
                  <a:srgbClr val="B23C00"/>
                </a:solidFill>
              </a:rPr>
              <a:t>pass a pointer by reference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We can change </a:t>
            </a:r>
            <a:r>
              <a:rPr lang="en-US" u="sng" dirty="0" smtClean="0"/>
              <a:t>what variable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ptr1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points to.</a:t>
            </a:r>
          </a:p>
          <a:p>
            <a:pPr lvl="1"/>
            <a:r>
              <a:rPr lang="en-US" dirty="0" smtClean="0"/>
              <a:t>Ugly </a:t>
            </a:r>
            <a:r>
              <a:rPr lang="en-US" dirty="0" smtClean="0"/>
              <a:t>syntax!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45796" y="1852580"/>
            <a:ext cx="64524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void foo(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*ptr1, double *ptr2);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5796" y="4160512"/>
            <a:ext cx="682109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void bar(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* &amp;ptr1, double* &amp;ptr2);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typedef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68223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dirty="0" err="1" smtClean="0"/>
              <a:t>s</a:t>
            </a:r>
            <a:r>
              <a:rPr lang="en-US" dirty="0" smtClean="0"/>
              <a:t> to simplify pointer notation:</a:t>
            </a:r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Now you can use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IntPtr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in place of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DoublePtr</a:t>
            </a:r>
            <a:r>
              <a:rPr lang="en-US" dirty="0" smtClean="0"/>
              <a:t> in place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83177" y="1874537"/>
            <a:ext cx="49776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double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DoublePtr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454" y="4156042"/>
            <a:ext cx="718978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void foo(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ptr1,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DoublePtr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ptr2);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759" y="4796115"/>
            <a:ext cx="755847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void bar(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IntPtr</a:t>
            </a:r>
            <a:r>
              <a:rPr lang="en-US" sz="2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ptr1,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DoublePtr</a:t>
            </a:r>
            <a:r>
              <a:rPr lang="en-US" sz="2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ptr2);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Pointers </a:t>
            </a:r>
            <a:r>
              <a:rPr lang="en-US" smtClean="0"/>
              <a:t>to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C programmers used to pass parameters by reference using pointers.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call to the function needed the address of the corresponding argument:</a:t>
            </a:r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Because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points back to the actual argument, the function can use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to change the value of the actual argument.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7523" y="2875896"/>
            <a:ext cx="46089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5" y="3977634"/>
            <a:ext cx="20281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(&amp;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3017487"/>
          </a:xfrm>
        </p:spPr>
        <p:txBody>
          <a:bodyPr/>
          <a:lstStyle/>
          <a:p>
            <a:r>
              <a:rPr lang="en-US" dirty="0" smtClean="0"/>
              <a:t>An array variable is actually a pointer variable.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array/pointer variable points at the first element 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0113" y="1874537"/>
            <a:ext cx="18437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a[3];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60683" y="2651773"/>
            <a:ext cx="5022633" cy="502910"/>
            <a:chOff x="2560342" y="2971805"/>
            <a:chExt cx="5022633" cy="502910"/>
          </a:xfrm>
        </p:grpSpPr>
        <p:sp>
          <p:nvSpPr>
            <p:cNvPr id="7" name="Oval 6"/>
            <p:cNvSpPr/>
            <p:nvPr/>
          </p:nvSpPr>
          <p:spPr bwMode="auto">
            <a:xfrm>
              <a:off x="3291854" y="3131821"/>
              <a:ext cx="182878" cy="18287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43061" y="297180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926098" y="297180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60342" y="301305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a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754195" y="297180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668585" y="297180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6" name="Straight Arrow Connector 15"/>
            <p:cNvCxnSpPr>
              <a:stCxn id="7" idx="6"/>
              <a:endCxn id="8" idx="1"/>
            </p:cNvCxnSpPr>
            <p:nvPr/>
          </p:nvCxnSpPr>
          <p:spPr bwMode="auto">
            <a:xfrm>
              <a:off x="3474732" y="3223260"/>
              <a:ext cx="13683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2060683" y="3927891"/>
            <a:ext cx="5022633" cy="1969962"/>
            <a:chOff x="2060683" y="3927891"/>
            <a:chExt cx="5022633" cy="1969962"/>
          </a:xfrm>
        </p:grpSpPr>
        <p:sp>
          <p:nvSpPr>
            <p:cNvPr id="18" name="TextBox 17"/>
            <p:cNvSpPr txBox="1"/>
            <p:nvPr/>
          </p:nvSpPr>
          <p:spPr>
            <a:xfrm>
              <a:off x="4547319" y="3927891"/>
              <a:ext cx="184377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 a[3];</a:t>
              </a:r>
            </a:p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 *p;</a:t>
              </a:r>
            </a:p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p = a;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060683" y="4564392"/>
              <a:ext cx="5022633" cy="1333461"/>
              <a:chOff x="2060683" y="4564392"/>
              <a:chExt cx="5022633" cy="13334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060683" y="4564392"/>
                <a:ext cx="5022633" cy="1333461"/>
                <a:chOff x="2560342" y="2141254"/>
                <a:chExt cx="5022633" cy="1333461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3291854" y="3131821"/>
                  <a:ext cx="182878" cy="18287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4843061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926098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560342" y="3013050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a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5754195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6668585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0" idx="6"/>
                  <a:endCxn id="21" idx="1"/>
                </p:cNvCxnSpPr>
                <p:nvPr/>
              </p:nvCxnSpPr>
              <p:spPr bwMode="auto">
                <a:xfrm>
                  <a:off x="3474732" y="3223260"/>
                  <a:ext cx="136832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" name="Rectangle 26"/>
                <p:cNvSpPr/>
                <p:nvPr/>
              </p:nvSpPr>
              <p:spPr bwMode="auto">
                <a:xfrm>
                  <a:off x="2926098" y="2141254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560342" y="2184168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p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3291854" y="2301270"/>
                  <a:ext cx="182878" cy="18287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</p:grpSp>
          <p:cxnSp>
            <p:nvCxnSpPr>
              <p:cNvPr id="32" name="Curved Connector 31"/>
              <p:cNvCxnSpPr>
                <a:stCxn id="30" idx="6"/>
              </p:cNvCxnSpPr>
              <p:nvPr/>
            </p:nvCxnSpPr>
            <p:spPr bwMode="auto">
              <a:xfrm>
                <a:off x="2975073" y="4815847"/>
                <a:ext cx="1368329" cy="620341"/>
              </a:xfrm>
              <a:prstGeom prst="curved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8743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64751"/>
            <a:ext cx="8229600" cy="970078"/>
          </a:xfrm>
        </p:spPr>
        <p:txBody>
          <a:bodyPr/>
          <a:lstStyle/>
          <a:p>
            <a:r>
              <a:rPr lang="en-US" dirty="0" smtClean="0"/>
              <a:t>The following expressions all access </a:t>
            </a:r>
            <a:br>
              <a:rPr lang="en-US" dirty="0" smtClean="0"/>
            </a:br>
            <a:r>
              <a:rPr lang="en-US" dirty="0" smtClean="0"/>
              <a:t>the third array element: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60683" y="1325903"/>
            <a:ext cx="5022633" cy="1969962"/>
            <a:chOff x="2060683" y="3927891"/>
            <a:chExt cx="5022633" cy="1969962"/>
          </a:xfrm>
        </p:grpSpPr>
        <p:sp>
          <p:nvSpPr>
            <p:cNvPr id="18" name="TextBox 17"/>
            <p:cNvSpPr txBox="1"/>
            <p:nvPr/>
          </p:nvSpPr>
          <p:spPr>
            <a:xfrm>
              <a:off x="4547319" y="3927891"/>
              <a:ext cx="184377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 a[3];</a:t>
              </a:r>
            </a:p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 *p;</a:t>
              </a:r>
            </a:p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p = a;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060683" y="4564392"/>
              <a:ext cx="5022633" cy="1333461"/>
              <a:chOff x="2060683" y="4564392"/>
              <a:chExt cx="5022633" cy="133346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060683" y="4564392"/>
                <a:ext cx="5022633" cy="1333461"/>
                <a:chOff x="2560342" y="2141254"/>
                <a:chExt cx="5022633" cy="1333461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3291854" y="3131821"/>
                  <a:ext cx="182878" cy="18287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4843061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926098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60342" y="3013050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a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5754195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6668585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 bwMode="auto">
                <a:xfrm>
                  <a:off x="3474732" y="3223260"/>
                  <a:ext cx="136832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9" name="Rectangle 28"/>
                <p:cNvSpPr/>
                <p:nvPr/>
              </p:nvSpPr>
              <p:spPr bwMode="auto">
                <a:xfrm>
                  <a:off x="2926098" y="2141254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560342" y="2184168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p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 bwMode="auto">
                <a:xfrm>
                  <a:off x="3291854" y="2301270"/>
                  <a:ext cx="182878" cy="18287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</p:grpSp>
          <p:cxnSp>
            <p:nvCxnSpPr>
              <p:cNvPr id="21" name="Curved Connector 20"/>
              <p:cNvCxnSpPr/>
              <p:nvPr/>
            </p:nvCxnSpPr>
            <p:spPr bwMode="auto">
              <a:xfrm>
                <a:off x="2975073" y="4815847"/>
                <a:ext cx="1368329" cy="620341"/>
              </a:xfrm>
              <a:prstGeom prst="curved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2" name="TextBox 31"/>
          <p:cNvSpPr txBox="1"/>
          <p:nvPr/>
        </p:nvSpPr>
        <p:spPr>
          <a:xfrm>
            <a:off x="4937756" y="4070339"/>
            <a:ext cx="129073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a[2]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p[2]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*(p+2)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*(a+2)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0996" y="5080958"/>
            <a:ext cx="23022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</a:t>
            </a:r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*p+2</a:t>
            </a:r>
            <a:r>
              <a:rPr lang="en-US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351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Arithmetic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2373"/>
            <a:ext cx="8229600" cy="2518551"/>
          </a:xfrm>
        </p:spPr>
        <p:txBody>
          <a:bodyPr/>
          <a:lstStyle/>
          <a:p>
            <a:r>
              <a:rPr lang="en-US" dirty="0" smtClean="0"/>
              <a:t>Use a pointer to iterate through an array.</a:t>
            </a:r>
          </a:p>
          <a:p>
            <a:pPr lvl="1"/>
            <a:r>
              <a:rPr lang="en-US" dirty="0" smtClean="0"/>
              <a:t>In the above example,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/>
              <a:t> initially points to </a:t>
            </a:r>
            <a:br>
              <a:rPr lang="en-US" dirty="0" smtClean="0"/>
            </a:br>
            <a:r>
              <a:rPr lang="en-US" dirty="0" smtClean="0"/>
              <a:t>the first element of the array.</a:t>
            </a:r>
          </a:p>
          <a:p>
            <a:pPr lvl="1"/>
            <a:r>
              <a:rPr lang="en-US" dirty="0" smtClean="0"/>
              <a:t>Then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p++ </a:t>
            </a:r>
            <a:r>
              <a:rPr lang="en-US" dirty="0" smtClean="0"/>
              <a:t>points to the second element.</a:t>
            </a:r>
          </a:p>
          <a:p>
            <a:pPr lvl="1"/>
            <a:r>
              <a:rPr lang="en-US" dirty="0" smtClean="0"/>
              <a:t>And next,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++ </a:t>
            </a:r>
            <a:r>
              <a:rPr lang="en-US" dirty="0" smtClean="0"/>
              <a:t>points to the third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60683" y="1325903"/>
            <a:ext cx="5022633" cy="1969962"/>
            <a:chOff x="2060683" y="3927891"/>
            <a:chExt cx="5022633" cy="1969962"/>
          </a:xfrm>
        </p:grpSpPr>
        <p:sp>
          <p:nvSpPr>
            <p:cNvPr id="6" name="TextBox 5"/>
            <p:cNvSpPr txBox="1"/>
            <p:nvPr/>
          </p:nvSpPr>
          <p:spPr>
            <a:xfrm>
              <a:off x="4547319" y="3927891"/>
              <a:ext cx="184377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 a[3];</a:t>
              </a:r>
            </a:p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int</a:t>
              </a:r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 *p;</a:t>
              </a:r>
            </a:p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p = a;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060683" y="4564392"/>
              <a:ext cx="5022633" cy="1333461"/>
              <a:chOff x="2060683" y="4564392"/>
              <a:chExt cx="5022633" cy="133346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60683" y="4564392"/>
                <a:ext cx="5022633" cy="1333461"/>
                <a:chOff x="2560342" y="2141254"/>
                <a:chExt cx="5022633" cy="1333461"/>
              </a:xfrm>
            </p:grpSpPr>
            <p:sp>
              <p:nvSpPr>
                <p:cNvPr id="10" name="Oval 9"/>
                <p:cNvSpPr/>
                <p:nvPr/>
              </p:nvSpPr>
              <p:spPr bwMode="auto">
                <a:xfrm>
                  <a:off x="3291854" y="3131821"/>
                  <a:ext cx="182878" cy="18287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4843061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2926098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60342" y="3013050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a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5754195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6668585" y="2971805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3474732" y="3223260"/>
                  <a:ext cx="136832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7" name="Rectangle 16"/>
                <p:cNvSpPr/>
                <p:nvPr/>
              </p:nvSpPr>
              <p:spPr bwMode="auto">
                <a:xfrm>
                  <a:off x="2926098" y="2141254"/>
                  <a:ext cx="914390" cy="5029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560342" y="2184168"/>
                  <a:ext cx="369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p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3291854" y="2301270"/>
                  <a:ext cx="182878" cy="18287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</p:grpSp>
          <p:cxnSp>
            <p:nvCxnSpPr>
              <p:cNvPr id="9" name="Curved Connector 8"/>
              <p:cNvCxnSpPr/>
              <p:nvPr/>
            </p:nvCxnSpPr>
            <p:spPr bwMode="auto">
              <a:xfrm>
                <a:off x="2975073" y="4815847"/>
                <a:ext cx="1368329" cy="620341"/>
              </a:xfrm>
              <a:prstGeom prst="curved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0511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until now, whenever we declared an array, we explicitly gave its size.</a:t>
            </a:r>
          </a:p>
          <a:p>
            <a:pPr lvl="1"/>
            <a:r>
              <a:rPr lang="en-US" dirty="0" smtClean="0"/>
              <a:t>Example: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suppose we don’t know until run time </a:t>
            </a:r>
            <a:br>
              <a:rPr lang="en-US" dirty="0" smtClean="0"/>
            </a:br>
            <a:r>
              <a:rPr lang="en-US" dirty="0" smtClean="0"/>
              <a:t>how many elements we need.</a:t>
            </a:r>
          </a:p>
          <a:p>
            <a:pPr lvl="1"/>
            <a:r>
              <a:rPr lang="en-US" dirty="0" smtClean="0"/>
              <a:t>Example: At run time, your program reads in a count of names, and then the names. You want to create an array that can hold exactly that many names.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 can use a </a:t>
            </a:r>
            <a:r>
              <a:rPr lang="en-US" dirty="0" smtClean="0">
                <a:solidFill>
                  <a:srgbClr val="B23C00"/>
                </a:solidFill>
              </a:rPr>
              <a:t>dynamic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(instead of a vector).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26098" y="2273012"/>
            <a:ext cx="202811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a[10];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 Sample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Arrays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size of the array you want is in variable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/>
              <a:t> whose value you don’t know until run time, use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 to create an array of size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 smtClean="0"/>
              <a:t>Use a pointer variable to point at the first element of the dynamic array.</a:t>
            </a:r>
            <a:endParaRPr lang="en-US" dirty="0"/>
          </a:p>
          <a:p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When you’re done with the array, use the special form of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 smtClean="0"/>
              <a:t> operator to remove the array from memory: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7" y="3886195"/>
            <a:ext cx="571502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Courier New" charset="0"/>
                <a:ea typeface="Courier New" charset="0"/>
                <a:cs typeface="Courier New" charset="0"/>
              </a:rPr>
              <a:t>string *names = new string[n];</a:t>
            </a:r>
            <a:endParaRPr 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7756" y="5532097"/>
            <a:ext cx="313419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Courier New" charset="0"/>
                <a:ea typeface="Courier New" charset="0"/>
                <a:cs typeface="Courier New" charset="0"/>
              </a:rPr>
              <a:t>delete [] names;</a:t>
            </a:r>
            <a:endParaRPr 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8133" y="6215212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char*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char**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C programs didn’t have C++ style strings, but instead had arrays of characters.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declaration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for a dynamic character array, a C-string.</a:t>
            </a:r>
          </a:p>
          <a:p>
            <a:pPr lvl="4"/>
            <a:endParaRPr lang="en-US" dirty="0"/>
          </a:p>
          <a:p>
            <a:r>
              <a:rPr lang="en-US" dirty="0" smtClean="0"/>
              <a:t>If you have a dynamic array of C-strings, </a:t>
            </a:r>
            <a:br>
              <a:rPr lang="en-US" dirty="0" smtClean="0"/>
            </a:br>
            <a:r>
              <a:rPr lang="en-US" dirty="0" smtClean="0"/>
              <a:t>you need a pointer to a pointer of characters: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6445" y="5466072"/>
            <a:ext cx="405110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char **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cstr_array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8253" y="3088658"/>
            <a:ext cx="25474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cstr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</a:t>
            </a:r>
            <a:r>
              <a:rPr lang="en-US" dirty="0" smtClean="0"/>
              <a:t>. Big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37705"/>
          </a:xfrm>
        </p:spPr>
        <p:txBody>
          <a:bodyPr/>
          <a:lstStyle/>
          <a:p>
            <a:r>
              <a:rPr lang="en-US" dirty="0" smtClean="0"/>
              <a:t>You will compute and print the first 1,000 decimal digits of pi.</a:t>
            </a:r>
          </a:p>
          <a:p>
            <a:r>
              <a:rPr lang="en-US" dirty="0" smtClean="0"/>
              <a:t>You will use the </a:t>
            </a:r>
            <a:r>
              <a:rPr lang="en-US" dirty="0" smtClean="0">
                <a:solidFill>
                  <a:srgbClr val="B23C00"/>
                </a:solidFill>
              </a:rPr>
              <a:t>Multiple-Precision Integers and Rationals</a:t>
            </a:r>
            <a:r>
              <a:rPr lang="en-US" dirty="0" smtClean="0"/>
              <a:t> (MPIR) library.</a:t>
            </a:r>
          </a:p>
          <a:p>
            <a:pPr lvl="1"/>
            <a:r>
              <a:rPr lang="en-US" dirty="0" smtClean="0"/>
              <a:t>The library is distributed as C source files.</a:t>
            </a:r>
          </a:p>
          <a:p>
            <a:pPr lvl="1"/>
            <a:r>
              <a:rPr lang="en-US" dirty="0" smtClean="0"/>
              <a:t>Enables numbers with arbitrarily long precision.</a:t>
            </a:r>
          </a:p>
          <a:p>
            <a:r>
              <a:rPr lang="en-US" dirty="0" smtClean="0"/>
              <a:t>Therefore, you will learn how to download the source files, compile them, and configure, build, and install the library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Useful skills to have, because you will most likely need to use other libraries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#4. Big </a:t>
            </a:r>
            <a:r>
              <a:rPr lang="en-US" dirty="0" smtClean="0"/>
              <a:t>Pi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and installing the MPIR library is straightforward on Linux and Mac OS.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Unfortunately, a bit more complicated for Windows.</a:t>
            </a:r>
          </a:p>
          <a:p>
            <a:pPr lvl="1"/>
            <a:r>
              <a:rPr lang="en-US" dirty="0" smtClean="0"/>
              <a:t>You must use </a:t>
            </a:r>
            <a:r>
              <a:rPr lang="en-US" smtClean="0"/>
              <a:t>Cygwin.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Please work together to help each other build and install MPIR.</a:t>
            </a:r>
          </a:p>
          <a:p>
            <a:pPr lvl="1"/>
            <a:r>
              <a:rPr lang="en-US" dirty="0" smtClean="0"/>
              <a:t>Programs must be individual work, as usual.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an </a:t>
            </a:r>
            <a:r>
              <a:rPr lang="en-US" dirty="0" smtClean="0">
                <a:solidFill>
                  <a:srgbClr val="B23C00"/>
                </a:solidFill>
              </a:rPr>
              <a:t>extremely powerful </a:t>
            </a:r>
            <a:r>
              <a:rPr lang="en-US" dirty="0" smtClean="0"/>
              <a:t>feature </a:t>
            </a:r>
            <a:br>
              <a:rPr lang="en-US" dirty="0" smtClean="0"/>
            </a:br>
            <a:r>
              <a:rPr lang="en-US" dirty="0" smtClean="0"/>
              <a:t>of C and C++ programs.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You would not be a competent C or C++ programmer if you did not know how </a:t>
            </a:r>
            <a:br>
              <a:rPr lang="en-US" dirty="0" smtClean="0"/>
            </a:br>
            <a:r>
              <a:rPr lang="en-US" dirty="0" smtClean="0"/>
              <a:t>to use pointers effectively.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Pointers can also be </a:t>
            </a:r>
            <a:r>
              <a:rPr lang="en-US" dirty="0" smtClean="0">
                <a:solidFill>
                  <a:srgbClr val="B23C00"/>
                </a:solidFill>
              </a:rPr>
              <a:t>extremely dangerous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Many runtime errors and program crashes </a:t>
            </a:r>
            <a:br>
              <a:rPr lang="en-US" dirty="0" smtClean="0"/>
            </a:br>
            <a:r>
              <a:rPr lang="en-US" dirty="0" smtClean="0"/>
              <a:t>are due to misbehaving pointers.</a:t>
            </a:r>
          </a:p>
          <a:p>
            <a:pPr lvl="1"/>
            <a:r>
              <a:rPr lang="en-US" dirty="0" smtClean="0"/>
              <a:t>Pointers are a prime cause of </a:t>
            </a:r>
            <a:r>
              <a:rPr lang="en-US" dirty="0" smtClean="0">
                <a:solidFill>
                  <a:srgbClr val="B23C00"/>
                </a:solidFill>
              </a:rPr>
              <a:t>memory errors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/>
              <a:t> vs. Pointer to an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3341978"/>
          </a:xfrm>
        </p:spPr>
        <p:txBody>
          <a:bodyPr/>
          <a:lstStyle/>
          <a:p>
            <a:r>
              <a:rPr lang="en-US" dirty="0" smtClean="0"/>
              <a:t>A graphical representation of an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variable named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/>
              <a:t> </a:t>
            </a:r>
            <a:r>
              <a:rPr lang="en-US" dirty="0" smtClean="0"/>
              <a:t>and its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graphical representation of a pointer variable named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dirty="0" smtClean="0"/>
              <a:t> that points to an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/>
              <a:t> value of a variable named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651420" y="2423171"/>
            <a:ext cx="1652092" cy="502910"/>
            <a:chOff x="3651420" y="2423171"/>
            <a:chExt cx="1652092" cy="502910"/>
          </a:xfrm>
        </p:grpSpPr>
        <p:sp>
          <p:nvSpPr>
            <p:cNvPr id="5" name="Rectangle 4"/>
            <p:cNvSpPr/>
            <p:nvPr/>
          </p:nvSpPr>
          <p:spPr bwMode="auto">
            <a:xfrm>
              <a:off x="4389122" y="2423171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1420" y="2464416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num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0342" y="4800585"/>
            <a:ext cx="4669579" cy="1142983"/>
            <a:chOff x="2560342" y="4800585"/>
            <a:chExt cx="4669579" cy="1142983"/>
          </a:xfrm>
        </p:grpSpPr>
        <p:sp>
          <p:nvSpPr>
            <p:cNvPr id="11" name="Oval 10"/>
            <p:cNvSpPr/>
            <p:nvPr/>
          </p:nvSpPr>
          <p:spPr bwMode="auto">
            <a:xfrm>
              <a:off x="3749049" y="4960601"/>
              <a:ext cx="182878" cy="18287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577829" y="5440658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83293" y="480058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60342" y="484183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6" name="Curved Connector 15"/>
            <p:cNvCxnSpPr>
              <a:stCxn id="11" idx="6"/>
              <a:endCxn id="8" idx="1"/>
            </p:cNvCxnSpPr>
            <p:nvPr/>
          </p:nvCxnSpPr>
          <p:spPr bwMode="auto">
            <a:xfrm>
              <a:off x="3931927" y="5052040"/>
              <a:ext cx="1645902" cy="64007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6492219" y="5463511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num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6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Assigning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/>
          <a:lstStyle/>
          <a:p>
            <a:r>
              <a:rPr lang="en-US" dirty="0" smtClean="0"/>
              <a:t>After the following statements are executed: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this situation: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9661" y="1946701"/>
            <a:ext cx="3134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5;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&amp;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12221" y="3642346"/>
            <a:ext cx="4669579" cy="1142983"/>
            <a:chOff x="2560342" y="4800585"/>
            <a:chExt cx="4669579" cy="1142983"/>
          </a:xfrm>
        </p:grpSpPr>
        <p:sp>
          <p:nvSpPr>
            <p:cNvPr id="13" name="Oval 12"/>
            <p:cNvSpPr/>
            <p:nvPr/>
          </p:nvSpPr>
          <p:spPr bwMode="auto">
            <a:xfrm>
              <a:off x="3749049" y="4960601"/>
              <a:ext cx="182878" cy="18287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577829" y="5440658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383293" y="480058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60342" y="484183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7" name="Curved Connector 16"/>
            <p:cNvCxnSpPr>
              <a:endCxn id="18" idx="1"/>
            </p:cNvCxnSpPr>
            <p:nvPr/>
          </p:nvCxnSpPr>
          <p:spPr bwMode="auto">
            <a:xfrm>
              <a:off x="3931927" y="5052040"/>
              <a:ext cx="1645902" cy="64007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6492219" y="5463511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num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6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are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93891"/>
          </a:xfrm>
        </p:spPr>
        <p:txBody>
          <a:bodyPr/>
          <a:lstStyle/>
          <a:p>
            <a:r>
              <a:rPr lang="en-US" dirty="0" smtClean="0"/>
              <a:t>To declare that a variable is a pointer, use 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dirty="0"/>
              <a:t>before the variable 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5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can point to an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ptr2</a:t>
            </a:r>
            <a:r>
              <a:rPr lang="en-US" dirty="0" smtClean="0"/>
              <a:t> can point to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 value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statement                           assigns the </a:t>
            </a:r>
            <a:r>
              <a:rPr lang="en-US" u="sng" dirty="0" smtClean="0"/>
              <a:t>address</a:t>
            </a:r>
            <a:r>
              <a:rPr lang="en-US" dirty="0" smtClean="0"/>
              <a:t> of variable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to pointer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Make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dirty="0" smtClean="0"/>
              <a:t> point to the </a:t>
            </a:r>
            <a:r>
              <a:rPr lang="en-US" dirty="0" smtClean="0"/>
              <a:t>address of </a:t>
            </a:r>
            <a:r>
              <a:rPr lang="en-US" dirty="0" smtClean="0"/>
              <a:t>variable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3595" y="2331732"/>
            <a:ext cx="258115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double *ptr2;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768" y="4521798"/>
            <a:ext cx="221246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&amp;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707" y="4237456"/>
            <a:ext cx="30315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800" dirty="0" smtClean="0">
                <a:solidFill>
                  <a:srgbClr val="0033CC"/>
                </a:solidFill>
              </a:rPr>
              <a:t> is the </a:t>
            </a:r>
            <a:r>
              <a:rPr lang="en-US" sz="1800" dirty="0" smtClean="0">
                <a:solidFill>
                  <a:srgbClr val="B23C00"/>
                </a:solidFill>
              </a:rPr>
              <a:t>address-of </a:t>
            </a:r>
            <a:r>
              <a:rPr lang="en-US" sz="1800" dirty="0" smtClean="0">
                <a:solidFill>
                  <a:srgbClr val="0033CC"/>
                </a:solidFill>
              </a:rPr>
              <a:t>operator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Dereferencing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57"/>
            <a:ext cx="8229600" cy="3493968"/>
          </a:xfrm>
        </p:spPr>
        <p:txBody>
          <a:bodyPr/>
          <a:lstStyle/>
          <a:p>
            <a:r>
              <a:rPr lang="en-US" dirty="0" smtClean="0"/>
              <a:t>To get the value that pointer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pointing to:</a:t>
            </a:r>
          </a:p>
          <a:p>
            <a:endParaRPr lang="en-US" dirty="0"/>
          </a:p>
          <a:p>
            <a:pPr lvl="6"/>
            <a:endParaRPr lang="en-US" dirty="0" smtClean="0"/>
          </a:p>
          <a:p>
            <a:r>
              <a:rPr lang="en-US" dirty="0" smtClean="0"/>
              <a:t>Now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B23C00"/>
                </a:solidFill>
              </a:rPr>
              <a:t>dereferencing operator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“Follow the pointer to get what it’s pointing to.”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We can use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in an expression.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+ 2 </a:t>
            </a:r>
            <a:r>
              <a:rPr lang="en-US" dirty="0" smtClean="0"/>
              <a:t>gives the value 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84" y="1417342"/>
            <a:ext cx="3134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5;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&amp;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31927" y="1325903"/>
            <a:ext cx="4669579" cy="1142983"/>
            <a:chOff x="2560342" y="4800585"/>
            <a:chExt cx="4669579" cy="1142983"/>
          </a:xfrm>
        </p:grpSpPr>
        <p:sp>
          <p:nvSpPr>
            <p:cNvPr id="7" name="Oval 6"/>
            <p:cNvSpPr/>
            <p:nvPr/>
          </p:nvSpPr>
          <p:spPr bwMode="auto">
            <a:xfrm>
              <a:off x="3749049" y="4960601"/>
              <a:ext cx="182878" cy="18287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577829" y="5440658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83293" y="480058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60342" y="484183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1" name="Curved Connector 10"/>
            <p:cNvCxnSpPr/>
            <p:nvPr/>
          </p:nvCxnSpPr>
          <p:spPr bwMode="auto">
            <a:xfrm>
              <a:off x="3931927" y="5052040"/>
              <a:ext cx="1645902" cy="64007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6492219" y="5463511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num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21952" y="3154683"/>
            <a:ext cx="92204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Dereferencing </a:t>
            </a:r>
            <a:r>
              <a:rPr lang="en-US" dirty="0" smtClean="0"/>
              <a:t>Operator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58"/>
            <a:ext cx="8229600" cy="3493968"/>
          </a:xfrm>
        </p:spPr>
        <p:txBody>
          <a:bodyPr/>
          <a:lstStyle/>
          <a:p>
            <a:r>
              <a:rPr lang="en-US" dirty="0" smtClean="0"/>
              <a:t>In the above example, both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 smtClean="0"/>
              <a:t> refer to the same value 5.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happens if we execute the statement?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Now both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are 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84" y="1417342"/>
            <a:ext cx="3134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5;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&amp;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31927" y="1325903"/>
            <a:ext cx="4669579" cy="1142983"/>
            <a:chOff x="2560342" y="4800585"/>
            <a:chExt cx="4669579" cy="1142983"/>
          </a:xfrm>
        </p:grpSpPr>
        <p:sp>
          <p:nvSpPr>
            <p:cNvPr id="7" name="Oval 6"/>
            <p:cNvSpPr/>
            <p:nvPr/>
          </p:nvSpPr>
          <p:spPr bwMode="auto">
            <a:xfrm>
              <a:off x="3749049" y="4960601"/>
              <a:ext cx="182878" cy="18287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577829" y="5440658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83293" y="480058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60342" y="484183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1" name="Curved Connector 10"/>
            <p:cNvCxnSpPr/>
            <p:nvPr/>
          </p:nvCxnSpPr>
          <p:spPr bwMode="auto">
            <a:xfrm>
              <a:off x="3931927" y="5052040"/>
              <a:ext cx="1645902" cy="64007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6492219" y="5463511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num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5879" y="4343390"/>
            <a:ext cx="18437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9;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94225" y="4480553"/>
            <a:ext cx="4669579" cy="1142983"/>
            <a:chOff x="2560342" y="4800585"/>
            <a:chExt cx="4669579" cy="1142983"/>
          </a:xfrm>
        </p:grpSpPr>
        <p:sp>
          <p:nvSpPr>
            <p:cNvPr id="15" name="Oval 14"/>
            <p:cNvSpPr/>
            <p:nvPr/>
          </p:nvSpPr>
          <p:spPr bwMode="auto">
            <a:xfrm>
              <a:off x="3749049" y="4960601"/>
              <a:ext cx="182878" cy="18287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577829" y="5440658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9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383293" y="4800585"/>
              <a:ext cx="914390" cy="50291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60342" y="484183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9" name="Curved Connector 18"/>
            <p:cNvCxnSpPr/>
            <p:nvPr/>
          </p:nvCxnSpPr>
          <p:spPr bwMode="auto">
            <a:xfrm>
              <a:off x="3931927" y="5052040"/>
              <a:ext cx="1645902" cy="64007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492219" y="5463511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charset="0"/>
                  <a:ea typeface="Courier New" charset="0"/>
                  <a:cs typeface="Courier New" charset="0"/>
                </a:rPr>
                <a:t>num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5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Pointer Declaration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declare several pointer variables </a:t>
            </a:r>
            <a:br>
              <a:rPr lang="en-US" dirty="0" smtClean="0"/>
            </a:br>
            <a:r>
              <a:rPr lang="en-US" dirty="0" smtClean="0"/>
              <a:t>in one line: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 pointer variables do we have?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ptr1</a:t>
            </a:r>
            <a:r>
              <a:rPr lang="en-US" dirty="0" smtClean="0"/>
              <a:t> is a pointer to a double value. </a:t>
            </a:r>
            <a:br>
              <a:rPr lang="en-US" dirty="0" smtClean="0"/>
            </a:b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ptr2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ptr3</a:t>
            </a:r>
            <a:r>
              <a:rPr lang="en-US" dirty="0" smtClean="0"/>
              <a:t> are simple double variables.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004" y="2240293"/>
            <a:ext cx="516199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double *ptr1, *ptr2, </a:t>
            </a:r>
            <a:r>
              <a:rPr lang="en-US" sz="2400" b="1" smtClean="0">
                <a:latin typeface="Courier New" charset="0"/>
                <a:ea typeface="Courier New" charset="0"/>
                <a:cs typeface="Courier New" charset="0"/>
              </a:rPr>
              <a:t>*ptr3;</a:t>
            </a:r>
            <a:endParaRPr 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004" y="3781227"/>
            <a:ext cx="47933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double* ptr1, ptr2, ptr3;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36678</TotalTime>
  <Words>995</Words>
  <Application>Microsoft Macintosh PowerPoint</Application>
  <PresentationFormat>On-screen Show (4:3)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February 16 Class Meeting</vt:lpstr>
      <vt:lpstr>Assignment #3 Sample Solutions</vt:lpstr>
      <vt:lpstr>Pointers</vt:lpstr>
      <vt:lpstr>An int vs. Pointer to an int</vt:lpstr>
      <vt:lpstr>Declaring and Assigning Pointers</vt:lpstr>
      <vt:lpstr>Pointers are Addresses</vt:lpstr>
      <vt:lpstr>The Dereferencing Operator</vt:lpstr>
      <vt:lpstr>The Dereferencing Operator, cont’d</vt:lpstr>
      <vt:lpstr>A Pointer Declaration Warning</vt:lpstr>
      <vt:lpstr>Break</vt:lpstr>
      <vt:lpstr>The new Operator</vt:lpstr>
      <vt:lpstr>The delete Operator</vt:lpstr>
      <vt:lpstr>Pointer Parameters</vt:lpstr>
      <vt:lpstr>typedef</vt:lpstr>
      <vt:lpstr>Using Pointers to Pass-by-Reference</vt:lpstr>
      <vt:lpstr>Pointers and Arrays</vt:lpstr>
      <vt:lpstr>Pointer Arithmetic</vt:lpstr>
      <vt:lpstr>Pointer Arithmetic, cont’d</vt:lpstr>
      <vt:lpstr>Dynamic Arrays</vt:lpstr>
      <vt:lpstr>Dynamic Arrays, cont’d</vt:lpstr>
      <vt:lpstr>char* and char**</vt:lpstr>
      <vt:lpstr>Assignment #4. Big Pi</vt:lpstr>
      <vt:lpstr>Assignment #4. Big Pi,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600</cp:revision>
  <cp:lastPrinted>2016-09-16T08:43:07Z</cp:lastPrinted>
  <dcterms:created xsi:type="dcterms:W3CDTF">2008-01-12T03:52:55Z</dcterms:created>
  <dcterms:modified xsi:type="dcterms:W3CDTF">2017-02-17T01:44:36Z</dcterms:modified>
  <cp:category/>
</cp:coreProperties>
</file>