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256" r:id="rId2"/>
    <p:sldId id="373" r:id="rId3"/>
    <p:sldId id="374" r:id="rId4"/>
    <p:sldId id="37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20" r:id="rId15"/>
    <p:sldId id="324" r:id="rId16"/>
    <p:sldId id="325" r:id="rId17"/>
    <p:sldId id="326" r:id="rId18"/>
    <p:sldId id="327" r:id="rId19"/>
    <p:sldId id="328" r:id="rId20"/>
    <p:sldId id="287" r:id="rId21"/>
    <p:sldId id="329" r:id="rId22"/>
    <p:sldId id="321" r:id="rId23"/>
    <p:sldId id="331" r:id="rId24"/>
    <p:sldId id="330" r:id="rId25"/>
    <p:sldId id="332" r:id="rId26"/>
    <p:sldId id="357" r:id="rId27"/>
    <p:sldId id="358" r:id="rId28"/>
    <p:sldId id="333" r:id="rId29"/>
    <p:sldId id="334" r:id="rId30"/>
    <p:sldId id="335" r:id="rId31"/>
    <p:sldId id="336" r:id="rId32"/>
    <p:sldId id="337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22" r:id="rId44"/>
    <p:sldId id="338" r:id="rId45"/>
    <p:sldId id="356" r:id="rId46"/>
    <p:sldId id="294" r:id="rId47"/>
    <p:sldId id="369" r:id="rId48"/>
    <p:sldId id="371" r:id="rId49"/>
    <p:sldId id="370" r:id="rId50"/>
    <p:sldId id="372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C00"/>
    <a:srgbClr val="0033CC"/>
    <a:srgbClr val="E1F5FF"/>
    <a:srgbClr val="66CCFF"/>
    <a:srgbClr val="A12A03"/>
    <a:srgbClr val="C6DEFF"/>
    <a:srgbClr val="A40000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93" autoAdjust="0"/>
    <p:restoredTop sz="96763" autoAdjust="0"/>
  </p:normalViewPr>
  <p:slideViewPr>
    <p:cSldViewPr>
      <p:cViewPr varScale="1">
        <p:scale>
          <a:sx n="166" d="100"/>
          <a:sy n="166" d="100"/>
        </p:scale>
        <p:origin x="344" y="176"/>
      </p:cViewPr>
      <p:guideLst>
        <p:guide orient="horz" pos="2160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80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Spring 2017: February 23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74732" y="6263609"/>
            <a:ext cx="3243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180-92: </a:t>
            </a:r>
            <a:r>
              <a:rPr lang="en-US" sz="1000" baseline="0" dirty="0" smtClean="0"/>
              <a:t>Data Structures and Algorithms in C++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8267611/using-euclid-algorithm-to-find-gcfgcd" TargetMode="External"/><Relationship Id="rId4" Type="http://schemas.openxmlformats.org/officeDocument/2006/relationships/hyperlink" Target="https://www.math.rutgers.edu/~greenfie/gs2004/euclid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CMPE 180-92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dirty="0" smtClean="0"/>
              <a:t>Data Structures and Algorithms in C++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February 23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Spring 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0" y="4434828"/>
            <a:ext cx="1013781" cy="1371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#4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3299" y="1325903"/>
            <a:ext cx="783740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/**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Compute the 4th root of a multiple-precision number x.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@</a:t>
            </a:r>
            <a:r>
              <a:rPr lang="en-US" b="1" u="sng" dirty="0" err="1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root4 the computed multiple-precision 4th root of x.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@</a:t>
            </a:r>
            <a:r>
              <a:rPr lang="en-US" b="1" u="sng" dirty="0" err="1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x the multiple-precision number.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*/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root4(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root4,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x)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root2;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(root2);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mpf_sqrt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(root2, x);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mpf_sqrt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(root4, root2);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8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#4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3299" y="1325903"/>
            <a:ext cx="783740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/**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Compute the 4th power of a multiple-precision number x.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@</a:t>
            </a:r>
            <a:r>
              <a:rPr lang="en-US" b="1" u="sng" dirty="0" err="1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u="sng" dirty="0" err="1">
                <a:latin typeface="Courier New" charset="0"/>
                <a:ea typeface="Courier New" charset="0"/>
                <a:cs typeface="Courier New" charset="0"/>
              </a:rPr>
              <a:t>xxxx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the computed multiple-precision 4th power of x.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@</a:t>
            </a:r>
            <a:r>
              <a:rPr lang="en-US" b="1" u="sng" dirty="0" err="1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x the multiple-precision number.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*/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power4(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xxxx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x)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xx;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(xx);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mpf_mul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(xx, x, x);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mpf_mul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xxxx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xx, xx);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69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#4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5014" y="1394950"/>
            <a:ext cx="7713971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/**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Print the decimal places of a multiple-precision number x.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@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pi the multiple-precision number to print.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*/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print(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pi)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mp_exp_t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exp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  // exponent (not used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Convert the multiple-precision number x to a C string.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char *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NULL;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char *s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mpf_get_str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&amp;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exp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BASE, PRECISION, pi);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char *p = s+1;  // skip the 3 before the decimal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point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"3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.";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char block[BLOCK_SIZE + 1];  // 1 extra for the ending \0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8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#4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5308" y="1366386"/>
            <a:ext cx="6973384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// Loop for each line.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for (int i = 1; i &lt;= LINE_COUNT; i++)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// Loop to print blocks of digits in each line.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for (int j = 0; j &lt; LINE_SIZE; j += BLOCK_SIZE)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strncpy(block, p+j, BLOCK_SIZE);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block[BLOCK_SIZE] = '\0';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cout &lt;&lt; block &lt;&lt; " ";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cout &lt;&lt; endl &lt;&lt; "  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";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// Print a blank line for grouping.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if (i%GROUP_SIZE == 0) cout &lt;&lt; endl &lt;&lt; "  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";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p += LINE_SIZE;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free(</a:t>
            </a:r>
            <a:r>
              <a:rPr lang="is-IS" b="1" u="sng" dirty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03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188577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B23C00"/>
                </a:solidFill>
              </a:rPr>
              <a:t>structure</a:t>
            </a:r>
            <a:r>
              <a:rPr lang="en-US" dirty="0" smtClean="0"/>
              <a:t> represents a collection of values that can be of </a:t>
            </a:r>
            <a:r>
              <a:rPr lang="en-US" dirty="0" smtClean="0"/>
              <a:t>different data </a:t>
            </a:r>
            <a:r>
              <a:rPr lang="en-US" dirty="0" smtClean="0"/>
              <a:t>types.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We want to treat the collection as a single item.</a:t>
            </a:r>
          </a:p>
          <a:p>
            <a:pPr lvl="1"/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86896" y="3429000"/>
            <a:ext cx="3570208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Employee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id;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string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string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last_name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double salary;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8196" y="3145423"/>
            <a:ext cx="132760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33CC"/>
                </a:solidFill>
              </a:rPr>
              <a:t>structure tag</a:t>
            </a:r>
            <a:endParaRPr lang="en-US">
              <a:solidFill>
                <a:srgbClr val="0033CC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09341" y="4160512"/>
            <a:ext cx="1448781" cy="1097268"/>
            <a:chOff x="6309341" y="4160512"/>
            <a:chExt cx="1448781" cy="1097268"/>
          </a:xfrm>
        </p:grpSpPr>
        <p:sp>
          <p:nvSpPr>
            <p:cNvPr id="7" name="TextBox 6"/>
            <p:cNvSpPr txBox="1"/>
            <p:nvPr/>
          </p:nvSpPr>
          <p:spPr>
            <a:xfrm>
              <a:off x="6717452" y="4539869"/>
              <a:ext cx="1040670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0033CC"/>
                  </a:solidFill>
                </a:rPr>
                <a:t>members</a:t>
              </a:r>
              <a:endParaRPr lang="en-US" dirty="0">
                <a:solidFill>
                  <a:srgbClr val="0033CC"/>
                </a:solidFill>
              </a:endParaRPr>
            </a:p>
          </p:txBody>
        </p:sp>
        <p:sp>
          <p:nvSpPr>
            <p:cNvPr id="8" name="Right Brace 7"/>
            <p:cNvSpPr/>
            <p:nvPr/>
          </p:nvSpPr>
          <p:spPr bwMode="auto">
            <a:xfrm>
              <a:off x="6309341" y="4160512"/>
              <a:ext cx="365756" cy="1097268"/>
            </a:xfrm>
            <a:prstGeom prst="rightBrac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" name="Oval 9"/>
          <p:cNvSpPr/>
          <p:nvPr/>
        </p:nvSpPr>
        <p:spPr bwMode="auto">
          <a:xfrm>
            <a:off x="3017537" y="5257780"/>
            <a:ext cx="182878" cy="417989"/>
          </a:xfrm>
          <a:prstGeom prst="ellipse">
            <a:avLst/>
          </a:prstGeom>
          <a:noFill/>
          <a:ln w="28575" cap="flat" cmpd="sng" algn="ctr">
            <a:solidFill>
              <a:srgbClr val="B23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33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are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46122"/>
            <a:ext cx="3931922" cy="548635"/>
          </a:xfrm>
        </p:spPr>
        <p:txBody>
          <a:bodyPr/>
          <a:lstStyle/>
          <a:p>
            <a:r>
              <a:rPr lang="en-US" dirty="0" smtClean="0"/>
              <a:t>A structure is a type: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40" y="1234464"/>
            <a:ext cx="3217547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id;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string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string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last_name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double salary;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40" y="3794756"/>
            <a:ext cx="445827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mary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, john;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mary.id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= 12345;</a:t>
            </a:r>
          </a:p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mary.first_name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= "Mary";</a:t>
            </a:r>
          </a:p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mary.last_name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= "Poppins";</a:t>
            </a:r>
          </a:p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mary.salary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= 150000.25;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mary.salary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= 1.10*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mary.salary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638812" y="3976835"/>
            <a:ext cx="2285975" cy="1830388"/>
            <a:chOff x="5669268" y="3701709"/>
            <a:chExt cx="2285975" cy="1830388"/>
          </a:xfrm>
        </p:grpSpPr>
        <p:sp>
          <p:nvSpPr>
            <p:cNvPr id="9" name="Rectangle 8"/>
            <p:cNvSpPr/>
            <p:nvPr/>
          </p:nvSpPr>
          <p:spPr bwMode="auto">
            <a:xfrm>
              <a:off x="6781800" y="4069073"/>
              <a:ext cx="1173443" cy="36575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12345</a:t>
              </a: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781800" y="4434829"/>
              <a:ext cx="1173443" cy="36575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“Mary”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781800" y="4800585"/>
              <a:ext cx="1173443" cy="36575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“Poppins”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781800" y="5166341"/>
              <a:ext cx="1173443" cy="36575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150000.25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69166" y="4082674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id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69268" y="4434829"/>
              <a:ext cx="1143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first_name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82092" y="4800585"/>
              <a:ext cx="1130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last_name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81240" y="5166341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salary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4896" y="3701709"/>
              <a:ext cx="64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mary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38812" y="1742890"/>
            <a:ext cx="2285975" cy="1845687"/>
            <a:chOff x="6294077" y="1308996"/>
            <a:chExt cx="2285975" cy="1845687"/>
          </a:xfrm>
        </p:grpSpPr>
        <p:sp>
          <p:nvSpPr>
            <p:cNvPr id="17" name="Rectangle 16"/>
            <p:cNvSpPr/>
            <p:nvPr/>
          </p:nvSpPr>
          <p:spPr bwMode="auto">
            <a:xfrm>
              <a:off x="7406609" y="1691659"/>
              <a:ext cx="1173443" cy="36575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98765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7406609" y="2057415"/>
              <a:ext cx="1173443" cy="36575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“John”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406609" y="2423171"/>
              <a:ext cx="1173443" cy="36575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“Johnson”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7406609" y="2788927"/>
              <a:ext cx="1173443" cy="36575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75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000.00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3975" y="1705260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id</a:t>
              </a:r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94077" y="2057415"/>
              <a:ext cx="1143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first_name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06901" y="2423171"/>
              <a:ext cx="1130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last_name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06049" y="2788927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salary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07835" y="1308996"/>
              <a:ext cx="5709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john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45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Structure Member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different structure types can contain</a:t>
            </a:r>
            <a:br>
              <a:rPr lang="en-US" dirty="0" smtClean="0"/>
            </a:br>
            <a:r>
              <a:rPr lang="en-US" dirty="0"/>
              <a:t>members </a:t>
            </a:r>
            <a:r>
              <a:rPr lang="en-US" dirty="0" smtClean="0"/>
              <a:t>with the same name: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access the value of one of the structure’s members, use a </a:t>
            </a:r>
            <a:r>
              <a:rPr lang="en-US" dirty="0" smtClean="0">
                <a:solidFill>
                  <a:srgbClr val="B23C00"/>
                </a:solidFill>
              </a:rPr>
              <a:t>member variable </a:t>
            </a:r>
            <a:r>
              <a:rPr lang="en-US" dirty="0" smtClean="0"/>
              <a:t>such as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mary.salary</a:t>
            </a:r>
            <a:endParaRPr lang="en-US" b="1" dirty="0" smtClean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03147" y="2429147"/>
            <a:ext cx="225254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Employee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id;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...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7756" y="2423171"/>
            <a:ext cx="2114681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Student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id;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...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7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42161"/>
          </a:xfrm>
        </p:spPr>
        <p:txBody>
          <a:bodyPr/>
          <a:lstStyle/>
          <a:p>
            <a:r>
              <a:rPr lang="en-US" dirty="0" smtClean="0"/>
              <a:t>If you have two variables of the same structure type, you can assign one to the other:</a:t>
            </a:r>
          </a:p>
          <a:p>
            <a:endParaRPr lang="en-US" dirty="0"/>
          </a:p>
          <a:p>
            <a:r>
              <a:rPr lang="en-US" dirty="0" smtClean="0"/>
              <a:t>This is equivalent to: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56337" y="2316480"/>
            <a:ext cx="203132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john =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mary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63566" y="3429000"/>
            <a:ext cx="5416868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john.id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=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mary.id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john.first_name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mary.first_name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john.last_name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=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mary.last_name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john.salary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=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mary.salary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8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</a:t>
            </a:r>
            <a:r>
              <a:rPr lang="en-US" dirty="0" smtClean="0"/>
              <a:t>Variables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835525"/>
          </a:xfrm>
        </p:spPr>
        <p:txBody>
          <a:bodyPr/>
          <a:lstStyle/>
          <a:p>
            <a:r>
              <a:rPr lang="en-US" dirty="0" smtClean="0"/>
              <a:t>An array of employees: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Pass a structure variable to a function:</a:t>
            </a:r>
          </a:p>
          <a:p>
            <a:endParaRPr lang="en-US" dirty="0"/>
          </a:p>
          <a:p>
            <a:pPr lvl="5"/>
            <a:endParaRPr lang="en-US" dirty="0" smtClean="0"/>
          </a:p>
          <a:p>
            <a:r>
              <a:rPr lang="en-US" dirty="0" smtClean="0"/>
              <a:t>Return a structure value: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48287" y="1874537"/>
            <a:ext cx="464742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Employee team[10];</a:t>
            </a:r>
          </a:p>
          <a:p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team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[4].id = 39710;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team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[4].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= "Sally";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1901" y="3977634"/>
            <a:ext cx="634019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void foo(Employee emp1, Employee</a:t>
            </a:r>
            <a:r>
              <a:rPr lang="en-US" sz="20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emp2);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4397" y="5199124"/>
            <a:ext cx="495520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Employee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find_employee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id);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21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Variables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407916"/>
          </a:xfrm>
        </p:spPr>
        <p:txBody>
          <a:bodyPr/>
          <a:lstStyle/>
          <a:p>
            <a:r>
              <a:rPr lang="en-US" dirty="0" smtClean="0"/>
              <a:t>Pointer to a structure:</a:t>
            </a:r>
          </a:p>
          <a:p>
            <a:endParaRPr lang="en-US" dirty="0"/>
          </a:p>
          <a:p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Nested structures: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1417342"/>
            <a:ext cx="433965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Employee *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emp_ptr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emp_ptr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= new Employee;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(*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emp_ptr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).id = 192837;</a:t>
            </a:r>
          </a:p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emp_ptr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-&gt;salary = 95000.00;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40" y="3866528"/>
            <a:ext cx="321754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Employee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id;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string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string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last_name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double salary;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Birthday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bday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5610" y="3866528"/>
            <a:ext cx="363112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Birthday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month, day, year;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5610" y="5528521"/>
            <a:ext cx="307968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Employee tom;</a:t>
            </a:r>
          </a:p>
          <a:p>
            <a:r>
              <a:rPr lang="en-US" sz="1800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tom.bday.year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= 1992;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1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#3-5 Sample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0692" y="1234464"/>
            <a:ext cx="8454559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double neighbor_average(const vector&lt;vector&lt;int&gt;&gt;&amp; v, int i, int j)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int count = 0;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int sum   = 0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int width  = v[i].size();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int height = v.size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for (int di = -1; di &lt;= 1; di++)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int ix = i + di;</a:t>
            </a:r>
          </a:p>
          <a:p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for (int dj = -1; dj &lt;= 1; dj++)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int jx = j + dj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           ...</a:t>
            </a: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return sum * 1.0 / count;</a:t>
            </a: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5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Object-oriented programming </a:t>
            </a:r>
            <a:r>
              <a:rPr lang="en-US" dirty="0" smtClean="0"/>
              <a:t>(OOP) is about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polymorphism</a:t>
            </a:r>
          </a:p>
          <a:p>
            <a:pPr lvl="4"/>
            <a:endParaRPr lang="en-US" dirty="0"/>
          </a:p>
          <a:p>
            <a:r>
              <a:rPr lang="en-US" dirty="0" smtClean="0"/>
              <a:t>Work with values called </a:t>
            </a:r>
            <a:r>
              <a:rPr lang="en-US" dirty="0" smtClean="0">
                <a:solidFill>
                  <a:srgbClr val="B23C00"/>
                </a:solidFill>
              </a:rPr>
              <a:t>objects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Objects have </a:t>
            </a:r>
            <a:r>
              <a:rPr lang="en-US" dirty="0" smtClean="0">
                <a:solidFill>
                  <a:srgbClr val="B23C00"/>
                </a:solidFill>
              </a:rPr>
              <a:t>methods</a:t>
            </a:r>
            <a:r>
              <a:rPr lang="en-US" dirty="0" smtClean="0"/>
              <a:t> that operate on the objects.</a:t>
            </a:r>
          </a:p>
          <a:p>
            <a:pPr lvl="6"/>
            <a:endParaRPr lang="en-US" dirty="0" smtClean="0"/>
          </a:p>
          <a:p>
            <a:pPr lvl="1"/>
            <a:r>
              <a:rPr lang="en-US" dirty="0" smtClean="0"/>
              <a:t>Example: A string is an object. Strings have a length method, so that if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is a string variable, then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str.length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 smtClean="0"/>
              <a:t>is the length of its string value.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74732" y="1874537"/>
            <a:ext cx="54809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Combine variables and functions into a </a:t>
            </a:r>
            <a:r>
              <a:rPr lang="en-US" sz="1800" smtClean="0">
                <a:solidFill>
                  <a:srgbClr val="0033CC"/>
                </a:solidFill>
              </a:rPr>
              <a:t>single class.</a:t>
            </a:r>
            <a:endParaRPr lang="en-US" sz="180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0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322307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B23C00"/>
                </a:solidFill>
              </a:rPr>
              <a:t>class</a:t>
            </a:r>
            <a:r>
              <a:rPr lang="en-US" dirty="0" smtClean="0"/>
              <a:t> is a data type whose values are </a:t>
            </a:r>
            <a:r>
              <a:rPr lang="en-US" dirty="0" smtClean="0">
                <a:solidFill>
                  <a:srgbClr val="B23C00"/>
                </a:solidFill>
              </a:rPr>
              <a:t>objects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Like structure types, you can </a:t>
            </a:r>
            <a:br>
              <a:rPr lang="en-US" dirty="0" smtClean="0"/>
            </a:br>
            <a:r>
              <a:rPr lang="en-US" dirty="0" smtClean="0"/>
              <a:t>define your own class types.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 class type definition includes both </a:t>
            </a:r>
            <a:br>
              <a:rPr lang="en-US" dirty="0" smtClean="0"/>
            </a:br>
            <a:r>
              <a:rPr lang="en-US" dirty="0" smtClean="0"/>
              <a:t>member variables and declarations of </a:t>
            </a:r>
            <a:br>
              <a:rPr lang="en-US" dirty="0" smtClean="0"/>
            </a:br>
            <a:r>
              <a:rPr lang="en-US" dirty="0" smtClean="0"/>
              <a:t>member functions.</a:t>
            </a:r>
          </a:p>
          <a:p>
            <a:pPr lvl="1"/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17537" y="4326405"/>
            <a:ext cx="363112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class Birthday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month, day, year;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 void print();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9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85331"/>
          </a:xfrm>
        </p:spPr>
        <p:txBody>
          <a:bodyPr/>
          <a:lstStyle/>
          <a:p>
            <a:r>
              <a:rPr lang="en-US" dirty="0" smtClean="0"/>
              <a:t>Define member functions outside of </a:t>
            </a:r>
            <a:br>
              <a:rPr lang="en-US" dirty="0" smtClean="0"/>
            </a:br>
            <a:r>
              <a:rPr lang="en-US" dirty="0" smtClean="0"/>
              <a:t>the class definition: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Scope resolution operator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8565" y="2331732"/>
            <a:ext cx="7766870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class Birthday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month, day, year;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 void 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Birthday::print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month &lt;&lt; "/" &lt;&lt; day &lt;&lt; "/" &lt;&lt;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year &lt;&lt;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and Private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Members of a class are either </a:t>
            </a:r>
            <a:r>
              <a:rPr lang="en-US" dirty="0" smtClean="0">
                <a:solidFill>
                  <a:srgbClr val="B23C00"/>
                </a:solidFill>
              </a:rPr>
              <a:t>public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B23C00"/>
                </a:solidFill>
              </a:rPr>
              <a:t>private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Private members of a class can be accessed only by member functions of the same class.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You can provide public </a:t>
            </a:r>
            <a:r>
              <a:rPr lang="en-US" dirty="0" smtClean="0">
                <a:solidFill>
                  <a:srgbClr val="B23C00"/>
                </a:solidFill>
              </a:rPr>
              <a:t>getters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B23C00"/>
                </a:solidFill>
              </a:rPr>
              <a:t>setters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for any private member variables.</a:t>
            </a:r>
          </a:p>
          <a:p>
            <a:pPr lvl="1"/>
            <a:r>
              <a:rPr lang="en-US" dirty="0" smtClean="0"/>
              <a:t>AKA </a:t>
            </a:r>
            <a:r>
              <a:rPr lang="en-US" dirty="0" smtClean="0">
                <a:solidFill>
                  <a:srgbClr val="B23C00"/>
                </a:solidFill>
              </a:rPr>
              <a:t>accessors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B23C00"/>
                </a:solidFill>
              </a:rPr>
              <a:t>mutators</a:t>
            </a:r>
            <a:endParaRPr lang="en-US" dirty="0" smtClean="0">
              <a:solidFill>
                <a:srgbClr val="B23C00"/>
              </a:solidFill>
            </a:endParaRPr>
          </a:p>
          <a:p>
            <a:pPr lvl="5"/>
            <a:endParaRPr lang="en-US" dirty="0" smtClean="0">
              <a:solidFill>
                <a:srgbClr val="B23C00"/>
              </a:solidFill>
            </a:endParaRPr>
          </a:p>
          <a:p>
            <a:r>
              <a:rPr lang="en-US" dirty="0"/>
              <a:t>A </a:t>
            </a:r>
            <a:r>
              <a:rPr lang="en-US" dirty="0" smtClean="0"/>
              <a:t>member function (public or private) can be labelled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will not modify the value of any member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6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and Private </a:t>
            </a:r>
            <a:r>
              <a:rPr lang="en-US" dirty="0" smtClean="0"/>
              <a:t>Members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51781" y="1417342"/>
            <a:ext cx="3840438" cy="4216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class Birthday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get_year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get_month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b="1" dirty="0" err="1">
                <a:latin typeface="Courier New" charset="0"/>
                <a:ea typeface="Courier New" charset="0"/>
                <a:cs typeface="Courier New" charset="0"/>
              </a:rPr>
              <a:t>get_day</a:t>
            </a:r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de-DE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get_year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() 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get_month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b="1" dirty="0" err="1">
                <a:latin typeface="Courier New" charset="0"/>
                <a:ea typeface="Courier New" charset="0"/>
                <a:cs typeface="Courier New" charset="0"/>
              </a:rPr>
              <a:t>get_day</a:t>
            </a:r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()   </a:t>
            </a:r>
            <a:r>
              <a:rPr lang="de-DE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de-DE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void print();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year, month, day;</a:t>
            </a:r>
          </a:p>
          <a:p>
            <a:r>
              <a:rPr lang="uk-UA" sz="18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uk-UA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4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and Private Members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8565" y="1506482"/>
            <a:ext cx="7766870" cy="3385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Birthday::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get_year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() 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{ return year; }</a:t>
            </a:r>
          </a:p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Birthday::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get_month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{ return month; }</a:t>
            </a:r>
          </a:p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Birthday::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get_day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()  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{ return day; }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void Birthday::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set_year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y)  { year = y; }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void Birthday::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set_month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m) { month = m; }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void Birthday::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set_day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d)   { day = d; }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void Birthday::print()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month &lt;&lt; "/" &lt;&lt; day &lt;&lt; "/" &lt;&lt; year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3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and Private Members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63226" y="1505475"/>
            <a:ext cx="321754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 Birthday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bd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bd.set_year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(1990);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bd.set_month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(9);</a:t>
            </a:r>
          </a:p>
          <a:p>
            <a:r>
              <a:rPr lang="is-IS" sz="1800" b="1" dirty="0" smtClean="0">
                <a:latin typeface="Courier New" charset="0"/>
                <a:ea typeface="Courier New" charset="0"/>
                <a:cs typeface="Courier New" charset="0"/>
              </a:rPr>
              <a:t>    bd.set_day(2);</a:t>
            </a:r>
          </a:p>
          <a:p>
            <a:r>
              <a:rPr lang="ro-RO" sz="18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ro-RO" sz="1800" b="1" dirty="0" err="1" smtClean="0">
                <a:latin typeface="Courier New" charset="0"/>
                <a:ea typeface="Courier New" charset="0"/>
                <a:cs typeface="Courier New" charset="0"/>
              </a:rPr>
              <a:t>bd.print</a:t>
            </a:r>
            <a:r>
              <a:rPr lang="ro-RO" sz="18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ro-RO" sz="1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5941" y="4096275"/>
            <a:ext cx="1172116" cy="338554"/>
          </a:xfrm>
          <a:prstGeom prst="rect">
            <a:avLst/>
          </a:prstGeom>
          <a:solidFill>
            <a:srgbClr val="E1F5FF"/>
          </a:solidFill>
          <a:ln>
            <a:solidFill>
              <a:srgbClr val="66CCFF"/>
            </a:solidFill>
          </a:ln>
        </p:spPr>
        <p:txBody>
          <a:bodyPr wrap="none" rtlCol="0">
            <a:spAutoFit/>
          </a:bodyPr>
          <a:lstStyle/>
          <a:p>
            <a:r>
              <a:rPr lang="bg-BG" b="1">
                <a:latin typeface="Courier New" charset="0"/>
                <a:ea typeface="Courier New" charset="0"/>
                <a:cs typeface="Courier New" charset="0"/>
              </a:rPr>
              <a:t>9/2/1990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75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can define special member functions called </a:t>
            </a:r>
            <a:r>
              <a:rPr lang="en-US" dirty="0" smtClean="0">
                <a:solidFill>
                  <a:srgbClr val="B23C00"/>
                </a:solidFill>
              </a:rPr>
              <a:t>constructors</a:t>
            </a:r>
            <a:r>
              <a:rPr lang="en-US" dirty="0" smtClean="0"/>
              <a:t> that initialize the values </a:t>
            </a:r>
            <a:br>
              <a:rPr lang="en-US" dirty="0" smtClean="0"/>
            </a:br>
            <a:r>
              <a:rPr lang="en-US" dirty="0" smtClean="0"/>
              <a:t>of member variables.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 constructor has the same name </a:t>
            </a:r>
            <a:br>
              <a:rPr lang="en-US" dirty="0" smtClean="0"/>
            </a:br>
            <a:r>
              <a:rPr lang="en-US" dirty="0" smtClean="0"/>
              <a:t>as the class itself.</a:t>
            </a:r>
          </a:p>
          <a:p>
            <a:pPr lvl="1"/>
            <a:r>
              <a:rPr lang="en-US" dirty="0" smtClean="0"/>
              <a:t>It has no return type, not even void.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B23C00"/>
                </a:solidFill>
              </a:rPr>
              <a:t>default constructor </a:t>
            </a:r>
            <a:r>
              <a:rPr lang="en-US" dirty="0" smtClean="0"/>
              <a:t>has no parameters.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 constructor is </a:t>
            </a:r>
            <a:r>
              <a:rPr lang="en-US" dirty="0" smtClean="0">
                <a:solidFill>
                  <a:srgbClr val="B23C00"/>
                </a:solidFill>
              </a:rPr>
              <a:t>called automatically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whenever an object of the class is declared.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3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367" y="1325903"/>
            <a:ext cx="8454559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Birthday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// Constructors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Birthday();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Birthday(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m,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...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Birthday::Birthday() : year(0), month(0), day(0)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// Default constructor with an empty body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Birthday::Birthday(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m,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d) : year(y), month(m), day(d)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//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Empty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body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8247" y="122450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#3-5 Sample </a:t>
            </a:r>
            <a:r>
              <a:rPr lang="en-US" dirty="0" smtClean="0"/>
              <a:t>Solution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928" y="1352594"/>
            <a:ext cx="8701421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for (int dj = -1; dj &lt;= 1; dj++)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int jx = j + dj;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if (   ((ix != i) || (jx != j))    // not the cell itself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    &amp;&amp; (ix &gt;= 0) &amp;&amp; (ix &lt; height)  // neighbors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    &amp;&amp; (jx &gt;= 0) &amp;&amp; (jx &lt; width))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    count++;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    sum += v[ix][jx];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    }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2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9127" y="1325903"/>
            <a:ext cx="818044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Birthday bd1;              // call default constructor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Birthday bd2(1990, 9, 2);  // call constructor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    bd1.print();</a:t>
            </a:r>
          </a:p>
          <a:p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    bd2.print();</a:t>
            </a:r>
          </a:p>
          <a:p>
            <a:r>
              <a:rPr lang="ro-RO" sz="1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ro-RO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127" y="3796766"/>
            <a:ext cx="1287532" cy="646331"/>
          </a:xfrm>
          <a:prstGeom prst="rect">
            <a:avLst/>
          </a:prstGeom>
          <a:solidFill>
            <a:srgbClr val="E1F5FF"/>
          </a:solidFill>
          <a:ln>
            <a:solidFill>
              <a:srgbClr val="66CCFF"/>
            </a:solidFill>
          </a:ln>
        </p:spPr>
        <p:txBody>
          <a:bodyPr wrap="none" rtlCol="0">
            <a:spAutoFit/>
          </a:bodyPr>
          <a:lstStyle/>
          <a:p>
            <a:r>
              <a:rPr lang="bg-BG" sz="1800" b="1" dirty="0">
                <a:latin typeface="Courier New" charset="0"/>
                <a:ea typeface="Courier New" charset="0"/>
                <a:cs typeface="Courier New" charset="0"/>
              </a:rPr>
              <a:t>0/0/0</a:t>
            </a:r>
          </a:p>
          <a:p>
            <a:r>
              <a:rPr lang="bg-BG" sz="1800" b="1" dirty="0" smtClean="0">
                <a:latin typeface="Courier New" charset="0"/>
                <a:ea typeface="Courier New" charset="0"/>
                <a:cs typeface="Courier New" charset="0"/>
              </a:rPr>
              <a:t>9/2/1990</a:t>
            </a:r>
            <a:endParaRPr lang="bg-BG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4605636"/>
            <a:ext cx="8229600" cy="1525289"/>
          </a:xfrm>
        </p:spPr>
        <p:txBody>
          <a:bodyPr/>
          <a:lstStyle/>
          <a:p>
            <a:r>
              <a:rPr lang="en-US" dirty="0" smtClean="0"/>
              <a:t>Do not write:</a:t>
            </a:r>
          </a:p>
          <a:p>
            <a:pPr lvl="1"/>
            <a:r>
              <a:rPr lang="en-US" dirty="0" smtClean="0"/>
              <a:t>That is a declaration of a function named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bd1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that returns a value of type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Birthday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0415" y="4674792"/>
            <a:ext cx="249299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Birthday bd1();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provided </a:t>
            </a:r>
            <a:r>
              <a:rPr lang="en-US" u="sng" dirty="0" smtClean="0"/>
              <a:t>no</a:t>
            </a:r>
            <a:r>
              <a:rPr lang="en-US" dirty="0" smtClean="0"/>
              <a:t> constructors for a class, </a:t>
            </a:r>
            <a:br>
              <a:rPr lang="en-US" dirty="0" smtClean="0"/>
            </a:br>
            <a:r>
              <a:rPr lang="en-US" dirty="0" smtClean="0"/>
              <a:t>the C++ compiler will generate a </a:t>
            </a:r>
            <a:br>
              <a:rPr lang="en-US" dirty="0" smtClean="0"/>
            </a:br>
            <a:r>
              <a:rPr lang="en-US" u="sng" dirty="0" smtClean="0"/>
              <a:t>default constructor</a:t>
            </a:r>
            <a:r>
              <a:rPr lang="en-US" dirty="0" smtClean="0"/>
              <a:t> that does nothing.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However, if you provided </a:t>
            </a:r>
            <a:r>
              <a:rPr lang="en-US" u="sng" dirty="0" smtClean="0"/>
              <a:t>at least one </a:t>
            </a:r>
            <a:r>
              <a:rPr lang="en-US" dirty="0" smtClean="0"/>
              <a:t>constructor for the class, the compiler </a:t>
            </a:r>
            <a:br>
              <a:rPr lang="en-US" dirty="0" smtClean="0"/>
            </a:br>
            <a:r>
              <a:rPr lang="en-US" dirty="0" smtClean="0"/>
              <a:t>will </a:t>
            </a:r>
            <a:r>
              <a:rPr lang="en-US" u="sng" dirty="0" smtClean="0"/>
              <a:t>not</a:t>
            </a:r>
            <a:r>
              <a:rPr lang="en-US" dirty="0" smtClean="0"/>
              <a:t> generate a default constructor.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Suppose </a:t>
            </a:r>
            <a:r>
              <a:rPr lang="en-US" smtClean="0"/>
              <a:t>you are </a:t>
            </a:r>
            <a:r>
              <a:rPr lang="en-US" dirty="0" smtClean="0"/>
              <a:t>provided this constructor </a:t>
            </a:r>
            <a:r>
              <a:rPr lang="en-US" u="sng" dirty="0" smtClean="0"/>
              <a:t>only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Then the following object declaration is </a:t>
            </a:r>
            <a:r>
              <a:rPr lang="en-US" u="sng" dirty="0" smtClean="0"/>
              <a:t>illegal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71343" y="1783098"/>
            <a:ext cx="480131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Birthday(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y,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m,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d);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9393" y="2971805"/>
            <a:ext cx="218521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>
                <a:latin typeface="Courier New" charset="0"/>
                <a:ea typeface="Courier New" charset="0"/>
                <a:cs typeface="Courier New" charset="0"/>
              </a:rPr>
              <a:t>Birthday bd1;</a:t>
            </a:r>
          </a:p>
        </p:txBody>
      </p:sp>
    </p:spTree>
    <p:extLst>
      <p:ext uri="{BB962C8B-B14F-4D97-AF65-F5344CB8AC3E}">
        <p14:creationId xmlns:p14="http://schemas.microsoft.com/office/powerpoint/2010/main" val="125415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77" y="1246851"/>
            <a:ext cx="4114755" cy="3828051"/>
          </a:xfrm>
        </p:spPr>
        <p:txBody>
          <a:bodyPr/>
          <a:lstStyle/>
          <a:p>
            <a:r>
              <a:rPr lang="en-US" dirty="0" smtClean="0"/>
              <a:t>Write a function that is external to the class (i.e., not a member function) </a:t>
            </a:r>
            <a:r>
              <a:rPr lang="en-US" dirty="0" smtClean="0"/>
              <a:t>that compares </a:t>
            </a:r>
            <a:r>
              <a:rPr lang="en-US" dirty="0" smtClean="0"/>
              <a:t>two birthdays for equality.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620" y="1246851"/>
            <a:ext cx="3836307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class Birthday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// Constructors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Birthday();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Birthday(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y,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m,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d);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get_year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()  </a:t>
            </a:r>
            <a:r>
              <a:rPr lang="en-US" sz="1400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get_month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get_day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()   </a:t>
            </a:r>
            <a:r>
              <a:rPr lang="de-DE" sz="1400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de-D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de-D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set_year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set_month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m);</a:t>
            </a:r>
          </a:p>
          <a:p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set_day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d);</a:t>
            </a:r>
          </a:p>
          <a:p>
            <a:endParaRPr lang="de-D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void print();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year, month, day;</a:t>
            </a:r>
          </a:p>
          <a:p>
            <a:r>
              <a:rPr lang="uk-UA" sz="1400" b="1" dirty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4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Functions</a:t>
            </a:r>
            <a:r>
              <a:rPr lang="en-US" i="1" dirty="0" smtClean="0"/>
              <a:t>, </a:t>
            </a:r>
            <a:r>
              <a:rPr lang="en-US" i="1" dirty="0" smtClean="0"/>
              <a:t>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54684"/>
            <a:ext cx="8229600" cy="2976242"/>
          </a:xfrm>
        </p:spPr>
        <p:txBody>
          <a:bodyPr/>
          <a:lstStyle/>
          <a:p>
            <a:r>
              <a:rPr lang="en-US" dirty="0" smtClean="0"/>
              <a:t>Function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equal</a:t>
            </a:r>
            <a:r>
              <a:rPr lang="en-US" dirty="0" smtClean="0"/>
              <a:t> must call the accessor (getter) methods because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year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month</a:t>
            </a:r>
            <a:r>
              <a:rPr lang="en-US" dirty="0" smtClean="0"/>
              <a:t>,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day</a:t>
            </a:r>
            <a:r>
              <a:rPr lang="en-US" dirty="0" smtClean="0"/>
              <a:t> are private member variables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Make function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equal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B23C00"/>
                </a:solidFill>
              </a:rPr>
              <a:t>friend</a:t>
            </a:r>
            <a:r>
              <a:rPr lang="en-US" dirty="0" smtClean="0"/>
              <a:t> of class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Birthday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to allow the function to access </a:t>
            </a:r>
            <a:br>
              <a:rPr lang="en-US" dirty="0" smtClean="0"/>
            </a:br>
            <a:r>
              <a:rPr lang="en-US" dirty="0" smtClean="0"/>
              <a:t>the private member variables directly.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5352" y="1325903"/>
            <a:ext cx="7353295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bool equal(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Birthday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bd1,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Birthday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bd2)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return    (bd1.get_year()  == bd2.get_year())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       &amp;&amp; (bd1.get_month() == bd2.get_month())</a:t>
            </a:r>
          </a:p>
          <a:p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           &amp;&amp; (bd1.get_day()   == bd2.get_day());</a:t>
            </a:r>
          </a:p>
          <a:p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41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</a:t>
            </a:r>
            <a:r>
              <a:rPr lang="en-US" dirty="0" smtClean="0"/>
              <a:t>Functions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2828" y="1277980"/>
            <a:ext cx="7058343" cy="4955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class Birthday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// Constructors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Birthday();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Birthday(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y,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m,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d);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get_year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get_month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get_day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set_year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y);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set_month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m);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set_day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d);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void print();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friend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bool 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equal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Birthday&amp; bd1,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Birthday&amp; bd2);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year, month, day;</a:t>
            </a:r>
          </a:p>
          <a:p>
            <a:r>
              <a:rPr lang="uk-UA" sz="1400" b="1" dirty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63074" y="4892024"/>
            <a:ext cx="6492169" cy="365756"/>
          </a:xfrm>
          <a:prstGeom prst="rect">
            <a:avLst/>
          </a:prstGeom>
          <a:noFill/>
          <a:ln w="28575" cap="flat" cmpd="sng" algn="ctr">
            <a:solidFill>
              <a:srgbClr val="B23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0889" y="2955362"/>
            <a:ext cx="4265911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bool 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equal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Birthday&amp; bd1, </a:t>
            </a:r>
            <a:endParaRPr lang="en-US" sz="1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Birthday&amp; bd2)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return    (bd1.year  == bd2.year)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     &amp;&amp; (bd1.month == bd2.month)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     &amp;&amp; (bd1.day   == bd2.day);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6535" y="5478430"/>
            <a:ext cx="256833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Have </a:t>
            </a:r>
            <a:r>
              <a:rPr lang="en-US" smtClean="0">
                <a:solidFill>
                  <a:srgbClr val="B23C00"/>
                </a:solidFill>
              </a:rPr>
              <a:t>both friend functions</a:t>
            </a:r>
            <a:endParaRPr lang="en-US" dirty="0" smtClean="0">
              <a:solidFill>
                <a:srgbClr val="B23C00"/>
              </a:solidFill>
            </a:endParaRPr>
          </a:p>
          <a:p>
            <a:r>
              <a:rPr lang="en-US" dirty="0" smtClean="0">
                <a:solidFill>
                  <a:srgbClr val="B23C00"/>
                </a:solidFill>
              </a:rPr>
              <a:t>and accessor functions.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43604" y="1913185"/>
            <a:ext cx="324319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Because it is a </a:t>
            </a:r>
            <a:r>
              <a:rPr lang="en-US" u="sng" dirty="0" smtClean="0">
                <a:solidFill>
                  <a:srgbClr val="B23C00"/>
                </a:solidFill>
              </a:rPr>
              <a:t>friend</a:t>
            </a:r>
            <a:r>
              <a:rPr lang="en-US" dirty="0" smtClean="0">
                <a:solidFill>
                  <a:srgbClr val="B23C00"/>
                </a:solidFill>
              </a:rPr>
              <a:t> of the class,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function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equal</a:t>
            </a:r>
            <a:r>
              <a:rPr lang="en-US" dirty="0" smtClean="0">
                <a:solidFill>
                  <a:srgbClr val="B23C00"/>
                </a:solidFill>
              </a:rPr>
              <a:t> can now access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private members.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2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493527"/>
          </a:xfrm>
        </p:spPr>
        <p:txBody>
          <a:bodyPr/>
          <a:lstStyle/>
          <a:p>
            <a:r>
              <a:rPr lang="en-US" dirty="0" smtClean="0"/>
              <a:t>How many years apart are two birthdays?</a:t>
            </a:r>
          </a:p>
          <a:p>
            <a:r>
              <a:rPr lang="en-US" dirty="0" smtClean="0"/>
              <a:t>We can write a function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years_apart</a:t>
            </a:r>
            <a:r>
              <a:rPr lang="en-US" dirty="0" smtClean="0"/>
              <a:t> that takes two birthdays and subtracts their years: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367" y="2829921"/>
            <a:ext cx="8701421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Birthday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friend bool equal(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bd1,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bd2);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friend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years_apart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bd1,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bd2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...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uk-UA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uk-UA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67" y="5074902"/>
            <a:ext cx="722024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years_apart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bd1,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bd2)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return abs(bd1.year - bd2.year);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720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smtClean="0"/>
              <a:t>Overloading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13988"/>
          </a:xfrm>
        </p:spPr>
        <p:txBody>
          <a:bodyPr/>
          <a:lstStyle/>
          <a:p>
            <a:pPr marL="469900" lvl="1" indent="-469900"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sz="2800" dirty="0">
                <a:solidFill>
                  <a:srgbClr val="B23C00"/>
                </a:solidFill>
              </a:rPr>
              <a:t>Overload the subtraction operator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and make </a:t>
            </a:r>
            <a:r>
              <a:rPr lang="en-US" sz="28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operator -</a:t>
            </a:r>
            <a:r>
              <a:rPr lang="en-US" sz="2800" dirty="0" smtClean="0"/>
              <a:t> </a:t>
            </a:r>
            <a:r>
              <a:rPr lang="en-US" sz="2800" dirty="0"/>
              <a:t>a friend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367" y="2423171"/>
            <a:ext cx="8701421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Birthday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friend bool equal(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bd1,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bd2);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friend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years_apart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bd1,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bd2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friend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operator -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bd1,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bd2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...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uk-UA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uk-UA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420" y="4912074"/>
            <a:ext cx="709681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operator -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bd1,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bd2)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return abs(bd1.year - bd2.year);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41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1777" y="1325903"/>
            <a:ext cx="818044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Birthday bd1;              // call default constructor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Birthday bd2(1990, 9, 2);  // call constructor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Birthday bd3(2001, 5, 8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//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call constructor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    bd1.print();</a:t>
            </a:r>
          </a:p>
          <a:p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    bd2.print();</a:t>
            </a:r>
          </a:p>
          <a:p>
            <a:endParaRPr lang="ro-RO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ro-RO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ro-RO" sz="1800" b="1" dirty="0" err="1">
                <a:latin typeface="Courier New" charset="0"/>
                <a:ea typeface="Courier New" charset="0"/>
                <a:cs typeface="Courier New" charset="0"/>
              </a:rPr>
              <a:t>years_apart</a:t>
            </a:r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(bd2, bd3) &lt;&lt; </a:t>
            </a:r>
            <a:r>
              <a:rPr lang="ro-RO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ro-RO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ro-RO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bd2 - bd3 </a:t>
            </a:r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&lt;&lt; </a:t>
            </a:r>
            <a:r>
              <a:rPr lang="ro-RO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ro-RO" sz="1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ro-RO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8233" y="4895147"/>
            <a:ext cx="1287532" cy="1200329"/>
          </a:xfrm>
          <a:prstGeom prst="rect">
            <a:avLst/>
          </a:prstGeom>
          <a:solidFill>
            <a:srgbClr val="E1F5FF"/>
          </a:solidFill>
          <a:ln>
            <a:solidFill>
              <a:srgbClr val="66CCFF"/>
            </a:solidFill>
          </a:ln>
        </p:spPr>
        <p:txBody>
          <a:bodyPr wrap="none" rtlCol="0">
            <a:spAutoFit/>
          </a:bodyPr>
          <a:lstStyle/>
          <a:p>
            <a:r>
              <a:rPr lang="bg-BG" sz="1800" b="1" dirty="0">
                <a:latin typeface="Courier New" charset="0"/>
                <a:ea typeface="Courier New" charset="0"/>
                <a:cs typeface="Courier New" charset="0"/>
              </a:rPr>
              <a:t>0/0/0</a:t>
            </a:r>
          </a:p>
          <a:p>
            <a:r>
              <a:rPr lang="bg-BG" sz="1800" b="1" dirty="0">
                <a:latin typeface="Courier New" charset="0"/>
                <a:ea typeface="Courier New" charset="0"/>
                <a:cs typeface="Courier New" charset="0"/>
              </a:rPr>
              <a:t>9/2/1990</a:t>
            </a:r>
          </a:p>
          <a:p>
            <a:r>
              <a:rPr lang="cs-CZ" sz="1800" b="1" dirty="0">
                <a:latin typeface="Courier New" charset="0"/>
                <a:ea typeface="Courier New" charset="0"/>
                <a:cs typeface="Courier New" charset="0"/>
              </a:rPr>
              <a:t>11</a:t>
            </a:r>
          </a:p>
          <a:p>
            <a:r>
              <a:rPr lang="cs-CZ" sz="1800" b="1" dirty="0" smtClean="0">
                <a:latin typeface="Courier New" charset="0"/>
                <a:ea typeface="Courier New" charset="0"/>
                <a:cs typeface="Courier New" charset="0"/>
              </a:rPr>
              <a:t>11</a:t>
            </a:r>
            <a:endParaRPr lang="cs-CZ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78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&lt;&lt;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584966"/>
          </a:xfrm>
        </p:spPr>
        <p:txBody>
          <a:bodyPr/>
          <a:lstStyle/>
          <a:p>
            <a:r>
              <a:rPr lang="en-US" dirty="0" smtClean="0"/>
              <a:t>You can overload the </a:t>
            </a:r>
            <a:r>
              <a:rPr lang="en-US" dirty="0" smtClean="0">
                <a:solidFill>
                  <a:srgbClr val="B23C00"/>
                </a:solidFill>
              </a:rPr>
              <a:t>stream insertion operator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Suppose you want a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Birthday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object to be output in the form month/day/year.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367" y="2858017"/>
            <a:ext cx="8577989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Birthday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friend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operator &lt;&lt;(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outs,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...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uk-UA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uk-UA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67" y="4907280"/>
            <a:ext cx="8084264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friend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operator &lt;&lt;(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outs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outs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bd.month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"/"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bd.day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"/"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bd.year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return outs;</a:t>
            </a:r>
            <a:endParaRPr lang="en-US" b="1" dirty="0">
              <a:solidFill>
                <a:srgbClr val="B23C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5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</a:t>
            </a:r>
            <a:r>
              <a:rPr lang="en-US" dirty="0" smtClean="0"/>
              <a:t>#4-4 </a:t>
            </a:r>
            <a:r>
              <a:rPr lang="en-US" dirty="0"/>
              <a:t>Sample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1777" y="1234464"/>
            <a:ext cx="8180445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l-PL" sz="1800" b="1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l-PL" sz="1800" b="1" dirty="0" err="1">
                <a:latin typeface="Courier New" charset="0"/>
                <a:ea typeface="Courier New" charset="0"/>
                <a:cs typeface="Courier New" charset="0"/>
              </a:rPr>
              <a:t>repeat</a:t>
            </a:r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pl-PL" sz="18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 char* </a:t>
            </a:r>
            <a:r>
              <a:rPr lang="pl-PL" sz="1800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pl-PL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 n, char </a:t>
            </a:r>
            <a:r>
              <a:rPr lang="pl-PL" sz="1800" b="1" dirty="0" err="1">
                <a:latin typeface="Courier New" charset="0"/>
                <a:ea typeface="Courier New" charset="0"/>
                <a:cs typeface="Courier New" charset="0"/>
              </a:rPr>
              <a:t>result</a:t>
            </a:r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[], </a:t>
            </a:r>
            <a:r>
              <a:rPr lang="pl-PL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l-PL" sz="1800" b="1" dirty="0" err="1">
                <a:latin typeface="Courier New" charset="0"/>
                <a:ea typeface="Courier New" charset="0"/>
                <a:cs typeface="Courier New" charset="0"/>
              </a:rPr>
              <a:t>sz</a:t>
            </a:r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pl-PL" sz="1800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pl-PL" sz="1800" b="1" dirty="0" err="1">
                <a:latin typeface="Courier New" charset="0"/>
                <a:ea typeface="Courier New" charset="0"/>
                <a:cs typeface="Courier New" charset="0"/>
              </a:rPr>
              <a:t>sz</a:t>
            </a:r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 &lt;= 0) return</a:t>
            </a:r>
            <a:r>
              <a:rPr lang="pl-PL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pl-PL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pl-PL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 len = </a:t>
            </a:r>
            <a:r>
              <a:rPr lang="pl-PL" sz="1800" b="1" dirty="0" err="1">
                <a:latin typeface="Courier New" charset="0"/>
                <a:ea typeface="Courier New" charset="0"/>
                <a:cs typeface="Courier New" charset="0"/>
              </a:rPr>
              <a:t>strlen</a:t>
            </a:r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pl-PL" sz="1800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   char* p = </a:t>
            </a:r>
            <a:r>
              <a:rPr lang="pl-PL" sz="1800" b="1" dirty="0" err="1">
                <a:latin typeface="Courier New" charset="0"/>
                <a:ea typeface="Courier New" charset="0"/>
                <a:cs typeface="Courier New" charset="0"/>
              </a:rPr>
              <a:t>result</a:t>
            </a:r>
            <a:r>
              <a:rPr lang="pl-PL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pl-PL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   for (</a:t>
            </a:r>
            <a:r>
              <a:rPr lang="pl-PL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 i = 0; i &lt; n &amp;&amp; p &lt; </a:t>
            </a:r>
            <a:r>
              <a:rPr lang="pl-PL" sz="1800" b="1" dirty="0" err="1">
                <a:latin typeface="Courier New" charset="0"/>
                <a:ea typeface="Courier New" charset="0"/>
                <a:cs typeface="Courier New" charset="0"/>
              </a:rPr>
              <a:t>result</a:t>
            </a:r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pl-PL" sz="1800" b="1" dirty="0" err="1">
                <a:latin typeface="Courier New" charset="0"/>
                <a:ea typeface="Courier New" charset="0"/>
                <a:cs typeface="Courier New" charset="0"/>
              </a:rPr>
              <a:t>sz</a:t>
            </a:r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; i++)</a:t>
            </a:r>
          </a:p>
          <a:p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   {</a:t>
            </a:r>
          </a:p>
          <a:p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      </a:t>
            </a:r>
            <a:r>
              <a:rPr lang="pl-PL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 n = min((</a:t>
            </a:r>
            <a:r>
              <a:rPr lang="pl-PL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) (</a:t>
            </a:r>
            <a:r>
              <a:rPr lang="pl-PL" sz="1800" b="1" dirty="0" err="1">
                <a:latin typeface="Courier New" charset="0"/>
                <a:ea typeface="Courier New" charset="0"/>
                <a:cs typeface="Courier New" charset="0"/>
              </a:rPr>
              <a:t>result</a:t>
            </a:r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pl-PL" sz="1800" b="1" dirty="0" err="1">
                <a:latin typeface="Courier New" charset="0"/>
                <a:ea typeface="Courier New" charset="0"/>
                <a:cs typeface="Courier New" charset="0"/>
              </a:rPr>
              <a:t>sz</a:t>
            </a:r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 - p), len);</a:t>
            </a:r>
          </a:p>
          <a:p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      </a:t>
            </a:r>
            <a:r>
              <a:rPr lang="pl-PL" sz="1800" b="1" dirty="0" err="1">
                <a:latin typeface="Courier New" charset="0"/>
                <a:ea typeface="Courier New" charset="0"/>
                <a:cs typeface="Courier New" charset="0"/>
              </a:rPr>
              <a:t>strncpy</a:t>
            </a:r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(p, </a:t>
            </a:r>
            <a:r>
              <a:rPr lang="pl-PL" sz="1800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, n);</a:t>
            </a:r>
          </a:p>
          <a:p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      p += n;</a:t>
            </a:r>
          </a:p>
          <a:p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pl-PL" sz="1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pl-PL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pl-PL" sz="1800" b="1" dirty="0" err="1">
                <a:latin typeface="Courier New" charset="0"/>
                <a:ea typeface="Courier New" charset="0"/>
                <a:cs typeface="Courier New" charset="0"/>
              </a:rPr>
              <a:t>result</a:t>
            </a:r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pl-PL" sz="1800" b="1" dirty="0" err="1">
                <a:latin typeface="Courier New" charset="0"/>
                <a:ea typeface="Courier New" charset="0"/>
                <a:cs typeface="Courier New" charset="0"/>
              </a:rPr>
              <a:t>sz</a:t>
            </a:r>
            <a:r>
              <a:rPr lang="pl-PL" sz="1800" b="1" dirty="0">
                <a:latin typeface="Courier New" charset="0"/>
                <a:ea typeface="Courier New" charset="0"/>
                <a:cs typeface="Courier New" charset="0"/>
              </a:rPr>
              <a:t> - 1] = '\0';</a:t>
            </a:r>
          </a:p>
          <a:p>
            <a:r>
              <a:rPr lang="pl-PL" sz="1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pl-PL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6343" y="4160512"/>
            <a:ext cx="2653290" cy="2554545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HelloHello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Expected: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HelloHello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GoodbyeGo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Expected: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GoodbyeGo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Goo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Expected: Goo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""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Expected: ""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"x"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Expected: "x"</a:t>
            </a:r>
          </a:p>
        </p:txBody>
      </p:sp>
    </p:spTree>
    <p:extLst>
      <p:ext uri="{BB962C8B-B14F-4D97-AF65-F5344CB8AC3E}">
        <p14:creationId xmlns:p14="http://schemas.microsoft.com/office/powerpoint/2010/main" val="11778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i="1" dirty="0" smtClean="0">
                <a:ea typeface="Courier New" charset="0"/>
                <a:cs typeface="Courier New" charset="0"/>
              </a:rPr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1777" y="1508781"/>
            <a:ext cx="818044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Birthday bd1;              // call default constructor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Birthday bd2(1990, 9, 2);  // call constructor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Birthday bd3(2001, 5, 8);  // call constructor</a:t>
            </a:r>
          </a:p>
          <a:p>
            <a:endParaRPr lang="ro-RO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ro-RO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 &lt;&lt; bd1 &lt;&lt; "</a:t>
            </a:r>
            <a:r>
              <a:rPr lang="ro-RO" sz="1800" b="1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" &lt;&lt; bd2 &lt;&lt; "</a:t>
            </a:r>
            <a:r>
              <a:rPr lang="ro-RO" sz="1800" b="1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" &lt;&lt; bd3 &lt;&lt; </a:t>
            </a:r>
            <a:r>
              <a:rPr lang="ro-RO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ro-RO" sz="1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ro-RO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6438" y="4074420"/>
            <a:ext cx="3631122" cy="369332"/>
          </a:xfrm>
          <a:prstGeom prst="rect">
            <a:avLst/>
          </a:prstGeom>
          <a:solidFill>
            <a:srgbClr val="E1F5FF"/>
          </a:solidFill>
          <a:ln>
            <a:solidFill>
              <a:srgbClr val="66CCFF"/>
            </a:solidFill>
          </a:ln>
        </p:spPr>
        <p:txBody>
          <a:bodyPr wrap="none" rtlCol="0">
            <a:spAutoFit/>
          </a:bodyPr>
          <a:lstStyle/>
          <a:p>
            <a:r>
              <a:rPr lang="bg-BG" sz="1800" b="1">
                <a:latin typeface="Courier New" charset="0"/>
                <a:ea typeface="Courier New" charset="0"/>
                <a:cs typeface="Courier New" charset="0"/>
              </a:rPr>
              <a:t>0/0/0, 9/2/1990, 5/8/2001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5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&gt;&gt;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407917"/>
          </a:xfrm>
        </p:spPr>
        <p:txBody>
          <a:bodyPr/>
          <a:lstStyle/>
          <a:p>
            <a:r>
              <a:rPr lang="en-US" dirty="0" smtClean="0"/>
              <a:t>You want to input birthdays in the format</a:t>
            </a:r>
            <a:br>
              <a:rPr lang="en-US" dirty="0" smtClean="0"/>
            </a:br>
            <a:endParaRPr lang="en-US" dirty="0" smtClean="0"/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Example: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{1993, 9, 2}</a:t>
            </a:r>
          </a:p>
          <a:p>
            <a:pPr lvl="5"/>
            <a:endParaRPr lang="en-US" b="1" dirty="0" smtClean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Overload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B23C00"/>
                </a:solidFill>
              </a:rPr>
              <a:t>stream extraction operator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17537" y="1870067"/>
            <a:ext cx="3050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year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400" i="1" dirty="0">
                <a:latin typeface="Times New Roman" charset="0"/>
                <a:ea typeface="Times New Roman" charset="0"/>
                <a:cs typeface="Times New Roman" charset="0"/>
              </a:rPr>
              <a:t>month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day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919" y="3775089"/>
            <a:ext cx="8456161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class Birthday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friend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&amp; operator &gt;&gt;(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&amp; ins, Birthday&amp;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bd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 ...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uk-UA" sz="18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uk-UA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38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i="1" dirty="0" smtClean="0">
                <a:ea typeface="Courier New" charset="0"/>
                <a:cs typeface="Courier New" charset="0"/>
              </a:rPr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806" y="1296242"/>
            <a:ext cx="4031873" cy="5424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sz="1050" b="1" dirty="0">
                <a:latin typeface="Courier New" charset="0"/>
                <a:ea typeface="Courier New" charset="0"/>
                <a:cs typeface="Courier New" charset="0"/>
              </a:rPr>
              <a:t>&amp; operator &gt;&gt;(</a:t>
            </a:r>
            <a:r>
              <a:rPr lang="en-US" sz="1050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sz="1050" b="1" dirty="0">
                <a:latin typeface="Courier New" charset="0"/>
                <a:ea typeface="Courier New" charset="0"/>
                <a:cs typeface="Courier New" charset="0"/>
              </a:rPr>
              <a:t>&amp; ins, Birthday&amp; </a:t>
            </a:r>
            <a:r>
              <a:rPr lang="en-US" sz="1050" b="1" dirty="0" err="1">
                <a:latin typeface="Courier New" charset="0"/>
                <a:ea typeface="Courier New" charset="0"/>
                <a:cs typeface="Courier New" charset="0"/>
              </a:rPr>
              <a:t>bd</a:t>
            </a:r>
            <a:r>
              <a:rPr lang="en-US" sz="105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05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s-ES_tradnl" sz="105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s-ES_tradnl" sz="105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s-ES_tradnl" sz="1050" b="1" dirty="0">
                <a:latin typeface="Courier New" charset="0"/>
                <a:ea typeface="Courier New" charset="0"/>
                <a:cs typeface="Courier New" charset="0"/>
              </a:rPr>
              <a:t> y, m, d;</a:t>
            </a:r>
          </a:p>
          <a:p>
            <a:r>
              <a:rPr lang="ro-RO" sz="105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ro-RO" sz="1050" b="1" dirty="0" err="1"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ro-RO" sz="105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sz="1050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ro-RO" sz="105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ro-RO" sz="10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ins &gt;&gt; </a:t>
            </a:r>
            <a:r>
              <a:rPr lang="de-DE" sz="1050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050" b="1" dirty="0">
                <a:latin typeface="Courier New" charset="0"/>
                <a:ea typeface="Courier New" charset="0"/>
                <a:cs typeface="Courier New" charset="0"/>
              </a:rPr>
              <a:t>    if (</a:t>
            </a:r>
            <a:r>
              <a:rPr lang="en-US" sz="1050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1050" b="1" dirty="0">
                <a:latin typeface="Courier New" charset="0"/>
                <a:ea typeface="Courier New" charset="0"/>
                <a:cs typeface="Courier New" charset="0"/>
              </a:rPr>
              <a:t> == '{')</a:t>
            </a: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    ins &gt;&gt; </a:t>
            </a:r>
            <a:r>
              <a:rPr lang="de-DE" sz="1050" b="1" dirty="0" err="1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de-DE" sz="10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    ins &gt;&gt; </a:t>
            </a:r>
            <a:r>
              <a:rPr lang="de-DE" sz="1050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050" b="1" dirty="0">
                <a:latin typeface="Courier New" charset="0"/>
                <a:ea typeface="Courier New" charset="0"/>
                <a:cs typeface="Courier New" charset="0"/>
              </a:rPr>
              <a:t>        if (</a:t>
            </a:r>
            <a:r>
              <a:rPr lang="en-US" sz="1050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1050" b="1" dirty="0">
                <a:latin typeface="Courier New" charset="0"/>
                <a:ea typeface="Courier New" charset="0"/>
                <a:cs typeface="Courier New" charset="0"/>
              </a:rPr>
              <a:t> == ',')</a:t>
            </a: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    {</a:t>
            </a: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de-DE" sz="105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ins &gt;&gt; m;</a:t>
            </a:r>
          </a:p>
          <a:p>
            <a:endParaRPr lang="de-DE" sz="10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        ins &gt;&gt; </a:t>
            </a:r>
            <a:r>
              <a:rPr lang="de-DE" sz="1050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050" b="1" dirty="0">
                <a:latin typeface="Courier New" charset="0"/>
                <a:ea typeface="Courier New" charset="0"/>
                <a:cs typeface="Courier New" charset="0"/>
              </a:rPr>
              <a:t>            if (</a:t>
            </a:r>
            <a:r>
              <a:rPr lang="en-US" sz="1050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1050" b="1" dirty="0">
                <a:latin typeface="Courier New" charset="0"/>
                <a:ea typeface="Courier New" charset="0"/>
                <a:cs typeface="Courier New" charset="0"/>
              </a:rPr>
              <a:t> == ',')</a:t>
            </a: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        {</a:t>
            </a: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            </a:t>
            </a:r>
            <a:r>
              <a:rPr lang="de-DE" sz="105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ins &gt;&gt; d;</a:t>
            </a:r>
          </a:p>
          <a:p>
            <a:endParaRPr lang="de-DE" sz="10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            ins &gt;&gt; </a:t>
            </a:r>
            <a:r>
              <a:rPr lang="de-DE" sz="1050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050" b="1" dirty="0">
                <a:latin typeface="Courier New" charset="0"/>
                <a:ea typeface="Courier New" charset="0"/>
                <a:cs typeface="Courier New" charset="0"/>
              </a:rPr>
              <a:t>                if (</a:t>
            </a:r>
            <a:r>
              <a:rPr lang="en-US" sz="1050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1050" b="1" dirty="0">
                <a:latin typeface="Courier New" charset="0"/>
                <a:ea typeface="Courier New" charset="0"/>
                <a:cs typeface="Courier New" charset="0"/>
              </a:rPr>
              <a:t> == '}')</a:t>
            </a: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            {</a:t>
            </a:r>
          </a:p>
          <a:p>
            <a:r>
              <a:rPr lang="en-US" sz="1050" b="1" dirty="0">
                <a:latin typeface="Courier New" charset="0"/>
                <a:ea typeface="Courier New" charset="0"/>
                <a:cs typeface="Courier New" charset="0"/>
              </a:rPr>
              <a:t>                    </a:t>
            </a:r>
            <a:r>
              <a:rPr lang="en-US" sz="1050" b="1" dirty="0" err="1">
                <a:latin typeface="Courier New" charset="0"/>
                <a:ea typeface="Courier New" charset="0"/>
                <a:cs typeface="Courier New" charset="0"/>
              </a:rPr>
              <a:t>bd.year</a:t>
            </a:r>
            <a:r>
              <a:rPr lang="en-US" sz="1050" b="1" dirty="0">
                <a:latin typeface="Courier New" charset="0"/>
                <a:ea typeface="Courier New" charset="0"/>
                <a:cs typeface="Courier New" charset="0"/>
              </a:rPr>
              <a:t>  = y;</a:t>
            </a:r>
          </a:p>
          <a:p>
            <a:r>
              <a:rPr lang="en-US" sz="1050" b="1" dirty="0">
                <a:latin typeface="Courier New" charset="0"/>
                <a:ea typeface="Courier New" charset="0"/>
                <a:cs typeface="Courier New" charset="0"/>
              </a:rPr>
              <a:t>                    </a:t>
            </a:r>
            <a:r>
              <a:rPr lang="en-US" sz="1050" b="1" dirty="0" err="1">
                <a:latin typeface="Courier New" charset="0"/>
                <a:ea typeface="Courier New" charset="0"/>
                <a:cs typeface="Courier New" charset="0"/>
              </a:rPr>
              <a:t>bd.month</a:t>
            </a:r>
            <a:r>
              <a:rPr lang="en-US" sz="1050" b="1" dirty="0">
                <a:latin typeface="Courier New" charset="0"/>
                <a:ea typeface="Courier New" charset="0"/>
                <a:cs typeface="Courier New" charset="0"/>
              </a:rPr>
              <a:t> = m;</a:t>
            </a: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                </a:t>
            </a:r>
            <a:r>
              <a:rPr lang="de-DE" sz="1050" b="1" dirty="0" err="1">
                <a:latin typeface="Courier New" charset="0"/>
                <a:ea typeface="Courier New" charset="0"/>
                <a:cs typeface="Courier New" charset="0"/>
              </a:rPr>
              <a:t>bd.day</a:t>
            </a:r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= d;</a:t>
            </a: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            }</a:t>
            </a: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        }</a:t>
            </a: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endParaRPr lang="de-DE" sz="10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05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ins;</a:t>
            </a:r>
          </a:p>
          <a:p>
            <a:r>
              <a:rPr lang="de-DE" sz="105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de-DE" sz="105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9620" y="1296242"/>
            <a:ext cx="4373313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Birthday bd1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Birthday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bd2;</a:t>
            </a:r>
          </a:p>
          <a:p>
            <a:endParaRPr lang="en-US" sz="1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sz="14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ro-RO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 &lt;&lt; "</a:t>
            </a:r>
            <a:r>
              <a:rPr lang="ro-RO" sz="1400" b="1" dirty="0" err="1">
                <a:latin typeface="Courier New" charset="0"/>
                <a:ea typeface="Courier New" charset="0"/>
                <a:cs typeface="Courier New" charset="0"/>
              </a:rPr>
              <a:t>Enter</a:t>
            </a:r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sz="1400" b="1" dirty="0" err="1">
                <a:latin typeface="Courier New" charset="0"/>
                <a:ea typeface="Courier New" charset="0"/>
                <a:cs typeface="Courier New" charset="0"/>
              </a:rPr>
              <a:t>two</a:t>
            </a:r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sz="1400" b="1" dirty="0" err="1">
                <a:latin typeface="Courier New" charset="0"/>
                <a:ea typeface="Courier New" charset="0"/>
                <a:cs typeface="Courier New" charset="0"/>
              </a:rPr>
              <a:t>birthdays</a:t>
            </a:r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: ";</a:t>
            </a:r>
          </a:p>
          <a:p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    cin &gt;&gt; bd1 &gt;&gt; bd2;</a:t>
            </a:r>
          </a:p>
          <a:p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ro-RO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 &lt;&lt; bd1 &lt;&lt; ", " &lt;&lt; bd2 &lt;&lt; </a:t>
            </a:r>
            <a:r>
              <a:rPr lang="ro-RO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ro-RO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ro-RO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5372" y="3520439"/>
            <a:ext cx="5339923" cy="523220"/>
          </a:xfrm>
          <a:prstGeom prst="rect">
            <a:avLst/>
          </a:prstGeom>
          <a:solidFill>
            <a:srgbClr val="E1F5FF"/>
          </a:solidFill>
          <a:ln>
            <a:solidFill>
              <a:srgbClr val="66CC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Enter two birthdays: </a:t>
            </a:r>
            <a:r>
              <a:rPr lang="en-US" sz="1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{1953, 9, 2}   {1957, 4, 3}</a:t>
            </a:r>
          </a:p>
          <a:p>
            <a:r>
              <a:rPr lang="bg-BG" sz="1400" b="1" dirty="0">
                <a:latin typeface="Courier New" charset="0"/>
                <a:ea typeface="Courier New" charset="0"/>
                <a:cs typeface="Courier New" charset="0"/>
              </a:rPr>
              <a:t>9/2/1953, 4/3/1957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1708" y="5806414"/>
            <a:ext cx="230543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B23C00"/>
                </a:solidFill>
              </a:rPr>
              <a:t>Error checking needed!</a:t>
            </a:r>
            <a:endParaRPr lang="en-US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46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5013936"/>
          </a:xfrm>
        </p:spPr>
        <p:txBody>
          <a:bodyPr/>
          <a:lstStyle/>
          <a:p>
            <a:r>
              <a:rPr lang="en-US" dirty="0" smtClean="0"/>
              <a:t>A data type specifies:</a:t>
            </a:r>
          </a:p>
          <a:p>
            <a:pPr lvl="1"/>
            <a:r>
              <a:rPr lang="en-US" dirty="0" smtClean="0"/>
              <a:t>what values are allowed</a:t>
            </a:r>
          </a:p>
          <a:p>
            <a:pPr lvl="1"/>
            <a:r>
              <a:rPr lang="en-US" dirty="0" smtClean="0"/>
              <a:t>what operations are allowed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An abstract data type (ADT):</a:t>
            </a:r>
          </a:p>
          <a:p>
            <a:pPr lvl="1"/>
            <a:r>
              <a:rPr lang="en-US" dirty="0" smtClean="0"/>
              <a:t>allows its values and operations to be used</a:t>
            </a:r>
          </a:p>
          <a:p>
            <a:pPr lvl="1"/>
            <a:r>
              <a:rPr lang="en-US" dirty="0" smtClean="0"/>
              <a:t>hides how the values and operations are implemented</a:t>
            </a:r>
          </a:p>
          <a:p>
            <a:pPr lvl="5"/>
            <a:endParaRPr lang="en-US" dirty="0"/>
          </a:p>
          <a:p>
            <a:r>
              <a:rPr lang="en-US" dirty="0" smtClean="0"/>
              <a:t>Example: The predefined type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is an ADT.</a:t>
            </a:r>
          </a:p>
          <a:p>
            <a:pPr lvl="1"/>
            <a:r>
              <a:rPr lang="en-US" dirty="0" smtClean="0"/>
              <a:t>You can use integers and the operators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+ - * / %</a:t>
            </a:r>
          </a:p>
          <a:p>
            <a:pPr lvl="1"/>
            <a:r>
              <a:rPr lang="en-US" dirty="0" smtClean="0"/>
              <a:t>But you don’t know how they’re implemented.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7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</a:t>
            </a:r>
            <a:r>
              <a:rPr lang="en-US" dirty="0" smtClean="0"/>
              <a:t>Types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0994" cy="4236697"/>
          </a:xfrm>
        </p:spPr>
        <p:txBody>
          <a:bodyPr/>
          <a:lstStyle/>
          <a:p>
            <a:r>
              <a:rPr lang="en-US" dirty="0" smtClean="0"/>
              <a:t>To make your class an ADT, you must separate:</a:t>
            </a:r>
          </a:p>
          <a:p>
            <a:pPr lvl="1"/>
            <a:r>
              <a:rPr lang="en-US" dirty="0" smtClean="0"/>
              <a:t>The specification of how a type is used.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details of how the type is implemented.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To ensure this separation:</a:t>
            </a:r>
          </a:p>
          <a:p>
            <a:pPr lvl="1"/>
            <a:r>
              <a:rPr lang="en-US" dirty="0" smtClean="0"/>
              <a:t>Make all member variables private.</a:t>
            </a:r>
          </a:p>
          <a:p>
            <a:pPr lvl="1"/>
            <a:r>
              <a:rPr lang="en-US" dirty="0" smtClean="0"/>
              <a:t>Make public all the member functions that a programmer needs to use, and fully specify </a:t>
            </a:r>
            <a:br>
              <a:rPr lang="en-US" dirty="0" smtClean="0"/>
            </a:br>
            <a:r>
              <a:rPr lang="en-US" dirty="0" smtClean="0"/>
              <a:t>how to use each one.</a:t>
            </a:r>
          </a:p>
          <a:p>
            <a:pPr lvl="1"/>
            <a:r>
              <a:rPr lang="en-US" dirty="0" smtClean="0"/>
              <a:t>Make private all helper member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99383" y="5560642"/>
            <a:ext cx="383662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0033CC"/>
                </a:solidFill>
              </a:rPr>
              <a:t>Is the </a:t>
            </a:r>
            <a:r>
              <a:rPr lang="en-US" sz="2000" b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Birthday</a:t>
            </a:r>
            <a:r>
              <a:rPr lang="en-US" sz="2000" smtClean="0">
                <a:solidFill>
                  <a:srgbClr val="0033CC"/>
                </a:solidFill>
              </a:rPr>
              <a:t> </a:t>
            </a:r>
            <a:r>
              <a:rPr lang="en-US" sz="2000" dirty="0" smtClean="0">
                <a:solidFill>
                  <a:srgbClr val="0033CC"/>
                </a:solidFill>
              </a:rPr>
              <a:t>class an ADT?</a:t>
            </a:r>
            <a:endParaRPr lang="en-US" sz="20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18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#5</a:t>
            </a:r>
            <a:r>
              <a:rPr lang="en-US" dirty="0" smtClean="0"/>
              <a:t>. Rational Numbers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76770"/>
              </a:xfrm>
            </p:spPr>
            <p:txBody>
              <a:bodyPr/>
              <a:lstStyle/>
              <a:p>
                <a:r>
                  <a:rPr lang="en-US" dirty="0" smtClean="0"/>
                  <a:t>Based on Problem 7, p. 614 of </a:t>
                </a:r>
                <a:r>
                  <a:rPr lang="en-US" dirty="0" err="1" smtClean="0"/>
                  <a:t>Savitch</a:t>
                </a:r>
                <a:r>
                  <a:rPr lang="en-US" dirty="0" smtClean="0"/>
                  <a:t>.</a:t>
                </a:r>
              </a:p>
              <a:p>
                <a:pPr lvl="5"/>
                <a:endParaRPr lang="en-US" dirty="0" smtClean="0"/>
              </a:p>
              <a:p>
                <a:r>
                  <a:rPr lang="en-US" dirty="0" smtClean="0"/>
                  <a:t>Define an abstract data type </a:t>
                </a:r>
                <a:r>
                  <a:rPr lang="en-US" dirty="0" smtClean="0"/>
                  <a:t>as the </a:t>
                </a:r>
                <a:r>
                  <a:rPr lang="en-US" dirty="0"/>
                  <a:t>C++ class </a:t>
                </a:r>
                <a:r>
                  <a:rPr lang="en-US" b="1" dirty="0">
                    <a:solidFill>
                      <a:srgbClr val="0033CC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Rational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 smtClean="0"/>
                  <a:t>whose </a:t>
                </a:r>
                <a:r>
                  <a:rPr lang="en-US" dirty="0" smtClean="0"/>
                  <a:t>objects represent the </a:t>
                </a:r>
                <a:r>
                  <a:rPr lang="en-US" dirty="0" smtClean="0"/>
                  <a:t>rational numbers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 smtClean="0"/>
                  <a:t> where </a:t>
                </a:r>
                <a:r>
                  <a:rPr lang="en-US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</a:t>
                </a:r>
                <a:r>
                  <a:rPr lang="en-US" dirty="0" smtClean="0"/>
                  <a:t> and </a:t>
                </a:r>
                <a:r>
                  <a:rPr lang="en-US" i="1" dirty="0">
                    <a:latin typeface="Times New Roman" charset="0"/>
                    <a:ea typeface="Times New Roman" charset="0"/>
                    <a:cs typeface="Times New Roman" charset="0"/>
                  </a:rPr>
                  <a:t>b</a:t>
                </a:r>
                <a:r>
                  <a:rPr lang="en-US" dirty="0" smtClean="0"/>
                  <a:t> are positive integers.</a:t>
                </a:r>
              </a:p>
              <a:p>
                <a:pPr lvl="1"/>
                <a:r>
                  <a:rPr lang="en-US" dirty="0" smtClean="0"/>
                  <a:t>The member variables for </a:t>
                </a:r>
                <a:r>
                  <a:rPr lang="en-US" i="1" dirty="0">
                    <a:latin typeface="Times New Roman" charset="0"/>
                    <a:ea typeface="Times New Roman" charset="0"/>
                    <a:cs typeface="Times New Roman" charset="0"/>
                  </a:rPr>
                  <a:t>a</a:t>
                </a:r>
                <a:r>
                  <a:rPr lang="en-US" dirty="0" smtClean="0"/>
                  <a:t> and </a:t>
                </a:r>
                <a:r>
                  <a:rPr lang="en-US" i="1" dirty="0">
                    <a:latin typeface="Times New Roman" charset="0"/>
                    <a:ea typeface="Times New Roman" charset="0"/>
                    <a:cs typeface="Times New Roman" charset="0"/>
                  </a:rPr>
                  <a:t>b</a:t>
                </a:r>
                <a:r>
                  <a:rPr lang="en-US" dirty="0" smtClean="0"/>
                  <a:t> must be private.</a:t>
                </a:r>
              </a:p>
              <a:p>
                <a:pPr lvl="1"/>
                <a:r>
                  <a:rPr lang="en-US" dirty="0" smtClean="0"/>
                  <a:t>Provide public getter and setter member functions.</a:t>
                </a:r>
              </a:p>
              <a:p>
                <a:pPr lvl="5"/>
                <a:endParaRPr lang="en-US" dirty="0" smtClean="0"/>
              </a:p>
              <a:p>
                <a:r>
                  <a:rPr lang="en-US" dirty="0" smtClean="0"/>
                  <a:t>The class must enable simple arithmetic operations with </a:t>
                </a:r>
                <a:r>
                  <a:rPr lang="en-US" b="1" dirty="0">
                    <a:solidFill>
                      <a:srgbClr val="0033CC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Rational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 smtClean="0"/>
                  <a:t>objects</a:t>
                </a:r>
                <a:br>
                  <a:rPr lang="en-US" dirty="0" smtClean="0"/>
                </a:br>
                <a:r>
                  <a:rPr lang="en-US" dirty="0" smtClean="0"/>
                  <a:t>(arithmetic with fractions).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76770"/>
              </a:xfrm>
              <a:blipFill rotWithShape="0">
                <a:blip r:embed="rId2"/>
                <a:stretch>
                  <a:fillRect l="-593" t="-1377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</a:t>
            </a:r>
            <a:r>
              <a:rPr lang="en-US" dirty="0" smtClean="0"/>
              <a:t>5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77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Rational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smtClean="0"/>
              <a:t>must have three constructors:</a:t>
            </a:r>
          </a:p>
          <a:p>
            <a:pPr lvl="5"/>
            <a:endParaRPr lang="en-US" dirty="0" smtClean="0"/>
          </a:p>
          <a:p>
            <a:pPr marL="928687" lvl="1" indent="-457200">
              <a:buFont typeface="+mj-lt"/>
              <a:buAutoNum type="arabicPeriod"/>
            </a:pPr>
            <a:r>
              <a:rPr lang="en-US" dirty="0" smtClean="0"/>
              <a:t>A constructor that creates a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Rational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smtClean="0"/>
              <a:t>object </a:t>
            </a:r>
            <a:br>
              <a:rPr lang="en-US" dirty="0" smtClean="0"/>
            </a:br>
            <a:r>
              <a:rPr lang="en-US" dirty="0" smtClean="0"/>
              <a:t>out of two integer arguments.</a:t>
            </a:r>
          </a:p>
          <a:p>
            <a:pPr marL="3232150" lvl="6" indent="-457200">
              <a:buFont typeface="+mj-lt"/>
              <a:buAutoNum type="arabicPeriod"/>
            </a:pPr>
            <a:endParaRPr lang="en-US" dirty="0" smtClean="0"/>
          </a:p>
          <a:p>
            <a:pPr marL="928687" lvl="1" indent="-457200">
              <a:buFont typeface="+mj-lt"/>
              <a:buAutoNum type="arabicPeriod"/>
            </a:pPr>
            <a:r>
              <a:rPr lang="en-US" dirty="0" smtClean="0"/>
              <a:t>A constructor that takes a single integer argument and creates a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Rational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smtClean="0"/>
              <a:t>object that represents a whole number (the value of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dirty="0" smtClean="0"/>
              <a:t> is 1).</a:t>
            </a:r>
          </a:p>
          <a:p>
            <a:pPr marL="3232150" lvl="6" indent="-457200">
              <a:buFont typeface="+mj-lt"/>
              <a:buAutoNum type="arabicPeriod"/>
            </a:pPr>
            <a:endParaRPr lang="en-US" dirty="0" smtClean="0"/>
          </a:p>
          <a:p>
            <a:pPr marL="928687" lvl="1" indent="-457200">
              <a:buFont typeface="+mj-lt"/>
              <a:buAutoNum type="arabicPeriod"/>
            </a:pPr>
            <a:r>
              <a:rPr lang="en-US" dirty="0" smtClean="0"/>
              <a:t>A default constructor that creates a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Rational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smtClean="0"/>
              <a:t>object that represents the value 0.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#5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 the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dirty="0" smtClean="0"/>
              <a:t>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smtClean="0"/>
              <a:t> operators to operate on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Rational</a:t>
            </a:r>
            <a:r>
              <a:rPr lang="en-US" dirty="0" smtClean="0"/>
              <a:t> objects.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For example, if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r1</a:t>
            </a:r>
            <a:r>
              <a:rPr lang="en-US" dirty="0" smtClean="0"/>
              <a:t>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r2</a:t>
            </a:r>
            <a:r>
              <a:rPr lang="en-US" dirty="0" smtClean="0"/>
              <a:t> are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Rational</a:t>
            </a:r>
            <a:r>
              <a:rPr lang="en-US" dirty="0" smtClean="0"/>
              <a:t> objects, then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r1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+ r2 </a:t>
            </a:r>
            <a:r>
              <a:rPr lang="en-US" dirty="0" smtClean="0"/>
              <a:t>should return a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Rational</a:t>
            </a:r>
            <a:r>
              <a:rPr lang="en-US" dirty="0" smtClean="0"/>
              <a:t> object </a:t>
            </a:r>
            <a:br>
              <a:rPr lang="en-US" dirty="0" smtClean="0"/>
            </a:br>
            <a:r>
              <a:rPr lang="en-US" dirty="0" smtClean="0"/>
              <a:t>as the sum.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Overload 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dirty="0" smtClean="0"/>
              <a:t> extraction operator to input a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Rational</a:t>
            </a:r>
            <a:r>
              <a:rPr lang="en-US" dirty="0"/>
              <a:t> </a:t>
            </a:r>
            <a:r>
              <a:rPr lang="en-US" dirty="0" smtClean="0"/>
              <a:t>object in the form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dirty="0" smtClean="0"/>
              <a:t>, </a:t>
            </a:r>
            <a:r>
              <a:rPr lang="en-US" dirty="0"/>
              <a:t>or </a:t>
            </a:r>
            <a:r>
              <a:rPr lang="en-US" dirty="0" smtClean="0"/>
              <a:t>just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a whole number, where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dirty="0"/>
              <a:t> and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dirty="0"/>
              <a:t> are positive integers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#5</a:t>
            </a:r>
            <a:r>
              <a:rPr lang="en-US" i="1" dirty="0"/>
              <a:t>, cont’d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Overload the </a:t>
                </a:r>
                <a:r>
                  <a:rPr lang="en-US" b="1" dirty="0">
                    <a:solidFill>
                      <a:srgbClr val="0033CC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&lt;&lt;</a:t>
                </a:r>
                <a:r>
                  <a:rPr lang="en-US" dirty="0"/>
                  <a:t> insertion operator to output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a </a:t>
                </a:r>
                <a:r>
                  <a:rPr lang="en-US" b="1" dirty="0">
                    <a:solidFill>
                      <a:srgbClr val="0033CC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Rational</a:t>
                </a:r>
                <a:r>
                  <a:rPr lang="en-US" dirty="0"/>
                  <a:t> object in the form </a:t>
                </a:r>
                <a:r>
                  <a:rPr lang="en-US" b="1" dirty="0">
                    <a:solidFill>
                      <a:srgbClr val="0033CC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(</a:t>
                </a:r>
                <a:r>
                  <a:rPr lang="en-US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</a:t>
                </a:r>
                <a:r>
                  <a:rPr lang="en-US" b="1" dirty="0" smtClean="0">
                    <a:solidFill>
                      <a:srgbClr val="0033CC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/</a:t>
                </a:r>
                <a:r>
                  <a:rPr lang="en-US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</a:t>
                </a:r>
                <a:r>
                  <a:rPr lang="en-US" b="1" dirty="0" smtClean="0">
                    <a:solidFill>
                      <a:srgbClr val="0033CC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)</a:t>
                </a:r>
                <a:r>
                  <a:rPr lang="en-US" dirty="0" smtClean="0"/>
                  <a:t> </a:t>
                </a:r>
                <a:r>
                  <a:rPr lang="en-US" dirty="0"/>
                  <a:t>or just </a:t>
                </a:r>
                <a:r>
                  <a:rPr lang="en-US" i="1" dirty="0">
                    <a:latin typeface="Times New Roman" charset="0"/>
                    <a:ea typeface="Times New Roman" charset="0"/>
                    <a:cs typeface="Times New Roman" charset="0"/>
                  </a:rPr>
                  <a:t>a</a:t>
                </a:r>
                <a:r>
                  <a:rPr lang="en-US" dirty="0" smtClean="0"/>
                  <a:t>.</a:t>
                </a:r>
              </a:p>
              <a:p>
                <a:pPr lvl="5"/>
                <a:endParaRPr lang="en-US" dirty="0" smtClean="0"/>
              </a:p>
              <a:p>
                <a:r>
                  <a:rPr lang="en-US" dirty="0" smtClean="0"/>
                  <a:t>A</a:t>
                </a:r>
                <a:r>
                  <a:rPr lang="en-US" b="1" dirty="0">
                    <a:solidFill>
                      <a:srgbClr val="0033CC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 Rational</a:t>
                </a:r>
                <a:r>
                  <a:rPr lang="en-US" dirty="0"/>
                  <a:t> </a:t>
                </a:r>
                <a:r>
                  <a:rPr lang="en-US" dirty="0" smtClean="0"/>
                  <a:t>object written with </a:t>
                </a:r>
                <a:r>
                  <a:rPr lang="en-US" b="1" dirty="0">
                    <a:solidFill>
                      <a:srgbClr val="0033CC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&lt;&lt;</a:t>
                </a:r>
                <a:r>
                  <a:rPr lang="en-US" dirty="0" smtClean="0"/>
                  <a:t> must be </a:t>
                </a:r>
                <a:br>
                  <a:rPr lang="en-US" dirty="0" smtClean="0"/>
                </a:br>
                <a:r>
                  <a:rPr lang="en-US" dirty="0" smtClean="0"/>
                  <a:t>a </a:t>
                </a:r>
                <a:r>
                  <a:rPr lang="en-US" u="sng" dirty="0" smtClean="0"/>
                  <a:t>proper</a:t>
                </a:r>
                <a:r>
                  <a:rPr lang="en-US" dirty="0" smtClean="0"/>
                  <a:t> </a:t>
                </a:r>
                <a:r>
                  <a:rPr lang="en-US" dirty="0"/>
                  <a:t>fraction</a:t>
                </a:r>
                <a:r>
                  <a:rPr lang="en-US" dirty="0" smtClean="0"/>
                  <a:t>; i.e., with </a:t>
                </a:r>
                <a:r>
                  <a:rPr lang="en-US" i="1" dirty="0">
                    <a:latin typeface="Times New Roman" charset="0"/>
                    <a:ea typeface="Times New Roman" charset="0"/>
                    <a:cs typeface="Times New Roman" charset="0"/>
                  </a:rPr>
                  <a:t>a</a:t>
                </a:r>
                <a:r>
                  <a:rPr lang="en-US" dirty="0" smtClean="0"/>
                  <a:t> &lt; </a:t>
                </a:r>
                <a:r>
                  <a:rPr lang="en-US" i="1" dirty="0">
                    <a:latin typeface="Times New Roman" charset="0"/>
                    <a:ea typeface="Times New Roman" charset="0"/>
                    <a:cs typeface="Times New Roman" charset="0"/>
                  </a:rPr>
                  <a:t>b</a:t>
                </a:r>
                <a:r>
                  <a:rPr lang="en-US" dirty="0" smtClean="0"/>
                  <a:t>.</a:t>
                </a:r>
              </a:p>
              <a:p>
                <a:pPr lvl="4"/>
                <a:endParaRPr lang="en-US" dirty="0" smtClean="0"/>
              </a:p>
              <a:p>
                <a:pPr lvl="1"/>
                <a:r>
                  <a:rPr lang="en-US" dirty="0" smtClean="0"/>
                  <a:t>Therefore, for example,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must be written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2(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/2</m:t>
                    </m:r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  <a:r>
                  <a:rPr lang="en-US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93" t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#5</a:t>
            </a:r>
            <a:r>
              <a:rPr lang="en-US" i="1" dirty="0"/>
              <a:t>, cont’d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399"/>
                <a:ext cx="8229600" cy="4785331"/>
              </a:xfrm>
            </p:spPr>
            <p:txBody>
              <a:bodyPr/>
              <a:lstStyle/>
              <a:p>
                <a:r>
                  <a:rPr lang="en-US" dirty="0" smtClean="0"/>
                  <a:t>A</a:t>
                </a:r>
                <a:r>
                  <a:rPr lang="en-US" b="1" dirty="0">
                    <a:solidFill>
                      <a:srgbClr val="0033CC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b="1" dirty="0" smtClean="0">
                    <a:solidFill>
                      <a:srgbClr val="0033CC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Rational</a:t>
                </a:r>
                <a:r>
                  <a:rPr lang="en-US" dirty="0" smtClean="0"/>
                  <a:t> object written with </a:t>
                </a:r>
                <a:r>
                  <a:rPr lang="en-US" b="1" dirty="0">
                    <a:solidFill>
                      <a:srgbClr val="0033CC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&lt;&lt;</a:t>
                </a:r>
                <a:r>
                  <a:rPr lang="en-US" dirty="0" smtClean="0"/>
                  <a:t> must be </a:t>
                </a:r>
                <a:br>
                  <a:rPr lang="en-US" dirty="0" smtClean="0"/>
                </a:br>
                <a:r>
                  <a:rPr lang="en-US" dirty="0" smtClean="0"/>
                  <a:t>a </a:t>
                </a:r>
                <a:r>
                  <a:rPr lang="en-US" u="sng" dirty="0"/>
                  <a:t>reduced</a:t>
                </a:r>
                <a:r>
                  <a:rPr lang="en-US" dirty="0"/>
                  <a:t> fraction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Therefore, for example,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dirty="0" smtClean="0"/>
                  <a:t> should be written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3</m:t>
                    </m:r>
                    <m:r>
                      <a:rPr lang="en-US" b="0" i="1" smtClean="0">
                        <a:latin typeface="Cambria Math" charset="0"/>
                      </a:rPr>
                      <m:t>/4)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Reduce a fraction by using the Euclidean algorithm for the greatest common divisor (GCD).</a:t>
                </a:r>
              </a:p>
              <a:p>
                <a:pPr lvl="5"/>
                <a:endParaRPr lang="en-US" dirty="0" smtClean="0"/>
              </a:p>
              <a:p>
                <a:r>
                  <a:rPr lang="en-US" dirty="0" smtClean="0"/>
                  <a:t>Euclidean algorithm implementations:</a:t>
                </a:r>
              </a:p>
              <a:p>
                <a:pPr lvl="4"/>
                <a:endParaRPr lang="en-US" dirty="0" smtClean="0"/>
              </a:p>
              <a:p>
                <a:pPr lvl="1"/>
                <a:r>
                  <a:rPr lang="en-US" dirty="0" smtClean="0"/>
                  <a:t>Iterative: See the green box at</a:t>
                </a:r>
                <a:br>
                  <a:rPr lang="en-US" dirty="0" smtClean="0"/>
                </a:br>
                <a:endParaRPr lang="en-US" dirty="0" smtClean="0"/>
              </a:p>
              <a:p>
                <a:pPr lvl="1"/>
                <a:r>
                  <a:rPr lang="en-US" dirty="0" smtClean="0"/>
                  <a:t>Recursive: See the last gray box at</a:t>
                </a:r>
                <a:br>
                  <a:rPr lang="en-US" dirty="0" smtClean="0"/>
                </a:br>
                <a:r>
                  <a:rPr lang="en-US" sz="1100" dirty="0" smtClean="0"/>
                  <a:t/>
                </a:r>
                <a:br>
                  <a:rPr lang="en-US" sz="1100" dirty="0" smtClean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399"/>
                <a:ext cx="8229600" cy="4785331"/>
              </a:xfrm>
              <a:blipFill rotWithShape="0">
                <a:blip r:embed="rId2"/>
                <a:stretch>
                  <a:fillRect l="-593" t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9478" y="5802838"/>
            <a:ext cx="863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stackoverflow.com/questions/28267611/using-euclid-algorithm-to-find-gcfgcd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35" y="4952449"/>
            <a:ext cx="619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linkClick r:id="rId4"/>
              </a:rPr>
              <a:t>https://www.math.rutgers.edu/~greenfie/gs2004/euclid.html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252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#4 Sample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3005" y="1211604"/>
            <a:ext cx="8577989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iostream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iomanip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mpir.h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stdlib.h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string.h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root4(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root4,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x);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power4(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xxxx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x);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print(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pi);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/**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The main.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Set constants, initialize variables, and iterate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to compute pi to the desired number of decimal places.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*/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mpf_set_default_prec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(BIT_COUNT*PRECISION);  // precision in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bits</a:t>
            </a:r>
          </a:p>
          <a:p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...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2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#5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program must be able to input a file containing simple arithmetic problems to solve.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Each line will contain a problem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op r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/>
              <a:t>where </a:t>
            </a:r>
            <a:br>
              <a:rPr lang="en-US" dirty="0" smtClean="0"/>
            </a:b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dirty="0" smtClean="0"/>
              <a:t> and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dirty="0" smtClean="0"/>
              <a:t> are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Rational</a:t>
            </a:r>
            <a:r>
              <a:rPr lang="en-US" dirty="0" smtClean="0"/>
              <a:t> objects in the form suitable to be read by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dirty="0" smtClean="0"/>
              <a:t> and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op </a:t>
            </a:r>
            <a:r>
              <a:rPr lang="en-US" dirty="0" smtClean="0"/>
              <a:t>is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dirty="0"/>
              <a:t>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dirty="0"/>
              <a:t>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Print the contents of each input line followed by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dirty="0" smtClean="0"/>
              <a:t> and the answer.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Due Thursday, March 2 at 5:30 PM.</a:t>
            </a:r>
            <a:endParaRPr lang="en-US" dirty="0"/>
          </a:p>
          <a:p>
            <a:pPr lvl="1"/>
            <a:r>
              <a:rPr lang="en-US" dirty="0" smtClean="0"/>
              <a:t>Full </a:t>
            </a:r>
            <a:r>
              <a:rPr lang="en-US" smtClean="0"/>
              <a:t>assignment write-up and input file </a:t>
            </a:r>
            <a:br>
              <a:rPr lang="en-US" smtClean="0"/>
            </a:br>
            <a:r>
              <a:rPr lang="en-US" smtClean="0"/>
              <a:t>to </a:t>
            </a:r>
            <a:r>
              <a:rPr lang="en-US" dirty="0" smtClean="0"/>
              <a:t>be provided.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#4 Sample </a:t>
            </a:r>
            <a:r>
              <a:rPr lang="en-US" dirty="0" smtClean="0"/>
              <a:t>Solution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3005" y="1325903"/>
            <a:ext cx="8577989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mpf_set_default_prec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(BIT_COUNT*PRECISION);  // precision in bits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one, two, four, six, sqrt2, sqrt2x4;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y_prev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a,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a_prev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y4, yRoot4,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aTerm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powers2, y2;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Multiple-precision constants.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(one);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mpf_set_str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(one,  "1", BASE);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(two);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mpf_set_str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(two,  "2", BASE);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(four);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mpf_set_str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(four, "4", BASE);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(six);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mpf_set_str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(six,  "6", BASE);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The square root of 2 and four times the square root of 2.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(sqrt2);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mpf_sqrt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(sqrt2, two);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(sqrt2x4);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mpf_mul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(sqrt2x4, four, sqrt2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#4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3298" y="1246851"/>
            <a:ext cx="6973384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Multiple-precision variables.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(y);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y_prev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mpf_sub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y_prev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sqrt2, one);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(a);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a_prev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mpf_sub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a_prev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six, sqrt2x4);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(y4);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(yRoot4);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aTerm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(powers2);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mpf_set_str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(powers2, "2", BASE);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(y2);</a:t>
            </a:r>
          </a:p>
          <a:p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// Loop MAX_ITERATIONS times.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for (int i = 1; i &lt;= MAX_ITERATIONS; i++)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// Compute y^4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power4(y4, y_prev);</a:t>
            </a:r>
          </a:p>
          <a:p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mpf_t temp1, temp2;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mpf_init(temp1);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mpf_init(temp2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3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#4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7318" y="1366386"/>
            <a:ext cx="5985934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// Compute the fourth root of (1 - y^4)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mpf_sub(temp1, one, y4);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root4(yRoot4, temp1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// Compute y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mpf_sub(temp1, one, yRoot4);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mpf_add(temp2, one, yRoot4);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mpf_div(y, temp1, temp2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// Compute a*(1 + y)^4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mpf_add(temp1, one, y);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power4(temp2, temp1);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mpf_mul(aTerm, a_prev, temp2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// Compute 2^(2*i + 1)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mpf_mul(powers2, four, powers2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is-I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        // Compute y^2</a:t>
            </a: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        mpf_mul(y2, y, y);</a:t>
            </a:r>
          </a:p>
          <a:p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1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#4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8757" y="1366386"/>
            <a:ext cx="5486340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// Compute a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mpf_add(temp1, one, y);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mpf_add(temp1, temp1, y2);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mpf_mul(temp1, temp1, y);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mpf_mul(temp1, temp1, powers2);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mpf_sub(a, aTerm, temp1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mpf_set(a_prev, a);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mpf_set(y_prev, y);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mpf_t pi;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mpf_init(pi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// Compute pi = 1/a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mpf_div(pi, one, a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print(pi);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return 0;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91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36982</TotalTime>
  <Words>2307</Words>
  <Application>Microsoft Macintosh PowerPoint</Application>
  <PresentationFormat>On-screen Show (4:3)</PresentationFormat>
  <Paragraphs>798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Cambria Math</vt:lpstr>
      <vt:lpstr>Courier New</vt:lpstr>
      <vt:lpstr>ＭＳ Ｐゴシック</vt:lpstr>
      <vt:lpstr>Times New Roman</vt:lpstr>
      <vt:lpstr>Wingdings</vt:lpstr>
      <vt:lpstr>Arial</vt:lpstr>
      <vt:lpstr>Quadrant</vt:lpstr>
      <vt:lpstr>CMPE 180-92 Data Structures and Algorithms in C++ February 23 Class Meeting</vt:lpstr>
      <vt:lpstr>Practice #3-5 Sample Solution</vt:lpstr>
      <vt:lpstr>Practice #3-5 Sample Solution, cont’d</vt:lpstr>
      <vt:lpstr>Practice #4-4 Sample Solution</vt:lpstr>
      <vt:lpstr>Assignment #4 Sample Solution</vt:lpstr>
      <vt:lpstr>Assignment #4 Sample Solution, cont’d</vt:lpstr>
      <vt:lpstr>Assignment #4 Sample Solution, cont’d</vt:lpstr>
      <vt:lpstr>Assignment #4 Sample Solution, cont’d</vt:lpstr>
      <vt:lpstr>Assignment #4 Sample Solution, cont’d</vt:lpstr>
      <vt:lpstr>Assignment #4 Sample Solution, cont’d</vt:lpstr>
      <vt:lpstr>Assignment #4 Sample Solution, cont’d</vt:lpstr>
      <vt:lpstr>Assignment #4 Sample Solution, cont’d</vt:lpstr>
      <vt:lpstr>Assignment #4 Sample Solution, cont’d</vt:lpstr>
      <vt:lpstr>Structures</vt:lpstr>
      <vt:lpstr>Structures are Types</vt:lpstr>
      <vt:lpstr>Scope of Structure Member Names</vt:lpstr>
      <vt:lpstr>Structure Variables</vt:lpstr>
      <vt:lpstr>Structure Variables, cont’d</vt:lpstr>
      <vt:lpstr>Structure Variables, cont’d</vt:lpstr>
      <vt:lpstr>Break</vt:lpstr>
      <vt:lpstr>Object-Oriented Programming</vt:lpstr>
      <vt:lpstr>Classes</vt:lpstr>
      <vt:lpstr>Defining Member Functions</vt:lpstr>
      <vt:lpstr>Public and Private Members</vt:lpstr>
      <vt:lpstr>Public and Private Members, cont’d</vt:lpstr>
      <vt:lpstr>Public and Private Members, cont’d</vt:lpstr>
      <vt:lpstr>Public and Private Members, cont’d</vt:lpstr>
      <vt:lpstr>Constructors</vt:lpstr>
      <vt:lpstr>Constructors, cont’d</vt:lpstr>
      <vt:lpstr>Constructors, cont’d</vt:lpstr>
      <vt:lpstr>Constructors, cont’d</vt:lpstr>
      <vt:lpstr>Constructors, cont’d</vt:lpstr>
      <vt:lpstr>Friend Functions</vt:lpstr>
      <vt:lpstr>Friend Functions, cont’d</vt:lpstr>
      <vt:lpstr>Friend Functions, cont’d</vt:lpstr>
      <vt:lpstr>Operator Overloading</vt:lpstr>
      <vt:lpstr>Operator Overloading, cont’d</vt:lpstr>
      <vt:lpstr>Operator Overloading, cont’d</vt:lpstr>
      <vt:lpstr>Overload &lt;&lt;</vt:lpstr>
      <vt:lpstr>Overload &lt;&lt;, cont’d</vt:lpstr>
      <vt:lpstr>Overload &gt;&gt;</vt:lpstr>
      <vt:lpstr>Overload &gt;&gt;, cont’d</vt:lpstr>
      <vt:lpstr>Abstract Data Types</vt:lpstr>
      <vt:lpstr>Abstract Data Types, cont’d</vt:lpstr>
      <vt:lpstr>Assignment #5. Rational Numbers</vt:lpstr>
      <vt:lpstr>Assignment #5, cont’d</vt:lpstr>
      <vt:lpstr>Assignment #5, cont’d</vt:lpstr>
      <vt:lpstr>Assignment #5, cont’d</vt:lpstr>
      <vt:lpstr>Assignment #5, cont’d</vt:lpstr>
      <vt:lpstr>Assignment #5, cont’d</vt:lpstr>
    </vt:vector>
  </TitlesOfParts>
  <Manager/>
  <Company>San Jose State University</Company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694</cp:revision>
  <cp:lastPrinted>2016-09-16T08:43:07Z</cp:lastPrinted>
  <dcterms:created xsi:type="dcterms:W3CDTF">2008-01-12T03:52:55Z</dcterms:created>
  <dcterms:modified xsi:type="dcterms:W3CDTF">2017-02-23T11:51:42Z</dcterms:modified>
  <cp:category/>
</cp:coreProperties>
</file>