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56" r:id="rId2"/>
    <p:sldId id="346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410" r:id="rId23"/>
    <p:sldId id="401" r:id="rId24"/>
    <p:sldId id="412" r:id="rId25"/>
    <p:sldId id="402" r:id="rId26"/>
    <p:sldId id="411" r:id="rId27"/>
    <p:sldId id="413" r:id="rId28"/>
    <p:sldId id="385" r:id="rId29"/>
    <p:sldId id="386" r:id="rId30"/>
    <p:sldId id="387" r:id="rId31"/>
    <p:sldId id="388" r:id="rId32"/>
    <p:sldId id="406" r:id="rId33"/>
    <p:sldId id="407" r:id="rId34"/>
    <p:sldId id="408" r:id="rId35"/>
    <p:sldId id="409" r:id="rId36"/>
    <p:sldId id="356" r:id="rId37"/>
    <p:sldId id="403" r:id="rId38"/>
    <p:sldId id="404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E1F5FF"/>
    <a:srgbClr val="66CCFF"/>
    <a:srgbClr val="A12A03"/>
    <a:srgbClr val="C6DEFF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6763" autoAdjust="0"/>
  </p:normalViewPr>
  <p:slideViewPr>
    <p:cSldViewPr>
      <p:cViewPr varScale="1">
        <p:scale>
          <a:sx n="74" d="100"/>
          <a:sy n="74" d="100"/>
        </p:scale>
        <p:origin x="-1236" y="-90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80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Spring 2017: March 2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74732" y="6263609"/>
            <a:ext cx="3243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180-92: </a:t>
            </a:r>
            <a:r>
              <a:rPr lang="en-US" sz="1000" baseline="0" dirty="0" smtClean="0"/>
              <a:t>Data Structures and Algorithms in C++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CMPE 180-92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Data Structures and Algorithms in C++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March 2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Spring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0221" y="1243275"/>
            <a:ext cx="8084264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If the next character is a left parentheses, we're going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// to read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a/b). First assign the value of a to n, in case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// we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had just read a.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if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== '(')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n = a;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ins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  // character (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ins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&gt;&gt; a;   // integer a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ins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  // character /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ins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&gt;&gt; b;   // integer b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ins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  // character 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Set the values of the rational number.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r.a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a;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r.b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b;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r.n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n;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ins;  // the input stream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858" y="1372230"/>
            <a:ext cx="894828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string INPUT_FILE_NAME =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rational.in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do_problem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 r1,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 r2,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char op);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Rational evaluate(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 r1,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 r2,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char op);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The main. Read the input file and do each problem, one per line.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Open the input file.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ifstream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input;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input.open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(INPUT_FILE_NAME);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if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input.fail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"Failed to open " &lt;&lt; INPUT_FILE_NAME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return -1;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2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8739" y="1231642"/>
            <a:ext cx="672652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Rational r1, r2;  // operands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char op;          // operation</a:t>
            </a: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// Loop once per input line.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do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input &gt;&gt; r1 &gt;&gt; op &gt;&gt; r2;  // read the problem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do_problem(r1, r2, op);   // and do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char ch;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input &gt;&gt; ws &gt;&gt; ch;  // character =</a:t>
            </a: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// Any more input?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input &gt;&gt; ws;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input.peek();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} while (!input.eof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());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cout &lt;&lt; endl &lt;&lt; "Done!" &lt;&lt; endl;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return 0;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9574" y="1295588"/>
            <a:ext cx="8824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do_problem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 r1,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 r2,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char op)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Rational result = evaluate(r1, r2, op);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r1 &lt;&lt; " " &lt;&lt; op &lt;&lt; " " &lt;&lt; r2 &lt;&lt; " = " &lt;&lt; result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Rational evaluate(const Rational r1, const Rational r2, const char op)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Rational zero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switch (op)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case '+': return r1 + r2;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case '-': return r1 - r2;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case '*': return r1 * r2;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case '/': return r2.is_zero() ? zero : r1/r2;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default:  return zero;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6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of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Birthday</a:t>
            </a:r>
            <a:r>
              <a:rPr lang="en-US" dirty="0" smtClean="0"/>
              <a:t> objects:</a:t>
            </a:r>
          </a:p>
          <a:p>
            <a:endParaRPr lang="en-US" dirty="0"/>
          </a:p>
          <a:p>
            <a:pPr lvl="4"/>
            <a:endParaRPr lang="en-US" dirty="0" smtClean="0"/>
          </a:p>
          <a:p>
            <a:r>
              <a:rPr lang="en-US" dirty="0" smtClean="0"/>
              <a:t>A dynamic array of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Birthday</a:t>
            </a:r>
            <a:r>
              <a:rPr lang="en-US" dirty="0" smtClean="0"/>
              <a:t> objects:</a:t>
            </a:r>
          </a:p>
          <a:p>
            <a:endParaRPr lang="en-US" dirty="0"/>
          </a:p>
          <a:p>
            <a:pPr lvl="4"/>
            <a:endParaRPr lang="en-US" dirty="0" smtClean="0"/>
          </a:p>
          <a:p>
            <a:r>
              <a:rPr lang="en-US" dirty="0" smtClean="0"/>
              <a:t>When you create an array of objects, the </a:t>
            </a:r>
            <a:br>
              <a:rPr lang="en-US" dirty="0" smtClean="0"/>
            </a:br>
            <a:r>
              <a:rPr lang="en-US" u="sng" dirty="0" smtClean="0"/>
              <a:t>default constructor </a:t>
            </a:r>
            <a:r>
              <a:rPr lang="en-US" dirty="0" smtClean="0"/>
              <a:t>is called for each element.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Therefore, a class that can be the base type </a:t>
            </a:r>
            <a:br>
              <a:rPr lang="en-US" dirty="0" smtClean="0"/>
            </a:br>
            <a:r>
              <a:rPr lang="en-US" dirty="0" smtClean="0"/>
              <a:t>of an array </a:t>
            </a:r>
            <a:r>
              <a:rPr lang="en-US" u="sng" dirty="0" smtClean="0"/>
              <a:t>must</a:t>
            </a:r>
            <a:r>
              <a:rPr lang="en-US" dirty="0" smtClean="0"/>
              <a:t> have a default constructor.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9119" y="1874537"/>
            <a:ext cx="418576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Birthday celebrations[10];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1900" y="3154683"/>
            <a:ext cx="634019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Birthday *parties = new Birthday[count];</a:t>
            </a:r>
          </a:p>
        </p:txBody>
      </p:sp>
    </p:spTree>
    <p:extLst>
      <p:ext uri="{BB962C8B-B14F-4D97-AF65-F5344CB8AC3E}">
        <p14:creationId xmlns:p14="http://schemas.microsoft.com/office/powerpoint/2010/main" val="93668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destructor</a:t>
            </a:r>
            <a:r>
              <a:rPr lang="en-US" dirty="0" smtClean="0"/>
              <a:t> is a member function of a class that is called automatically whenever an object of the class is destroyed.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The object was destroyed automatically </a:t>
            </a:r>
            <a:br>
              <a:rPr lang="en-US" dirty="0" smtClean="0"/>
            </a:br>
            <a:r>
              <a:rPr lang="en-US" dirty="0" smtClean="0"/>
              <a:t>when it went out of scope.</a:t>
            </a:r>
          </a:p>
          <a:p>
            <a:pPr lvl="1"/>
            <a:r>
              <a:rPr lang="en-US" dirty="0" smtClean="0"/>
              <a:t>The object was dynamically created (with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and then it was explicitly destroyed with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name of the destructor is the name </a:t>
            </a:r>
            <a:br>
              <a:rPr lang="en-US" dirty="0" smtClean="0"/>
            </a:br>
            <a:r>
              <a:rPr lang="en-US" dirty="0" smtClean="0"/>
              <a:t>of the class, preceded by a tilde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~</a:t>
            </a:r>
          </a:p>
          <a:p>
            <a:pPr lvl="1"/>
            <a:r>
              <a:rPr lang="en-US" dirty="0" smtClean="0"/>
              <a:t>It has no </a:t>
            </a:r>
            <a:r>
              <a:rPr lang="en-US" dirty="0"/>
              <a:t>return type and no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1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920" y="1325903"/>
            <a:ext cx="4381328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// Constructors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Birthday();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Birthday(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  //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Destructor</a:t>
            </a: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   ~Birthday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132" y="4366260"/>
            <a:ext cx="277672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Birthday::~Birthday()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// Empty body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29194" y="1295400"/>
            <a:ext cx="3657605" cy="4835525"/>
          </a:xfrm>
        </p:spPr>
        <p:txBody>
          <a:bodyPr/>
          <a:lstStyle/>
          <a:p>
            <a:r>
              <a:rPr lang="en-US" dirty="0" smtClean="0"/>
              <a:t>C++ generates a default destructor that does nothing.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Use the body of the destructor to delete any memory that the class dynamically allocated.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1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5013936"/>
          </a:xfrm>
        </p:spPr>
        <p:txBody>
          <a:bodyPr/>
          <a:lstStyle/>
          <a:p>
            <a:r>
              <a:rPr lang="en-US" dirty="0" smtClean="0"/>
              <a:t>Put each class declaration in a separate </a:t>
            </a:r>
            <a:r>
              <a:rPr lang="en-US" dirty="0" smtClean="0">
                <a:solidFill>
                  <a:srgbClr val="0033CC"/>
                </a:solidFill>
              </a:rPr>
              <a:t>.h</a:t>
            </a:r>
            <a:r>
              <a:rPr lang="en-US" dirty="0" smtClean="0"/>
              <a:t> header file.</a:t>
            </a:r>
          </a:p>
          <a:p>
            <a:pPr lvl="1"/>
            <a:r>
              <a:rPr lang="en-US" dirty="0" smtClean="0"/>
              <a:t>By convention, name the file after the class name.</a:t>
            </a:r>
          </a:p>
          <a:p>
            <a:pPr lvl="1"/>
            <a:r>
              <a:rPr lang="en-US" dirty="0" smtClean="0"/>
              <a:t>Any other source file that uses the class would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#include </a:t>
            </a:r>
            <a:r>
              <a:rPr lang="en-US" dirty="0" smtClean="0"/>
              <a:t>the class header file.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Put the </a:t>
            </a:r>
            <a:r>
              <a:rPr lang="en-US" dirty="0" smtClean="0">
                <a:solidFill>
                  <a:srgbClr val="B23C00"/>
                </a:solidFill>
              </a:rPr>
              <a:t>implementations</a:t>
            </a:r>
            <a:r>
              <a:rPr lang="en-US" dirty="0" smtClean="0"/>
              <a:t> of the member functions into a </a:t>
            </a:r>
            <a:r>
              <a:rPr lang="en-US" dirty="0" smtClean="0">
                <a:solidFill>
                  <a:srgbClr val="0033CC"/>
                </a:solidFill>
              </a:rPr>
              <a:t>.</a:t>
            </a:r>
            <a:r>
              <a:rPr lang="en-US" dirty="0" err="1" smtClean="0">
                <a:solidFill>
                  <a:srgbClr val="0033CC"/>
                </a:solidFill>
              </a:rPr>
              <a:t>cpp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file.</a:t>
            </a:r>
          </a:p>
          <a:p>
            <a:pPr lvl="1"/>
            <a:r>
              <a:rPr lang="en-US" dirty="0"/>
              <a:t>By convention, name the file after the class name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 smtClean="0"/>
              <a:t>A class header file is the </a:t>
            </a:r>
            <a:r>
              <a:rPr lang="en-US" dirty="0" smtClean="0">
                <a:solidFill>
                  <a:srgbClr val="B23C00"/>
                </a:solidFill>
              </a:rPr>
              <a:t>interface</a:t>
            </a:r>
            <a:r>
              <a:rPr lang="en-US" dirty="0" smtClean="0"/>
              <a:t> that the class presents to users of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4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</a:t>
            </a:r>
            <a:r>
              <a:rPr lang="en-US" dirty="0" smtClean="0"/>
              <a:t>Compilation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57" y="1234464"/>
            <a:ext cx="5486340" cy="5501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ifndef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BIRTHDAY_H_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#define BIRTHDAY_H_</a:t>
            </a:r>
          </a:p>
          <a:p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// Constructors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Birthday();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Birthday(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  <a:p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// Destructor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~Birthday();</a:t>
            </a:r>
          </a:p>
          <a:p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get_year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get_month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get_day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void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y);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void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set_month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m);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void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set_day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  <a:p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void print();</a:t>
            </a:r>
          </a:p>
          <a:p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friend bool equal(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Birthday&amp; bd2);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friend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years_apart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Birthday&amp; bd2);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friend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operator -(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Birthday&amp; bd2);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friend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&amp; outs,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Birthday&amp;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friend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&amp; operator &gt;&gt;(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&amp; ins, Birthday&amp;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year, month, day;</a:t>
            </a:r>
          </a:p>
          <a:p>
            <a:r>
              <a:rPr lang="uk-UA" sz="95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uk-UA" sz="9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endif</a:t>
            </a:r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2314" y="1325903"/>
            <a:ext cx="1137100" cy="338554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318" y="1295400"/>
            <a:ext cx="6413935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cstdlib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2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sz="12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Birthday.h</a:t>
            </a:r>
            <a:r>
              <a:rPr lang="en-US" sz="12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Birthday::Birthday() : year(0), month(0), day(0)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  // Default constructor with an empty body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Birthday::Birthday(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d) : year(y), month(m), day(d)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  // Empty body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Birthday::~Birthday()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2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2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&lt;&lt; "*** Destructor called for " &lt;&lt; *this &lt;&lt; </a:t>
            </a:r>
            <a:r>
              <a:rPr lang="en-US" sz="12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2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Birthday::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get_year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() 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{ return year; }</a:t>
            </a:r>
          </a:p>
          <a:p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Birthday::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get_month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{ return month; }</a:t>
            </a:r>
          </a:p>
          <a:p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Birthday::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get_day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()  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{ return day; }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void Birthday::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y)  { year = y; }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void Birthday::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set_month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m) { month = m; }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void Birthday::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set_day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d)   { day = d;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9341" y="1417342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Birthday3.cpp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#5 Sample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34659" y="1366386"/>
            <a:ext cx="438132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Rational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Constructors.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Rational();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Rational(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a);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Rational(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a,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Rational(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a,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n);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Getters.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get_b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Setters.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set_a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a);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set_b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set_n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n);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bool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is_zero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234464"/>
            <a:ext cx="7096815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Birthday::print()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month &lt;&lt; "/" &lt;&lt; day &lt;&lt; "/" &lt;&lt; year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operator -(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bd2)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return abs(bd1.year - bd2.year);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outs,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outs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bd.month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"/"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bd.day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"/"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bd.year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return outs;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&gt;&gt;(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ins, Birthday&amp;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...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9341" y="1325903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Birthday3.cpp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3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928" y="1303020"/>
            <a:ext cx="8840882" cy="5401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Birthday.h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    Birthday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*pbd0 = new Birthday();            // call default constructor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Birthday *pbd1 = new Birthday(1981, 9, 2);  // call constructor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Birthday *pbd2 = new Birthday(1992, 5, 8);  // call constructor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pbd0-&gt;print();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pbd1-&gt;print();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pbd2-&gt;print();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*pbd0 &lt;&lt; ", " &lt;&lt; *pbd1 &lt;&lt; ", " &lt;&lt; *pbd2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years_apart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(*pbd1, *pbd2) &lt;&lt; " years apart"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*pbd1 - *pbd2 &lt;&lt; " years apart"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delete pbd0;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delete pbd1;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delete pbd2;</a:t>
            </a:r>
          </a:p>
          <a:p>
            <a:r>
              <a:rPr lang="ro-RO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9414" y="1417342"/>
            <a:ext cx="19975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BirthdayTester3.cpp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6155" y="6095695"/>
            <a:ext cx="731290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B23C00"/>
                </a:solidFill>
              </a:rPr>
              <a:t>Demo</a:t>
            </a:r>
            <a:endParaRPr lang="en-US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5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and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Canvas: Quizzes/</a:t>
            </a:r>
            <a:r>
              <a:rPr lang="de-DE" dirty="0" smtClean="0">
                <a:solidFill>
                  <a:srgbClr val="B23C00"/>
                </a:solidFill>
              </a:rPr>
              <a:t>Quiz </a:t>
            </a:r>
            <a:r>
              <a:rPr lang="de-DE" dirty="0">
                <a:solidFill>
                  <a:srgbClr val="B23C00"/>
                </a:solidFill>
              </a:rPr>
              <a:t>4 - </a:t>
            </a:r>
            <a:r>
              <a:rPr lang="de-DE" dirty="0" smtClean="0">
                <a:solidFill>
                  <a:srgbClr val="B23C00"/>
                </a:solidFill>
              </a:rPr>
              <a:t>2017Mar2</a:t>
            </a:r>
          </a:p>
          <a:p>
            <a:pPr lvl="1"/>
            <a:r>
              <a:rPr lang="de-DE" dirty="0"/>
              <a:t>30 </a:t>
            </a:r>
            <a:r>
              <a:rPr lang="de-DE" dirty="0" err="1"/>
              <a:t>minutes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464977"/>
            <a:ext cx="831830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#include &lt;vector&gt;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Birthday.h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"Creating Birthday variables ..."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Birthday bd0;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Birthday bd1(1981, 9, 2);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Birthday bd2(1992, 5, 8);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"Creating Birthday vector ..."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vector&lt;Birthday&gt; birthdays;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(bd0);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(bd1);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(bd2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7975" y="1291292"/>
            <a:ext cx="19975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BirthdayTester4.cpp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7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Objects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928" y="1661264"/>
            <a:ext cx="8731878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&lt;&lt; "Updating Birthday vector ..." &lt;&lt;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birthdays[0].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(2010);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birthdays[1].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(2011);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birthdays[2].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(2012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"Printing Birthday variables ..."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bd0 &lt;&lt; ", " &lt;&lt; bd1 &lt;&lt; ", " &lt;&lt; bd2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sz="18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"Printing Birthday vector ..."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birthdays[0] &lt;&lt; ", " &lt;&lt; birthdays[1] &lt;&lt; ", " 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     &lt;&lt; birthdays[2]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1693" y="1322710"/>
            <a:ext cx="19975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BirthdayTester4.cpp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Objects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89" y="1556416"/>
            <a:ext cx="896102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&lt;&lt; "Creating pointer vector ..." &lt;&lt;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vector&lt;Birthday *&gt;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bdptrs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bdptrs.push_back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(new Birthday());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bdptrs.push_back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(new Birthday(3001, 9, 2));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bdptrs.push_back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(new Birthday(3002, 5, 8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));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"Printing pointer vector ..."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*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bdptrs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[0] &lt;&lt; ", " &lt;&lt; *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bdptrs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[1] &lt;&lt; ", " </a:t>
            </a:r>
            <a:endParaRPr lang="en-US" sz="1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bdptrs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[2]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"Deleting birthdays from pointer vector ..." </a:t>
            </a:r>
            <a:endParaRPr lang="en-US" sz="1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for 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bdptrs.size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++) delete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bdptrs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"Done deleting from pointer vector!" </a:t>
            </a:r>
            <a:endParaRPr lang="en-US" sz="1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1408" y="6224435"/>
            <a:ext cx="731290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B23C00"/>
                </a:solidFill>
              </a:rPr>
              <a:t>Demo</a:t>
            </a:r>
            <a:endParaRPr lang="en-US">
              <a:solidFill>
                <a:srgbClr val="B23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54976" y="1234469"/>
            <a:ext cx="19975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BirthdayTester4.cpp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1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896461"/>
          </a:xfrm>
        </p:spPr>
        <p:txBody>
          <a:bodyPr/>
          <a:lstStyle/>
          <a:p>
            <a:r>
              <a:rPr lang="en-US" dirty="0" smtClean="0"/>
              <a:t>Every class has a </a:t>
            </a:r>
            <a:r>
              <a:rPr lang="en-US" dirty="0" smtClean="0">
                <a:solidFill>
                  <a:srgbClr val="B23C00"/>
                </a:solidFill>
              </a:rPr>
              <a:t>copy constructor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C++ supplies a default copy constructor.</a:t>
            </a:r>
          </a:p>
          <a:p>
            <a:pPr lvl="1"/>
            <a:r>
              <a:rPr lang="en-US" dirty="0" smtClean="0"/>
              <a:t>It may not do what you want, so you can write one.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A copy constructor has only one parameter, which is a reference to the same class.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 copy constructor is called when:</a:t>
            </a:r>
          </a:p>
          <a:p>
            <a:pPr lvl="1"/>
            <a:r>
              <a:rPr lang="en-US" dirty="0" smtClean="0"/>
              <a:t>A new object is created and initialized </a:t>
            </a:r>
            <a:br>
              <a:rPr lang="en-US" dirty="0" smtClean="0"/>
            </a:br>
            <a:r>
              <a:rPr lang="en-US" dirty="0" smtClean="0"/>
              <a:t>using another object of the same type.</a:t>
            </a:r>
          </a:p>
          <a:p>
            <a:pPr lvl="1"/>
            <a:r>
              <a:rPr lang="en-US" dirty="0" smtClean="0"/>
              <a:t>An object is passed by value to a function.</a:t>
            </a:r>
          </a:p>
          <a:p>
            <a:pPr lvl="1"/>
            <a:r>
              <a:rPr lang="en-US" dirty="0" smtClean="0"/>
              <a:t>An object is returned by a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smtClean="0"/>
              <a:t>Constructor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7494" y="1389629"/>
            <a:ext cx="762901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// Constructors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Birthday();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Birthday(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Birthday(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Birthday&amp;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  // copy constructor</a:t>
            </a:r>
          </a:p>
          <a:p>
            <a:endParaRPr lang="en-US" sz="1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...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990" y="4571087"/>
            <a:ext cx="859401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Birthday::Birthday(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Birthday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"*** Copy constructor called for "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*this =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9700" y="1249237"/>
            <a:ext cx="1137100" cy="338554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Birthday.h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2122" y="4392343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Birthday5.cpp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61408" y="6224435"/>
            <a:ext cx="731290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B23C00"/>
                </a:solidFill>
              </a:rPr>
              <a:t>Demo</a:t>
            </a:r>
            <a:endParaRPr lang="en-US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namespace is a collection of identifiers.</a:t>
            </a:r>
          </a:p>
          <a:p>
            <a:pPr lvl="1"/>
            <a:r>
              <a:rPr lang="en-US" dirty="0" smtClean="0"/>
              <a:t>Names of variables, functions, classes, etc.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When we use a namespace, it opens a scope for those identifiers.</a:t>
            </a:r>
          </a:p>
          <a:p>
            <a:pPr lvl="1"/>
            <a:r>
              <a:rPr lang="en-US" dirty="0" smtClean="0"/>
              <a:t>In other words, we can use those names.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Example: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             </a:t>
            </a:r>
            <a:b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/>
              <a:t>Now we can use the names in the standard namespace.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8661" y="549633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0784" y="4434829"/>
            <a:ext cx="326243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2000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51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have separate compilations, different programmers can write different source files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How do we ensure that names used by one programmer do not conflict with names used by another programmer?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Each programmer can define his or her own namespace and put names into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</a:t>
            </a:r>
            <a:r>
              <a:rPr lang="en-US" dirty="0" smtClean="0"/>
              <a:t>Solution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858" y="1310194"/>
            <a:ext cx="8948283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Overloaded arithmetic operators.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friend Rational operator +(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Rational&amp; r1,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Rational&amp; r2);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friend Rational operator -(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Rational&amp; r1,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Rational&amp; r2);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friend Rational operator *(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Rational&amp; r1,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Rational&amp; r2);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friend Rational operator /(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Rational&amp; r1,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Rational&amp; r2);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Overloaded stream I/O operators.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friend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outs,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Rational&amp; r);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friend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&gt;&gt;(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outs, Rational&amp; r);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a, b;  // numerator and denominator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n;     // whole part of the mixed fraction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GCD(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j)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void reduce();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void mix();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set_parts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j)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33344"/>
            <a:ext cx="8229600" cy="3097581"/>
          </a:xfrm>
        </p:spPr>
        <p:txBody>
          <a:bodyPr/>
          <a:lstStyle/>
          <a:p>
            <a:r>
              <a:rPr lang="en-US" dirty="0" smtClean="0"/>
              <a:t>If another programmer wants to use names defined in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Use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in subsequent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063" y="1234464"/>
            <a:ext cx="4031873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namespace </a:t>
            </a:r>
            <a:r>
              <a:rPr lang="en-US" sz="20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sz="20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void function foo();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...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4397" y="4126158"/>
            <a:ext cx="495520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33344"/>
            <a:ext cx="8229600" cy="2132997"/>
          </a:xfrm>
        </p:spPr>
        <p:txBody>
          <a:bodyPr/>
          <a:lstStyle/>
          <a:p>
            <a:r>
              <a:rPr lang="en-US" dirty="0" smtClean="0"/>
              <a:t>Use the scope resolution operator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:: </a:t>
            </a:r>
            <a:r>
              <a:rPr lang="en-US" dirty="0" smtClean="0"/>
              <a:t>to </a:t>
            </a:r>
            <a:r>
              <a:rPr lang="en-US" dirty="0"/>
              <a:t>use only a specific name from a </a:t>
            </a:r>
            <a:r>
              <a:rPr lang="en-US" dirty="0" smtClean="0"/>
              <a:t>namespace.</a:t>
            </a:r>
            <a:endParaRPr lang="en-US" b="1" dirty="0" smtClean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Example: 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Also: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063" y="1234464"/>
            <a:ext cx="4031873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namespace </a:t>
            </a:r>
            <a:r>
              <a:rPr lang="en-US" sz="20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sz="20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void function foo();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...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17728" y="4069073"/>
            <a:ext cx="357020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::foo();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9951" y="4865995"/>
            <a:ext cx="418576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using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::foo;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foo();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7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an Array: 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</a:t>
            </a:r>
            <a:r>
              <a:rPr lang="en-US" dirty="0" smtClean="0"/>
              <a:t>a value in an array of </a:t>
            </a:r>
            <a:r>
              <a:rPr lang="en-US" i="1" dirty="0" smtClean="0"/>
              <a:t>n</a:t>
            </a:r>
            <a:r>
              <a:rPr lang="en-US" dirty="0" smtClean="0"/>
              <a:t> elements.</a:t>
            </a:r>
          </a:p>
          <a:p>
            <a:pPr lvl="1"/>
            <a:r>
              <a:rPr lang="en-US" dirty="0" smtClean="0"/>
              <a:t>The array </a:t>
            </a:r>
            <a:r>
              <a:rPr lang="en-US" dirty="0"/>
              <a:t>is </a:t>
            </a:r>
            <a:r>
              <a:rPr lang="en-US" u="sng" dirty="0"/>
              <a:t>not</a:t>
            </a:r>
            <a:r>
              <a:rPr lang="en-US" dirty="0"/>
              <a:t> sorted in any </a:t>
            </a:r>
            <a:r>
              <a:rPr lang="en-US" dirty="0" smtClean="0"/>
              <a:t>way.</a:t>
            </a:r>
          </a:p>
          <a:p>
            <a:pPr lvl="4"/>
            <a:endParaRPr lang="en-US" dirty="0"/>
          </a:p>
          <a:p>
            <a:r>
              <a:rPr lang="en-US" dirty="0"/>
              <a:t>What </a:t>
            </a:r>
            <a:r>
              <a:rPr lang="en-US" dirty="0" smtClean="0"/>
              <a:t>choices </a:t>
            </a:r>
            <a:r>
              <a:rPr lang="en-US" dirty="0"/>
              <a:t>do we have? </a:t>
            </a:r>
            <a:endParaRPr lang="en-US" dirty="0" smtClean="0"/>
          </a:p>
          <a:p>
            <a:pPr lvl="1"/>
            <a:r>
              <a:rPr lang="en-US" dirty="0" smtClean="0"/>
              <a:t>Look </a:t>
            </a:r>
            <a:r>
              <a:rPr lang="en-US" dirty="0"/>
              <a:t>at all </a:t>
            </a:r>
            <a:r>
              <a:rPr lang="en-US" dirty="0" smtClean="0"/>
              <a:t>the elements one at a time.</a:t>
            </a:r>
          </a:p>
          <a:p>
            <a:pPr lvl="5"/>
            <a:endParaRPr lang="en-US" dirty="0"/>
          </a:p>
          <a:p>
            <a:r>
              <a:rPr lang="en-US" dirty="0" smtClean="0"/>
              <a:t>On average, you have to examine </a:t>
            </a:r>
            <a:br>
              <a:rPr lang="en-US" dirty="0" smtClean="0"/>
            </a:br>
            <a:r>
              <a:rPr lang="en-US" dirty="0" smtClean="0"/>
              <a:t>half of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 Array: Binary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assume the array is </a:t>
            </a:r>
            <a:r>
              <a:rPr lang="en-US" u="sng" dirty="0" smtClean="0"/>
              <a:t>sorted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Smallest value to largest value.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First check the </a:t>
            </a:r>
            <a:r>
              <a:rPr lang="en-US" dirty="0" smtClean="0">
                <a:solidFill>
                  <a:srgbClr val="B23C00"/>
                </a:solidFill>
              </a:rPr>
              <a:t>middle element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Is the target value you’re looking for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smaller</a:t>
            </a:r>
            <a:r>
              <a:rPr lang="en-US" dirty="0" smtClean="0"/>
              <a:t> than the middle element?</a:t>
            </a:r>
          </a:p>
          <a:p>
            <a:pPr lvl="1"/>
            <a:r>
              <a:rPr lang="en-US" dirty="0" smtClean="0"/>
              <a:t>If so, search the </a:t>
            </a:r>
            <a:r>
              <a:rPr lang="en-US" dirty="0" smtClean="0">
                <a:solidFill>
                  <a:srgbClr val="B23C00"/>
                </a:solidFill>
              </a:rPr>
              <a:t>first half </a:t>
            </a:r>
            <a:r>
              <a:rPr lang="en-US" dirty="0" smtClean="0"/>
              <a:t>of the array.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Is the target value you’re looking for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larger</a:t>
            </a:r>
            <a:r>
              <a:rPr lang="en-US" dirty="0" smtClean="0"/>
              <a:t> than the middle element?</a:t>
            </a:r>
          </a:p>
          <a:p>
            <a:pPr lvl="1"/>
            <a:r>
              <a:rPr lang="en-US" dirty="0" smtClean="0"/>
              <a:t>If so, search the </a:t>
            </a:r>
            <a:r>
              <a:rPr lang="en-US" dirty="0" smtClean="0">
                <a:solidFill>
                  <a:srgbClr val="B23C00"/>
                </a:solidFill>
              </a:rPr>
              <a:t>second half </a:t>
            </a:r>
            <a:r>
              <a:rPr lang="en-US" dirty="0" smtClean="0"/>
              <a:t>of the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Search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binary search keeps </a:t>
            </a:r>
            <a:r>
              <a:rPr lang="en-US" dirty="0" smtClean="0">
                <a:solidFill>
                  <a:srgbClr val="B23C00"/>
                </a:solidFill>
              </a:rPr>
              <a:t>cutting </a:t>
            </a:r>
            <a:r>
              <a:rPr lang="en-US" dirty="0">
                <a:solidFill>
                  <a:srgbClr val="B23C00"/>
                </a:solidFill>
              </a:rPr>
              <a:t>in </a:t>
            </a:r>
            <a:r>
              <a:rPr lang="en-US" dirty="0" smtClean="0">
                <a:solidFill>
                  <a:srgbClr val="B23C00"/>
                </a:solidFill>
              </a:rPr>
              <a:t>half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part of the array it’s searching.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Next search either the first half or the second half.</a:t>
            </a:r>
          </a:p>
          <a:p>
            <a:pPr lvl="1"/>
            <a:r>
              <a:rPr lang="en-US" dirty="0" smtClean="0"/>
              <a:t>Eventually, you’ll either find the target value, </a:t>
            </a:r>
            <a:br>
              <a:rPr lang="en-US" dirty="0" smtClean="0"/>
            </a:br>
            <a:r>
              <a:rPr lang="en-US" dirty="0" smtClean="0"/>
              <a:t>or conclude that the value is not in the array.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order of growth </a:t>
            </a:r>
            <a:r>
              <a:rPr lang="en-US" dirty="0" smtClean="0"/>
              <a:t>of the number of steps in a binary search is expressed </a:t>
            </a:r>
            <a:r>
              <a:rPr lang="en-US" i="1" dirty="0" smtClean="0">
                <a:solidFill>
                  <a:srgbClr val="B23C00"/>
                </a:solidFill>
              </a:rPr>
              <a:t>O</a:t>
            </a:r>
            <a:r>
              <a:rPr lang="en-US" dirty="0" smtClean="0">
                <a:solidFill>
                  <a:srgbClr val="B23C00"/>
                </a:solidFill>
              </a:rPr>
              <a:t>(log</a:t>
            </a:r>
            <a:r>
              <a:rPr lang="en-US" baseline="-25000" dirty="0" smtClean="0">
                <a:solidFill>
                  <a:srgbClr val="B23C00"/>
                </a:solidFill>
              </a:rPr>
              <a:t>2 </a:t>
            </a:r>
            <a:r>
              <a:rPr lang="en-US" i="1" dirty="0" smtClean="0">
                <a:solidFill>
                  <a:srgbClr val="B23C00"/>
                </a:solidFill>
              </a:rPr>
              <a:t>n</a:t>
            </a:r>
            <a:r>
              <a:rPr lang="en-US" dirty="0" smtClean="0">
                <a:solidFill>
                  <a:srgbClr val="B23C00"/>
                </a:solidFill>
              </a:rPr>
              <a:t>)</a:t>
            </a:r>
          </a:p>
          <a:p>
            <a:pPr lvl="4"/>
            <a:endParaRPr lang="en-US" dirty="0" smtClean="0"/>
          </a:p>
          <a:p>
            <a:pPr lvl="1"/>
            <a:r>
              <a:rPr lang="en-US" dirty="0"/>
              <a:t>To search </a:t>
            </a:r>
            <a:r>
              <a:rPr lang="en-US" dirty="0" smtClean="0"/>
              <a:t>1000 </a:t>
            </a:r>
            <a:r>
              <a:rPr lang="en-US" dirty="0"/>
              <a:t>elements, </a:t>
            </a:r>
            <a:r>
              <a:rPr lang="en-US" dirty="0" smtClean="0"/>
              <a:t>it takes </a:t>
            </a:r>
            <a:r>
              <a:rPr lang="en-US" dirty="0"/>
              <a:t>&lt; 10 </a:t>
            </a:r>
            <a:r>
              <a:rPr lang="en-US" dirty="0" smtClean="0"/>
              <a:t>steps.</a:t>
            </a:r>
          </a:p>
          <a:p>
            <a:pPr lvl="1"/>
            <a:r>
              <a:rPr lang="en-US" dirty="0" smtClean="0"/>
              <a:t>Computer science logarithms are base 2 by default.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04585" y="4434829"/>
            <a:ext cx="1659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smtClean="0">
                <a:solidFill>
                  <a:srgbClr val="0033CC"/>
                </a:solidFill>
              </a:rPr>
              <a:t>Big-O notation</a:t>
            </a:r>
            <a:endParaRPr lang="en-US" sz="18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3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Binary </a:t>
            </a:r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It’s easy to write an iterative binary search: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950267"/>
            <a:ext cx="6973384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search(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value, vector&lt;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v,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low,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high)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while (low &lt;= high)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low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high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)/2;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])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])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high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mid-1;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low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mid+1;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-1;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3633" y="2697488"/>
            <a:ext cx="323017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Get the midpoint of the subrange.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3633" y="3246122"/>
            <a:ext cx="235202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Found the target value?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6171" y="4251951"/>
            <a:ext cx="245421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Search the first half next.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6171" y="4892024"/>
            <a:ext cx="27853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Search the second half next.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7464" y="5897853"/>
            <a:ext cx="33400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The target value is not in the array.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8840" y="6318013"/>
            <a:ext cx="253306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BinarySearchIterative.cpp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#6. Employee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70"/>
          </a:xfrm>
        </p:spPr>
        <p:txBody>
          <a:bodyPr/>
          <a:lstStyle/>
          <a:p>
            <a:r>
              <a:rPr lang="en-US" dirty="0" smtClean="0"/>
              <a:t>Create a vector of employee records (objects) that are sorted by employee ID.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Insert employee records into the correct positions of the vector.</a:t>
            </a:r>
          </a:p>
          <a:p>
            <a:pPr lvl="4"/>
            <a:endParaRPr lang="en-US" dirty="0" smtClean="0"/>
          </a:p>
          <a:p>
            <a:r>
              <a:rPr lang="en-US" dirty="0"/>
              <a:t>Remove employee records from the vector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Search for employee records by employee ID.</a:t>
            </a:r>
          </a:p>
          <a:p>
            <a:pPr lvl="1"/>
            <a:r>
              <a:rPr lang="en-US" dirty="0" smtClean="0"/>
              <a:t>Use a binary search.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Print a sorted employee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#6. Employee </a:t>
            </a:r>
            <a:r>
              <a:rPr lang="en-US" dirty="0" smtClean="0"/>
              <a:t>Records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formats: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Insert a new employee record into the sorted vector.</a:t>
            </a:r>
          </a:p>
          <a:p>
            <a:pPr lvl="1"/>
            <a:r>
              <a:rPr lang="en-US" dirty="0" smtClean="0"/>
              <a:t>Comma-separated values (CSV)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Remove the employee record with the given ID from the vector.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Print the employee record with the given 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76069" y="1874537"/>
            <a:ext cx="4387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sz="2400" i="1" dirty="0" err="1" smtClean="0">
                <a:solidFill>
                  <a:srgbClr val="0033CC"/>
                </a:solidFill>
                <a:latin typeface="Times New Roman" charset="0"/>
                <a:ea typeface="Times New Roman" charset="0"/>
                <a:cs typeface="Times New Roman" charset="0"/>
              </a:rPr>
              <a:t>id</a:t>
            </a:r>
            <a:r>
              <a:rPr lang="en-US" sz="2400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2400" i="1" dirty="0" err="1" smtClean="0">
                <a:solidFill>
                  <a:srgbClr val="0033CC"/>
                </a:solidFill>
                <a:latin typeface="Times New Roman" charset="0"/>
                <a:ea typeface="Times New Roman" charset="0"/>
                <a:cs typeface="Times New Roman" charset="0"/>
              </a:rPr>
              <a:t>lastname</a:t>
            </a:r>
            <a:r>
              <a:rPr lang="en-US" sz="2400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2400" i="1" dirty="0" err="1" smtClean="0">
                <a:solidFill>
                  <a:srgbClr val="0033CC"/>
                </a:solidFill>
                <a:latin typeface="Times New Roman" charset="0"/>
                <a:ea typeface="Times New Roman" charset="0"/>
                <a:cs typeface="Times New Roman" charset="0"/>
              </a:rPr>
              <a:t>firstname</a:t>
            </a:r>
            <a:r>
              <a:rPr lang="en-US" sz="2400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2400" i="1" dirty="0" err="1" smtClean="0">
                <a:solidFill>
                  <a:srgbClr val="0033CC"/>
                </a:solidFill>
                <a:latin typeface="Times New Roman" charset="0"/>
                <a:ea typeface="Times New Roman" charset="0"/>
                <a:cs typeface="Times New Roman" charset="0"/>
              </a:rPr>
              <a:t>salary</a:t>
            </a:r>
            <a:endParaRPr lang="en-US" sz="2400" i="1" dirty="0">
              <a:solidFill>
                <a:srgbClr val="0033CC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069" y="3154683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- </a:t>
            </a:r>
            <a:r>
              <a:rPr lang="en-US" sz="2400" i="1" dirty="0" smtClean="0">
                <a:solidFill>
                  <a:srgbClr val="0033CC"/>
                </a:solidFill>
                <a:latin typeface="Times New Roman" charset="0"/>
                <a:ea typeface="Times New Roman" charset="0"/>
                <a:cs typeface="Times New Roman" charset="0"/>
              </a:rPr>
              <a:t>id</a:t>
            </a:r>
            <a:endParaRPr lang="en-US" sz="2400" i="1" dirty="0">
              <a:solidFill>
                <a:srgbClr val="0033CC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6069" y="4434829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? </a:t>
            </a:r>
            <a:r>
              <a:rPr lang="en-US" sz="2400" i="1" dirty="0" smtClean="0">
                <a:solidFill>
                  <a:srgbClr val="0033CC"/>
                </a:solidFill>
                <a:latin typeface="Times New Roman" charset="0"/>
                <a:ea typeface="Times New Roman" charset="0"/>
                <a:cs typeface="Times New Roman" charset="0"/>
              </a:rPr>
              <a:t>id</a:t>
            </a:r>
            <a:endParaRPr lang="en-US" sz="2400" i="1" dirty="0">
              <a:solidFill>
                <a:srgbClr val="0033CC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#6. Employee Records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 the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dirty="0" smtClean="0"/>
              <a:t> operators to facilitate reading and writing employee records.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After reading all the input, print:</a:t>
            </a:r>
          </a:p>
          <a:p>
            <a:pPr lvl="1"/>
            <a:r>
              <a:rPr lang="en-US" dirty="0" smtClean="0"/>
              <a:t>All the employee records in sorted order.</a:t>
            </a:r>
          </a:p>
          <a:p>
            <a:pPr lvl="1"/>
            <a:r>
              <a:rPr lang="en-US" dirty="0" smtClean="0"/>
              <a:t>The minimum, maximum, and average salaries.</a:t>
            </a:r>
          </a:p>
          <a:p>
            <a:pPr lvl="1"/>
            <a:endParaRPr lang="en-US" dirty="0"/>
          </a:p>
          <a:p>
            <a:r>
              <a:rPr lang="en-US" dirty="0" smtClean="0"/>
              <a:t>Due Thursday, March 9</a:t>
            </a:r>
          </a:p>
          <a:p>
            <a:pPr lvl="1"/>
            <a:r>
              <a:rPr lang="en-US" dirty="0" smtClean="0"/>
              <a:t>Assignment write-up and input data to come.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583" y="1307582"/>
            <a:ext cx="7960834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Rational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::Rational() : a(0), b(1), n(0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b="1" smtClean="0">
                <a:latin typeface="Courier New" charset="0"/>
                <a:ea typeface="Courier New" charset="0"/>
                <a:cs typeface="Courier New" charset="0"/>
              </a:rPr>
              <a:t>{}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Rational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::Rational(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: a(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), b(1), n(0)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{}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Rational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::Rational(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), b(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), n(0)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{}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Rational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::Rational(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: a(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), b(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), n(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{}</a:t>
            </a: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Rational::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 return a; }</a:t>
            </a:r>
          </a:p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Rational::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get_b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 return b; }</a:t>
            </a:r>
          </a:p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Rational::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 return n;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Rational::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set_a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{ a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 }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Rational::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set_b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{ b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 }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Rational::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set_n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{ n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 }</a:t>
            </a: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bool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Rational::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is_zero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 return (n == 0) &amp;&amp; (a == 0);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226004"/>
            <a:ext cx="327044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void Rational::reduce()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int gcd = GCD(a, b);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if (gcd == 1) return;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a /= gcd;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b /= gcd;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6304" y="1226004"/>
            <a:ext cx="2653290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void Rational::mix()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while (a &gt;= b)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n++;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a -= b;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806" y="3693533"/>
            <a:ext cx="623279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Rational::GCD(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j)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j == 0 ?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: GCD(j,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i%j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Rational::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set_parts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&amp;i,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i = a;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= b;</a:t>
            </a:r>
          </a:p>
          <a:p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&gt; 0) i +=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234464"/>
            <a:ext cx="7467109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Rational operator +(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Rational&amp; r1,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Rational&amp; r2)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a, b, c, d;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r1.set_parts(a, b);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r2.set_parts(c, d);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Rational sum = Rational(a*d + b*c, b*d);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sum;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Rational operator -(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Rational&amp; r1,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Rational&amp; r2)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a, b, c, d;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r1.set_parts(a, b);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r2.set_parts(c, d);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Rational sum = Rational(a*d - b*c, b*d);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sum;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22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234464"/>
            <a:ext cx="7467109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Rational operator *(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Rational&amp; r1,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Rational&amp; r2)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a, b, c, 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r1.set_parts(a, b);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r2.set_parts(c, 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Rational sum = Rational(a*c, b*d);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sum;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Rational operator /(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Rational&amp; r1,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Rational&amp; r2)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a, b, c, 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r1.set_parts(a, b);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r2.set_parts(c, 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Rational sum = Rational(a*d, b*c);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sum;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36" y="1417342"/>
            <a:ext cx="8331127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outs,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Rational&amp; r)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Rational temp = r;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temp.reduce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temp.mix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if ((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temp.n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== 0) &amp;&amp;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temp.a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== 0)) outs &lt;&lt; 0;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else if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temp.n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0) outs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temp.n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if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temp.a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0) outs &lt;&lt; "("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temp.a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"/"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temp.b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")";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outs;  // the output stream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9033" y="1271604"/>
            <a:ext cx="5985934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&gt;&gt;(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ins, Rational&amp; r)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char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n = 0, a = 0, b = 1;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Skip any initial blanks and peek at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// 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first </a:t>
            </a:r>
            <a:r>
              <a:rPr lang="en-US" b="1" u="sng" dirty="0">
                <a:latin typeface="Courier New" charset="0"/>
                <a:ea typeface="Courier New" charset="0"/>
                <a:cs typeface="Courier New" charset="0"/>
              </a:rPr>
              <a:t>nonblank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character.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ins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ins.peek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It's a digit: Read an integer value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//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assume it's a whole number.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if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isdigit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ins &gt;&gt; a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ins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ins.peek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41209</TotalTime>
  <Words>1594</Words>
  <Application>Microsoft Office PowerPoint</Application>
  <PresentationFormat>On-screen Show (4:3)</PresentationFormat>
  <Paragraphs>647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Quadrant</vt:lpstr>
      <vt:lpstr>CMPE 180-92 Data Structures and Algorithms in C++ March 2 Class Meeting</vt:lpstr>
      <vt:lpstr>Assignment #5 Sample Solution</vt:lpstr>
      <vt:lpstr>Assignment #5 Sample Solution, cont’d</vt:lpstr>
      <vt:lpstr>Assignment #5 Sample Solution, cont’d</vt:lpstr>
      <vt:lpstr>Assignment #5 Sample Solution, cont’d</vt:lpstr>
      <vt:lpstr>Assignment #5 Sample Solution, cont’d</vt:lpstr>
      <vt:lpstr>Assignment #5 Sample Solution, cont’d</vt:lpstr>
      <vt:lpstr>Assignment #5 Sample Solution, cont’d</vt:lpstr>
      <vt:lpstr>Assignment #5 Sample Solution, cont’d</vt:lpstr>
      <vt:lpstr>Assignment #5 Sample Solution, cont’d</vt:lpstr>
      <vt:lpstr>Assignment #5 Sample Solution, cont’d</vt:lpstr>
      <vt:lpstr>Assignment #5 Sample Solution, cont’d</vt:lpstr>
      <vt:lpstr>Assignment #5 Sample Solution, cont’d</vt:lpstr>
      <vt:lpstr>Arrays of Objects</vt:lpstr>
      <vt:lpstr>Destructors</vt:lpstr>
      <vt:lpstr>Destructors, cont’d</vt:lpstr>
      <vt:lpstr>Separate Compilation</vt:lpstr>
      <vt:lpstr>Separate Compilation, cont’d</vt:lpstr>
      <vt:lpstr>Separate Compilation, cont’d</vt:lpstr>
      <vt:lpstr>Separate Compilation, cont’d</vt:lpstr>
      <vt:lpstr>Separate Compilation, cont’d</vt:lpstr>
      <vt:lpstr>Quiz and Break</vt:lpstr>
      <vt:lpstr>Vectors of Objects</vt:lpstr>
      <vt:lpstr>Vectors of Objects, cont’d</vt:lpstr>
      <vt:lpstr>Vectors of Objects, cont’d</vt:lpstr>
      <vt:lpstr>Copy Constructor</vt:lpstr>
      <vt:lpstr>Copy Constructor, cont’d</vt:lpstr>
      <vt:lpstr>Namespaces</vt:lpstr>
      <vt:lpstr>Namespaces, cont’d</vt:lpstr>
      <vt:lpstr>Namespaces, cont’d</vt:lpstr>
      <vt:lpstr>Namespaces, cont’d</vt:lpstr>
      <vt:lpstr>Search an Array: Linear Search</vt:lpstr>
      <vt:lpstr>Search an Array: Binary Search</vt:lpstr>
      <vt:lpstr>Binary Search, cont’d</vt:lpstr>
      <vt:lpstr>Iterative Binary Search</vt:lpstr>
      <vt:lpstr>Assignment #6. Employee Records</vt:lpstr>
      <vt:lpstr>Assignment #6. Employee Records, cont’d</vt:lpstr>
      <vt:lpstr>Assignment #6. Employee Records, cont’d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anky689</cp:lastModifiedBy>
  <cp:revision>736</cp:revision>
  <cp:lastPrinted>2016-09-16T08:43:07Z</cp:lastPrinted>
  <dcterms:created xsi:type="dcterms:W3CDTF">2008-01-12T03:52:55Z</dcterms:created>
  <dcterms:modified xsi:type="dcterms:W3CDTF">2017-03-05T21:43:43Z</dcterms:modified>
  <cp:category/>
</cp:coreProperties>
</file>