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4" r:id="rId29"/>
    <p:sldId id="268" r:id="rId30"/>
    <p:sldId id="269" r:id="rId31"/>
    <p:sldId id="293" r:id="rId32"/>
    <p:sldId id="266" r:id="rId33"/>
    <p:sldId id="267" r:id="rId34"/>
    <p:sldId id="270" r:id="rId35"/>
    <p:sldId id="271" r:id="rId36"/>
    <p:sldId id="272" r:id="rId37"/>
    <p:sldId id="273" r:id="rId38"/>
    <p:sldId id="275" r:id="rId39"/>
    <p:sldId id="274" r:id="rId40"/>
    <p:sldId id="276" r:id="rId41"/>
    <p:sldId id="279" r:id="rId42"/>
    <p:sldId id="280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66CCFF"/>
    <a:srgbClr val="E1F5FF"/>
    <a:srgbClr val="C6DEFF"/>
    <a:srgbClr val="A12A03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47" autoAdjust="0"/>
    <p:restoredTop sz="97152" autoAdjust="0"/>
  </p:normalViewPr>
  <p:slideViewPr>
    <p:cSldViewPr>
      <p:cViewPr>
        <p:scale>
          <a:sx n="98" d="100"/>
          <a:sy n="98" d="100"/>
        </p:scale>
        <p:origin x="-306" y="474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2016: October 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427047"/>
            <a:ext cx="7223681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cout &lt;&lt; id &lt;&lt; ": ";  // ID of the employee the command operated on</a:t>
            </a:r>
          </a:p>
          <a:p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// Output any error message.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switch (error_code)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case DUPLICATE: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cout &lt;&lt; "*** Duplicate ID ***";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break</a:t>
            </a:r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case NOT_FOUND: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cout &lt;&lt; "*** ID not found ***";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break;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case INVALID_COMMAND: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cout &lt;&lt; "*** Invalid command ***";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break</a:t>
            </a:r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default: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cout &lt;&lt; employee;  // No error: Output the employee record.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        break;</a:t>
            </a: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300" b="1" dirty="0">
                <a:latin typeface="Courier New" charset="0"/>
                <a:ea typeface="Courier New" charset="0"/>
                <a:cs typeface="Courier New" charset="0"/>
              </a:rPr>
              <a:t>    cout &lt;&lt; endl;</a:t>
            </a:r>
          </a:p>
          <a:p>
            <a:r>
              <a:rPr lang="is-I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is-I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68" y="6262883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352" y="1417342"/>
            <a:ext cx="7353295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find(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id,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vector&lt;Employee&gt;&amp; list)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Do a linear search.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list.size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Employee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list[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    if (id ==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emp.get_id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()) return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  // found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return -1;  // not found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4617707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3210" y="1508781"/>
            <a:ext cx="707757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print_all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vector&lt;Employee&gt;&amp; list)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"All employees"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"-------------"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Output each employee record in the vector.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for (Employee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: list)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6463" y="4160512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731" y="1231642"/>
            <a:ext cx="783740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print_stats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vector&lt;Employee&gt;&amp; list)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size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(size == 0) return;  // no stats if no employee records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Initialize the min, max, and total salary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using the first employee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min, max, total;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min = max = total = list[0].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Loop over the rest of the vector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to compute the </a:t>
            </a:r>
            <a:r>
              <a:rPr lang="en-US" b="1" u="sng" dirty="0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max, and total salary.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1;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size;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double salary = list[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if (salary &lt; min) min = salary;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if (salary &gt; max) max = salary;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total += salary;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4505" y="5778846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152" y="1417342"/>
            <a:ext cx="820769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Statistics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"----------"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cout.setf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ios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fixed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cout.precision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(2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Minimum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$"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(9)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Maximum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$"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(9)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Average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salary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$"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setw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(9) 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list.size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5097" y="1600220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25903"/>
            <a:ext cx="857798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Read a new employee record and insert it into the employee vector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at the appropriate position to maintain sort order.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the input data stream.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list the vector of employee records.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id set to the employee ID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index set to the vector index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the error code of this operation.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insert(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&amp;input, vector&lt;Employee&gt;&amp; list,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&amp;id,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index)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Read the employee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Employee employee;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input &gt;&gt; employee;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id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employee.get_id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53" y="5074902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8739" y="1243517"/>
            <a:ext cx="672652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First insertion into an empty vector?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== 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(employee);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index = 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return NO_ERROR;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Loop to find the proper insertion position.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index = 0;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while ((index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 &amp;&amp;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 &gt; list[index].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())) index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++;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Is it a duplicate employee ID?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(id == list[index].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 return DUPLICATE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Insert.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list.insert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+ index, employee);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NO_ERROR;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5024" y="5821488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234464"/>
            <a:ext cx="8824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Get the vector index of employee record with the given employee ID.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the input data stream.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list the vector of employee records.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id set to the employee ID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index set to the vector index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the error code of this operation.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get(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&amp;input, vector&lt;Employee&gt;&amp; list,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&amp;id,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index)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input &gt;&gt; 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Look for the employee record with a matching ID.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index = find(id, list);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(index == -1) return NOT_FOUND;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Found the employee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NO_ERROR;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53" y="5794022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8207696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Remove an employee record from the employee vector.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the input data stream.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list the vector of employee records.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id set to the employee ID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employee set to the removed employee.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the error code of this operation.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remove(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&amp;input, vector&lt;Employee&gt;&amp; list,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&amp;id,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    Employee&amp; employee)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input &gt;&gt; id;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Look for the employee record with a matching ID.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index = find(id, list);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(index == -1) return NOT_FOUND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Remove the matching record from the vector.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employee = list[index];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list.erase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list.begin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+ index);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NO_ERROR;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3658" y="6210336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395442"/>
            <a:ext cx="68499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Process an invalid command.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the input data stream.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id set to the employee ID of the new record.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@return the error code.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invalid_command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&amp;input,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input &gt;&gt; id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Read and ignore the rest of the input line.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ignore;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(input, ignore);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INVALID_COMMAND;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5024" y="4983463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#6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857" y="1234464"/>
            <a:ext cx="7487947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Employee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// Constructors and the destructor.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Employee();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Employee(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id, string last, string first, double salary);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~Employee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// Getters.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get_id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get_last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get_first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// Overloaded stream I/O operators.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Employee&amp;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friend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&amp; ins, Employee&amp;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last;    // first name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first;   // last name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salary;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1051" y="1417342"/>
            <a:ext cx="126669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mployee.h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“Safe” Array Type: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develop a new array type that is “safe”.</a:t>
            </a:r>
          </a:p>
          <a:p>
            <a:pPr lvl="1"/>
            <a:r>
              <a:rPr lang="en-US" dirty="0" smtClean="0"/>
              <a:t>It will allocate the array dynamically.</a:t>
            </a:r>
          </a:p>
          <a:p>
            <a:pPr lvl="1"/>
            <a:r>
              <a:rPr lang="en-US" dirty="0" smtClean="0"/>
              <a:t>It will check all subscript values to ensure that they are in the legal range (0 ≤ index &lt; array length).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We’ll start with an integer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9296" y="1325903"/>
            <a:ext cx="5705408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at(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void set(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void operator =(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*elements;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uk-UA" sz="17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1207913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SafeArray1.h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1764" y="1308586"/>
            <a:ext cx="7340471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: elements(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), length(0)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: elements(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), length(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length; 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::at(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assert((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&gt;= 0) &amp;&amp;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 length));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return elements[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292" y="1234464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7317" y="1395442"/>
            <a:ext cx="61093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::set(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assert((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&gt;= 0) &amp;&amp;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length));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elements[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 = value;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rhs.elements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219" y="1226165"/>
            <a:ext cx="146950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1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340078"/>
            <a:ext cx="749799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a1(10), a2;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//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a3;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 10;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++) a1.set(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, 10*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a2 = a1;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a1.set(4, -a1.at(4));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"a1 =";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(a1);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"a2 =";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(a2);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//a3 = a2 = a1;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a.get_length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++)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&lt;&lt; " "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a.at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mr-IN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8" y="3463736"/>
            <a:ext cx="4381328" cy="584775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>
                <a:latin typeface="Courier New" charset="0"/>
                <a:ea typeface="Courier New" charset="0"/>
                <a:cs typeface="Courier New" charset="0"/>
              </a:rPr>
              <a:t>a1 = 0 10 20 30 -40 50 60 70 80 90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a2 = 0 10 20 30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40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50 60 70 80 90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85" y="1205247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1</a:t>
            </a:r>
            <a:r>
              <a:rPr lang="en-US" i="1" dirty="0" smtClean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smtClean="0"/>
              <a:t>What happens if you try to chain assignments?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2154" y="1891397"/>
            <a:ext cx="3079689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a1(10),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a2;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a3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t-IT" sz="1800" b="1" dirty="0">
                <a:latin typeface="Courier New" charset="0"/>
                <a:ea typeface="Courier New" charset="0"/>
                <a:cs typeface="Courier New" charset="0"/>
              </a:rPr>
              <a:t>a3 = a2 = a1;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683" y="3819467"/>
            <a:ext cx="8494633" cy="2169825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../SafeArrayTests.cpp:20:8: error: no viable overloaded '='</a:t>
            </a:r>
          </a:p>
          <a:p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    a3 = a2 = a1;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~~ ^ ~~~~~~~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../SafeArray.h:16:10: note: candidate function not viable: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  cannot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convert argument of incomplete type 'void' to '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void operator =(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         ^</a:t>
            </a:r>
          </a:p>
          <a:p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1 </a:t>
            </a:r>
            <a:r>
              <a:rPr lang="de-DE" sz="1500" b="1" dirty="0" err="1">
                <a:latin typeface="Courier New" charset="0"/>
                <a:ea typeface="Courier New" charset="0"/>
                <a:cs typeface="Courier New" charset="0"/>
              </a:rPr>
              <a:t>error</a:t>
            </a:r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500" b="1" dirty="0" err="1">
                <a:latin typeface="Courier New" charset="0"/>
                <a:ea typeface="Courier New" charset="0"/>
                <a:cs typeface="Courier New" charset="0"/>
              </a:rPr>
              <a:t>generated</a:t>
            </a:r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4957" y="1370856"/>
            <a:ext cx="6494085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at(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void set(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operator =(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*elements;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uk-UA" sz="17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3133" y="1226165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SafeArray2.h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7494" y="1325903"/>
            <a:ext cx="76290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::operator =(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rhs.length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rhs.elements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de-D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5097" y="4800585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1467658"/>
            <a:ext cx="693972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a1(10), a2, a3;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 10;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++) a1.set(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, 10*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a3 = a2 = a1;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a1.set(4, -a1.at(4</a:t>
            </a:r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"a1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(a1</a:t>
            </a:r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mr-IN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"a2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(a2);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&lt;&lt; "a3 =";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(a3);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mr-IN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78" y="4015755"/>
            <a:ext cx="4108817" cy="78483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a1 = 0 10 20 30 -40 50 60 70 80 90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a2 = 0 10 20 30 40 50 60 70 80 90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a3 = 0 10 20 30 40 50 60 70 80 90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6615" y="1298381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2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the program executes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8234" y="1874537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a1 = a1;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024" y="2460285"/>
            <a:ext cx="68499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if (elements !=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rhs.elements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9341" y="5547039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SafeArray2.cpp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234464"/>
            <a:ext cx="857798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Employee::Employee()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id(0), last(""), first(""), salary(0)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* Constructor.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::Employee(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id, string last, string first, double salary)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id(id), last(last), first(first), salary(salary)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 Destructor.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Employee::~Employee()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Employee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  { return id;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Employee::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get_last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{ return last;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Employee::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get_first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{ return first;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Employee::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get_salary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salary;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6144" y="1325903"/>
            <a:ext cx="148309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mployee.cpp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 smtClean="0"/>
              <a:t>The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965976"/>
            <a:ext cx="68499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if (this == &amp;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return *this;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(elements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rhs.elements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9341" y="5257780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5381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 dirty="0" smtClean="0"/>
              <a:t> member functions </a:t>
            </a:r>
            <a:br>
              <a:rPr lang="en-US" dirty="0" smtClean="0"/>
            </a:br>
            <a:r>
              <a:rPr lang="en-US" dirty="0" smtClean="0"/>
              <a:t>are awkward to use.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Why can’t we use subscripts on a smart array as if it were a regular array?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can overload the subscript operator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</a:p>
          <a:p>
            <a:pPr lvl="1"/>
            <a:r>
              <a:rPr lang="en-US" dirty="0"/>
              <a:t>We want the subscripts to be </a:t>
            </a:r>
            <a:r>
              <a:rPr lang="en-US" dirty="0" smtClean="0"/>
              <a:t>usable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either side of an assignment.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5730" y="5345643"/>
            <a:ext cx="22525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1800" b="1">
                <a:latin typeface="Courier New" charset="0"/>
                <a:ea typeface="Courier New" charset="0"/>
                <a:cs typeface="Courier New" charset="0"/>
              </a:rPr>
              <a:t>a1[4] = -a1[4];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4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17317" y="1270754"/>
            <a:ext cx="6109365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void set(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operator [](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*elements;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uk-UA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2143" y="1444544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SafeArray4.h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4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2502" y="1417342"/>
            <a:ext cx="569899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::operator [](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assert((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&gt;= 0) &amp;&amp;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 length));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return elements[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2542" y="2697488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4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193" y="1234464"/>
            <a:ext cx="7686720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a1(10), a2, a3;</a:t>
            </a:r>
          </a:p>
          <a:p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 10;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r>
              <a:rPr lang="mr-IN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a1[</a:t>
            </a:r>
            <a:r>
              <a:rPr lang="mr-IN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= 10*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a3 = a2 = a1;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a1[4] = -a1[4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&lt;&lt; "a1 =";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(a1);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&lt;&lt; "a2 =";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(a2);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&lt;&lt; "a3 =";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(a3</a:t>
            </a:r>
            <a:r>
              <a:rPr lang="mr-IN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r>
              <a:rPr lang="mr-IN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mr-IN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a.get_length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++)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&lt;&lt; " " &lt;&lt; </a:t>
            </a:r>
            <a:r>
              <a:rPr lang="mr-IN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5" y="3288872"/>
            <a:ext cx="4381328" cy="830997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a1 = 0 10 20 30 -40 50 60 70 80 90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a2 = 0 10 20 30 40 50 60 70 80 90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a3 = 0 10 20 30 40 50 60 70 80 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85" y="1325903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4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smtClean="0"/>
              <a:t>What if we passed the smart array object by value instead of by reference?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6785" y="2240293"/>
            <a:ext cx="625042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a)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a.get_length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" " &lt;&lt; a[i];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446" y="4752177"/>
            <a:ext cx="8561959" cy="1384995"/>
          </a:xfrm>
          <a:prstGeom prst="rect">
            <a:avLst/>
          </a:prstGeom>
          <a:solidFill>
            <a:srgbClr val="C6DE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 = 0 10 20 30 -40 50 60 70 80 90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a2 = 0 10 20 30 40 50 60 70 80 90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a3 = 0 10 20 30 40 50 60 70 80 90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SafeArray4(78650,0x7fffbe7fe3c0)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 *** error for object 0x7fbe64c02740: </a:t>
            </a:r>
            <a:endParaRPr lang="en-US" sz="1400" b="1" dirty="0" smtClean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     pointer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being freed was not allocated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set a breakpoint in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malloc_error_break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to debug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390" y="4069073"/>
            <a:ext cx="207768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SafeArrayTests4.cpp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unexpected side effect!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At the end, the program attempted to </a:t>
            </a:r>
            <a:br>
              <a:rPr lang="en-US" dirty="0" smtClean="0"/>
            </a:br>
            <a:r>
              <a:rPr lang="en-US" dirty="0" smtClean="0"/>
              <a:t>delete the private dynamic array elements.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the dynamic array was already deleted</a:t>
            </a:r>
            <a:br>
              <a:rPr lang="en-US" dirty="0" smtClean="0"/>
            </a:br>
            <a:r>
              <a:rPr lang="en-US" dirty="0" smtClean="0"/>
              <a:t>by the destructor.</a:t>
            </a:r>
          </a:p>
          <a:p>
            <a:pPr lvl="1"/>
            <a:r>
              <a:rPr lang="en-US" dirty="0" smtClean="0"/>
              <a:t>So who tried to delete the array again?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Why did passing a </a:t>
            </a:r>
            <a:r>
              <a:rPr lang="en-US" dirty="0" err="1" smtClean="0">
                <a:solidFill>
                  <a:srgbClr val="0033CC"/>
                </a:solidFill>
              </a:rPr>
              <a:t>SmartArray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by value instead of by reference to the print function cause this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5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67" y="1312267"/>
            <a:ext cx="8229600" cy="2204789"/>
          </a:xfrm>
        </p:spPr>
        <p:txBody>
          <a:bodyPr/>
          <a:lstStyle/>
          <a:p>
            <a:r>
              <a:rPr lang="en-US" dirty="0" smtClean="0"/>
              <a:t>When a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SmartArray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is passed by value to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dirty="0" smtClean="0"/>
              <a:t> function, a copy is made.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This copy will point to the same dynamic array.</a:t>
            </a:r>
          </a:p>
          <a:p>
            <a:pPr lvl="1"/>
            <a:r>
              <a:rPr lang="en-US" dirty="0" smtClean="0"/>
              <a:t>This is what the </a:t>
            </a:r>
            <a:r>
              <a:rPr lang="en-US" dirty="0" smtClean="0">
                <a:solidFill>
                  <a:srgbClr val="B23C00"/>
                </a:solidFill>
              </a:rPr>
              <a:t>default copy constructor </a:t>
            </a:r>
            <a:r>
              <a:rPr lang="en-US" dirty="0" smtClean="0"/>
              <a:t>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80561" y="4518218"/>
            <a:ext cx="2743170" cy="275064"/>
            <a:chOff x="4297683" y="4068327"/>
            <a:chExt cx="2743170" cy="27506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297683" y="4068329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568216" y="4068330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46317" y="4068329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120634" y="4068330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394951" y="4069072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665484" y="4069073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943585" y="4069072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217902" y="4069073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492219" y="4068327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766536" y="4068328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103147" y="3696013"/>
            <a:ext cx="2369847" cy="912020"/>
            <a:chOff x="1920269" y="3246122"/>
            <a:chExt cx="2369847" cy="912020"/>
          </a:xfrm>
        </p:grpSpPr>
        <p:sp>
          <p:nvSpPr>
            <p:cNvPr id="5" name="Rectangle 4"/>
            <p:cNvSpPr/>
            <p:nvPr/>
          </p:nvSpPr>
          <p:spPr bwMode="auto">
            <a:xfrm>
              <a:off x="1920269" y="3246122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0269" y="3273325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a1</a:t>
              </a:r>
              <a:r>
                <a:rPr lang="en-US" dirty="0" smtClean="0"/>
                <a:t> (main)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119772" y="3703318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6860" y="363908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211211" y="3770205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9" name="Curved Connector 28"/>
            <p:cNvCxnSpPr>
              <a:stCxn id="9" idx="6"/>
            </p:cNvCxnSpPr>
            <p:nvPr/>
          </p:nvCxnSpPr>
          <p:spPr bwMode="auto">
            <a:xfrm>
              <a:off x="3302650" y="3815925"/>
              <a:ext cx="987466" cy="34221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/>
          <p:nvPr/>
        </p:nvGrpSpPr>
        <p:grpSpPr>
          <a:xfrm>
            <a:off x="2103147" y="4697847"/>
            <a:ext cx="2377414" cy="1017128"/>
            <a:chOff x="1920269" y="4247956"/>
            <a:chExt cx="2377414" cy="101712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920269" y="4442133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20269" y="4469336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r>
                <a:rPr lang="en-US" dirty="0" smtClean="0"/>
                <a:t> (function)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119772" y="4899329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0269" y="4835092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211211" y="4966216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1" name="Curved Connector 30"/>
            <p:cNvCxnSpPr>
              <a:stCxn id="16" idx="6"/>
            </p:cNvCxnSpPr>
            <p:nvPr/>
          </p:nvCxnSpPr>
          <p:spPr bwMode="auto">
            <a:xfrm flipV="1">
              <a:off x="3302650" y="4247956"/>
              <a:ext cx="995033" cy="763980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326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5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5"/>
            <a:ext cx="8229600" cy="4846266"/>
          </a:xfrm>
        </p:spPr>
        <p:txBody>
          <a:bodyPr/>
          <a:lstStyle/>
          <a:p>
            <a:r>
              <a:rPr lang="en-US" dirty="0" smtClean="0"/>
              <a:t>When the print function completes and returns, its local variables go out of scope.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SmartArray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object’s destructor is called, which deletes the dynamic array.</a:t>
            </a:r>
          </a:p>
          <a:p>
            <a:pPr lvl="1"/>
            <a:r>
              <a:rPr lang="en-US" dirty="0" smtClean="0"/>
              <a:t>Now variable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a1</a:t>
            </a:r>
            <a:r>
              <a:rPr lang="en-US" dirty="0" smtClean="0"/>
              <a:t> has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dangling 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the program is ready to </a:t>
            </a:r>
            <a:br>
              <a:rPr lang="en-US" dirty="0" smtClean="0"/>
            </a:br>
            <a:r>
              <a:rPr lang="en-US" dirty="0" smtClean="0"/>
              <a:t>terminate, it calls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a1</a:t>
            </a:r>
            <a:r>
              <a:rPr lang="en-US" dirty="0" smtClean="0"/>
              <a:t>’s destructor.</a:t>
            </a:r>
          </a:p>
          <a:p>
            <a:pPr lvl="1"/>
            <a:r>
              <a:rPr lang="en-US" dirty="0" smtClean="0"/>
              <a:t>An error occurs because of</a:t>
            </a:r>
            <a:br>
              <a:rPr lang="en-US" dirty="0" smtClean="0"/>
            </a:br>
            <a:r>
              <a:rPr lang="en-US" dirty="0" smtClean="0"/>
              <a:t>the attempt to delete memory</a:t>
            </a:r>
            <a:br>
              <a:rPr lang="en-US" dirty="0" smtClean="0"/>
            </a:br>
            <a:r>
              <a:rPr lang="en-US" dirty="0" smtClean="0"/>
              <a:t>that has already been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160995" y="4709146"/>
            <a:ext cx="1565259" cy="822951"/>
            <a:chOff x="1920269" y="4442133"/>
            <a:chExt cx="1565259" cy="82295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20269" y="4442133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20269" y="4469336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a</a:t>
              </a:r>
              <a:r>
                <a:rPr lang="en-US" dirty="0" smtClean="0"/>
                <a:t> (function)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19772" y="4899329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20269" y="4835092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211211" y="4966216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160995" y="3704502"/>
            <a:ext cx="2369847" cy="912020"/>
            <a:chOff x="1920269" y="3246122"/>
            <a:chExt cx="2369847" cy="91202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1920269" y="3246122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20269" y="3273325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a1</a:t>
              </a:r>
              <a:r>
                <a:rPr lang="en-US" dirty="0" smtClean="0"/>
                <a:t> (main)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119772" y="3703318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36860" y="363908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3211211" y="3770205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79" name="Curved Connector 78"/>
            <p:cNvCxnSpPr/>
            <p:nvPr/>
          </p:nvCxnSpPr>
          <p:spPr bwMode="auto">
            <a:xfrm>
              <a:off x="3302650" y="3815925"/>
              <a:ext cx="987466" cy="34221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83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990" y="1325903"/>
            <a:ext cx="859401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Employee&amp;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outs &lt;&lt; "Employee{ID="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emp.id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", last="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emp.last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        &lt;&lt; ", first="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emp.first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", salary="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emp.salary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"}";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return outs;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6144" y="2880366"/>
            <a:ext cx="148309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mployee.cpp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896461"/>
          </a:xfrm>
        </p:spPr>
        <p:txBody>
          <a:bodyPr/>
          <a:lstStyle/>
          <a:p>
            <a:r>
              <a:rPr lang="en-US" dirty="0" smtClean="0"/>
              <a:t>Every class has a </a:t>
            </a:r>
            <a:r>
              <a:rPr lang="en-US" dirty="0" smtClean="0">
                <a:solidFill>
                  <a:srgbClr val="B23C00"/>
                </a:solidFill>
              </a:rPr>
              <a:t>copy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C++ supplies a default copy constructor.</a:t>
            </a:r>
          </a:p>
          <a:p>
            <a:pPr lvl="1"/>
            <a:r>
              <a:rPr lang="en-US" dirty="0" smtClean="0"/>
              <a:t>It may not do what you want, so you can write one.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 copy constructor has only one parameter, which is a reference to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copy constructor is called when:</a:t>
            </a:r>
          </a:p>
          <a:p>
            <a:pPr lvl="1"/>
            <a:r>
              <a:rPr lang="en-US" dirty="0" smtClean="0"/>
              <a:t>A new object is created and initialized </a:t>
            </a:r>
            <a:br>
              <a:rPr lang="en-US" dirty="0" smtClean="0"/>
            </a:br>
            <a:r>
              <a:rPr lang="en-US" dirty="0" smtClean="0"/>
              <a:t>using another object of the same type.</a:t>
            </a:r>
          </a:p>
          <a:p>
            <a:pPr lvl="1"/>
            <a:r>
              <a:rPr lang="en-US" dirty="0" smtClean="0"/>
              <a:t>An object is passed by value to a function.</a:t>
            </a:r>
          </a:p>
          <a:p>
            <a:pPr lvl="1"/>
            <a:r>
              <a:rPr lang="en-US" dirty="0" smtClean="0"/>
              <a:t>An object is returned by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5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445" y="1417342"/>
            <a:ext cx="746710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other);  // copy constructor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=(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rhs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[](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*elements;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292" y="1325903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SafeArray5.h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“Safe” Array Type: Version </a:t>
            </a:r>
            <a:r>
              <a:rPr lang="en-US" dirty="0" smtClean="0"/>
              <a:t>5</a:t>
            </a:r>
            <a:r>
              <a:rPr lang="en-US" i="1" dirty="0" smtClean="0"/>
              <a:t>,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7180" y="1417342"/>
            <a:ext cx="7109639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SafeArray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&amp; other) 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: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elements(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), length(0)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length =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other.length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elements = new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[length];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for 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de-DE" sz="2000" b="1" dirty="0" err="1"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[i] = </a:t>
            </a:r>
            <a:r>
              <a:rPr lang="de-DE" sz="2000" b="1" dirty="0" err="1">
                <a:latin typeface="Courier New" charset="0"/>
                <a:ea typeface="Courier New" charset="0"/>
                <a:cs typeface="Courier New" charset="0"/>
              </a:rPr>
              <a:t>other.elements</a:t>
            </a:r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[i];</a:t>
            </a:r>
          </a:p>
          <a:p>
            <a:r>
              <a:rPr lang="de-DE" sz="20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de-DE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074902"/>
            <a:ext cx="8229600" cy="1056024"/>
          </a:xfrm>
        </p:spPr>
        <p:txBody>
          <a:bodyPr/>
          <a:lstStyle/>
          <a:p>
            <a:r>
              <a:rPr lang="en-US" dirty="0" smtClean="0"/>
              <a:t>Now the copy of the object has a </a:t>
            </a:r>
            <a:r>
              <a:rPr lang="en-US" u="sng" dirty="0" smtClean="0"/>
              <a:t>separate copy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contents of the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elements</a:t>
            </a:r>
            <a:r>
              <a:rPr lang="en-US" dirty="0" smtClean="0"/>
              <a:t> array.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780" y="4446123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SafeArray5.cpp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for Pointer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26268"/>
            <a:ext cx="8229600" cy="1604657"/>
          </a:xfrm>
        </p:spPr>
        <p:txBody>
          <a:bodyPr/>
          <a:lstStyle/>
          <a:p>
            <a:r>
              <a:rPr lang="en-US" dirty="0" smtClean="0"/>
              <a:t>The expression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head-&gt;data </a:t>
            </a:r>
            <a:r>
              <a:rPr lang="en-US" dirty="0" smtClean="0"/>
              <a:t>is the preferred shorthand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(*head).data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1508" y="1325030"/>
            <a:ext cx="326243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class Node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Node(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value);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~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mr-IN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mr-IN" sz="2000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sz="20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sz="20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mr-IN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073" y="1325903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Courier New" charset="0"/>
                <a:ea typeface="Courier New" charset="0"/>
                <a:cs typeface="Courier New" charset="0"/>
              </a:rPr>
              <a:t>Node *head;</a:t>
            </a:r>
            <a:endParaRPr lang="en-US" sz="20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03317"/>
            <a:ext cx="8229600" cy="1828780"/>
          </a:xfrm>
        </p:spPr>
        <p:txBody>
          <a:bodyPr/>
          <a:lstStyle/>
          <a:p>
            <a:r>
              <a:rPr lang="en-US" dirty="0" smtClean="0"/>
              <a:t>Search for 20:</a:t>
            </a:r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Search for 25: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234464"/>
            <a:ext cx="884088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Node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SortedLinkedList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::find(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value)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500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 *p = </a:t>
            </a:r>
            <a:r>
              <a:rPr lang="de-DE" sz="1500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e-DE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5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// Search </a:t>
            </a:r>
            <a:r>
              <a:rPr lang="de-DE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the</a:t>
            </a:r>
            <a:r>
              <a:rPr lang="de-DE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de-DE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de-DE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((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&amp;&amp; (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)) 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5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((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) &amp;&amp; (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))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;        //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found</a:t>
            </a: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                                    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;  //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mr-IN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500" b="1" dirty="0" err="1">
                <a:latin typeface="Courier New" charset="0"/>
                <a:ea typeface="Courier New" charset="0"/>
                <a:cs typeface="Courier New" charset="0"/>
              </a:rPr>
              <a:t>found</a:t>
            </a: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463074" y="4343390"/>
            <a:ext cx="4985140" cy="704310"/>
            <a:chOff x="1872835" y="4434829"/>
            <a:chExt cx="4985140" cy="704310"/>
          </a:xfrm>
        </p:grpSpPr>
        <p:grpSp>
          <p:nvGrpSpPr>
            <p:cNvPr id="6" name="Group 5"/>
            <p:cNvGrpSpPr/>
            <p:nvPr/>
          </p:nvGrpSpPr>
          <p:grpSpPr>
            <a:xfrm>
              <a:off x="2538939" y="4434829"/>
              <a:ext cx="457195" cy="419080"/>
              <a:chOff x="2377464" y="3649993"/>
              <a:chExt cx="457195" cy="41908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97446" y="4434829"/>
              <a:ext cx="746725" cy="419080"/>
              <a:chOff x="3245354" y="3649993"/>
              <a:chExt cx="746725" cy="41908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10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 bwMode="auto">
            <a:xfrm>
              <a:off x="2836115" y="4644369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3" name="Group 12"/>
            <p:cNvGrpSpPr/>
            <p:nvPr/>
          </p:nvGrpSpPr>
          <p:grpSpPr>
            <a:xfrm>
              <a:off x="4832636" y="4444870"/>
              <a:ext cx="746725" cy="419080"/>
              <a:chOff x="3245354" y="3649993"/>
              <a:chExt cx="746725" cy="419080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20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250" y="4444870"/>
              <a:ext cx="746725" cy="419080"/>
              <a:chOff x="3245354" y="3649993"/>
              <a:chExt cx="746725" cy="419080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30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 bwMode="auto">
            <a:xfrm>
              <a:off x="4170646" y="4654410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469499" y="4644369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1872835" y="4441160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27165" y="480058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</a:t>
              </a:r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86374" y="5477347"/>
            <a:ext cx="4985140" cy="667621"/>
            <a:chOff x="1985677" y="5573631"/>
            <a:chExt cx="4985140" cy="667621"/>
          </a:xfrm>
        </p:grpSpPr>
        <p:grpSp>
          <p:nvGrpSpPr>
            <p:cNvPr id="23" name="Group 22"/>
            <p:cNvGrpSpPr/>
            <p:nvPr/>
          </p:nvGrpSpPr>
          <p:grpSpPr>
            <a:xfrm>
              <a:off x="2651781" y="5573631"/>
              <a:ext cx="457195" cy="419080"/>
              <a:chOff x="2377464" y="3649993"/>
              <a:chExt cx="457195" cy="419080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610288" y="5573631"/>
              <a:ext cx="746725" cy="419080"/>
              <a:chOff x="3245354" y="3649993"/>
              <a:chExt cx="746725" cy="41908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10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 bwMode="auto">
            <a:xfrm>
              <a:off x="2948957" y="578317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0" name="Group 29"/>
            <p:cNvGrpSpPr/>
            <p:nvPr/>
          </p:nvGrpSpPr>
          <p:grpSpPr>
            <a:xfrm>
              <a:off x="4945478" y="5583672"/>
              <a:ext cx="746725" cy="419080"/>
              <a:chOff x="3245354" y="3649993"/>
              <a:chExt cx="746725" cy="419080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20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224092" y="5583672"/>
              <a:ext cx="746725" cy="419080"/>
              <a:chOff x="3245354" y="3649993"/>
              <a:chExt cx="746725" cy="41908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30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 bwMode="auto">
            <a:xfrm>
              <a:off x="4283488" y="5793212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582341" y="578317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>
              <a:off x="1985677" y="557996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8056" y="590269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</a:t>
              </a: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57975" y="5477347"/>
            <a:ext cx="1366080" cy="400110"/>
          </a:xfrm>
          <a:prstGeom prst="rect">
            <a:avLst/>
          </a:prstGeom>
          <a:solidFill>
            <a:srgbClr val="B23C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Not found!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7975" y="4417652"/>
            <a:ext cx="982961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F</a:t>
            </a:r>
            <a:r>
              <a:rPr lang="en-US" sz="2000" dirty="0" smtClean="0">
                <a:solidFill>
                  <a:srgbClr val="FFFF00"/>
                </a:solidFill>
              </a:rPr>
              <a:t>ound!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539214"/>
          </a:xfrm>
        </p:spPr>
        <p:txBody>
          <a:bodyPr/>
          <a:lstStyle/>
          <a:p>
            <a:r>
              <a:rPr lang="en-US" dirty="0" smtClean="0"/>
              <a:t>Insert the first element into a sorted 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19085" y="3741432"/>
            <a:ext cx="457195" cy="419080"/>
            <a:chOff x="2377464" y="3649993"/>
            <a:chExt cx="457195" cy="419080"/>
          </a:xfrm>
        </p:grpSpPr>
        <p:sp>
          <p:nvSpPr>
            <p:cNvPr id="5" name="Rectangle 4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45355" y="2014122"/>
            <a:ext cx="265329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 (head ==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7592" y="3741432"/>
            <a:ext cx="746725" cy="419080"/>
            <a:chOff x="3245354" y="3649993"/>
            <a:chExt cx="746725" cy="419080"/>
          </a:xfrm>
        </p:grpSpPr>
        <p:sp>
          <p:nvSpPr>
            <p:cNvPr id="8" name="Rectangle 7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8" name="Straight Arrow Connector 17"/>
          <p:cNvCxnSpPr>
            <a:stCxn id="9" idx="6"/>
            <a:endCxn id="8" idx="1"/>
          </p:cNvCxnSpPr>
          <p:nvPr/>
        </p:nvCxnSpPr>
        <p:spPr bwMode="auto">
          <a:xfrm>
            <a:off x="4116261" y="3950972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165774" y="374143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1872" y="4234751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Sorted Linked </a:t>
            </a:r>
            <a:r>
              <a:rPr lang="en-US" dirty="0" smtClean="0"/>
              <a:t>List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 smtClean="0"/>
              <a:t>Insert at </a:t>
            </a:r>
            <a:r>
              <a:rPr lang="en-US" smtClean="0"/>
              <a:t>the beginning of </a:t>
            </a:r>
            <a:r>
              <a:rPr lang="en-US" dirty="0" smtClean="0"/>
              <a:t>an </a:t>
            </a:r>
            <a:r>
              <a:rPr lang="en-US" smtClean="0"/>
              <a:t>existing </a:t>
            </a:r>
            <a:br>
              <a:rPr lang="en-US" smtClean="0"/>
            </a:br>
            <a:r>
              <a:rPr lang="en-US" smtClean="0"/>
              <a:t>sorted </a:t>
            </a:r>
            <a:r>
              <a:rPr lang="en-US" dirty="0" smtClean="0"/>
              <a:t>linked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1630" y="2279859"/>
            <a:ext cx="364074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else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 (value &lt; head-&gt;data)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3090" y="4147551"/>
            <a:ext cx="457195" cy="419080"/>
            <a:chOff x="2377464" y="3649993"/>
            <a:chExt cx="457195" cy="419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1597" y="4147551"/>
            <a:ext cx="746725" cy="419080"/>
            <a:chOff x="3245354" y="3649993"/>
            <a:chExt cx="746725" cy="41908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2" name="Straight Arrow Connector 11"/>
          <p:cNvCxnSpPr>
            <a:endCxn id="12" idx="1"/>
          </p:cNvCxnSpPr>
          <p:nvPr/>
        </p:nvCxnSpPr>
        <p:spPr bwMode="auto">
          <a:xfrm>
            <a:off x="2560266" y="4357091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2528775" y="5317636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new_node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56787" y="4157592"/>
            <a:ext cx="746725" cy="419080"/>
            <a:chOff x="3245354" y="3649993"/>
            <a:chExt cx="746725" cy="41908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5401" y="4157592"/>
            <a:ext cx="746725" cy="419080"/>
            <a:chOff x="3245354" y="3649993"/>
            <a:chExt cx="746725" cy="41908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1" name="Straight Arrow Connector 20"/>
          <p:cNvCxnSpPr>
            <a:endCxn id="21" idx="1"/>
          </p:cNvCxnSpPr>
          <p:nvPr/>
        </p:nvCxnSpPr>
        <p:spPr bwMode="auto">
          <a:xfrm>
            <a:off x="3894797" y="4367132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endCxn id="22" idx="1"/>
          </p:cNvCxnSpPr>
          <p:nvPr/>
        </p:nvCxnSpPr>
        <p:spPr bwMode="auto">
          <a:xfrm>
            <a:off x="5193650" y="4357091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2719828" y="4897324"/>
            <a:ext cx="746725" cy="419080"/>
            <a:chOff x="3245354" y="3649993"/>
            <a:chExt cx="746725" cy="41908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96986" y="415388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32" name="Curved Connector 31"/>
          <p:cNvCxnSpPr>
            <a:stCxn id="8" idx="4"/>
            <a:endCxn id="24" idx="1"/>
          </p:cNvCxnSpPr>
          <p:nvPr/>
        </p:nvCxnSpPr>
        <p:spPr bwMode="auto">
          <a:xfrm rot="16200000" flipH="1">
            <a:off x="2263459" y="4650495"/>
            <a:ext cx="684596" cy="22814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Curved Connector 33"/>
          <p:cNvCxnSpPr>
            <a:stCxn id="25" idx="6"/>
          </p:cNvCxnSpPr>
          <p:nvPr/>
        </p:nvCxnSpPr>
        <p:spPr bwMode="auto">
          <a:xfrm flipV="1">
            <a:off x="3393028" y="4566631"/>
            <a:ext cx="364610" cy="54023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Sorted Linked List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Insert into the middle of a sorted linked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4180" y="1888145"/>
            <a:ext cx="561564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((p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&amp;&amp; (value &gt;= p-&gt;data))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&gt;next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3090" y="4434829"/>
            <a:ext cx="457195" cy="419080"/>
            <a:chOff x="2377464" y="3649993"/>
            <a:chExt cx="457195" cy="419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1597" y="4434829"/>
            <a:ext cx="746725" cy="419080"/>
            <a:chOff x="3245354" y="3649993"/>
            <a:chExt cx="746725" cy="41908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2" name="Straight Arrow Connector 11"/>
          <p:cNvCxnSpPr>
            <a:endCxn id="16" idx="1"/>
          </p:cNvCxnSpPr>
          <p:nvPr/>
        </p:nvCxnSpPr>
        <p:spPr bwMode="auto">
          <a:xfrm>
            <a:off x="2560266" y="4644369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271945" y="5699605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new_node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56787" y="4444870"/>
            <a:ext cx="746725" cy="419080"/>
            <a:chOff x="3245354" y="3649993"/>
            <a:chExt cx="746725" cy="41908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35401" y="4444870"/>
            <a:ext cx="746725" cy="419080"/>
            <a:chOff x="3245354" y="3649993"/>
            <a:chExt cx="746725" cy="41908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20" name="Straight Arrow Connector 19"/>
          <p:cNvCxnSpPr>
            <a:endCxn id="25" idx="1"/>
          </p:cNvCxnSpPr>
          <p:nvPr/>
        </p:nvCxnSpPr>
        <p:spPr bwMode="auto">
          <a:xfrm>
            <a:off x="3894797" y="4654410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193650" y="4644369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2" name="Group 21"/>
          <p:cNvGrpSpPr/>
          <p:nvPr/>
        </p:nvGrpSpPr>
        <p:grpSpPr>
          <a:xfrm>
            <a:off x="5462998" y="5279293"/>
            <a:ext cx="746725" cy="419080"/>
            <a:chOff x="3245354" y="3649993"/>
            <a:chExt cx="746725" cy="41908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96986" y="444116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51359" y="485390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88084" y="4839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4" name="Curved Connector 33"/>
          <p:cNvCxnSpPr>
            <a:stCxn id="16" idx="4"/>
            <a:endCxn id="23" idx="1"/>
          </p:cNvCxnSpPr>
          <p:nvPr/>
        </p:nvCxnSpPr>
        <p:spPr bwMode="auto">
          <a:xfrm rot="16200000" flipH="1">
            <a:off x="4927580" y="4953415"/>
            <a:ext cx="769246" cy="30159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Curved Connector 35"/>
          <p:cNvCxnSpPr>
            <a:stCxn id="24" idx="6"/>
          </p:cNvCxnSpPr>
          <p:nvPr/>
        </p:nvCxnSpPr>
        <p:spPr bwMode="auto">
          <a:xfrm flipV="1">
            <a:off x="6136198" y="4862581"/>
            <a:ext cx="235244" cy="626252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82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</a:t>
            </a:r>
            <a:r>
              <a:rPr lang="en-US" dirty="0"/>
              <a:t>Sorted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Remove from the head of a sorted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1630" y="1874537"/>
            <a:ext cx="364074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 (value == head-&gt;data)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delete head;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= next;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3090" y="4147551"/>
            <a:ext cx="457195" cy="419080"/>
            <a:chOff x="2377464" y="3649993"/>
            <a:chExt cx="457195" cy="419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1597" y="4147551"/>
            <a:ext cx="746725" cy="419080"/>
            <a:chOff x="3245354" y="3649993"/>
            <a:chExt cx="746725" cy="41908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2" name="Straight Arrow Connector 11"/>
          <p:cNvCxnSpPr>
            <a:endCxn id="16" idx="1"/>
          </p:cNvCxnSpPr>
          <p:nvPr/>
        </p:nvCxnSpPr>
        <p:spPr bwMode="auto">
          <a:xfrm>
            <a:off x="2560266" y="4357091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4556787" y="4157592"/>
            <a:ext cx="746725" cy="419080"/>
            <a:chOff x="3245354" y="3649993"/>
            <a:chExt cx="746725" cy="41908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35401" y="4157592"/>
            <a:ext cx="746725" cy="419080"/>
            <a:chOff x="3245354" y="3649993"/>
            <a:chExt cx="746725" cy="41908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3894797" y="4367132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3650" y="4357091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96986" y="415388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63090" y="4800585"/>
            <a:ext cx="457195" cy="419080"/>
            <a:chOff x="2377464" y="3649993"/>
            <a:chExt cx="457195" cy="41908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96986" y="480691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27" name="Curved Connector 26"/>
          <p:cNvCxnSpPr>
            <a:stCxn id="24" idx="6"/>
            <a:endCxn id="14" idx="2"/>
          </p:cNvCxnSpPr>
          <p:nvPr/>
        </p:nvCxnSpPr>
        <p:spPr bwMode="auto">
          <a:xfrm flipV="1">
            <a:off x="2560266" y="4576672"/>
            <a:ext cx="2369884" cy="43345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8" idx="7"/>
            <a:endCxn id="14" idx="0"/>
          </p:cNvCxnSpPr>
          <p:nvPr/>
        </p:nvCxnSpPr>
        <p:spPr bwMode="auto">
          <a:xfrm rot="5400000" flipH="1" flipV="1">
            <a:off x="3658459" y="3039313"/>
            <a:ext cx="153412" cy="2389970"/>
          </a:xfrm>
          <a:prstGeom prst="curvedConnector3">
            <a:avLst>
              <a:gd name="adj1" fmla="val 24901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98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from a Sorted Linked </a:t>
            </a:r>
            <a:r>
              <a:rPr lang="en-US" dirty="0" smtClean="0"/>
              <a:t>List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Remove from </a:t>
            </a:r>
            <a:r>
              <a:rPr lang="en-US"/>
              <a:t>the </a:t>
            </a:r>
            <a:r>
              <a:rPr lang="en-US" smtClean="0"/>
              <a:t>middle of </a:t>
            </a:r>
            <a:r>
              <a:rPr lang="en-US" dirty="0"/>
              <a:t>a sorted </a:t>
            </a:r>
            <a:r>
              <a:rPr lang="en-US"/>
              <a:t>list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5895" y="1874537"/>
            <a:ext cx="54922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((p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&amp;&amp; (value &gt; p-&gt;data))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err="1" smtClean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 &amp;&amp; (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data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3090" y="5140219"/>
            <a:ext cx="457195" cy="419080"/>
            <a:chOff x="2377464" y="3649993"/>
            <a:chExt cx="457195" cy="419080"/>
          </a:xfrm>
        </p:grpSpPr>
        <p:sp>
          <p:nvSpPr>
            <p:cNvPr id="7" name="Rectangle 6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21597" y="5140219"/>
            <a:ext cx="746725" cy="419080"/>
            <a:chOff x="3245354" y="3649993"/>
            <a:chExt cx="746725" cy="419080"/>
          </a:xfrm>
        </p:grpSpPr>
        <p:sp>
          <p:nvSpPr>
            <p:cNvPr id="10" name="Rectangle 9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2" name="Straight Arrow Connector 11"/>
          <p:cNvCxnSpPr>
            <a:endCxn id="20" idx="1"/>
          </p:cNvCxnSpPr>
          <p:nvPr/>
        </p:nvCxnSpPr>
        <p:spPr bwMode="auto">
          <a:xfrm>
            <a:off x="2560266" y="5349759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" name="Group 27"/>
          <p:cNvGrpSpPr/>
          <p:nvPr/>
        </p:nvGrpSpPr>
        <p:grpSpPr>
          <a:xfrm>
            <a:off x="4556787" y="5150260"/>
            <a:ext cx="746725" cy="419080"/>
            <a:chOff x="4556787" y="5150260"/>
            <a:chExt cx="746725" cy="41908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56787" y="5150260"/>
              <a:ext cx="746725" cy="419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092828" y="5294623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35401" y="5150260"/>
            <a:ext cx="746725" cy="419080"/>
            <a:chOff x="3245354" y="3649993"/>
            <a:chExt cx="746725" cy="41908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45354" y="3649993"/>
              <a:ext cx="746725" cy="419080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781395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>
            <a:off x="3894797" y="5359800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3650" y="5349759"/>
            <a:ext cx="661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96986" y="514655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15" y="555929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7140" y="55444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63090" y="5806414"/>
            <a:ext cx="457195" cy="419080"/>
            <a:chOff x="2377464" y="3649993"/>
            <a:chExt cx="457195" cy="41908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2377464" y="3649993"/>
              <a:ext cx="457195" cy="41908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537481" y="3794356"/>
              <a:ext cx="137159" cy="13035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96986" y="581274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31" name="Curved Connector 30"/>
          <p:cNvCxnSpPr>
            <a:stCxn id="26" idx="6"/>
            <a:endCxn id="17" idx="2"/>
          </p:cNvCxnSpPr>
          <p:nvPr/>
        </p:nvCxnSpPr>
        <p:spPr bwMode="auto">
          <a:xfrm flipV="1">
            <a:off x="2560266" y="5569340"/>
            <a:ext cx="3648498" cy="446614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Curved Connector 32"/>
          <p:cNvCxnSpPr>
            <a:stCxn id="11" idx="7"/>
            <a:endCxn id="17" idx="0"/>
          </p:cNvCxnSpPr>
          <p:nvPr/>
        </p:nvCxnSpPr>
        <p:spPr bwMode="auto">
          <a:xfrm rot="5400000" flipH="1" flipV="1">
            <a:off x="4965031" y="4059940"/>
            <a:ext cx="153412" cy="2334053"/>
          </a:xfrm>
          <a:prstGeom prst="curvedConnector3">
            <a:avLst>
              <a:gd name="adj1" fmla="val 24901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52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2140" y="1234464"/>
            <a:ext cx="693972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ins, Employee&amp;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Employee's ID.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',');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emp.id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stoi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Employee's last and first names.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emp.last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',');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emp.first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, ',');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// Employee's salary.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getline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(ins,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emp.salary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stod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return ins;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219" y="5826014"/>
            <a:ext cx="148309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E</a:t>
            </a:r>
            <a:r>
              <a:rPr lang="en-US" dirty="0" err="1" smtClean="0">
                <a:solidFill>
                  <a:srgbClr val="FFFF00"/>
                </a:solidFill>
              </a:rPr>
              <a:t>mployee.cpp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Often there are advantages for a linked list </a:t>
            </a:r>
            <a:r>
              <a:rPr lang="en-US" smtClean="0"/>
              <a:t>to maintain both </a:t>
            </a:r>
            <a:r>
              <a:rPr lang="en-US" dirty="0" smtClean="0"/>
              <a:t>a head pointer and a tail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96986" y="3071711"/>
            <a:ext cx="4985140" cy="1504961"/>
            <a:chOff x="1596986" y="3071711"/>
            <a:chExt cx="4985140" cy="1504961"/>
          </a:xfrm>
        </p:grpSpPr>
        <p:grpSp>
          <p:nvGrpSpPr>
            <p:cNvPr id="5" name="Group 4"/>
            <p:cNvGrpSpPr/>
            <p:nvPr/>
          </p:nvGrpSpPr>
          <p:grpSpPr>
            <a:xfrm>
              <a:off x="2263090" y="4147551"/>
              <a:ext cx="457195" cy="419080"/>
              <a:chOff x="2377464" y="3649993"/>
              <a:chExt cx="457195" cy="41908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21597" y="4147551"/>
              <a:ext cx="746725" cy="419080"/>
              <a:chOff x="3245354" y="3649993"/>
              <a:chExt cx="746725" cy="41908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10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1" name="Straight Arrow Connector 10"/>
            <p:cNvCxnSpPr>
              <a:endCxn id="15" idx="1"/>
            </p:cNvCxnSpPr>
            <p:nvPr/>
          </p:nvCxnSpPr>
          <p:spPr bwMode="auto">
            <a:xfrm>
              <a:off x="2560266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2" name="Group 11"/>
            <p:cNvGrpSpPr/>
            <p:nvPr/>
          </p:nvGrpSpPr>
          <p:grpSpPr>
            <a:xfrm>
              <a:off x="4556787" y="4157592"/>
              <a:ext cx="746725" cy="419080"/>
              <a:chOff x="3245354" y="3649993"/>
              <a:chExt cx="746725" cy="41908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20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835401" y="4157592"/>
              <a:ext cx="746725" cy="419080"/>
              <a:chOff x="3245354" y="3649993"/>
              <a:chExt cx="746725" cy="41908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30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 bwMode="auto">
            <a:xfrm>
              <a:off x="3894797" y="4367132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193650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1596986" y="415388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980165" y="3071711"/>
              <a:ext cx="457195" cy="419080"/>
              <a:chOff x="2377464" y="3649993"/>
              <a:chExt cx="457195" cy="419080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76126" y="3111974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3" idx="4"/>
              <a:endCxn id="16" idx="0"/>
            </p:cNvCxnSpPr>
            <p:nvPr/>
          </p:nvCxnSpPr>
          <p:spPr bwMode="auto">
            <a:xfrm>
              <a:off x="6208762" y="3346428"/>
              <a:ext cx="2" cy="811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101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queue</a:t>
            </a:r>
            <a:r>
              <a:rPr lang="en-US" dirty="0" smtClean="0"/>
              <a:t> is a data structure which you can insert objects into and from which you can remove objects.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queue maintains the </a:t>
            </a:r>
            <a:r>
              <a:rPr lang="en-US" u="sng" dirty="0" smtClean="0"/>
              <a:t>order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the objects are inserted.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Objects are removed from the queue </a:t>
            </a:r>
            <a:br>
              <a:rPr lang="en-US" dirty="0" smtClean="0"/>
            </a:br>
            <a:r>
              <a:rPr lang="en-US" u="sng" dirty="0" smtClean="0"/>
              <a:t>in the same order </a:t>
            </a:r>
            <a:r>
              <a:rPr lang="en-US" dirty="0" smtClean="0"/>
              <a:t>that they were inserted.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This is commonly known as </a:t>
            </a:r>
            <a:r>
              <a:rPr lang="en-US" dirty="0" smtClean="0">
                <a:solidFill>
                  <a:srgbClr val="B23C00"/>
                </a:solidFill>
              </a:rPr>
              <a:t>first-in first-out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3C00"/>
                </a:solidFill>
              </a:rPr>
              <a:t>FIFO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We can use a linked list to implement a queue.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Insert</a:t>
            </a:r>
            <a:r>
              <a:rPr lang="en-US" dirty="0" smtClean="0"/>
              <a:t> new objects at the </a:t>
            </a:r>
            <a:r>
              <a:rPr lang="en-US" u="sng" dirty="0" smtClean="0"/>
              <a:t>head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Remove</a:t>
            </a:r>
            <a:r>
              <a:rPr lang="en-US" dirty="0" smtClean="0"/>
              <a:t> objects at the </a:t>
            </a:r>
            <a:r>
              <a:rPr lang="en-US" u="sng" dirty="0" smtClean="0"/>
              <a:t>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Objects in the queue are in </a:t>
            </a:r>
            <a:r>
              <a:rPr lang="en-US" u="sng" dirty="0" smtClean="0"/>
              <a:t>arrival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necessary for the objects to be in data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96986" y="1965976"/>
            <a:ext cx="4985140" cy="1504961"/>
            <a:chOff x="1596986" y="3071711"/>
            <a:chExt cx="4985140" cy="1504961"/>
          </a:xfrm>
        </p:grpSpPr>
        <p:grpSp>
          <p:nvGrpSpPr>
            <p:cNvPr id="6" name="Group 5"/>
            <p:cNvGrpSpPr/>
            <p:nvPr/>
          </p:nvGrpSpPr>
          <p:grpSpPr>
            <a:xfrm>
              <a:off x="2263090" y="4147551"/>
              <a:ext cx="457195" cy="419080"/>
              <a:chOff x="2377464" y="3649993"/>
              <a:chExt cx="457195" cy="41908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21597" y="4147551"/>
              <a:ext cx="746725" cy="419080"/>
              <a:chOff x="3245354" y="3649993"/>
              <a:chExt cx="746725" cy="41908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8" name="Straight Arrow Connector 7"/>
            <p:cNvCxnSpPr>
              <a:endCxn id="18" idx="1"/>
            </p:cNvCxnSpPr>
            <p:nvPr/>
          </p:nvCxnSpPr>
          <p:spPr bwMode="auto">
            <a:xfrm>
              <a:off x="2560266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9" name="Group 8"/>
            <p:cNvGrpSpPr/>
            <p:nvPr/>
          </p:nvGrpSpPr>
          <p:grpSpPr>
            <a:xfrm>
              <a:off x="4556787" y="4157592"/>
              <a:ext cx="746725" cy="419080"/>
              <a:chOff x="3245354" y="3649993"/>
              <a:chExt cx="746725" cy="419080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35401" y="4157592"/>
              <a:ext cx="746725" cy="419080"/>
              <a:chOff x="3245354" y="3649993"/>
              <a:chExt cx="746725" cy="41908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894797" y="4367132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193650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596986" y="415388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980165" y="3071711"/>
              <a:ext cx="457195" cy="419080"/>
              <a:chOff x="2377464" y="3649993"/>
              <a:chExt cx="457195" cy="419080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576126" y="3111974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26" idx="4"/>
              <a:endCxn id="19" idx="0"/>
            </p:cNvCxnSpPr>
            <p:nvPr/>
          </p:nvCxnSpPr>
          <p:spPr bwMode="auto">
            <a:xfrm>
              <a:off x="6208762" y="3346428"/>
              <a:ext cx="2" cy="811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4"/>
          <p:cNvGrpSpPr/>
          <p:nvPr/>
        </p:nvGrpSpPr>
        <p:grpSpPr>
          <a:xfrm>
            <a:off x="1166032" y="2084330"/>
            <a:ext cx="1795628" cy="1082165"/>
            <a:chOff x="1166032" y="2084330"/>
            <a:chExt cx="1795628" cy="1082165"/>
          </a:xfrm>
        </p:grpSpPr>
        <p:sp>
          <p:nvSpPr>
            <p:cNvPr id="27" name="TextBox 26"/>
            <p:cNvSpPr txBox="1"/>
            <p:nvPr/>
          </p:nvSpPr>
          <p:spPr>
            <a:xfrm>
              <a:off x="1166032" y="2084330"/>
              <a:ext cx="1257075" cy="584775"/>
            </a:xfrm>
            <a:prstGeom prst="rect">
              <a:avLst/>
            </a:prstGeom>
            <a:noFill/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B23C00"/>
                  </a:solidFill>
                </a:rPr>
                <a:t>Insert an</a:t>
              </a:r>
            </a:p>
            <a:p>
              <a:pPr algn="ctr"/>
              <a:r>
                <a:rPr lang="en-US" dirty="0" smtClean="0">
                  <a:solidFill>
                    <a:srgbClr val="B23C00"/>
                  </a:solidFill>
                </a:rPr>
                <a:t>object here.</a:t>
              </a:r>
              <a:endParaRPr lang="en-US" dirty="0">
                <a:solidFill>
                  <a:srgbClr val="B23C00"/>
                </a:solidFill>
              </a:endParaRPr>
            </a:p>
          </p:txBody>
        </p:sp>
        <p:cxnSp>
          <p:nvCxnSpPr>
            <p:cNvPr id="29" name="Curved Connector 28"/>
            <p:cNvCxnSpPr>
              <a:stCxn id="27" idx="3"/>
            </p:cNvCxnSpPr>
            <p:nvPr/>
          </p:nvCxnSpPr>
          <p:spPr bwMode="auto">
            <a:xfrm>
              <a:off x="2423107" y="2376718"/>
              <a:ext cx="538553" cy="78977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/>
          <p:cNvGrpSpPr/>
          <p:nvPr/>
        </p:nvGrpSpPr>
        <p:grpSpPr>
          <a:xfrm>
            <a:off x="6208764" y="3470938"/>
            <a:ext cx="1817411" cy="908593"/>
            <a:chOff x="6208764" y="3470938"/>
            <a:chExt cx="1817411" cy="908593"/>
          </a:xfrm>
        </p:grpSpPr>
        <p:sp>
          <p:nvSpPr>
            <p:cNvPr id="30" name="TextBox 29"/>
            <p:cNvSpPr txBox="1"/>
            <p:nvPr/>
          </p:nvSpPr>
          <p:spPr>
            <a:xfrm>
              <a:off x="6769100" y="3794756"/>
              <a:ext cx="1257075" cy="584775"/>
            </a:xfrm>
            <a:prstGeom prst="rect">
              <a:avLst/>
            </a:prstGeom>
            <a:noFill/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0033CC"/>
                  </a:solidFill>
                </a:rPr>
                <a:t>Remove an</a:t>
              </a:r>
              <a:endParaRPr lang="en-US" dirty="0" smtClean="0">
                <a:solidFill>
                  <a:srgbClr val="0033CC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33CC"/>
                  </a:solidFill>
                </a:rPr>
                <a:t>object here.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2" name="Curved Connector 31"/>
            <p:cNvCxnSpPr>
              <a:stCxn id="30" idx="1"/>
              <a:endCxn id="19" idx="2"/>
            </p:cNvCxnSpPr>
            <p:nvPr/>
          </p:nvCxnSpPr>
          <p:spPr bwMode="auto">
            <a:xfrm rot="10800000">
              <a:off x="6208764" y="3470938"/>
              <a:ext cx="560336" cy="61620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719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>
                <a:solidFill>
                  <a:srgbClr val="B23C00"/>
                </a:solidFill>
              </a:rPr>
              <a:t>stack</a:t>
            </a:r>
            <a:r>
              <a:rPr lang="en-US" dirty="0" smtClean="0"/>
              <a:t> is </a:t>
            </a:r>
            <a:r>
              <a:rPr lang="en-US" dirty="0"/>
              <a:t>a data structure which you can insert objects into and from which you can remove objects.</a:t>
            </a:r>
          </a:p>
          <a:p>
            <a:pPr lvl="5"/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stack maintains </a:t>
            </a:r>
            <a:r>
              <a:rPr lang="en-US" dirty="0"/>
              <a:t>the </a:t>
            </a:r>
            <a:r>
              <a:rPr lang="en-US" u="sng" dirty="0"/>
              <a:t>order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the objects are inserted.</a:t>
            </a:r>
          </a:p>
          <a:p>
            <a:pPr lvl="5"/>
            <a:endParaRPr lang="en-US" dirty="0"/>
          </a:p>
          <a:p>
            <a:r>
              <a:rPr lang="en-US" dirty="0"/>
              <a:t>Objects are removed from the queue </a:t>
            </a:r>
            <a:br>
              <a:rPr lang="en-US" dirty="0"/>
            </a:br>
            <a:r>
              <a:rPr lang="en-US" u="sng" dirty="0"/>
              <a:t>in the </a:t>
            </a:r>
            <a:r>
              <a:rPr lang="en-US" u="sng" dirty="0" smtClean="0"/>
              <a:t>reverse order </a:t>
            </a:r>
            <a:r>
              <a:rPr lang="en-US" dirty="0"/>
              <a:t>that they were inserted.</a:t>
            </a:r>
          </a:p>
          <a:p>
            <a:pPr lvl="5"/>
            <a:endParaRPr lang="en-US" dirty="0"/>
          </a:p>
          <a:p>
            <a:r>
              <a:rPr lang="en-US" dirty="0"/>
              <a:t>This is commonly known as </a:t>
            </a:r>
            <a:r>
              <a:rPr lang="en-US" dirty="0" smtClean="0">
                <a:solidFill>
                  <a:srgbClr val="B23C00"/>
                </a:solidFill>
              </a:rPr>
              <a:t>last-in </a:t>
            </a:r>
            <a:r>
              <a:rPr lang="en-US" dirty="0">
                <a:solidFill>
                  <a:srgbClr val="B23C00"/>
                </a:solidFill>
              </a:rPr>
              <a:t>first-out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B23C00"/>
                </a:solidFill>
              </a:rPr>
              <a:t>LIFO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We can use a linked list to implement a stack.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 (push) new objects at the head.</a:t>
            </a:r>
          </a:p>
          <a:p>
            <a:r>
              <a:rPr lang="en-US" dirty="0" smtClean="0"/>
              <a:t>Remove (pop) objects at the head.</a:t>
            </a:r>
          </a:p>
          <a:p>
            <a:r>
              <a:rPr lang="en-US" dirty="0" smtClean="0"/>
              <a:t>Objects in the queue are in </a:t>
            </a:r>
            <a:r>
              <a:rPr lang="en-US" u="sng" dirty="0" smtClean="0"/>
              <a:t>arrival order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necessary for the objects to be in data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96986" y="1965976"/>
            <a:ext cx="4985140" cy="1504961"/>
            <a:chOff x="1596986" y="3071711"/>
            <a:chExt cx="4985140" cy="1504961"/>
          </a:xfrm>
        </p:grpSpPr>
        <p:grpSp>
          <p:nvGrpSpPr>
            <p:cNvPr id="6" name="Group 5"/>
            <p:cNvGrpSpPr/>
            <p:nvPr/>
          </p:nvGrpSpPr>
          <p:grpSpPr>
            <a:xfrm>
              <a:off x="2263090" y="4147551"/>
              <a:ext cx="457195" cy="419080"/>
              <a:chOff x="2377464" y="3649993"/>
              <a:chExt cx="457195" cy="41908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221597" y="4147551"/>
              <a:ext cx="746725" cy="419080"/>
              <a:chOff x="3245354" y="3649993"/>
              <a:chExt cx="746725" cy="41908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8" name="Straight Arrow Connector 7"/>
            <p:cNvCxnSpPr>
              <a:endCxn id="18" idx="1"/>
            </p:cNvCxnSpPr>
            <p:nvPr/>
          </p:nvCxnSpPr>
          <p:spPr bwMode="auto">
            <a:xfrm>
              <a:off x="2560266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9" name="Group 8"/>
            <p:cNvGrpSpPr/>
            <p:nvPr/>
          </p:nvGrpSpPr>
          <p:grpSpPr>
            <a:xfrm>
              <a:off x="4556787" y="4157592"/>
              <a:ext cx="746725" cy="419080"/>
              <a:chOff x="3245354" y="3649993"/>
              <a:chExt cx="746725" cy="419080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835401" y="4157592"/>
              <a:ext cx="746725" cy="419080"/>
              <a:chOff x="3245354" y="3649993"/>
              <a:chExt cx="746725" cy="41908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45354" y="3649993"/>
                <a:ext cx="746725" cy="419080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781395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 bwMode="auto">
            <a:xfrm>
              <a:off x="3894797" y="4367132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193650" y="4357091"/>
              <a:ext cx="66133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596986" y="4153882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980165" y="3071711"/>
              <a:ext cx="457195" cy="419080"/>
              <a:chOff x="2377464" y="3649993"/>
              <a:chExt cx="457195" cy="419080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2377464" y="3649993"/>
                <a:ext cx="457195" cy="419080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537481" y="3794356"/>
                <a:ext cx="137159" cy="13035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576126" y="3111974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26" idx="4"/>
              <a:endCxn id="19" idx="0"/>
            </p:cNvCxnSpPr>
            <p:nvPr/>
          </p:nvCxnSpPr>
          <p:spPr bwMode="auto">
            <a:xfrm>
              <a:off x="6208762" y="3346428"/>
              <a:ext cx="2" cy="8111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/>
          <p:cNvGrpSpPr/>
          <p:nvPr/>
        </p:nvGrpSpPr>
        <p:grpSpPr>
          <a:xfrm>
            <a:off x="1166032" y="2084330"/>
            <a:ext cx="1795628" cy="1082165"/>
            <a:chOff x="1166032" y="2084330"/>
            <a:chExt cx="1795628" cy="1082165"/>
          </a:xfrm>
        </p:grpSpPr>
        <p:sp>
          <p:nvSpPr>
            <p:cNvPr id="28" name="TextBox 27"/>
            <p:cNvSpPr txBox="1"/>
            <p:nvPr/>
          </p:nvSpPr>
          <p:spPr>
            <a:xfrm>
              <a:off x="1166032" y="2084330"/>
              <a:ext cx="1257075" cy="584775"/>
            </a:xfrm>
            <a:prstGeom prst="rect">
              <a:avLst/>
            </a:prstGeom>
            <a:noFill/>
            <a:ln>
              <a:solidFill>
                <a:srgbClr val="B23C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B23C00"/>
                  </a:solidFill>
                </a:rPr>
                <a:t>Insert an</a:t>
              </a:r>
            </a:p>
            <a:p>
              <a:pPr algn="ctr"/>
              <a:r>
                <a:rPr lang="en-US" dirty="0" smtClean="0">
                  <a:solidFill>
                    <a:srgbClr val="B23C00"/>
                  </a:solidFill>
                </a:rPr>
                <a:t>object here.</a:t>
              </a:r>
              <a:endParaRPr lang="en-US" dirty="0">
                <a:solidFill>
                  <a:srgbClr val="B23C00"/>
                </a:solidFill>
              </a:endParaRPr>
            </a:p>
          </p:txBody>
        </p:sp>
        <p:cxnSp>
          <p:nvCxnSpPr>
            <p:cNvPr id="29" name="Curved Connector 28"/>
            <p:cNvCxnSpPr/>
            <p:nvPr/>
          </p:nvCxnSpPr>
          <p:spPr bwMode="auto">
            <a:xfrm>
              <a:off x="2423107" y="2376718"/>
              <a:ext cx="538553" cy="789777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B23C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1" name="TextBox 30"/>
          <p:cNvSpPr txBox="1"/>
          <p:nvPr/>
        </p:nvSpPr>
        <p:spPr>
          <a:xfrm>
            <a:off x="3971407" y="2084330"/>
            <a:ext cx="1257075" cy="58477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rgbClr val="0033CC"/>
                </a:solidFill>
              </a:rPr>
              <a:t>Remove an</a:t>
            </a:r>
            <a:endParaRPr lang="en-US" dirty="0" smtClean="0">
              <a:solidFill>
                <a:srgbClr val="0033CC"/>
              </a:solidFill>
            </a:endParaRPr>
          </a:p>
          <a:p>
            <a:pPr algn="ctr"/>
            <a:r>
              <a:rPr lang="en-US" dirty="0" smtClean="0">
                <a:solidFill>
                  <a:srgbClr val="0033CC"/>
                </a:solidFill>
              </a:rPr>
              <a:t>object here.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35" name="Curved Connector 34"/>
          <p:cNvCxnSpPr>
            <a:stCxn id="31" idx="1"/>
          </p:cNvCxnSpPr>
          <p:nvPr/>
        </p:nvCxnSpPr>
        <p:spPr bwMode="auto">
          <a:xfrm rot="10800000" flipV="1">
            <a:off x="3594959" y="2376718"/>
            <a:ext cx="376448" cy="66509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2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6"/>
          </a:xfrm>
        </p:spPr>
        <p:txBody>
          <a:bodyPr/>
          <a:lstStyle/>
          <a:p>
            <a:r>
              <a:rPr lang="en-US" dirty="0" smtClean="0"/>
              <a:t>Practice with linked lists.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will get an input file </a:t>
            </a:r>
            <a:r>
              <a:rPr lang="en-US" b="1" dirty="0" err="1" smtClean="0"/>
              <a:t>boundary.csv</a:t>
            </a:r>
            <a:r>
              <a:rPr lang="en-US" dirty="0" smtClean="0"/>
              <a:t> that contains the geographic coordinates of a series of points on the border of the continental U.S.</a:t>
            </a:r>
          </a:p>
          <a:p>
            <a:pPr lvl="1"/>
            <a:r>
              <a:rPr lang="en-US" dirty="0" smtClean="0"/>
              <a:t>One point per line</a:t>
            </a:r>
          </a:p>
          <a:p>
            <a:pPr lvl="1"/>
            <a:r>
              <a:rPr lang="en-US" dirty="0" smtClean="0"/>
              <a:t>Each point is in the form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latitude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longitude</a:t>
            </a:r>
          </a:p>
          <a:p>
            <a:pPr lvl="1"/>
            <a:r>
              <a:rPr lang="en-US" dirty="0" smtClean="0"/>
              <a:t>Example: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4343390"/>
            <a:ext cx="244009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42.258373,-80.556416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41.99385,-124.184283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42.023529,-70.649609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41.311172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,-72.335129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40.441448,-124.395634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40.280175,-124.282443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40.28276,-73.944546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39.916698,-123.94305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</a:t>
            </a:r>
            <a:r>
              <a:rPr lang="en-US" dirty="0" smtClean="0"/>
              <a:t>7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these point one at a time and insert them into a linked list that is sorted first by latitude and then by longitude.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Use the coordinates to print an outline of the continental U.S.</a:t>
            </a:r>
          </a:p>
          <a:p>
            <a:pPr lvl="1"/>
            <a:r>
              <a:rPr lang="en-US" dirty="0" smtClean="0"/>
              <a:t>You will need to scale the geo coordinates to fit a page (or screen).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10" y="1288501"/>
            <a:ext cx="5577779" cy="49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/>
              <a:t>You will get another input file </a:t>
            </a:r>
            <a:r>
              <a:rPr lang="en-US" b="1" dirty="0" err="1" smtClean="0"/>
              <a:t>cities.csv</a:t>
            </a:r>
            <a:r>
              <a:rPr lang="en-US" b="1" dirty="0" smtClean="0"/>
              <a:t> </a:t>
            </a:r>
            <a:r>
              <a:rPr lang="en-US" dirty="0" smtClean="0"/>
              <a:t>where each line contains the name, state, and geo coordinates of a U.S. city.</a:t>
            </a:r>
          </a:p>
          <a:p>
            <a:pPr lvl="1"/>
            <a:r>
              <a:rPr lang="en-US" dirty="0" smtClean="0"/>
              <a:t>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 the city data with the border data to print a map of the U.S.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26098" y="2697488"/>
            <a:ext cx="47516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Phoenix,AZ,1428509,33.4483333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Tucson,AZ,518907,32.2216667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Mesa,AZ,449878,33.4222222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Los Angeles,CA,3877129,34.0522222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San Jose,CA,897460,37.3394444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San Francisco,CA,732072,37.775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Denver,CO,555981,39.7391667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Colorado Springs,CO,373072,38.8338889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Aurora,CO,299780,39.7294444</a:t>
            </a:r>
          </a:p>
        </p:txBody>
      </p:sp>
    </p:spTree>
    <p:extLst>
      <p:ext uri="{BB962C8B-B14F-4D97-AF65-F5344CB8AC3E}">
        <p14:creationId xmlns:p14="http://schemas.microsoft.com/office/powerpoint/2010/main" val="85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#7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55" y="1258195"/>
            <a:ext cx="5858090" cy="50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325903"/>
            <a:ext cx="8728672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void execute(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char command, </a:t>
            </a:r>
            <a:endParaRPr lang="en-US" sz="17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700" b="1" dirty="0" err="1" smtClean="0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&amp;input, vector&lt;Employee&gt;&amp; list);</a:t>
            </a: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  find(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id,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vector&lt;Employee&gt;&amp; list);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print_all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vector&lt;Employee&gt;&amp; list);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print_stats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vector&lt;Employee&gt;&amp; list);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// Input error codes.</a:t>
            </a: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{NO_ERROR, DUPLICATE, NOT_FOUND, INVALID_COMMAND};</a:t>
            </a:r>
          </a:p>
          <a:p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insert(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&amp;input, </a:t>
            </a:r>
            <a:endParaRPr lang="en-US" sz="17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              vector&lt;Employee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&gt;&amp; list,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&amp; id,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&amp;index);</a:t>
            </a: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get(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&amp;input, </a:t>
            </a:r>
            <a:endParaRPr lang="en-US" sz="17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            vector&lt;Employee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&gt;&amp; list,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&amp;id,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&amp;index);</a:t>
            </a: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remove(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&amp;input, vector&lt;Employee&gt;&amp; list,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&amp;id,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                 Employee&amp; employee);</a:t>
            </a:r>
          </a:p>
          <a:p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invalid_command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 &amp;input, 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&amp; id);</a:t>
            </a:r>
          </a:p>
          <a:p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7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7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b="1" dirty="0">
                <a:latin typeface="Courier New" charset="0"/>
                <a:ea typeface="Courier New" charset="0"/>
                <a:cs typeface="Courier New" charset="0"/>
              </a:rPr>
              <a:t>string INPUT_FILE_NAME = "</a:t>
            </a:r>
            <a:r>
              <a:rPr lang="en-US" sz="1700" b="1" dirty="0" err="1">
                <a:latin typeface="Courier New" charset="0"/>
                <a:ea typeface="Courier New" charset="0"/>
                <a:cs typeface="Courier New" charset="0"/>
              </a:rPr>
              <a:t>commands.in</a:t>
            </a:r>
            <a:r>
              <a:rPr lang="en-US" sz="1700" b="1" dirty="0" smtClean="0">
                <a:latin typeface="Courier New" charset="0"/>
                <a:ea typeface="Courier New" charset="0"/>
                <a:cs typeface="Courier New" charset="0"/>
              </a:rPr>
              <a:t>";</a:t>
            </a:r>
            <a:endParaRPr lang="en-US" sz="17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9414" y="5679978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namespace is a collection of identifiers.</a:t>
            </a:r>
          </a:p>
          <a:p>
            <a:pPr lvl="1"/>
            <a:r>
              <a:rPr lang="en-US" dirty="0" smtClean="0"/>
              <a:t>Names of variables, functions, classes, etc.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When we use a namespace, it opens a scope for those identifiers.</a:t>
            </a:r>
          </a:p>
          <a:p>
            <a:pPr lvl="1"/>
            <a:r>
              <a:rPr lang="en-US" dirty="0" smtClean="0"/>
              <a:t>In other words, we can use those names.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Example: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/>
              <a:t>Now we can use the names in the standard namespace.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54963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0784" y="4434829"/>
            <a:ext cx="326243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have separate compilations, different programmers can write different source files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 smtClean="0"/>
              <a:t>How do we ensure that names used by one programmer do not conflict with names used by another programmer?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Each programmer can define his or her own namespace and put names into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3097581"/>
          </a:xfrm>
        </p:spPr>
        <p:txBody>
          <a:bodyPr/>
          <a:lstStyle/>
          <a:p>
            <a:r>
              <a:rPr lang="en-US" dirty="0" smtClean="0"/>
              <a:t>If another programmer wants to use names defined in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Use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in subsequent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4397" y="4126158"/>
            <a:ext cx="49552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4"/>
            <a:ext cx="8229600" cy="2132997"/>
          </a:xfrm>
        </p:spPr>
        <p:txBody>
          <a:bodyPr/>
          <a:lstStyle/>
          <a:p>
            <a:r>
              <a:rPr lang="en-US" dirty="0" smtClean="0"/>
              <a:t>Use the scope resolution operator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:: </a:t>
            </a:r>
            <a:r>
              <a:rPr lang="en-US" dirty="0" smtClean="0"/>
              <a:t>to </a:t>
            </a:r>
            <a:r>
              <a:rPr lang="en-US" dirty="0"/>
              <a:t>use only a specific name from a </a:t>
            </a:r>
            <a:r>
              <a:rPr lang="en-US" dirty="0" smtClean="0"/>
              <a:t>namespace.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Example: 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Also: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063" y="1234464"/>
            <a:ext cx="403187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namespace </a:t>
            </a:r>
            <a:r>
              <a:rPr lang="en-US" sz="20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function foo();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...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728" y="4069073"/>
            <a:ext cx="35702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9951" y="4865995"/>
            <a:ext cx="418576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using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rons_namespace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::foo;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foo();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multiple-choice, short answer, and short programming (such as a function or a class declaration).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Covers </a:t>
            </a:r>
          </a:p>
          <a:p>
            <a:pPr lvl="1"/>
            <a:r>
              <a:rPr lang="en-US" dirty="0" smtClean="0"/>
              <a:t>all lectures through today</a:t>
            </a:r>
          </a:p>
          <a:p>
            <a:pPr lvl="1"/>
            <a:r>
              <a:rPr lang="en-US" dirty="0" err="1" smtClean="0"/>
              <a:t>Savitch</a:t>
            </a:r>
            <a:r>
              <a:rPr lang="en-US" dirty="0" smtClean="0"/>
              <a:t> book chapters 1 </a:t>
            </a:r>
            <a:r>
              <a:rPr lang="mr-IN" dirty="0" smtClean="0"/>
              <a:t>–</a:t>
            </a:r>
            <a:r>
              <a:rPr lang="en-US" dirty="0" smtClean="0"/>
              <a:t> 13</a:t>
            </a:r>
          </a:p>
          <a:p>
            <a:pPr lvl="1"/>
            <a:r>
              <a:rPr lang="en-US" dirty="0" smtClean="0"/>
              <a:t>assignments 1 </a:t>
            </a:r>
            <a:r>
              <a:rPr lang="mr-IN" dirty="0" smtClean="0"/>
              <a:t>–</a:t>
            </a:r>
            <a:r>
              <a:rPr lang="en-US" dirty="0" smtClean="0"/>
              <a:t> 6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Closed book and laptop</a:t>
            </a:r>
          </a:p>
          <a:p>
            <a:r>
              <a:rPr lang="en-US" dirty="0" smtClean="0"/>
              <a:t>75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720" y="1325903"/>
            <a:ext cx="845455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Open the input file.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input.open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(INPUT_FILE_NAME);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input.fail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"Failed to open " &lt;&lt; INPUT_FILE_NAME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return -1;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vector&lt;Employee&gt; list;  // vector of employee records (objects)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char command;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input &gt;&gt; command;  // read the first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command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9820" y="1465945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574" y="1417342"/>
            <a:ext cx="8824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while (!input.eof())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cout &lt;&lt; command &lt;&lt; " ";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execute(command, input, list);  // execute the current command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input &gt;&gt; command;               // read the next command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print_all(list);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print_stats(list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853" y="3977634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#6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7340471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void execute(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char command,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&amp;input, vector&lt;Employee&gt;&amp; list)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id, index;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Employee employee;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// Execute the command.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switch (command)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'+':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insert(input, list, id, index);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employee = list[index];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break;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'-':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remove(input, list, id, employee);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break;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'?':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get(input, list, id, index);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if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== NO_ERROR) employee = list[index];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break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default: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error_code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invalid_command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(input, id);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 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6248400"/>
            <a:ext cx="18469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EmployeeApp.cpp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44253</TotalTime>
  <Words>2844</Words>
  <Application>Microsoft Office PowerPoint</Application>
  <PresentationFormat>On-screen Show (4:3)</PresentationFormat>
  <Paragraphs>1008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Quadrant</vt:lpstr>
      <vt:lpstr>CMPE 180-92 Data Structures and Algorithms in C++ March 9 Class Meeting</vt:lpstr>
      <vt:lpstr>Assignment #6 Sample Solution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Assignment #6 Sample Solution, cont’d</vt:lpstr>
      <vt:lpstr>A “Safe” Array Type: Version 1</vt:lpstr>
      <vt:lpstr>A “Safe” Array Type: Version 1, cont’d</vt:lpstr>
      <vt:lpstr>A “Safe” Array Type: Version 1, cont’d</vt:lpstr>
      <vt:lpstr>A “Safe” Array Type: Version 1, cont’d</vt:lpstr>
      <vt:lpstr>A “Safe” Array Type: Version 1, cont’d</vt:lpstr>
      <vt:lpstr>A “Safe” Array Type: Version 1, cont’d</vt:lpstr>
      <vt:lpstr>A “Safe” Array Type: Version 2</vt:lpstr>
      <vt:lpstr>A “Safe” Array Type: Version 2, cont’d</vt:lpstr>
      <vt:lpstr>A “Safe” Array Type: Version 2, cont’d</vt:lpstr>
      <vt:lpstr>A “Safe” Array Type: Version 2, cont’d</vt:lpstr>
      <vt:lpstr>A “Safe” Array Type: Version 3</vt:lpstr>
      <vt:lpstr>Break</vt:lpstr>
      <vt:lpstr>A “Safe” Array Type: Version 4</vt:lpstr>
      <vt:lpstr>A “Safe” Array Type: Version 4, cont’d</vt:lpstr>
      <vt:lpstr>A “Safe” Array Type: Version 4, cont’d</vt:lpstr>
      <vt:lpstr>A “Safe” Array Type: Version 4, cont’d</vt:lpstr>
      <vt:lpstr>A “Safe” Array Type: Version 4, cont’d</vt:lpstr>
      <vt:lpstr>A “Safe” Array Type: Version 5</vt:lpstr>
      <vt:lpstr>A “Safe” Array Type: Version 5, cont’d</vt:lpstr>
      <vt:lpstr>A “Safe” Array Type: Version 5, cont’d</vt:lpstr>
      <vt:lpstr>Copy Constructor</vt:lpstr>
      <vt:lpstr>A “Safe” Array Type: Version 5, cont’d</vt:lpstr>
      <vt:lpstr>A “Safe” Array Type: Version 5, cont’d</vt:lpstr>
      <vt:lpstr>Shorthand for Pointer Expressions</vt:lpstr>
      <vt:lpstr>Searching a Sorted Linked List</vt:lpstr>
      <vt:lpstr>Inserting into a Sorted Linked List</vt:lpstr>
      <vt:lpstr>Inserting into a Sorted Linked List, cont’d</vt:lpstr>
      <vt:lpstr>Inserting into a Sorted Linked List, cont’d</vt:lpstr>
      <vt:lpstr>Removing from a Sorted Linked List</vt:lpstr>
      <vt:lpstr>Removing from a Sorted Linked List, cont’d</vt:lpstr>
      <vt:lpstr>Linked List Tail</vt:lpstr>
      <vt:lpstr>Queue</vt:lpstr>
      <vt:lpstr>Queue, cont’d</vt:lpstr>
      <vt:lpstr>Stack</vt:lpstr>
      <vt:lpstr>Stack, cont’d</vt:lpstr>
      <vt:lpstr>Assignment #7</vt:lpstr>
      <vt:lpstr>Assignment #7, cont’d</vt:lpstr>
      <vt:lpstr>Assignment #7, cont’d</vt:lpstr>
      <vt:lpstr>Assignment #7, cont’d</vt:lpstr>
      <vt:lpstr>Assignment #7, cont’d</vt:lpstr>
      <vt:lpstr>Namespaces</vt:lpstr>
      <vt:lpstr>Namespaces, cont’d</vt:lpstr>
      <vt:lpstr>Namespaces, cont’d</vt:lpstr>
      <vt:lpstr>Namespaces, cont’d</vt:lpstr>
      <vt:lpstr>Midterm Next Week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anky689</cp:lastModifiedBy>
  <cp:revision>774</cp:revision>
  <cp:lastPrinted>2016-09-16T08:43:07Z</cp:lastPrinted>
  <dcterms:created xsi:type="dcterms:W3CDTF">2008-01-12T03:52:55Z</dcterms:created>
  <dcterms:modified xsi:type="dcterms:W3CDTF">2017-03-16T18:47:12Z</dcterms:modified>
  <cp:category/>
</cp:coreProperties>
</file>