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66CCFF"/>
    <a:srgbClr val="E1F5FF"/>
    <a:srgbClr val="C6DEFF"/>
    <a:srgbClr val="A12A03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37" autoAdjust="0"/>
    <p:restoredTop sz="97152" autoAdjust="0"/>
  </p:normalViewPr>
  <p:slideViewPr>
    <p:cSldViewPr>
      <p:cViewPr varScale="1">
        <p:scale>
          <a:sx n="144" d="100"/>
          <a:sy n="144" d="100"/>
        </p:scale>
        <p:origin x="200" y="728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March 16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March </a:t>
            </a:r>
            <a:r>
              <a:rPr lang="en-US" sz="2400" dirty="0" smtClean="0"/>
              <a:t>16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6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49326" y="1417342"/>
            <a:ext cx="524534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T&gt;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T&amp;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&lt;T&gt;::operator [](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assert((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&gt;= 0) &amp;&amp;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length));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return elements[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63" y="1248065"/>
            <a:ext cx="138211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SafeArray6.h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6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6840" y="1262420"/>
            <a:ext cx="4910319" cy="4985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void print(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&lt;T&gt; a);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test_int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test_string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test_int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test_string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ro-RO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template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T&gt;</a:t>
            </a:r>
          </a:p>
          <a:p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print(</a:t>
            </a:r>
            <a:r>
              <a:rPr lang="ro-RO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ro-RO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&lt;T&gt; 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a)</a:t>
            </a:r>
          </a:p>
          <a:p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for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a.get_length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&lt;&lt; " " &lt;&lt; a[i];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4951" y="1417342"/>
            <a:ext cx="207768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SafeArrayTests6.cpp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6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08927" y="1569654"/>
            <a:ext cx="6526146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test_int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mr-IN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a1(10), a2, a3;</a:t>
            </a:r>
          </a:p>
          <a:p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 10;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++) a1[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] = 10*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a3 = a2 = a1;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a1[4] = -a1[4];</a:t>
            </a:r>
          </a:p>
          <a:p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"a1 =";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(a1);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"a2 =";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(a2);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"a3 =";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(a3);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585" y="1425721"/>
            <a:ext cx="207768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SafeArrayTests6.cpp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5" y="5135426"/>
            <a:ext cx="4381328" cy="830997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latin typeface="Courier New" charset="0"/>
                <a:ea typeface="Courier New" charset="0"/>
                <a:cs typeface="Courier New" charset="0"/>
              </a:rPr>
              <a:t>a1 = 0 10 20 30 -40 50 60 70 80 90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a2 = 0 10 20 30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40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50 60 70 80 90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a3 = 0 10 20 30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40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50 60 70 80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90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1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6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6914" y="1467692"/>
            <a:ext cx="514756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test_string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mr-IN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mr-IN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a1(4), a2, a3;</a:t>
            </a:r>
          </a:p>
          <a:p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a1[0] = "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Fee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";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a1[1] = "</a:t>
            </a:r>
            <a:r>
              <a:rPr lang="mr-IN" sz="1800" b="1" u="sng" dirty="0" err="1">
                <a:latin typeface="Courier New" charset="0"/>
                <a:ea typeface="Courier New" charset="0"/>
                <a:cs typeface="Courier New" charset="0"/>
              </a:rPr>
              <a:t>Fie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";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a1[2] = "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Foe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";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a1[3] = "</a:t>
            </a:r>
            <a:r>
              <a:rPr lang="mr-IN" sz="1800" b="1" u="sng" dirty="0" err="1">
                <a:latin typeface="Courier New" charset="0"/>
                <a:ea typeface="Courier New" charset="0"/>
                <a:cs typeface="Courier New" charset="0"/>
              </a:rPr>
              <a:t>Fum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";</a:t>
            </a:r>
          </a:p>
          <a:p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a3 = a2 = a1;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a1[2] = "XXX</a:t>
            </a:r>
            <a:r>
              <a:rPr lang="mr-IN" sz="1800" b="1" dirty="0" smtClean="0">
                <a:latin typeface="Courier New" charset="0"/>
                <a:ea typeface="Courier New" charset="0"/>
                <a:cs typeface="Courier New" charset="0"/>
              </a:rPr>
              <a:t>";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mr-IN" sz="1800" b="1" dirty="0">
                <a:latin typeface="Courier New" charset="0"/>
                <a:ea typeface="Courier New" charset="0"/>
                <a:cs typeface="Courier New" charset="0"/>
              </a:rPr>
            </a:br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"a1 =";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(a1);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"a2 =";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(a2);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"a3 =";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(a3);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3510" y="4857405"/>
            <a:ext cx="2653290" cy="830997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a1 = Fee Fie XXX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Fum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a2 = Fee Fie Foe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Fum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a3 = Fee Fie Foe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Fum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9059" y="1288244"/>
            <a:ext cx="207768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SafeArrayTests6.cpp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0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powerful and important feature </a:t>
            </a:r>
            <a:br>
              <a:rPr lang="en-US" dirty="0" smtClean="0"/>
            </a:br>
            <a:r>
              <a:rPr lang="en-US" dirty="0" smtClean="0"/>
              <a:t>of object-oriented programming.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new class (the </a:t>
            </a:r>
            <a:r>
              <a:rPr lang="en-US" dirty="0" smtClean="0">
                <a:solidFill>
                  <a:srgbClr val="B23C00"/>
                </a:solidFill>
              </a:rPr>
              <a:t>derived class</a:t>
            </a:r>
            <a:r>
              <a:rPr lang="en-US" dirty="0" smtClean="0"/>
              <a:t>) is created from another class (the </a:t>
            </a:r>
            <a:r>
              <a:rPr lang="en-US" dirty="0" smtClean="0">
                <a:solidFill>
                  <a:srgbClr val="B23C00"/>
                </a:solidFill>
              </a:rPr>
              <a:t>base class</a:t>
            </a:r>
            <a:r>
              <a:rPr lang="en-US" dirty="0" smtClean="0"/>
              <a:t>).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derived class is also known as a </a:t>
            </a:r>
            <a:r>
              <a:rPr lang="en-US" dirty="0" smtClean="0">
                <a:solidFill>
                  <a:srgbClr val="B23C00"/>
                </a:solidFill>
              </a:rPr>
              <a:t>child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base class is the </a:t>
            </a:r>
            <a:r>
              <a:rPr lang="en-US" dirty="0" smtClean="0">
                <a:solidFill>
                  <a:srgbClr val="B23C00"/>
                </a:solidFill>
              </a:rPr>
              <a:t>parent class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 child class is also known as a </a:t>
            </a:r>
            <a:r>
              <a:rPr lang="en-US" dirty="0" smtClean="0">
                <a:solidFill>
                  <a:srgbClr val="B23C00"/>
                </a:solidFill>
              </a:rPr>
              <a:t>subclass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/>
              <a:t>A child class </a:t>
            </a:r>
            <a:r>
              <a:rPr lang="en-US" dirty="0">
                <a:solidFill>
                  <a:srgbClr val="B23C00"/>
                </a:solidFill>
              </a:rPr>
              <a:t>inherits</a:t>
            </a:r>
            <a:r>
              <a:rPr lang="en-US" dirty="0"/>
              <a:t> </a:t>
            </a:r>
            <a:r>
              <a:rPr lang="en-US" dirty="0" smtClean="0"/>
              <a:t>member </a:t>
            </a:r>
            <a:r>
              <a:rPr lang="en-US" dirty="0"/>
              <a:t>variables and </a:t>
            </a:r>
            <a:r>
              <a:rPr lang="en-US" dirty="0" smtClean="0"/>
              <a:t>functions from </a:t>
            </a:r>
            <a:r>
              <a:rPr lang="en-US" dirty="0"/>
              <a:t>its parent </a:t>
            </a:r>
            <a:r>
              <a:rPr lang="en-US" dirty="0" smtClean="0"/>
              <a:t>class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0161" y="2423171"/>
            <a:ext cx="6356227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Person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activity() { return "Eat and sleep.";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Student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 public Person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study()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 return "Study and study." ;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5133" y="5440658"/>
            <a:ext cx="379373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Student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B23C00"/>
                </a:solidFill>
              </a:rPr>
              <a:t>“is a” 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Person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3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389"/>
            <a:ext cx="8229600" cy="1787535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smtClean="0"/>
              <a:t> be type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Student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Valid: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s.study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Valid: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s.activity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0161" y="1325903"/>
            <a:ext cx="6356227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Person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 activity() { return "Eat and sleep.";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Student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 public Person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study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 return "Study and study." ;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51951"/>
            <a:ext cx="8229600" cy="1878974"/>
          </a:xfrm>
        </p:spPr>
        <p:txBody>
          <a:bodyPr/>
          <a:lstStyle/>
          <a:p>
            <a:r>
              <a:rPr lang="en-US" dirty="0" smtClean="0"/>
              <a:t>Subclass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Student</a:t>
            </a:r>
            <a:r>
              <a:rPr lang="en-US" dirty="0" smtClean="0"/>
              <a:t> inherits the member function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activity </a:t>
            </a:r>
            <a:r>
              <a:rPr lang="en-US" dirty="0" smtClean="0"/>
              <a:t>from its parent class.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Student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class can also </a:t>
            </a:r>
            <a:r>
              <a:rPr lang="en-US" dirty="0" smtClean="0">
                <a:solidFill>
                  <a:srgbClr val="B23C00"/>
                </a:solidFill>
              </a:rPr>
              <a:t>override</a:t>
            </a:r>
            <a:r>
              <a:rPr lang="en-US" dirty="0" smtClean="0"/>
              <a:t> the definition </a:t>
            </a:r>
            <a:br>
              <a:rPr lang="en-US" dirty="0" smtClean="0"/>
            </a:br>
            <a:r>
              <a:rPr lang="en-US" dirty="0" smtClean="0"/>
              <a:t>of function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activity</a:t>
            </a:r>
            <a:r>
              <a:rPr lang="en-US" dirty="0" smtClean="0"/>
              <a:t> by defining its own 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3886" y="1266841"/>
            <a:ext cx="6356227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Person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activity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{ return "Eat and sleep.";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Student : public Person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study()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 return "Study and study." ;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78" y="411163"/>
            <a:ext cx="3931922" cy="655637"/>
          </a:xfrm>
        </p:spPr>
        <p:txBody>
          <a:bodyPr/>
          <a:lstStyle/>
          <a:p>
            <a:r>
              <a:rPr lang="en-US" dirty="0" smtClean="0"/>
              <a:t>Subclasses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66" y="380301"/>
            <a:ext cx="4480511" cy="6294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class Animal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sz="13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speak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() { return "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Shhh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!"; }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mr-IN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class Mammal : public Animal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sz="13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speak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() { return "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Grrr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!" ; }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mr-IN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class Cat : public Mammal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sz="13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speak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() { return "Roar!"; }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mr-IN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class Kitty : public Cat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sz="13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speak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() { return "Meow!"; }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mr-IN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string speak(</a:t>
            </a:r>
            <a:r>
              <a:rPr lang="en-U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Cat&amp; c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) { return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c.speak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(); }</a:t>
            </a:r>
          </a:p>
          <a:p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Kitty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speak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) &lt;&lt;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3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mr-IN" sz="13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46316" y="1295400"/>
            <a:ext cx="4206195" cy="4876770"/>
          </a:xfrm>
        </p:spPr>
        <p:txBody>
          <a:bodyPr/>
          <a:lstStyle/>
          <a:p>
            <a:r>
              <a:rPr lang="en-US" dirty="0" smtClean="0"/>
              <a:t>Variable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dirty="0" smtClean="0"/>
              <a:t> is 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Kitty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dirty="0" smtClean="0"/>
              <a:t> is also 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Mammal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an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Animal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subclass overrides the definition of member function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speak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 is the output?</a:t>
            </a:r>
          </a:p>
          <a:p>
            <a:pPr lvl="1"/>
            <a:r>
              <a:rPr lang="en-US" dirty="0" smtClean="0"/>
              <a:t>The type of parameter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/>
              <a:t> is a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09558" y="5714975"/>
            <a:ext cx="954107" cy="400110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Roar!</a:t>
            </a:r>
          </a:p>
        </p:txBody>
      </p:sp>
    </p:spTree>
    <p:extLst>
      <p:ext uri="{BB962C8B-B14F-4D97-AF65-F5344CB8AC3E}">
        <p14:creationId xmlns:p14="http://schemas.microsoft.com/office/powerpoint/2010/main" val="74355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Polymorphism </a:t>
            </a:r>
            <a:r>
              <a:rPr lang="en-US" dirty="0" smtClean="0"/>
              <a:t>is the ability of a variable </a:t>
            </a:r>
            <a:br>
              <a:rPr lang="en-US" dirty="0" smtClean="0"/>
            </a:br>
            <a:r>
              <a:rPr lang="en-US" dirty="0" smtClean="0"/>
              <a:t>to have different behaviors at run time.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How the variable behaves depends </a:t>
            </a:r>
            <a:br>
              <a:rPr lang="en-US" dirty="0" smtClean="0"/>
            </a:br>
            <a:r>
              <a:rPr lang="en-US" u="sng" dirty="0" smtClean="0"/>
              <a:t>not</a:t>
            </a:r>
            <a:r>
              <a:rPr lang="en-US" dirty="0" smtClean="0"/>
              <a:t> on the type of the </a:t>
            </a:r>
            <a:r>
              <a:rPr lang="en-US" u="sng" dirty="0" smtClean="0"/>
              <a:t>variable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but on the type of its </a:t>
            </a:r>
            <a:r>
              <a:rPr lang="en-US" u="sng" dirty="0" smtClean="0"/>
              <a:t>value</a:t>
            </a:r>
            <a:r>
              <a:rPr lang="en-US" dirty="0"/>
              <a:t> </a:t>
            </a:r>
            <a:r>
              <a:rPr lang="en-US" dirty="0" smtClean="0"/>
              <a:t>at run time.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Polymorphism is implemented in C++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>
                <a:solidFill>
                  <a:srgbClr val="B23C00"/>
                </a:solidFill>
              </a:rPr>
              <a:t>virtual functions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exchange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85330"/>
          </a:xfrm>
        </p:spPr>
        <p:txBody>
          <a:bodyPr/>
          <a:lstStyle/>
          <a:p>
            <a:r>
              <a:rPr lang="en-US" dirty="0" smtClean="0"/>
              <a:t>A useful function that exchanges the values of its two parameters: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version only works with integers.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Can we define a version that works with multiple types?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89" y="2321793"/>
            <a:ext cx="603242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void exchange(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&amp; first,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&amp; second)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temp = first;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first = second;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second = temp;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9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64" y="320075"/>
            <a:ext cx="2560336" cy="746726"/>
          </a:xfrm>
        </p:spPr>
        <p:txBody>
          <a:bodyPr/>
          <a:lstStyle/>
          <a:p>
            <a:r>
              <a:rPr lang="en-US" sz="2400" dirty="0" smtClean="0"/>
              <a:t>Polymorphism</a:t>
            </a:r>
            <a:r>
              <a:rPr lang="en-US" sz="2400" i="1" dirty="0" smtClean="0"/>
              <a:t>, cont’d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89" y="436716"/>
            <a:ext cx="5949064" cy="6294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class Person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virtual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string </a:t>
            </a:r>
            <a:r>
              <a:rPr lang="en-US" sz="13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activity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() { return "Eat and sleep."; }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mr-IN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class Student : public Person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sz="13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activity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() { return "Study and study." ; }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mr-IN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EngineeringMajor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: public Student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sz="13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activity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() { return "Design and build."; }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mr-IN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SoftwareMajor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: public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EngineeringMajor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sz="13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activity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() { return "Code and test."; }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mr-IN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string activity(</a:t>
            </a:r>
            <a:r>
              <a:rPr lang="en-U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Student&amp; s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) { return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s.activity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(); }</a:t>
            </a:r>
          </a:p>
          <a:p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SoftwareMajor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sw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&lt;&lt; activity(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sw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) &lt;&lt;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68" y="1275709"/>
            <a:ext cx="3291804" cy="4972691"/>
          </a:xfrm>
        </p:spPr>
        <p:txBody>
          <a:bodyPr/>
          <a:lstStyle/>
          <a:p>
            <a:r>
              <a:rPr lang="en-US" sz="2400" dirty="0" smtClean="0"/>
              <a:t>What is the output?</a:t>
            </a:r>
          </a:p>
          <a:p>
            <a:pPr lvl="6"/>
            <a:endParaRPr lang="en-US" sz="800" dirty="0" smtClean="0"/>
          </a:p>
          <a:p>
            <a:pPr lvl="1"/>
            <a:r>
              <a:rPr lang="en-US" sz="2000" dirty="0" smtClean="0"/>
              <a:t>Member function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activity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rgbClr val="B23C00"/>
                </a:solidFill>
              </a:rPr>
              <a:t>virtual</a:t>
            </a:r>
            <a:r>
              <a:rPr lang="en-US" sz="2000" dirty="0" smtClean="0"/>
              <a:t> in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Person</a:t>
            </a:r>
            <a:r>
              <a:rPr lang="en-US" sz="2000" dirty="0" smtClean="0"/>
              <a:t> and all subclasses.</a:t>
            </a:r>
          </a:p>
          <a:p>
            <a:pPr lvl="6"/>
            <a:endParaRPr lang="en-US" sz="800" dirty="0" smtClean="0"/>
          </a:p>
          <a:p>
            <a:pPr lvl="1"/>
            <a:r>
              <a:rPr lang="en-US" sz="2000" dirty="0" smtClean="0"/>
              <a:t>The type of </a:t>
            </a:r>
            <a:r>
              <a:rPr lang="en-US" sz="2000" u="sng" dirty="0" smtClean="0"/>
              <a:t>parameter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000" dirty="0" smtClean="0"/>
              <a:t> is 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Student</a:t>
            </a:r>
            <a:r>
              <a:rPr lang="en-US" sz="2000" dirty="0" smtClean="0"/>
              <a:t>.</a:t>
            </a:r>
          </a:p>
          <a:p>
            <a:pPr lvl="5"/>
            <a:endParaRPr lang="en-US" sz="800" dirty="0" smtClean="0"/>
          </a:p>
          <a:p>
            <a:pPr lvl="1"/>
            <a:r>
              <a:rPr lang="en-US" sz="2000" dirty="0" smtClean="0"/>
              <a:t>The type of the </a:t>
            </a:r>
            <a:r>
              <a:rPr lang="en-US" sz="2000" u="sng" dirty="0" smtClean="0"/>
              <a:t>value</a:t>
            </a:r>
            <a:r>
              <a:rPr lang="en-US" sz="2000" dirty="0" smtClean="0"/>
              <a:t> of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000" dirty="0" smtClean="0"/>
              <a:t> is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SoftwareMajor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92219" y="5589182"/>
            <a:ext cx="2339102" cy="400110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Code and test.</a:t>
            </a:r>
          </a:p>
        </p:txBody>
      </p:sp>
    </p:spTree>
    <p:extLst>
      <p:ext uri="{BB962C8B-B14F-4D97-AF65-F5344CB8AC3E}">
        <p14:creationId xmlns:p14="http://schemas.microsoft.com/office/powerpoint/2010/main" val="1023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5352" y="1240571"/>
            <a:ext cx="7353295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string activity(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Student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s) { return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s.activity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(); }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SoftwareMajor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sw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activity(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sw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EngineeringMajor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activity(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Student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activity(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7872" y="5107662"/>
            <a:ext cx="2528256" cy="923330"/>
          </a:xfrm>
          <a:prstGeom prst="rect">
            <a:avLst/>
          </a:prstGeom>
          <a:solidFill>
            <a:srgbClr val="C6DE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Code and test.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Design and build.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Study and study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6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now on, make destructors virtual.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virtual destructor </a:t>
            </a:r>
            <a:r>
              <a:rPr lang="en-US" dirty="0" smtClean="0"/>
              <a:t>ensures that the correct destructor is called for an object when the object is being destroyed.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25505" y="2057415"/>
            <a:ext cx="249299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ourier New" charset="0"/>
                <a:ea typeface="Courier New" charset="0"/>
                <a:cs typeface="Courier New" charset="0"/>
              </a:rPr>
              <a:t>virtual ~Foo();</a:t>
            </a:r>
            <a:endParaRPr lang="en-US" sz="20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Classes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Subclasses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7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585"/>
            <a:ext cx="8229600" cy="1371585"/>
          </a:xfrm>
        </p:spPr>
        <p:txBody>
          <a:bodyPr/>
          <a:lstStyle/>
          <a:p>
            <a:r>
              <a:rPr lang="en-US" dirty="0" smtClean="0"/>
              <a:t>This is not actual code – it’s a template (mold) for the compiler to </a:t>
            </a:r>
            <a:r>
              <a:rPr lang="en-US" dirty="0" smtClean="0">
                <a:solidFill>
                  <a:srgbClr val="B23C00"/>
                </a:solidFill>
              </a:rPr>
              <a:t>generate</a:t>
            </a:r>
            <a:r>
              <a:rPr lang="en-US" dirty="0" smtClean="0"/>
              <a:t> source code on an </a:t>
            </a:r>
            <a:r>
              <a:rPr lang="en-US" u="sng" dirty="0" smtClean="0"/>
              <a:t>as-needed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5895" y="1462478"/>
            <a:ext cx="5492209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exchange(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T&amp;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first,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T&amp;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second)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T temp = first;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first = second;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second = temp;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print(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first,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second)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first &lt;&lt; " " &lt;&lt; second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2073" y="1234464"/>
            <a:ext cx="231492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ExchangeTemplate.cpp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25814" y="1367624"/>
            <a:ext cx="445827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i = 5, j = 7;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print(i, j);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exchange(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j);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print(i, j);</a:t>
            </a:r>
          </a:p>
          <a:p>
            <a:endParaRPr lang="ro-RO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ro-RO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t-IT" sz="1800" b="1" dirty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it-IT" sz="1800" b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it-IT" sz="1800" b="1" dirty="0">
                <a:latin typeface="Courier New" charset="0"/>
                <a:ea typeface="Courier New" charset="0"/>
                <a:cs typeface="Courier New" charset="0"/>
              </a:rPr>
              <a:t> = 3.14, e = 2.72;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print(pi, e);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exchange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(pi, e);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print(pi, e);</a:t>
            </a:r>
          </a:p>
          <a:p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...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0496" y="2240293"/>
            <a:ext cx="290656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versions of the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exchange</a:t>
            </a:r>
            <a:r>
              <a:rPr lang="en-US" dirty="0" smtClean="0"/>
              <a:t> and print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0496" y="4251951"/>
            <a:ext cx="329769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/>
              <a:t> </a:t>
            </a:r>
            <a:r>
              <a:rPr lang="en-US" dirty="0" smtClean="0"/>
              <a:t>versions of the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exchange</a:t>
            </a:r>
            <a:r>
              <a:rPr lang="en-US" dirty="0" smtClean="0"/>
              <a:t> and print functions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4988" y="1195902"/>
            <a:ext cx="231492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ExchangeTemplate.cpp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318" y="1202932"/>
            <a:ext cx="7380547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T1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T2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class Pair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Pair(T1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a_value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T2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b_value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T1 first()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T2 second()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T1 a;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T2 b;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T1,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T2&gt;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Pair&lt;T1, T2&gt;::Pair(T1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a_value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T2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b_value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: a(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a_value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), b(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b_value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T1,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T2&gt;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T1 Pair&lt;T1, T2&gt;::first()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a;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T1,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T2&gt;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T2 Pair&lt;T1, T2&gt;::second()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b;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487" y="1325903"/>
            <a:ext cx="70878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Pair.h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 </a:t>
            </a:r>
            <a:r>
              <a:rPr lang="en-US" dirty="0" smtClean="0"/>
              <a:t>Example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318" y="1304121"/>
            <a:ext cx="6070893" cy="5401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Pair.h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T1,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T2&gt;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void print(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Pair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&lt;T1, T2&gt;&amp;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p);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Pair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double&gt;   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p1(2, 3.14);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Pair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&lt;double, string&gt;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p2(3.14, "Hello");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Pair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&lt;string, string&gt;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p3("Bob", "Ron");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   print(p1);</a:t>
            </a: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   print(p2);</a:t>
            </a: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   print(p3);</a:t>
            </a: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ro-RO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template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T1, 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T2&gt;</a:t>
            </a:r>
          </a:p>
          <a:p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print(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Pair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&lt;T1, T2&gt;&amp;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ro-RO" sz="15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ro-RO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p.first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 &lt;&lt; " "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p.second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9268" y="1417342"/>
            <a:ext cx="141564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PairTests.cpp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7090" y="4434829"/>
            <a:ext cx="1563248" cy="923330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hr-HR" sz="1800" b="1" dirty="0">
                <a:latin typeface="Courier New" charset="0"/>
                <a:ea typeface="Courier New" charset="0"/>
                <a:cs typeface="Courier New" charset="0"/>
              </a:rPr>
              <a:t>2 3.14</a:t>
            </a:r>
          </a:p>
          <a:p>
            <a:r>
              <a:rPr lang="nb-NO" sz="1800" b="1" dirty="0">
                <a:latin typeface="Courier New" charset="0"/>
                <a:ea typeface="Courier New" charset="0"/>
                <a:cs typeface="Courier New" charset="0"/>
              </a:rPr>
              <a:t>3.14 </a:t>
            </a:r>
            <a:r>
              <a:rPr lang="nb-NO" sz="1800" b="1" dirty="0" err="1">
                <a:latin typeface="Courier New" charset="0"/>
                <a:ea typeface="Courier New" charset="0"/>
                <a:cs typeface="Courier New" charset="0"/>
              </a:rPr>
              <a:t>Hello</a:t>
            </a:r>
            <a:endParaRPr lang="nb-NO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b-NO" sz="1800" b="1" dirty="0">
                <a:latin typeface="Courier New" charset="0"/>
                <a:ea typeface="Courier New" charset="0"/>
                <a:cs typeface="Courier New" charset="0"/>
              </a:rPr>
              <a:t>Bob </a:t>
            </a:r>
            <a:r>
              <a:rPr lang="nb-NO" sz="1800" b="1" dirty="0" smtClean="0">
                <a:latin typeface="Courier New" charset="0"/>
                <a:ea typeface="Courier New" charset="0"/>
                <a:cs typeface="Courier New" charset="0"/>
              </a:rPr>
              <a:t>Ron</a:t>
            </a:r>
            <a:endParaRPr lang="nb-NO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8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4299" y="1311965"/>
            <a:ext cx="783740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&lt;T&gt;&amp; other);  // copy constructor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~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get_length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&lt;T&gt;&amp; operator =(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&lt;T&gt;&amp;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T&amp; operator [](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T *elements;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length;</a:t>
            </a:r>
          </a:p>
          <a:p>
            <a:r>
              <a:rPr lang="uk-UA" b="1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9414" y="1439995"/>
            <a:ext cx="138211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SafeArray6.h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6</a:t>
            </a:r>
            <a:r>
              <a:rPr lang="en-US" i="1" dirty="0" smtClean="0"/>
              <a:t>,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9128" y="1200864"/>
            <a:ext cx="7165744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T&gt;</a:t>
            </a: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&lt;T&gt;::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: elements(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), length(0)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T&gt;</a:t>
            </a: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&lt;T&gt;::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: elements(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), length(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elements = new T[length];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T&gt;</a:t>
            </a: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&lt;T&gt;::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&lt;T&gt;&amp; other) </a:t>
            </a:r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: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elements(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), length(0)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length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other.length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elements = new T[length];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for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 length;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elements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[i] =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other.elements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[i];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3658" y="5741890"/>
            <a:ext cx="138211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SafeArray6.h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6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325903"/>
            <a:ext cx="6445995" cy="5293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T&gt;</a:t>
            </a:r>
          </a:p>
          <a:p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&lt;T&gt;::~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if (elements !=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) delete[] elements;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T&gt;</a:t>
            </a:r>
          </a:p>
          <a:p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&lt;T&gt;::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get_length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{ return length; }</a:t>
            </a:r>
          </a:p>
          <a:p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T&gt;</a:t>
            </a:r>
          </a:p>
          <a:p>
            <a:r>
              <a:rPr lang="en-US" sz="13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&lt;T&gt;&amp;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&lt;T&gt;::operator =(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b="1" dirty="0" err="1" smtClean="0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300" b="1" dirty="0" smtClean="0">
                <a:latin typeface="Courier New" charset="0"/>
                <a:ea typeface="Courier New" charset="0"/>
                <a:cs typeface="Courier New" charset="0"/>
              </a:rPr>
              <a:t>&lt;T&gt;&amp;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if (this == &amp;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) return *this;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if (elements !=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) delete[] elements;</a:t>
            </a:r>
          </a:p>
          <a:p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length =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rhs.length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elements = new T[length];</a:t>
            </a:r>
          </a:p>
          <a:p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for 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 length;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de-DE" sz="13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de-DE" sz="13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sz="1300" b="1" dirty="0" err="1">
                <a:latin typeface="Courier New" charset="0"/>
                <a:ea typeface="Courier New" charset="0"/>
                <a:cs typeface="Courier New" charset="0"/>
              </a:rPr>
              <a:t>elements</a:t>
            </a:r>
            <a:r>
              <a:rPr lang="de-DE" sz="1300" b="1" dirty="0">
                <a:latin typeface="Courier New" charset="0"/>
                <a:ea typeface="Courier New" charset="0"/>
                <a:cs typeface="Courier New" charset="0"/>
              </a:rPr>
              <a:t>[i] = </a:t>
            </a:r>
            <a:r>
              <a:rPr lang="de-DE" sz="1300" b="1" dirty="0" err="1">
                <a:latin typeface="Courier New" charset="0"/>
                <a:ea typeface="Courier New" charset="0"/>
                <a:cs typeface="Courier New" charset="0"/>
              </a:rPr>
              <a:t>rhs.elements</a:t>
            </a:r>
            <a:r>
              <a:rPr lang="de-DE" sz="1300" b="1" dirty="0">
                <a:latin typeface="Courier New" charset="0"/>
                <a:ea typeface="Courier New" charset="0"/>
                <a:cs typeface="Courier New" charset="0"/>
              </a:rPr>
              <a:t>[i];</a:t>
            </a:r>
          </a:p>
          <a:p>
            <a:r>
              <a:rPr lang="de-DE" sz="13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de-DE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3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3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e-DE" sz="1300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e-DE" sz="1300" b="1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de-DE" sz="13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sz="13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63" y="1417342"/>
            <a:ext cx="138211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SafeArray6.h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44389</TotalTime>
  <Words>1478</Words>
  <Application>Microsoft Macintosh PowerPoint</Application>
  <PresentationFormat>On-screen Show (4:3)</PresentationFormat>
  <Paragraphs>436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March 16 Class Meeting</vt:lpstr>
      <vt:lpstr>Function exchange</vt:lpstr>
      <vt:lpstr>Templates</vt:lpstr>
      <vt:lpstr>Templates, cont’d</vt:lpstr>
      <vt:lpstr>Template Class Example</vt:lpstr>
      <vt:lpstr>Template Class Example, cont’d</vt:lpstr>
      <vt:lpstr>A “Safe” Array Type: Version 6</vt:lpstr>
      <vt:lpstr>A “Safe” Array Type: Version 6, cont’d</vt:lpstr>
      <vt:lpstr>A “Safe” Array Type: Version 6, cont’d</vt:lpstr>
      <vt:lpstr>A “Safe” Array Type: Version 6, cont’d</vt:lpstr>
      <vt:lpstr>A “Safe” Array Type: Version 6, cont’d</vt:lpstr>
      <vt:lpstr>A “Safe” Array Type: Version 6, cont’d</vt:lpstr>
      <vt:lpstr>A “Safe” Array Type: Version 6, cont’d</vt:lpstr>
      <vt:lpstr>Inheritance</vt:lpstr>
      <vt:lpstr>Inheritance, cont’d</vt:lpstr>
      <vt:lpstr>Inheritance, cont’d</vt:lpstr>
      <vt:lpstr>Inheritance, cont’d</vt:lpstr>
      <vt:lpstr>Subclasses</vt:lpstr>
      <vt:lpstr>Polymorphism</vt:lpstr>
      <vt:lpstr>Polymorphism, cont’d</vt:lpstr>
      <vt:lpstr>Polymorphism, cont’d</vt:lpstr>
      <vt:lpstr>Virtual Destructors</vt:lpstr>
      <vt:lpstr>Object-Oriented Programming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784</cp:revision>
  <cp:lastPrinted>2016-09-16T08:43:07Z</cp:lastPrinted>
  <dcterms:created xsi:type="dcterms:W3CDTF">2008-01-12T03:52:55Z</dcterms:created>
  <dcterms:modified xsi:type="dcterms:W3CDTF">2017-03-16T08:06:42Z</dcterms:modified>
  <cp:category/>
</cp:coreProperties>
</file>