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B51C2-0417-405D-AB11-D88E6484BE12}"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78422-9776-4CF1-A40A-44AA01AAA1E8}" type="slidenum">
              <a:rPr lang="en-US" smtClean="0"/>
              <a:t>‹#›</a:t>
            </a:fld>
            <a:endParaRPr lang="en-US"/>
          </a:p>
        </p:txBody>
      </p:sp>
    </p:spTree>
    <p:extLst>
      <p:ext uri="{BB962C8B-B14F-4D97-AF65-F5344CB8AC3E}">
        <p14:creationId xmlns:p14="http://schemas.microsoft.com/office/powerpoint/2010/main" val="77103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DE51-072A-4786-AAAA-68D49CF240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730E5A-F8F4-4B52-A29B-30885BBAA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31600D-7B65-4F90-937C-EA4F27F05CC1}"/>
              </a:ext>
            </a:extLst>
          </p:cNvPr>
          <p:cNvSpPr>
            <a:spLocks noGrp="1"/>
          </p:cNvSpPr>
          <p:nvPr>
            <p:ph type="dt" sz="half" idx="10"/>
          </p:nvPr>
        </p:nvSpPr>
        <p:spPr/>
        <p:txBody>
          <a:bodyPr/>
          <a:lstStyle/>
          <a:p>
            <a:fld id="{DEEEAFF0-CE6B-47A1-8972-2652BB6E4F88}" type="datetime1">
              <a:rPr lang="en-US" smtClean="0"/>
              <a:t>7/23/2021</a:t>
            </a:fld>
            <a:endParaRPr lang="en-US"/>
          </a:p>
        </p:txBody>
      </p:sp>
      <p:sp>
        <p:nvSpPr>
          <p:cNvPr id="5" name="Footer Placeholder 4">
            <a:extLst>
              <a:ext uri="{FF2B5EF4-FFF2-40B4-BE49-F238E27FC236}">
                <a16:creationId xmlns:a16="http://schemas.microsoft.com/office/drawing/2014/main" id="{F1517191-D335-4922-8891-D482B0DB6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04499-13F8-4137-A1A3-FECB43DB6510}"/>
              </a:ext>
            </a:extLst>
          </p:cNvPr>
          <p:cNvSpPr>
            <a:spLocks noGrp="1"/>
          </p:cNvSpPr>
          <p:nvPr>
            <p:ph type="sldNum" sz="quarter" idx="12"/>
          </p:nvPr>
        </p:nvSpPr>
        <p:spPr/>
        <p:txBody>
          <a:bodyPr/>
          <a:lstStyle/>
          <a:p>
            <a:fld id="{D64C2E93-6EB8-4C4B-928B-B672EF7C846A}" type="slidenum">
              <a:rPr lang="en-US" smtClean="0"/>
              <a:t>‹#›</a:t>
            </a:fld>
            <a:endParaRPr lang="en-US"/>
          </a:p>
        </p:txBody>
      </p:sp>
    </p:spTree>
    <p:extLst>
      <p:ext uri="{BB962C8B-B14F-4D97-AF65-F5344CB8AC3E}">
        <p14:creationId xmlns:p14="http://schemas.microsoft.com/office/powerpoint/2010/main" val="405863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2F19-BC4B-491E-AAE9-AFF4993F41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90E51E-DA43-47C8-A35F-0DAC990B18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121C8-6401-4DDD-A961-956A80E116AF}"/>
              </a:ext>
            </a:extLst>
          </p:cNvPr>
          <p:cNvSpPr>
            <a:spLocks noGrp="1"/>
          </p:cNvSpPr>
          <p:nvPr>
            <p:ph type="dt" sz="half" idx="10"/>
          </p:nvPr>
        </p:nvSpPr>
        <p:spPr/>
        <p:txBody>
          <a:bodyPr/>
          <a:lstStyle/>
          <a:p>
            <a:fld id="{6873BBA8-60CD-42A4-BE4C-8C8E4C3AC528}" type="datetime1">
              <a:rPr lang="en-US" smtClean="0"/>
              <a:t>7/23/2021</a:t>
            </a:fld>
            <a:endParaRPr lang="en-US"/>
          </a:p>
        </p:txBody>
      </p:sp>
      <p:sp>
        <p:nvSpPr>
          <p:cNvPr id="5" name="Footer Placeholder 4">
            <a:extLst>
              <a:ext uri="{FF2B5EF4-FFF2-40B4-BE49-F238E27FC236}">
                <a16:creationId xmlns:a16="http://schemas.microsoft.com/office/drawing/2014/main" id="{68BDABE1-BAC1-40DE-993A-D6F1F33F6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C59BF-3B0A-42B0-9856-FED8CEA47D41}"/>
              </a:ext>
            </a:extLst>
          </p:cNvPr>
          <p:cNvSpPr>
            <a:spLocks noGrp="1"/>
          </p:cNvSpPr>
          <p:nvPr>
            <p:ph type="sldNum" sz="quarter" idx="12"/>
          </p:nvPr>
        </p:nvSpPr>
        <p:spPr/>
        <p:txBody>
          <a:bodyPr/>
          <a:lstStyle/>
          <a:p>
            <a:fld id="{D64C2E93-6EB8-4C4B-928B-B672EF7C846A}" type="slidenum">
              <a:rPr lang="en-US" smtClean="0"/>
              <a:t>‹#›</a:t>
            </a:fld>
            <a:endParaRPr lang="en-US"/>
          </a:p>
        </p:txBody>
      </p:sp>
    </p:spTree>
    <p:extLst>
      <p:ext uri="{BB962C8B-B14F-4D97-AF65-F5344CB8AC3E}">
        <p14:creationId xmlns:p14="http://schemas.microsoft.com/office/powerpoint/2010/main" val="104564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956A6F-C031-4E55-B42C-8051EB6546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FBBB6D-514C-4A3C-ADE7-67A95D884B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C98DA-D2D8-4259-A66A-4D7BE6C99623}"/>
              </a:ext>
            </a:extLst>
          </p:cNvPr>
          <p:cNvSpPr>
            <a:spLocks noGrp="1"/>
          </p:cNvSpPr>
          <p:nvPr>
            <p:ph type="dt" sz="half" idx="10"/>
          </p:nvPr>
        </p:nvSpPr>
        <p:spPr/>
        <p:txBody>
          <a:bodyPr/>
          <a:lstStyle/>
          <a:p>
            <a:fld id="{96DB722B-2601-4A74-AF33-9937BC4311A2}" type="datetime1">
              <a:rPr lang="en-US" smtClean="0"/>
              <a:t>7/23/2021</a:t>
            </a:fld>
            <a:endParaRPr lang="en-US"/>
          </a:p>
        </p:txBody>
      </p:sp>
      <p:sp>
        <p:nvSpPr>
          <p:cNvPr id="5" name="Footer Placeholder 4">
            <a:extLst>
              <a:ext uri="{FF2B5EF4-FFF2-40B4-BE49-F238E27FC236}">
                <a16:creationId xmlns:a16="http://schemas.microsoft.com/office/drawing/2014/main" id="{1994E1FC-F746-4329-8316-CC0E5DBE9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C25DA-DB1D-459B-A934-C1D8A6C3EBBE}"/>
              </a:ext>
            </a:extLst>
          </p:cNvPr>
          <p:cNvSpPr>
            <a:spLocks noGrp="1"/>
          </p:cNvSpPr>
          <p:nvPr>
            <p:ph type="sldNum" sz="quarter" idx="12"/>
          </p:nvPr>
        </p:nvSpPr>
        <p:spPr/>
        <p:txBody>
          <a:bodyPr/>
          <a:lstStyle/>
          <a:p>
            <a:fld id="{D64C2E93-6EB8-4C4B-928B-B672EF7C846A}" type="slidenum">
              <a:rPr lang="en-US" smtClean="0"/>
              <a:t>‹#›</a:t>
            </a:fld>
            <a:endParaRPr lang="en-US"/>
          </a:p>
        </p:txBody>
      </p:sp>
    </p:spTree>
    <p:extLst>
      <p:ext uri="{BB962C8B-B14F-4D97-AF65-F5344CB8AC3E}">
        <p14:creationId xmlns:p14="http://schemas.microsoft.com/office/powerpoint/2010/main" val="418826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AFCE-6244-4BA5-A950-07A4C2BD3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12FC3-CCB1-4640-8E32-E4D684C00F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FD9F5-3F2A-49D4-B873-4E904F7D3BBA}"/>
              </a:ext>
            </a:extLst>
          </p:cNvPr>
          <p:cNvSpPr>
            <a:spLocks noGrp="1"/>
          </p:cNvSpPr>
          <p:nvPr>
            <p:ph type="dt" sz="half" idx="10"/>
          </p:nvPr>
        </p:nvSpPr>
        <p:spPr/>
        <p:txBody>
          <a:bodyPr/>
          <a:lstStyle/>
          <a:p>
            <a:fld id="{A7512D92-E2D5-4FC6-9B21-B8DB29607890}" type="datetime1">
              <a:rPr lang="en-US" smtClean="0"/>
              <a:t>7/23/2021</a:t>
            </a:fld>
            <a:endParaRPr lang="en-US"/>
          </a:p>
        </p:txBody>
      </p:sp>
      <p:sp>
        <p:nvSpPr>
          <p:cNvPr id="5" name="Footer Placeholder 4">
            <a:extLst>
              <a:ext uri="{FF2B5EF4-FFF2-40B4-BE49-F238E27FC236}">
                <a16:creationId xmlns:a16="http://schemas.microsoft.com/office/drawing/2014/main" id="{9780CE31-DE45-4DC0-A734-87D4B2491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44B6-8770-4479-992C-F11434930D86}"/>
              </a:ext>
            </a:extLst>
          </p:cNvPr>
          <p:cNvSpPr>
            <a:spLocks noGrp="1"/>
          </p:cNvSpPr>
          <p:nvPr>
            <p:ph type="sldNum" sz="quarter" idx="12"/>
          </p:nvPr>
        </p:nvSpPr>
        <p:spPr/>
        <p:txBody>
          <a:bodyPr/>
          <a:lstStyle/>
          <a:p>
            <a:fld id="{D64C2E93-6EB8-4C4B-928B-B672EF7C846A}" type="slidenum">
              <a:rPr lang="en-US" smtClean="0"/>
              <a:t>‹#›</a:t>
            </a:fld>
            <a:endParaRPr lang="en-US"/>
          </a:p>
        </p:txBody>
      </p:sp>
    </p:spTree>
    <p:extLst>
      <p:ext uri="{BB962C8B-B14F-4D97-AF65-F5344CB8AC3E}">
        <p14:creationId xmlns:p14="http://schemas.microsoft.com/office/powerpoint/2010/main" val="404058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4332-F757-4FB5-98B9-268ADB80E7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0F0D5E-4D48-438A-8526-98932DF565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7A560-29EB-4A9E-8274-CEB553E446A5}"/>
              </a:ext>
            </a:extLst>
          </p:cNvPr>
          <p:cNvSpPr>
            <a:spLocks noGrp="1"/>
          </p:cNvSpPr>
          <p:nvPr>
            <p:ph type="dt" sz="half" idx="10"/>
          </p:nvPr>
        </p:nvSpPr>
        <p:spPr/>
        <p:txBody>
          <a:bodyPr/>
          <a:lstStyle/>
          <a:p>
            <a:fld id="{50FCE2A7-0AB2-4536-8962-45829D23C07C}" type="datetime1">
              <a:rPr lang="en-US" smtClean="0"/>
              <a:t>7/23/2021</a:t>
            </a:fld>
            <a:endParaRPr lang="en-US"/>
          </a:p>
        </p:txBody>
      </p:sp>
      <p:sp>
        <p:nvSpPr>
          <p:cNvPr id="5" name="Footer Placeholder 4">
            <a:extLst>
              <a:ext uri="{FF2B5EF4-FFF2-40B4-BE49-F238E27FC236}">
                <a16:creationId xmlns:a16="http://schemas.microsoft.com/office/drawing/2014/main" id="{6FDA53B4-414D-4C0A-99EB-320C4F9FE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701AF-0489-4255-BCCB-98ED5A671071}"/>
              </a:ext>
            </a:extLst>
          </p:cNvPr>
          <p:cNvSpPr>
            <a:spLocks noGrp="1"/>
          </p:cNvSpPr>
          <p:nvPr>
            <p:ph type="sldNum" sz="quarter" idx="12"/>
          </p:nvPr>
        </p:nvSpPr>
        <p:spPr/>
        <p:txBody>
          <a:bodyPr/>
          <a:lstStyle/>
          <a:p>
            <a:fld id="{D64C2E93-6EB8-4C4B-928B-B672EF7C846A}" type="slidenum">
              <a:rPr lang="en-US" smtClean="0"/>
              <a:t>‹#›</a:t>
            </a:fld>
            <a:endParaRPr lang="en-US"/>
          </a:p>
        </p:txBody>
      </p:sp>
    </p:spTree>
    <p:extLst>
      <p:ext uri="{BB962C8B-B14F-4D97-AF65-F5344CB8AC3E}">
        <p14:creationId xmlns:p14="http://schemas.microsoft.com/office/powerpoint/2010/main" val="355546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A621-7882-4A14-A43B-C529CE8A5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3432C9-01EC-4C2B-A629-8B59141F2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78D573-E6E3-4AE8-A3E1-1AE97FBE25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BC503F-C66A-4C36-8D26-B6AA04841CE6}"/>
              </a:ext>
            </a:extLst>
          </p:cNvPr>
          <p:cNvSpPr>
            <a:spLocks noGrp="1"/>
          </p:cNvSpPr>
          <p:nvPr>
            <p:ph type="dt" sz="half" idx="10"/>
          </p:nvPr>
        </p:nvSpPr>
        <p:spPr/>
        <p:txBody>
          <a:bodyPr/>
          <a:lstStyle/>
          <a:p>
            <a:fld id="{8BE5DE0F-1FF4-44DE-B832-84FF7EC831D8}" type="datetime1">
              <a:rPr lang="en-US" smtClean="0"/>
              <a:t>7/23/2021</a:t>
            </a:fld>
            <a:endParaRPr lang="en-US"/>
          </a:p>
        </p:txBody>
      </p:sp>
      <p:sp>
        <p:nvSpPr>
          <p:cNvPr id="6" name="Footer Placeholder 5">
            <a:extLst>
              <a:ext uri="{FF2B5EF4-FFF2-40B4-BE49-F238E27FC236}">
                <a16:creationId xmlns:a16="http://schemas.microsoft.com/office/drawing/2014/main" id="{97968D05-68D9-4424-B763-6C41DD2C1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8EBEA-2C52-4DDE-882A-061D7DAE1863}"/>
              </a:ext>
            </a:extLst>
          </p:cNvPr>
          <p:cNvSpPr>
            <a:spLocks noGrp="1"/>
          </p:cNvSpPr>
          <p:nvPr>
            <p:ph type="sldNum" sz="quarter" idx="12"/>
          </p:nvPr>
        </p:nvSpPr>
        <p:spPr/>
        <p:txBody>
          <a:bodyPr/>
          <a:lstStyle/>
          <a:p>
            <a:fld id="{D64C2E93-6EB8-4C4B-928B-B672EF7C846A}" type="slidenum">
              <a:rPr lang="en-US" smtClean="0"/>
              <a:t>‹#›</a:t>
            </a:fld>
            <a:endParaRPr lang="en-US"/>
          </a:p>
        </p:txBody>
      </p:sp>
    </p:spTree>
    <p:extLst>
      <p:ext uri="{BB962C8B-B14F-4D97-AF65-F5344CB8AC3E}">
        <p14:creationId xmlns:p14="http://schemas.microsoft.com/office/powerpoint/2010/main" val="31119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7839-7BA7-4336-8BD5-A8120ADD25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01D8D6-D297-4733-B6DF-52E5DE7F1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5F282F-538B-4AC5-8DF8-B9360C5632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3F3B42-CDFD-4897-A412-AC4C88D5B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80743A-C265-4EAE-BB08-B7FC7EA85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9B66E9-1BB6-4F5A-9542-6B3164DFE310}"/>
              </a:ext>
            </a:extLst>
          </p:cNvPr>
          <p:cNvSpPr>
            <a:spLocks noGrp="1"/>
          </p:cNvSpPr>
          <p:nvPr>
            <p:ph type="dt" sz="half" idx="10"/>
          </p:nvPr>
        </p:nvSpPr>
        <p:spPr/>
        <p:txBody>
          <a:bodyPr/>
          <a:lstStyle/>
          <a:p>
            <a:fld id="{7B32821C-246B-423F-A3C7-96C42651C0EE}" type="datetime1">
              <a:rPr lang="en-US" smtClean="0"/>
              <a:t>7/23/2021</a:t>
            </a:fld>
            <a:endParaRPr lang="en-US"/>
          </a:p>
        </p:txBody>
      </p:sp>
      <p:sp>
        <p:nvSpPr>
          <p:cNvPr id="8" name="Footer Placeholder 7">
            <a:extLst>
              <a:ext uri="{FF2B5EF4-FFF2-40B4-BE49-F238E27FC236}">
                <a16:creationId xmlns:a16="http://schemas.microsoft.com/office/drawing/2014/main" id="{7D8CE635-C331-406A-BF6C-60D653160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CB6FD0-7011-4264-9E19-E7C93F9B0FAB}"/>
              </a:ext>
            </a:extLst>
          </p:cNvPr>
          <p:cNvSpPr>
            <a:spLocks noGrp="1"/>
          </p:cNvSpPr>
          <p:nvPr>
            <p:ph type="sldNum" sz="quarter" idx="12"/>
          </p:nvPr>
        </p:nvSpPr>
        <p:spPr/>
        <p:txBody>
          <a:bodyPr/>
          <a:lstStyle/>
          <a:p>
            <a:fld id="{D64C2E93-6EB8-4C4B-928B-B672EF7C846A}" type="slidenum">
              <a:rPr lang="en-US" smtClean="0"/>
              <a:t>‹#›</a:t>
            </a:fld>
            <a:endParaRPr lang="en-US"/>
          </a:p>
        </p:txBody>
      </p:sp>
    </p:spTree>
    <p:extLst>
      <p:ext uri="{BB962C8B-B14F-4D97-AF65-F5344CB8AC3E}">
        <p14:creationId xmlns:p14="http://schemas.microsoft.com/office/powerpoint/2010/main" val="76899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BA63-39AC-4C17-AA41-9EB619C6D6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F3991D-6894-4139-A21E-DCD2185E67A1}"/>
              </a:ext>
            </a:extLst>
          </p:cNvPr>
          <p:cNvSpPr>
            <a:spLocks noGrp="1"/>
          </p:cNvSpPr>
          <p:nvPr>
            <p:ph type="dt" sz="half" idx="10"/>
          </p:nvPr>
        </p:nvSpPr>
        <p:spPr/>
        <p:txBody>
          <a:bodyPr/>
          <a:lstStyle/>
          <a:p>
            <a:fld id="{B9F225A7-270B-4AE2-B442-6DD9BE049047}" type="datetime1">
              <a:rPr lang="en-US" smtClean="0"/>
              <a:t>7/23/2021</a:t>
            </a:fld>
            <a:endParaRPr lang="en-US"/>
          </a:p>
        </p:txBody>
      </p:sp>
      <p:sp>
        <p:nvSpPr>
          <p:cNvPr id="4" name="Footer Placeholder 3">
            <a:extLst>
              <a:ext uri="{FF2B5EF4-FFF2-40B4-BE49-F238E27FC236}">
                <a16:creationId xmlns:a16="http://schemas.microsoft.com/office/drawing/2014/main" id="{F4D64AAA-7558-4100-8FE8-CDD3BA2A3D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110558-1F18-4DC5-A861-A9D1CE1FDBC8}"/>
              </a:ext>
            </a:extLst>
          </p:cNvPr>
          <p:cNvSpPr>
            <a:spLocks noGrp="1"/>
          </p:cNvSpPr>
          <p:nvPr>
            <p:ph type="sldNum" sz="quarter" idx="12"/>
          </p:nvPr>
        </p:nvSpPr>
        <p:spPr/>
        <p:txBody>
          <a:bodyPr/>
          <a:lstStyle/>
          <a:p>
            <a:fld id="{D64C2E93-6EB8-4C4B-928B-B672EF7C846A}" type="slidenum">
              <a:rPr lang="en-US" smtClean="0"/>
              <a:t>‹#›</a:t>
            </a:fld>
            <a:endParaRPr lang="en-US"/>
          </a:p>
        </p:txBody>
      </p:sp>
    </p:spTree>
    <p:extLst>
      <p:ext uri="{BB962C8B-B14F-4D97-AF65-F5344CB8AC3E}">
        <p14:creationId xmlns:p14="http://schemas.microsoft.com/office/powerpoint/2010/main" val="300834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F678B8-8A8A-43BF-B759-B54BCDF2BCA0}"/>
              </a:ext>
            </a:extLst>
          </p:cNvPr>
          <p:cNvSpPr>
            <a:spLocks noGrp="1"/>
          </p:cNvSpPr>
          <p:nvPr>
            <p:ph type="dt" sz="half" idx="10"/>
          </p:nvPr>
        </p:nvSpPr>
        <p:spPr/>
        <p:txBody>
          <a:bodyPr/>
          <a:lstStyle/>
          <a:p>
            <a:fld id="{353FB277-F274-439C-A696-2EF2A1B39168}" type="datetime1">
              <a:rPr lang="en-US" smtClean="0"/>
              <a:t>7/23/2021</a:t>
            </a:fld>
            <a:endParaRPr lang="en-US"/>
          </a:p>
        </p:txBody>
      </p:sp>
      <p:sp>
        <p:nvSpPr>
          <p:cNvPr id="3" name="Footer Placeholder 2">
            <a:extLst>
              <a:ext uri="{FF2B5EF4-FFF2-40B4-BE49-F238E27FC236}">
                <a16:creationId xmlns:a16="http://schemas.microsoft.com/office/drawing/2014/main" id="{7E19BDBF-5685-4FF5-A2A1-C0840EF91A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76FF61-E18B-4A83-90A5-6DDAA5D6A10B}"/>
              </a:ext>
            </a:extLst>
          </p:cNvPr>
          <p:cNvSpPr>
            <a:spLocks noGrp="1"/>
          </p:cNvSpPr>
          <p:nvPr>
            <p:ph type="sldNum" sz="quarter" idx="12"/>
          </p:nvPr>
        </p:nvSpPr>
        <p:spPr/>
        <p:txBody>
          <a:bodyPr/>
          <a:lstStyle/>
          <a:p>
            <a:fld id="{D64C2E93-6EB8-4C4B-928B-B672EF7C846A}" type="slidenum">
              <a:rPr lang="en-US" smtClean="0"/>
              <a:t>‹#›</a:t>
            </a:fld>
            <a:endParaRPr lang="en-US"/>
          </a:p>
        </p:txBody>
      </p:sp>
    </p:spTree>
    <p:extLst>
      <p:ext uri="{BB962C8B-B14F-4D97-AF65-F5344CB8AC3E}">
        <p14:creationId xmlns:p14="http://schemas.microsoft.com/office/powerpoint/2010/main" val="630458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463C-C8A2-4129-B3EE-18C12D129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86F760-2057-41C3-ADE1-F82D64878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3AE0CE-2F94-408C-9463-DDF707089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19ABF-C5D1-4FF6-8FCC-96F762CDD9DB}"/>
              </a:ext>
            </a:extLst>
          </p:cNvPr>
          <p:cNvSpPr>
            <a:spLocks noGrp="1"/>
          </p:cNvSpPr>
          <p:nvPr>
            <p:ph type="dt" sz="half" idx="10"/>
          </p:nvPr>
        </p:nvSpPr>
        <p:spPr/>
        <p:txBody>
          <a:bodyPr/>
          <a:lstStyle/>
          <a:p>
            <a:fld id="{991429E5-7A88-45E6-A4BC-C2A12B12F3D0}" type="datetime1">
              <a:rPr lang="en-US" smtClean="0"/>
              <a:t>7/23/2021</a:t>
            </a:fld>
            <a:endParaRPr lang="en-US"/>
          </a:p>
        </p:txBody>
      </p:sp>
      <p:sp>
        <p:nvSpPr>
          <p:cNvPr id="6" name="Footer Placeholder 5">
            <a:extLst>
              <a:ext uri="{FF2B5EF4-FFF2-40B4-BE49-F238E27FC236}">
                <a16:creationId xmlns:a16="http://schemas.microsoft.com/office/drawing/2014/main" id="{288FDE4E-D376-4E3F-9ACC-C26BA3D20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27611-A6E9-459A-9CF5-635F69F009FD}"/>
              </a:ext>
            </a:extLst>
          </p:cNvPr>
          <p:cNvSpPr>
            <a:spLocks noGrp="1"/>
          </p:cNvSpPr>
          <p:nvPr>
            <p:ph type="sldNum" sz="quarter" idx="12"/>
          </p:nvPr>
        </p:nvSpPr>
        <p:spPr/>
        <p:txBody>
          <a:bodyPr/>
          <a:lstStyle/>
          <a:p>
            <a:fld id="{D64C2E93-6EB8-4C4B-928B-B672EF7C846A}" type="slidenum">
              <a:rPr lang="en-US" smtClean="0"/>
              <a:t>‹#›</a:t>
            </a:fld>
            <a:endParaRPr lang="en-US"/>
          </a:p>
        </p:txBody>
      </p:sp>
    </p:spTree>
    <p:extLst>
      <p:ext uri="{BB962C8B-B14F-4D97-AF65-F5344CB8AC3E}">
        <p14:creationId xmlns:p14="http://schemas.microsoft.com/office/powerpoint/2010/main" val="367325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6251-6194-430D-A8C0-32993595C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BA223F-0492-4C3B-883D-8C7CAEDEA8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80D845-CC6F-4B91-8CE6-4FE832489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463C3-D902-4028-9610-7BCD0E300E9C}"/>
              </a:ext>
            </a:extLst>
          </p:cNvPr>
          <p:cNvSpPr>
            <a:spLocks noGrp="1"/>
          </p:cNvSpPr>
          <p:nvPr>
            <p:ph type="dt" sz="half" idx="10"/>
          </p:nvPr>
        </p:nvSpPr>
        <p:spPr/>
        <p:txBody>
          <a:bodyPr/>
          <a:lstStyle/>
          <a:p>
            <a:fld id="{0E7236B2-DCF6-42CF-85CF-F42395023E0F}" type="datetime1">
              <a:rPr lang="en-US" smtClean="0"/>
              <a:t>7/23/2021</a:t>
            </a:fld>
            <a:endParaRPr lang="en-US"/>
          </a:p>
        </p:txBody>
      </p:sp>
      <p:sp>
        <p:nvSpPr>
          <p:cNvPr id="6" name="Footer Placeholder 5">
            <a:extLst>
              <a:ext uri="{FF2B5EF4-FFF2-40B4-BE49-F238E27FC236}">
                <a16:creationId xmlns:a16="http://schemas.microsoft.com/office/drawing/2014/main" id="{E4893FB7-26E0-4875-96C7-AC33F2078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866A4-320B-4CF7-A79A-163A89156118}"/>
              </a:ext>
            </a:extLst>
          </p:cNvPr>
          <p:cNvSpPr>
            <a:spLocks noGrp="1"/>
          </p:cNvSpPr>
          <p:nvPr>
            <p:ph type="sldNum" sz="quarter" idx="12"/>
          </p:nvPr>
        </p:nvSpPr>
        <p:spPr/>
        <p:txBody>
          <a:bodyPr/>
          <a:lstStyle/>
          <a:p>
            <a:fld id="{D64C2E93-6EB8-4C4B-928B-B672EF7C846A}" type="slidenum">
              <a:rPr lang="en-US" smtClean="0"/>
              <a:t>‹#›</a:t>
            </a:fld>
            <a:endParaRPr lang="en-US"/>
          </a:p>
        </p:txBody>
      </p:sp>
    </p:spTree>
    <p:extLst>
      <p:ext uri="{BB962C8B-B14F-4D97-AF65-F5344CB8AC3E}">
        <p14:creationId xmlns:p14="http://schemas.microsoft.com/office/powerpoint/2010/main" val="402135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2526D-18DA-4AF3-9730-24CF109D1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F13C0A-151A-4124-BA6B-844685859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49D67-D644-4BE4-AA68-B5C189D16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E5E9A-7573-4A3C-871F-5AA442A99971}" type="datetime1">
              <a:rPr lang="en-US" smtClean="0"/>
              <a:t>7/23/2021</a:t>
            </a:fld>
            <a:endParaRPr lang="en-US"/>
          </a:p>
        </p:txBody>
      </p:sp>
      <p:sp>
        <p:nvSpPr>
          <p:cNvPr id="5" name="Footer Placeholder 4">
            <a:extLst>
              <a:ext uri="{FF2B5EF4-FFF2-40B4-BE49-F238E27FC236}">
                <a16:creationId xmlns:a16="http://schemas.microsoft.com/office/drawing/2014/main" id="{4263C46C-36E5-40C3-B46C-7111428525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E829E0-1264-4289-AD2B-41D4922FB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C2E93-6EB8-4C4B-928B-B672EF7C846A}" type="slidenum">
              <a:rPr lang="en-US" smtClean="0"/>
              <a:t>‹#›</a:t>
            </a:fld>
            <a:endParaRPr lang="en-US"/>
          </a:p>
        </p:txBody>
      </p:sp>
    </p:spTree>
    <p:extLst>
      <p:ext uri="{BB962C8B-B14F-4D97-AF65-F5344CB8AC3E}">
        <p14:creationId xmlns:p14="http://schemas.microsoft.com/office/powerpoint/2010/main" val="1001229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08A4-D77F-4E7F-B85E-EAED70E954F6}"/>
              </a:ext>
            </a:extLst>
          </p:cNvPr>
          <p:cNvSpPr>
            <a:spLocks noGrp="1"/>
          </p:cNvSpPr>
          <p:nvPr>
            <p:ph type="ctrTitle"/>
          </p:nvPr>
        </p:nvSpPr>
        <p:spPr>
          <a:xfrm>
            <a:off x="667789" y="623600"/>
            <a:ext cx="3954087" cy="839441"/>
          </a:xfrm>
        </p:spPr>
        <p:txBody>
          <a:bodyPr>
            <a:normAutofit/>
          </a:bodyPr>
          <a:lstStyle/>
          <a:p>
            <a:r>
              <a:rPr lang="en-US" sz="4400" b="1" dirty="0"/>
              <a:t>Pancake Flipping</a:t>
            </a:r>
          </a:p>
        </p:txBody>
      </p:sp>
      <p:sp>
        <p:nvSpPr>
          <p:cNvPr id="3" name="Subtitle 2">
            <a:extLst>
              <a:ext uri="{FF2B5EF4-FFF2-40B4-BE49-F238E27FC236}">
                <a16:creationId xmlns:a16="http://schemas.microsoft.com/office/drawing/2014/main" id="{3C98A896-1F88-4005-8FBB-A7EE47D53CE3}"/>
              </a:ext>
            </a:extLst>
          </p:cNvPr>
          <p:cNvSpPr>
            <a:spLocks noGrp="1"/>
          </p:cNvSpPr>
          <p:nvPr>
            <p:ph type="subTitle" idx="1"/>
          </p:nvPr>
        </p:nvSpPr>
        <p:spPr>
          <a:xfrm>
            <a:off x="1338349" y="1463041"/>
            <a:ext cx="9750828" cy="3029989"/>
          </a:xfrm>
        </p:spPr>
        <p:txBody>
          <a:bodyPr>
            <a:normAutofit lnSpcReduction="10000"/>
          </a:bodyPr>
          <a:lstStyle/>
          <a:p>
            <a:pPr marL="0" marR="0" algn="l">
              <a:lnSpc>
                <a:spcPct val="150000"/>
              </a:lnSpc>
              <a:spcBef>
                <a:spcPts val="0"/>
              </a:spcBef>
              <a:spcAft>
                <a:spcPts val="0"/>
              </a:spcAft>
            </a:pPr>
            <a:r>
              <a:rPr lang="en-US" sz="1400" dirty="0">
                <a:solidFill>
                  <a:srgbClr val="002060"/>
                </a:solidFill>
                <a:effectLst/>
                <a:latin typeface="Arial" panose="020B0604020202020204" pitchFamily="34" charset="0"/>
                <a:ea typeface="Calibri" panose="020F0502020204030204" pitchFamily="34" charset="0"/>
              </a:rPr>
              <a:t>Arielle and Boris compete in the little-known sport of pancake flipping and have both been nominated for this season's "best pancake flipper" award. Half the people in the pancake flipping league office think Arielle is the better pancake flipper, and the other half think Boris is, so they have retained a data scientist to help solve the issue.</a:t>
            </a:r>
            <a:br>
              <a:rPr lang="en-US" sz="1400" dirty="0">
                <a:solidFill>
                  <a:srgbClr val="002060"/>
                </a:solidFill>
                <a:effectLst/>
                <a:latin typeface="Arial" panose="020B0604020202020204" pitchFamily="34" charset="0"/>
                <a:ea typeface="Calibri" panose="020F0502020204030204" pitchFamily="34" charset="0"/>
              </a:rPr>
            </a:br>
            <a:r>
              <a:rPr lang="en-US" sz="1400" dirty="0">
                <a:solidFill>
                  <a:srgbClr val="002060"/>
                </a:solidFill>
                <a:effectLst/>
                <a:latin typeface="Arial" panose="020B0604020202020204" pitchFamily="34" charset="0"/>
                <a:ea typeface="Calibri" panose="020F0502020204030204" pitchFamily="34" charset="0"/>
              </a:rPr>
              <a:t>The stats from this season are attached. The columns are:</a:t>
            </a:r>
            <a:endParaRPr lang="en-US" sz="1400" dirty="0">
              <a:effectLst/>
              <a:latin typeface="Calibri" panose="020F0502020204030204" pitchFamily="34" charset="0"/>
              <a:ea typeface="Calibri" panose="020F0502020204030204" pitchFamily="34" charset="0"/>
            </a:endParaRPr>
          </a:p>
          <a:p>
            <a:pPr marL="800100" lvl="1" indent="-342900" algn="just">
              <a:lnSpc>
                <a:spcPct val="150000"/>
              </a:lnSpc>
              <a:spcBef>
                <a:spcPts val="0"/>
              </a:spcBef>
              <a:buSzPts val="1000"/>
              <a:buFont typeface="Wingdings" panose="05000000000000000000" pitchFamily="2" charset="2"/>
              <a:buChar char="§"/>
              <a:tabLst>
                <a:tab pos="457200" algn="l"/>
              </a:tabLst>
            </a:pPr>
            <a:r>
              <a:rPr lang="en-US" sz="1200" dirty="0">
                <a:solidFill>
                  <a:srgbClr val="002060"/>
                </a:solidFill>
                <a:effectLst/>
                <a:latin typeface="Arial" panose="020B0604020202020204" pitchFamily="34" charset="0"/>
                <a:ea typeface="Calibri" panose="020F0502020204030204" pitchFamily="34" charset="0"/>
              </a:rPr>
              <a:t>the contestant's name,</a:t>
            </a:r>
            <a:endParaRPr lang="en-US" sz="1200" dirty="0">
              <a:effectLst/>
              <a:latin typeface="Calibri" panose="020F0502020204030204" pitchFamily="34" charset="0"/>
              <a:ea typeface="Calibri" panose="020F0502020204030204" pitchFamily="34" charset="0"/>
            </a:endParaRPr>
          </a:p>
          <a:p>
            <a:pPr marL="800100" lvl="1" indent="-342900" algn="just">
              <a:lnSpc>
                <a:spcPct val="150000"/>
              </a:lnSpc>
              <a:spcBef>
                <a:spcPts val="0"/>
              </a:spcBef>
              <a:buSzPts val="1000"/>
              <a:buFont typeface="Wingdings" panose="05000000000000000000" pitchFamily="2" charset="2"/>
              <a:buChar char="§"/>
              <a:tabLst>
                <a:tab pos="457200" algn="l"/>
              </a:tabLst>
            </a:pPr>
            <a:r>
              <a:rPr lang="en-US" sz="1200" dirty="0">
                <a:solidFill>
                  <a:srgbClr val="002060"/>
                </a:solidFill>
                <a:effectLst/>
                <a:latin typeface="Arial" panose="020B0604020202020204" pitchFamily="34" charset="0"/>
                <a:ea typeface="Calibri" panose="020F0502020204030204" pitchFamily="34" charset="0"/>
              </a:rPr>
              <a:t>the match day,</a:t>
            </a:r>
            <a:endParaRPr lang="en-US" sz="1200" dirty="0">
              <a:effectLst/>
              <a:latin typeface="Calibri" panose="020F0502020204030204" pitchFamily="34" charset="0"/>
              <a:ea typeface="Calibri" panose="020F0502020204030204" pitchFamily="34" charset="0"/>
            </a:endParaRPr>
          </a:p>
          <a:p>
            <a:pPr marL="800100" lvl="1" indent="-342900" algn="just">
              <a:lnSpc>
                <a:spcPct val="150000"/>
              </a:lnSpc>
              <a:spcBef>
                <a:spcPts val="0"/>
              </a:spcBef>
              <a:buSzPts val="1000"/>
              <a:buFont typeface="Wingdings" panose="05000000000000000000" pitchFamily="2" charset="2"/>
              <a:buChar char="§"/>
              <a:tabLst>
                <a:tab pos="457200" algn="l"/>
              </a:tabLst>
            </a:pPr>
            <a:r>
              <a:rPr lang="en-US" sz="1200" dirty="0">
                <a:solidFill>
                  <a:srgbClr val="002060"/>
                </a:solidFill>
                <a:effectLst/>
                <a:latin typeface="Arial" panose="020B0604020202020204" pitchFamily="34" charset="0"/>
                <a:ea typeface="Calibri" panose="020F0502020204030204" pitchFamily="34" charset="0"/>
              </a:rPr>
              <a:t>which hand they used to flip the pancakes,</a:t>
            </a:r>
            <a:endParaRPr lang="en-US" sz="1200" dirty="0">
              <a:effectLst/>
              <a:latin typeface="Calibri" panose="020F0502020204030204" pitchFamily="34" charset="0"/>
              <a:ea typeface="Calibri" panose="020F0502020204030204" pitchFamily="34" charset="0"/>
            </a:endParaRPr>
          </a:p>
          <a:p>
            <a:pPr marL="800100" lvl="1" indent="-342900" algn="just">
              <a:lnSpc>
                <a:spcPct val="150000"/>
              </a:lnSpc>
              <a:spcBef>
                <a:spcPts val="0"/>
              </a:spcBef>
              <a:buSzPts val="1000"/>
              <a:buFont typeface="Wingdings" panose="05000000000000000000" pitchFamily="2" charset="2"/>
              <a:buChar char="§"/>
              <a:tabLst>
                <a:tab pos="457200" algn="l"/>
              </a:tabLst>
            </a:pPr>
            <a:r>
              <a:rPr lang="en-US" sz="1200" dirty="0">
                <a:solidFill>
                  <a:srgbClr val="002060"/>
                </a:solidFill>
                <a:effectLst/>
                <a:latin typeface="Arial" panose="020B0604020202020204" pitchFamily="34" charset="0"/>
                <a:ea typeface="Calibri" panose="020F0502020204030204" pitchFamily="34" charset="0"/>
              </a:rPr>
              <a:t>their score (how many pancakes they flipped successfully), and</a:t>
            </a:r>
            <a:endParaRPr lang="en-US" sz="1200" dirty="0">
              <a:effectLst/>
              <a:latin typeface="Calibri" panose="020F0502020204030204" pitchFamily="34" charset="0"/>
              <a:ea typeface="Calibri" panose="020F0502020204030204" pitchFamily="34" charset="0"/>
            </a:endParaRPr>
          </a:p>
          <a:p>
            <a:pPr marL="800100" lvl="1" indent="-342900" algn="just">
              <a:lnSpc>
                <a:spcPct val="150000"/>
              </a:lnSpc>
              <a:spcBef>
                <a:spcPts val="0"/>
              </a:spcBef>
              <a:buSzPts val="1000"/>
              <a:buFont typeface="Wingdings" panose="05000000000000000000" pitchFamily="2" charset="2"/>
              <a:buChar char="§"/>
              <a:tabLst>
                <a:tab pos="457200" algn="l"/>
              </a:tabLst>
            </a:pPr>
            <a:r>
              <a:rPr lang="en-US" sz="1200" dirty="0">
                <a:solidFill>
                  <a:srgbClr val="002060"/>
                </a:solidFill>
                <a:effectLst/>
                <a:latin typeface="Arial" panose="020B0604020202020204" pitchFamily="34" charset="0"/>
                <a:ea typeface="Calibri" panose="020F0502020204030204" pitchFamily="34" charset="0"/>
              </a:rPr>
              <a:t>how many total pancakes they attempted to flip</a:t>
            </a:r>
            <a:endParaRPr lang="en-US" sz="12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US" sz="1400" dirty="0">
                <a:solidFill>
                  <a:srgbClr val="002060"/>
                </a:solidFill>
                <a:effectLst/>
                <a:latin typeface="Arial" panose="020B0604020202020204" pitchFamily="34" charset="0"/>
                <a:ea typeface="Calibri" panose="020F0502020204030204" pitchFamily="34" charset="0"/>
              </a:rPr>
              <a:t>Is Arielle or Boris the better pancake flipper? Justify your decision. Do both sides have a case here?</a:t>
            </a:r>
            <a:endParaRPr lang="en-US" sz="1400" dirty="0">
              <a:effectLst/>
              <a:latin typeface="Calibri" panose="020F0502020204030204" pitchFamily="34" charset="0"/>
              <a:ea typeface="Calibri" panose="020F0502020204030204" pitchFamily="34" charset="0"/>
            </a:endParaRPr>
          </a:p>
          <a:p>
            <a:pPr algn="just">
              <a:lnSpc>
                <a:spcPct val="150000"/>
              </a:lnSpc>
            </a:pPr>
            <a:endParaRPr lang="en-US" sz="1800" dirty="0"/>
          </a:p>
        </p:txBody>
      </p:sp>
      <p:sp>
        <p:nvSpPr>
          <p:cNvPr id="4" name="Title 1">
            <a:extLst>
              <a:ext uri="{FF2B5EF4-FFF2-40B4-BE49-F238E27FC236}">
                <a16:creationId xmlns:a16="http://schemas.microsoft.com/office/drawing/2014/main" id="{CEF9B650-1C7C-4268-815B-6E20317D203D}"/>
              </a:ext>
            </a:extLst>
          </p:cNvPr>
          <p:cNvSpPr txBox="1">
            <a:spLocks/>
          </p:cNvSpPr>
          <p:nvPr/>
        </p:nvSpPr>
        <p:spPr>
          <a:xfrm>
            <a:off x="8329353" y="4975238"/>
            <a:ext cx="2834640" cy="12343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t>Submitted by,</a:t>
            </a:r>
          </a:p>
          <a:p>
            <a:pPr algn="l"/>
            <a:r>
              <a:rPr lang="en-US" sz="3200" b="1" dirty="0"/>
              <a:t>	Rakesh R</a:t>
            </a:r>
          </a:p>
          <a:p>
            <a:pPr algn="l"/>
            <a:r>
              <a:rPr lang="en-US" sz="1200" b="1" dirty="0"/>
              <a:t>                            23 Jul 2021</a:t>
            </a:r>
            <a:endParaRPr lang="en-US" sz="3200" b="1" dirty="0"/>
          </a:p>
        </p:txBody>
      </p:sp>
      <p:sp>
        <p:nvSpPr>
          <p:cNvPr id="5" name="Slide Number Placeholder 4">
            <a:extLst>
              <a:ext uri="{FF2B5EF4-FFF2-40B4-BE49-F238E27FC236}">
                <a16:creationId xmlns:a16="http://schemas.microsoft.com/office/drawing/2014/main" id="{04474DEA-D55F-42E8-AA71-8BA412B109E7}"/>
              </a:ext>
            </a:extLst>
          </p:cNvPr>
          <p:cNvSpPr>
            <a:spLocks noGrp="1"/>
          </p:cNvSpPr>
          <p:nvPr>
            <p:ph type="sldNum" sz="quarter" idx="12"/>
          </p:nvPr>
        </p:nvSpPr>
        <p:spPr/>
        <p:txBody>
          <a:bodyPr/>
          <a:lstStyle/>
          <a:p>
            <a:fld id="{D64C2E93-6EB8-4C4B-928B-B672EF7C846A}" type="slidenum">
              <a:rPr lang="en-US" smtClean="0"/>
              <a:t>1</a:t>
            </a:fld>
            <a:endParaRPr lang="en-US"/>
          </a:p>
        </p:txBody>
      </p:sp>
    </p:spTree>
    <p:extLst>
      <p:ext uri="{BB962C8B-B14F-4D97-AF65-F5344CB8AC3E}">
        <p14:creationId xmlns:p14="http://schemas.microsoft.com/office/powerpoint/2010/main" val="156469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7F0E-F9C6-4F48-8C74-52AAF2E5077C}"/>
              </a:ext>
            </a:extLst>
          </p:cNvPr>
          <p:cNvSpPr>
            <a:spLocks noGrp="1"/>
          </p:cNvSpPr>
          <p:nvPr>
            <p:ph type="title"/>
          </p:nvPr>
        </p:nvSpPr>
        <p:spPr>
          <a:xfrm>
            <a:off x="655320" y="481504"/>
            <a:ext cx="10515600" cy="931660"/>
          </a:xfrm>
        </p:spPr>
        <p:txBody>
          <a:bodyPr>
            <a:normAutofit/>
          </a:bodyPr>
          <a:lstStyle/>
          <a:p>
            <a:r>
              <a:rPr lang="en-US" sz="3600" b="1" dirty="0"/>
              <a:t>Initial observations</a:t>
            </a:r>
          </a:p>
        </p:txBody>
      </p:sp>
      <p:sp>
        <p:nvSpPr>
          <p:cNvPr id="3" name="Content Placeholder 2">
            <a:extLst>
              <a:ext uri="{FF2B5EF4-FFF2-40B4-BE49-F238E27FC236}">
                <a16:creationId xmlns:a16="http://schemas.microsoft.com/office/drawing/2014/main" id="{F292798E-65BB-4FE8-AD08-34183E579807}"/>
              </a:ext>
            </a:extLst>
          </p:cNvPr>
          <p:cNvSpPr>
            <a:spLocks noGrp="1"/>
          </p:cNvSpPr>
          <p:nvPr>
            <p:ph idx="1"/>
          </p:nvPr>
        </p:nvSpPr>
        <p:spPr>
          <a:xfrm>
            <a:off x="1104207" y="1493115"/>
            <a:ext cx="10332720" cy="5173691"/>
          </a:xfrm>
        </p:spPr>
        <p:txBody>
          <a:bodyPr>
            <a:normAutofit/>
          </a:bodyPr>
          <a:lstStyle/>
          <a:p>
            <a:pPr marL="0" indent="0">
              <a:buNone/>
            </a:pPr>
            <a:r>
              <a:rPr lang="en-US" sz="1800" dirty="0"/>
              <a:t>Out of 50 match days:</a:t>
            </a:r>
          </a:p>
          <a:p>
            <a:pPr lvl="1">
              <a:buFont typeface="Wingdings" panose="05000000000000000000" pitchFamily="2" charset="2"/>
              <a:buChar char="§"/>
            </a:pPr>
            <a:r>
              <a:rPr lang="en-US" sz="1800" b="1" dirty="0">
                <a:highlight>
                  <a:srgbClr val="FFFF00"/>
                </a:highlight>
              </a:rPr>
              <a:t>23 times </a:t>
            </a:r>
            <a:r>
              <a:rPr lang="en-US" sz="1800" dirty="0"/>
              <a:t>each participants has Won and </a:t>
            </a:r>
            <a:r>
              <a:rPr lang="en-US" sz="1800" b="1" dirty="0">
                <a:highlight>
                  <a:srgbClr val="FFFF00"/>
                </a:highlight>
              </a:rPr>
              <a:t>4 times </a:t>
            </a:r>
            <a:r>
              <a:rPr lang="en-US" sz="1800" dirty="0"/>
              <a:t>matches are ended in Draw</a:t>
            </a:r>
          </a:p>
          <a:p>
            <a:pPr lvl="1">
              <a:buFont typeface="Wingdings" panose="05000000000000000000" pitchFamily="2" charset="2"/>
              <a:buChar char="§"/>
            </a:pPr>
            <a:r>
              <a:rPr lang="en-US" sz="1800" dirty="0"/>
              <a:t>Arielle's Dominant hand is 'R' with which he has played 35 matches and remaining 15 matches with 'L'</a:t>
            </a:r>
          </a:p>
          <a:p>
            <a:pPr lvl="1">
              <a:buFont typeface="Wingdings" panose="05000000000000000000" pitchFamily="2" charset="2"/>
              <a:buChar char="§"/>
            </a:pPr>
            <a:r>
              <a:rPr lang="en-US" sz="1800" dirty="0"/>
              <a:t>Boris's Dominant hand is 'L' with which he has played 35 matches and remaining 15 matches with ‘R’</a:t>
            </a:r>
          </a:p>
          <a:p>
            <a:pPr marL="0" indent="0">
              <a:buNone/>
            </a:pPr>
            <a:r>
              <a:rPr lang="en-US" sz="1800" dirty="0"/>
              <a:t>Total successful flips by:</a:t>
            </a:r>
          </a:p>
          <a:p>
            <a:pPr lvl="1">
              <a:buFont typeface="Wingdings" panose="05000000000000000000" pitchFamily="2" charset="2"/>
              <a:buChar char="§"/>
            </a:pPr>
            <a:r>
              <a:rPr lang="en-US" sz="1800" dirty="0">
                <a:highlight>
                  <a:srgbClr val="FFFF00"/>
                </a:highlight>
              </a:rPr>
              <a:t>Arielle: 341 </a:t>
            </a:r>
            <a:r>
              <a:rPr lang="en-US" sz="1800" dirty="0"/>
              <a:t>out of 1000 attempts (L: 72, R: 269)</a:t>
            </a:r>
          </a:p>
          <a:p>
            <a:pPr lvl="1">
              <a:buFont typeface="Wingdings" panose="05000000000000000000" pitchFamily="2" charset="2"/>
              <a:buChar char="§"/>
            </a:pPr>
            <a:r>
              <a:rPr lang="en-US" sz="1800" dirty="0">
                <a:highlight>
                  <a:srgbClr val="FFFF00"/>
                </a:highlight>
              </a:rPr>
              <a:t>Boris: 338 </a:t>
            </a:r>
            <a:r>
              <a:rPr lang="en-US" sz="1800" dirty="0"/>
              <a:t>out of 1000 attempts (L: 199, R: 139)</a:t>
            </a:r>
          </a:p>
          <a:p>
            <a:pPr lvl="1">
              <a:buFont typeface="Wingdings" panose="05000000000000000000" pitchFamily="2" charset="2"/>
              <a:buChar char="§"/>
            </a:pPr>
            <a:endParaRPr lang="en-US" sz="1800" dirty="0"/>
          </a:p>
          <a:p>
            <a:pPr marL="0" indent="0">
              <a:buNone/>
            </a:pPr>
            <a:r>
              <a:rPr lang="en-US" sz="1800" dirty="0"/>
              <a:t>Though </a:t>
            </a:r>
            <a:r>
              <a:rPr lang="en-US" sz="1800" dirty="0">
                <a:highlight>
                  <a:srgbClr val="00FF00"/>
                </a:highlight>
              </a:rPr>
              <a:t>Ariella has done only 3 flips more than Boris</a:t>
            </a:r>
            <a:r>
              <a:rPr lang="en-US" sz="1800" dirty="0"/>
              <a:t>, we cannot confidently draw the conclusion here and further probing is required to decide.</a:t>
            </a:r>
          </a:p>
          <a:p>
            <a:pPr marL="0" indent="0">
              <a:buNone/>
            </a:pPr>
            <a:endParaRPr lang="en-US" sz="1800" dirty="0"/>
          </a:p>
          <a:p>
            <a:pPr marL="0" indent="0">
              <a:buNone/>
            </a:pPr>
            <a:r>
              <a:rPr lang="en-US" sz="1800" dirty="0"/>
              <a:t>Performed 3 Statistical analysis to arrive at conclusion:</a:t>
            </a:r>
          </a:p>
          <a:p>
            <a:pPr marL="800100" lvl="1" indent="-342900">
              <a:buFont typeface="+mj-lt"/>
              <a:buAutoNum type="arabicPeriod"/>
            </a:pPr>
            <a:r>
              <a:rPr lang="en-US" sz="1800" dirty="0"/>
              <a:t>A/B Testing</a:t>
            </a:r>
          </a:p>
          <a:p>
            <a:pPr marL="800100" lvl="1" indent="-342900">
              <a:buFont typeface="+mj-lt"/>
              <a:buAutoNum type="arabicPeriod"/>
            </a:pPr>
            <a:r>
              <a:rPr lang="en-US" sz="1800" dirty="0"/>
              <a:t>SCI analysis</a:t>
            </a:r>
          </a:p>
          <a:p>
            <a:pPr marL="800100" lvl="1" indent="-342900">
              <a:buFont typeface="+mj-lt"/>
              <a:buAutoNum type="arabicPeriod"/>
            </a:pPr>
            <a:r>
              <a:rPr lang="en-US" sz="1800" dirty="0"/>
              <a:t>CL effect size analysis</a:t>
            </a:r>
          </a:p>
          <a:p>
            <a:pPr marL="800100" lvl="1" indent="-342900">
              <a:buFont typeface="+mj-lt"/>
              <a:buAutoNum type="arabicPeriod"/>
            </a:pPr>
            <a:endParaRPr lang="en-US" sz="1400" dirty="0"/>
          </a:p>
        </p:txBody>
      </p:sp>
      <p:sp>
        <p:nvSpPr>
          <p:cNvPr id="4" name="Slide Number Placeholder 3">
            <a:extLst>
              <a:ext uri="{FF2B5EF4-FFF2-40B4-BE49-F238E27FC236}">
                <a16:creationId xmlns:a16="http://schemas.microsoft.com/office/drawing/2014/main" id="{E6ABF81A-062C-4D09-A907-1A04EF504560}"/>
              </a:ext>
            </a:extLst>
          </p:cNvPr>
          <p:cNvSpPr>
            <a:spLocks noGrp="1"/>
          </p:cNvSpPr>
          <p:nvPr>
            <p:ph type="sldNum" sz="quarter" idx="12"/>
          </p:nvPr>
        </p:nvSpPr>
        <p:spPr/>
        <p:txBody>
          <a:bodyPr/>
          <a:lstStyle/>
          <a:p>
            <a:fld id="{D64C2E93-6EB8-4C4B-928B-B672EF7C846A}" type="slidenum">
              <a:rPr lang="en-US" smtClean="0"/>
              <a:t>2</a:t>
            </a:fld>
            <a:endParaRPr lang="en-US"/>
          </a:p>
        </p:txBody>
      </p:sp>
    </p:spTree>
    <p:extLst>
      <p:ext uri="{BB962C8B-B14F-4D97-AF65-F5344CB8AC3E}">
        <p14:creationId xmlns:p14="http://schemas.microsoft.com/office/powerpoint/2010/main" val="33765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8216-A461-4BB3-8D4B-39D1604F3990}"/>
              </a:ext>
            </a:extLst>
          </p:cNvPr>
          <p:cNvSpPr>
            <a:spLocks noGrp="1"/>
          </p:cNvSpPr>
          <p:nvPr>
            <p:ph type="title"/>
          </p:nvPr>
        </p:nvSpPr>
        <p:spPr>
          <a:xfrm>
            <a:off x="572193" y="232121"/>
            <a:ext cx="10515600" cy="1325563"/>
          </a:xfrm>
        </p:spPr>
        <p:txBody>
          <a:bodyPr>
            <a:normAutofit/>
          </a:bodyPr>
          <a:lstStyle/>
          <a:p>
            <a:r>
              <a:rPr lang="en-US" sz="3600" b="1" dirty="0"/>
              <a:t>A/B testing</a:t>
            </a:r>
          </a:p>
        </p:txBody>
      </p:sp>
      <p:sp>
        <p:nvSpPr>
          <p:cNvPr id="3" name="Content Placeholder 2">
            <a:extLst>
              <a:ext uri="{FF2B5EF4-FFF2-40B4-BE49-F238E27FC236}">
                <a16:creationId xmlns:a16="http://schemas.microsoft.com/office/drawing/2014/main" id="{800F7CF6-2CEF-40CB-829F-AEFBE74B28F5}"/>
              </a:ext>
            </a:extLst>
          </p:cNvPr>
          <p:cNvSpPr>
            <a:spLocks noGrp="1"/>
          </p:cNvSpPr>
          <p:nvPr>
            <p:ph idx="1"/>
          </p:nvPr>
        </p:nvSpPr>
        <p:spPr>
          <a:xfrm>
            <a:off x="838200" y="1349866"/>
            <a:ext cx="10515600" cy="4351338"/>
          </a:xfrm>
        </p:spPr>
        <p:txBody>
          <a:bodyPr>
            <a:normAutofit/>
          </a:bodyPr>
          <a:lstStyle/>
          <a:p>
            <a:pPr marL="0" indent="0">
              <a:buNone/>
            </a:pPr>
            <a:r>
              <a:rPr lang="en-US" sz="1800" dirty="0"/>
              <a:t>A/B testing is a basic randomized control experiment. It is a way to compare the two versions of a variable to find out which performs better in a controlled environment. It is a hypothetical testing methodology for making decisions that estimate population parameters based on sample statistics. To prove the statistical significance of our experiment using a "two-sample T-test".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Here let us adopt this technique to identify the better performing 'Pancake flipper' aka Award winner.</a:t>
            </a:r>
          </a:p>
          <a:p>
            <a:endParaRPr lang="en-US" sz="1800" dirty="0"/>
          </a:p>
          <a:p>
            <a:pPr marL="0" indent="0">
              <a:buNone/>
            </a:pPr>
            <a:r>
              <a:rPr lang="en-US" sz="1800" dirty="0"/>
              <a:t>So, lets define hypothesis for our testing:</a:t>
            </a:r>
          </a:p>
          <a:p>
            <a:pPr marL="800100" lvl="1" indent="-342900">
              <a:buFont typeface="+mj-lt"/>
              <a:buAutoNum type="arabicPeriod"/>
            </a:pPr>
            <a:r>
              <a:rPr lang="en-US" sz="1800" b="1" dirty="0"/>
              <a:t>Null hypothesis</a:t>
            </a:r>
            <a:r>
              <a:rPr lang="en-US" sz="1800" dirty="0"/>
              <a:t>: </a:t>
            </a:r>
            <a:r>
              <a:rPr lang="en-US" sz="1800" dirty="0">
                <a:highlight>
                  <a:srgbClr val="FFFF00"/>
                </a:highlight>
              </a:rPr>
              <a:t>Inconclusive evidence, Arielle and Boris both are equally good.</a:t>
            </a:r>
          </a:p>
          <a:p>
            <a:pPr marL="800100" lvl="1" indent="-342900">
              <a:buFont typeface="+mj-lt"/>
              <a:buAutoNum type="arabicPeriod"/>
            </a:pPr>
            <a:r>
              <a:rPr lang="en-US" sz="1800" b="1" dirty="0"/>
              <a:t>Alternative hypothesis</a:t>
            </a:r>
            <a:r>
              <a:rPr lang="en-US" sz="1800" dirty="0"/>
              <a:t>: </a:t>
            </a:r>
            <a:r>
              <a:rPr lang="en-US" sz="1800" dirty="0">
                <a:highlight>
                  <a:srgbClr val="00FF00"/>
                </a:highlight>
              </a:rPr>
              <a:t>Either Arielle or Boris can be considered as 'Best flipper'.</a:t>
            </a:r>
          </a:p>
        </p:txBody>
      </p:sp>
      <p:pic>
        <p:nvPicPr>
          <p:cNvPr id="4100" name="Picture 4" descr="t-score and SE">
            <a:extLst>
              <a:ext uri="{FF2B5EF4-FFF2-40B4-BE49-F238E27FC236}">
                <a16:creationId xmlns:a16="http://schemas.microsoft.com/office/drawing/2014/main" id="{C51580EB-E894-4846-96AF-1CF75CA56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452" y="2364191"/>
            <a:ext cx="6667500"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380A5C2-9834-497E-B063-CC6B308BABBF}"/>
              </a:ext>
            </a:extLst>
          </p:cNvPr>
          <p:cNvSpPr>
            <a:spLocks noGrp="1"/>
          </p:cNvSpPr>
          <p:nvPr>
            <p:ph type="sldNum" sz="quarter" idx="12"/>
          </p:nvPr>
        </p:nvSpPr>
        <p:spPr/>
        <p:txBody>
          <a:bodyPr/>
          <a:lstStyle/>
          <a:p>
            <a:fld id="{D64C2E93-6EB8-4C4B-928B-B672EF7C846A}" type="slidenum">
              <a:rPr lang="en-US" smtClean="0"/>
              <a:t>3</a:t>
            </a:fld>
            <a:endParaRPr lang="en-US"/>
          </a:p>
        </p:txBody>
      </p:sp>
    </p:spTree>
    <p:extLst>
      <p:ext uri="{BB962C8B-B14F-4D97-AF65-F5344CB8AC3E}">
        <p14:creationId xmlns:p14="http://schemas.microsoft.com/office/powerpoint/2010/main" val="273019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8216-A461-4BB3-8D4B-39D1604F3990}"/>
              </a:ext>
            </a:extLst>
          </p:cNvPr>
          <p:cNvSpPr>
            <a:spLocks noGrp="1"/>
          </p:cNvSpPr>
          <p:nvPr>
            <p:ph type="title"/>
          </p:nvPr>
        </p:nvSpPr>
        <p:spPr>
          <a:xfrm>
            <a:off x="572193" y="232121"/>
            <a:ext cx="10515600" cy="1325563"/>
          </a:xfrm>
        </p:spPr>
        <p:txBody>
          <a:bodyPr>
            <a:normAutofit/>
          </a:bodyPr>
          <a:lstStyle/>
          <a:p>
            <a:r>
              <a:rPr lang="en-US" sz="3600" b="1" dirty="0"/>
              <a:t>Experiment 1: All 50 Match days</a:t>
            </a:r>
          </a:p>
        </p:txBody>
      </p:sp>
      <p:sp>
        <p:nvSpPr>
          <p:cNvPr id="3" name="Content Placeholder 2">
            <a:extLst>
              <a:ext uri="{FF2B5EF4-FFF2-40B4-BE49-F238E27FC236}">
                <a16:creationId xmlns:a16="http://schemas.microsoft.com/office/drawing/2014/main" id="{800F7CF6-2CEF-40CB-829F-AEFBE74B28F5}"/>
              </a:ext>
            </a:extLst>
          </p:cNvPr>
          <p:cNvSpPr>
            <a:spLocks noGrp="1"/>
          </p:cNvSpPr>
          <p:nvPr>
            <p:ph idx="1"/>
          </p:nvPr>
        </p:nvSpPr>
        <p:spPr>
          <a:xfrm>
            <a:off x="849764" y="4195693"/>
            <a:ext cx="10741429" cy="2273212"/>
          </a:xfrm>
        </p:spPr>
        <p:txBody>
          <a:bodyPr>
            <a:normAutofit lnSpcReduction="10000"/>
          </a:bodyPr>
          <a:lstStyle/>
          <a:p>
            <a:pPr marL="0" indent="0">
              <a:buNone/>
            </a:pPr>
            <a:r>
              <a:rPr lang="en-US" sz="1600" b="1" dirty="0"/>
              <a:t>Conclusion:</a:t>
            </a:r>
            <a:endParaRPr lang="en-US" sz="1600" dirty="0"/>
          </a:p>
          <a:p>
            <a:pPr>
              <a:buFont typeface="Wingdings" panose="05000000000000000000" pitchFamily="2" charset="2"/>
              <a:buChar char="§"/>
            </a:pPr>
            <a:r>
              <a:rPr lang="en-US" sz="1600" dirty="0"/>
              <a:t>Here, our p-value is way higher than the significance level </a:t>
            </a:r>
            <a:r>
              <a:rPr lang="en-US" sz="1600" dirty="0" err="1"/>
              <a:t>i.e</a:t>
            </a:r>
            <a:r>
              <a:rPr lang="en-US" sz="1600" dirty="0"/>
              <a:t> 0.05. </a:t>
            </a:r>
          </a:p>
          <a:p>
            <a:pPr>
              <a:buFont typeface="Wingdings" panose="05000000000000000000" pitchFamily="2" charset="2"/>
              <a:buChar char="§"/>
            </a:pPr>
            <a:r>
              <a:rPr lang="en-US" sz="1600" dirty="0"/>
              <a:t>Hence, we cannot reject the null hypothesis. </a:t>
            </a:r>
          </a:p>
          <a:p>
            <a:pPr>
              <a:buFont typeface="Wingdings" panose="05000000000000000000" pitchFamily="2" charset="2"/>
              <a:buChar char="§"/>
            </a:pPr>
            <a:r>
              <a:rPr lang="en-US" sz="1600" dirty="0"/>
              <a:t>This means that based on our A/B testing, scores of Arielle and Boris are not statistically significant.</a:t>
            </a:r>
          </a:p>
          <a:p>
            <a:pPr marL="0" indent="0">
              <a:buNone/>
            </a:pPr>
            <a:endParaRPr lang="en-US" sz="1600" dirty="0">
              <a:highlight>
                <a:srgbClr val="00FF00"/>
              </a:highlight>
            </a:endParaRPr>
          </a:p>
          <a:p>
            <a:pPr marL="0" indent="0">
              <a:buNone/>
            </a:pPr>
            <a:endParaRPr lang="en-US" sz="1600" dirty="0">
              <a:highlight>
                <a:srgbClr val="00FF00"/>
              </a:highlight>
            </a:endParaRPr>
          </a:p>
          <a:p>
            <a:pPr marL="0" indent="0" algn="ctr">
              <a:buNone/>
            </a:pPr>
            <a:r>
              <a:rPr lang="en-US" sz="1600" b="1" dirty="0">
                <a:highlight>
                  <a:srgbClr val="00FF00"/>
                </a:highlight>
              </a:rPr>
              <a:t>Experiment is inconclusive. Arielle and Boris both appears to be equally good.</a:t>
            </a:r>
          </a:p>
          <a:p>
            <a:pPr marL="0" indent="0">
              <a:buNone/>
            </a:pPr>
            <a:endParaRPr lang="en-US" sz="1800" dirty="0">
              <a:highlight>
                <a:srgbClr val="00FF00"/>
              </a:highlight>
            </a:endParaRPr>
          </a:p>
        </p:txBody>
      </p:sp>
      <p:sp>
        <p:nvSpPr>
          <p:cNvPr id="4" name="Rectangle 1">
            <a:extLst>
              <a:ext uri="{FF2B5EF4-FFF2-40B4-BE49-F238E27FC236}">
                <a16:creationId xmlns:a16="http://schemas.microsoft.com/office/drawing/2014/main" id="{CFC542E2-353C-400A-A49B-C61F18102354}"/>
              </a:ext>
            </a:extLst>
          </p:cNvPr>
          <p:cNvSpPr>
            <a:spLocks noChangeArrowheads="1"/>
          </p:cNvSpPr>
          <p:nvPr/>
        </p:nvSpPr>
        <p:spPr bwMode="auto">
          <a:xfrm>
            <a:off x="1030083" y="3197393"/>
            <a:ext cx="325027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T-stat	: 0.118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P-value	: 0.907</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896A15FE-572F-4874-97E3-E369CC247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914" y="1432185"/>
            <a:ext cx="369570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8050FAF-3378-4D59-B1AD-A411F94DC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2614" y="1432185"/>
            <a:ext cx="3600450" cy="2505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74EDA665-48D4-4EAA-A43D-A41B8D71C498}"/>
              </a:ext>
            </a:extLst>
          </p:cNvPr>
          <p:cNvGraphicFramePr>
            <a:graphicFrameLocks noGrp="1"/>
          </p:cNvGraphicFramePr>
          <p:nvPr>
            <p:extLst>
              <p:ext uri="{D42A27DB-BD31-4B8C-83A1-F6EECF244321}">
                <p14:modId xmlns:p14="http://schemas.microsoft.com/office/powerpoint/2010/main" val="1361940294"/>
              </p:ext>
            </p:extLst>
          </p:nvPr>
        </p:nvGraphicFramePr>
        <p:xfrm>
          <a:off x="1030083" y="1521055"/>
          <a:ext cx="3102033" cy="1524000"/>
        </p:xfrm>
        <a:graphic>
          <a:graphicData uri="http://schemas.openxmlformats.org/drawingml/2006/table">
            <a:tbl>
              <a:tblPr firstRow="1" firstCol="1" bandRow="1">
                <a:tableStyleId>{74C1A8A3-306A-4EB7-A6B1-4F7E0EB9C5D6}</a:tableStyleId>
              </a:tblPr>
              <a:tblGrid>
                <a:gridCol w="732907">
                  <a:extLst>
                    <a:ext uri="{9D8B030D-6E8A-4147-A177-3AD203B41FA5}">
                      <a16:colId xmlns:a16="http://schemas.microsoft.com/office/drawing/2014/main" val="597823241"/>
                    </a:ext>
                  </a:extLst>
                </a:gridCol>
                <a:gridCol w="1221971">
                  <a:extLst>
                    <a:ext uri="{9D8B030D-6E8A-4147-A177-3AD203B41FA5}">
                      <a16:colId xmlns:a16="http://schemas.microsoft.com/office/drawing/2014/main" val="1698651015"/>
                    </a:ext>
                  </a:extLst>
                </a:gridCol>
                <a:gridCol w="1147155">
                  <a:extLst>
                    <a:ext uri="{9D8B030D-6E8A-4147-A177-3AD203B41FA5}">
                      <a16:colId xmlns:a16="http://schemas.microsoft.com/office/drawing/2014/main" val="1581403880"/>
                    </a:ext>
                  </a:extLst>
                </a:gridCol>
              </a:tblGrid>
              <a:tr h="293622">
                <a:tc>
                  <a:txBody>
                    <a:bodyPr/>
                    <a:lstStyle/>
                    <a:p>
                      <a:endParaRPr lang="en-US" sz="1400" dirty="0"/>
                    </a:p>
                  </a:txBody>
                  <a:tcPr/>
                </a:tc>
                <a:tc>
                  <a:txBody>
                    <a:bodyPr/>
                    <a:lstStyle/>
                    <a:p>
                      <a:pPr algn="ctr"/>
                      <a:r>
                        <a:rPr lang="en-US" sz="1400" dirty="0"/>
                        <a:t>Arielle</a:t>
                      </a:r>
                    </a:p>
                  </a:txBody>
                  <a:tcPr/>
                </a:tc>
                <a:tc>
                  <a:txBody>
                    <a:bodyPr/>
                    <a:lstStyle/>
                    <a:p>
                      <a:pPr algn="ctr"/>
                      <a:r>
                        <a:rPr lang="en-US" sz="1400" dirty="0"/>
                        <a:t>Boris</a:t>
                      </a:r>
                    </a:p>
                  </a:txBody>
                  <a:tcPr/>
                </a:tc>
                <a:extLst>
                  <a:ext uri="{0D108BD9-81ED-4DB2-BD59-A6C34878D82A}">
                    <a16:rowId xmlns:a16="http://schemas.microsoft.com/office/drawing/2014/main" val="2171134442"/>
                  </a:ext>
                </a:extLst>
              </a:tr>
              <a:tr h="293622">
                <a:tc>
                  <a:txBody>
                    <a:bodyPr/>
                    <a:lstStyle/>
                    <a:p>
                      <a:r>
                        <a:rPr lang="en-US" sz="1400" dirty="0"/>
                        <a:t>Count</a:t>
                      </a:r>
                    </a:p>
                  </a:txBody>
                  <a:tcPr/>
                </a:tc>
                <a:tc>
                  <a:txBody>
                    <a:bodyPr/>
                    <a:lstStyle/>
                    <a:p>
                      <a:pPr algn="ctr"/>
                      <a:r>
                        <a:rPr lang="en-US" sz="1400" dirty="0"/>
                        <a:t>50</a:t>
                      </a:r>
                    </a:p>
                  </a:txBody>
                  <a:tcPr/>
                </a:tc>
                <a:tc>
                  <a:txBody>
                    <a:bodyPr/>
                    <a:lstStyle/>
                    <a:p>
                      <a:pPr algn="ctr"/>
                      <a:r>
                        <a:rPr lang="en-US" sz="1400" dirty="0"/>
                        <a:t>50</a:t>
                      </a:r>
                    </a:p>
                  </a:txBody>
                  <a:tcPr/>
                </a:tc>
                <a:extLst>
                  <a:ext uri="{0D108BD9-81ED-4DB2-BD59-A6C34878D82A}">
                    <a16:rowId xmlns:a16="http://schemas.microsoft.com/office/drawing/2014/main" val="1089955865"/>
                  </a:ext>
                </a:extLst>
              </a:tr>
              <a:tr h="293622">
                <a:tc>
                  <a:txBody>
                    <a:bodyPr/>
                    <a:lstStyle/>
                    <a:p>
                      <a:r>
                        <a:rPr lang="en-US" sz="1400" dirty="0"/>
                        <a:t>Sum</a:t>
                      </a:r>
                    </a:p>
                  </a:txBody>
                  <a:tcPr/>
                </a:tc>
                <a:tc>
                  <a:txBody>
                    <a:bodyPr/>
                    <a:lstStyle/>
                    <a:p>
                      <a:pPr algn="ctr"/>
                      <a:r>
                        <a:rPr lang="en-US" sz="1400" dirty="0"/>
                        <a:t>341</a:t>
                      </a:r>
                    </a:p>
                  </a:txBody>
                  <a:tcPr/>
                </a:tc>
                <a:tc>
                  <a:txBody>
                    <a:bodyPr/>
                    <a:lstStyle/>
                    <a:p>
                      <a:pPr algn="ctr"/>
                      <a:r>
                        <a:rPr lang="en-US" sz="1400" dirty="0"/>
                        <a:t>338</a:t>
                      </a:r>
                    </a:p>
                  </a:txBody>
                  <a:tcPr/>
                </a:tc>
                <a:extLst>
                  <a:ext uri="{0D108BD9-81ED-4DB2-BD59-A6C34878D82A}">
                    <a16:rowId xmlns:a16="http://schemas.microsoft.com/office/drawing/2014/main" val="3477315761"/>
                  </a:ext>
                </a:extLst>
              </a:tr>
              <a:tr h="293622">
                <a:tc>
                  <a:txBody>
                    <a:bodyPr/>
                    <a:lstStyle/>
                    <a:p>
                      <a:r>
                        <a:rPr lang="en-US" sz="1400" dirty="0"/>
                        <a:t>Mean</a:t>
                      </a:r>
                    </a:p>
                  </a:txBody>
                  <a:tcPr/>
                </a:tc>
                <a:tc>
                  <a:txBody>
                    <a:bodyPr/>
                    <a:lstStyle/>
                    <a:p>
                      <a:pPr algn="ctr" fontAlgn="ctr"/>
                      <a:r>
                        <a:rPr lang="en-US" sz="1400" kern="1200" dirty="0">
                          <a:solidFill>
                            <a:schemeClr val="dk1"/>
                          </a:solidFill>
                          <a:latin typeface="+mn-lt"/>
                          <a:ea typeface="+mn-ea"/>
                          <a:cs typeface="+mn-cs"/>
                        </a:rPr>
                        <a:t>6.82</a:t>
                      </a:r>
                    </a:p>
                  </a:txBody>
                  <a:tcPr anchor="ctr"/>
                </a:tc>
                <a:tc>
                  <a:txBody>
                    <a:bodyPr/>
                    <a:lstStyle/>
                    <a:p>
                      <a:pPr algn="ctr" fontAlgn="ctr"/>
                      <a:r>
                        <a:rPr lang="en-US" sz="1400" kern="1200" dirty="0">
                          <a:solidFill>
                            <a:schemeClr val="dk1"/>
                          </a:solidFill>
                          <a:latin typeface="+mn-lt"/>
                          <a:ea typeface="+mn-ea"/>
                          <a:cs typeface="+mn-cs"/>
                        </a:rPr>
                        <a:t>6.76</a:t>
                      </a:r>
                    </a:p>
                  </a:txBody>
                  <a:tcPr anchor="ctr"/>
                </a:tc>
                <a:extLst>
                  <a:ext uri="{0D108BD9-81ED-4DB2-BD59-A6C34878D82A}">
                    <a16:rowId xmlns:a16="http://schemas.microsoft.com/office/drawing/2014/main" val="3144451777"/>
                  </a:ext>
                </a:extLst>
              </a:tr>
              <a:tr h="293622">
                <a:tc>
                  <a:txBody>
                    <a:bodyPr/>
                    <a:lstStyle/>
                    <a:p>
                      <a:r>
                        <a:rPr lang="en-US" sz="1400" dirty="0"/>
                        <a:t>SD</a:t>
                      </a:r>
                    </a:p>
                  </a:txBody>
                  <a:tcPr/>
                </a:tc>
                <a:tc>
                  <a:txBody>
                    <a:bodyPr/>
                    <a:lstStyle/>
                    <a:p>
                      <a:pPr algn="ctr" fontAlgn="ctr"/>
                      <a:r>
                        <a:rPr lang="en-US" sz="1400" kern="1200" dirty="0">
                          <a:solidFill>
                            <a:schemeClr val="dk1"/>
                          </a:solidFill>
                          <a:latin typeface="+mn-lt"/>
                          <a:ea typeface="+mn-ea"/>
                          <a:cs typeface="+mn-cs"/>
                        </a:rPr>
                        <a:t>2.47</a:t>
                      </a:r>
                    </a:p>
                  </a:txBody>
                  <a:tcPr anchor="ctr"/>
                </a:tc>
                <a:tc>
                  <a:txBody>
                    <a:bodyPr/>
                    <a:lstStyle/>
                    <a:p>
                      <a:pPr algn="ctr" fontAlgn="ctr"/>
                      <a:r>
                        <a:rPr lang="en-US" sz="1400" kern="1200" dirty="0">
                          <a:solidFill>
                            <a:schemeClr val="dk1"/>
                          </a:solidFill>
                          <a:latin typeface="+mn-lt"/>
                          <a:ea typeface="+mn-ea"/>
                          <a:cs typeface="+mn-cs"/>
                        </a:rPr>
                        <a:t>2.63</a:t>
                      </a:r>
                    </a:p>
                  </a:txBody>
                  <a:tcPr anchor="ctr"/>
                </a:tc>
                <a:extLst>
                  <a:ext uri="{0D108BD9-81ED-4DB2-BD59-A6C34878D82A}">
                    <a16:rowId xmlns:a16="http://schemas.microsoft.com/office/drawing/2014/main" val="2009250983"/>
                  </a:ext>
                </a:extLst>
              </a:tr>
            </a:tbl>
          </a:graphicData>
        </a:graphic>
      </p:graphicFrame>
      <p:sp>
        <p:nvSpPr>
          <p:cNvPr id="6" name="Slide Number Placeholder 5">
            <a:extLst>
              <a:ext uri="{FF2B5EF4-FFF2-40B4-BE49-F238E27FC236}">
                <a16:creationId xmlns:a16="http://schemas.microsoft.com/office/drawing/2014/main" id="{39D2730E-8C4D-41FA-BB05-F384B1230D33}"/>
              </a:ext>
            </a:extLst>
          </p:cNvPr>
          <p:cNvSpPr>
            <a:spLocks noGrp="1"/>
          </p:cNvSpPr>
          <p:nvPr>
            <p:ph type="sldNum" sz="quarter" idx="12"/>
          </p:nvPr>
        </p:nvSpPr>
        <p:spPr/>
        <p:txBody>
          <a:bodyPr/>
          <a:lstStyle/>
          <a:p>
            <a:fld id="{D64C2E93-6EB8-4C4B-928B-B672EF7C846A}" type="slidenum">
              <a:rPr lang="en-US" smtClean="0"/>
              <a:t>4</a:t>
            </a:fld>
            <a:endParaRPr lang="en-US"/>
          </a:p>
        </p:txBody>
      </p:sp>
    </p:spTree>
    <p:extLst>
      <p:ext uri="{BB962C8B-B14F-4D97-AF65-F5344CB8AC3E}">
        <p14:creationId xmlns:p14="http://schemas.microsoft.com/office/powerpoint/2010/main" val="324041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8216-A461-4BB3-8D4B-39D1604F3990}"/>
              </a:ext>
            </a:extLst>
          </p:cNvPr>
          <p:cNvSpPr>
            <a:spLocks noGrp="1"/>
          </p:cNvSpPr>
          <p:nvPr>
            <p:ph type="title"/>
          </p:nvPr>
        </p:nvSpPr>
        <p:spPr>
          <a:xfrm>
            <a:off x="572193" y="232121"/>
            <a:ext cx="10515600" cy="1325563"/>
          </a:xfrm>
        </p:spPr>
        <p:txBody>
          <a:bodyPr>
            <a:normAutofit/>
          </a:bodyPr>
          <a:lstStyle/>
          <a:p>
            <a:r>
              <a:rPr lang="en-US" sz="3600" b="1" dirty="0"/>
              <a:t>Experiment 2: Dominant hand with 35 Match days</a:t>
            </a:r>
          </a:p>
        </p:txBody>
      </p:sp>
      <p:sp>
        <p:nvSpPr>
          <p:cNvPr id="3" name="Content Placeholder 2">
            <a:extLst>
              <a:ext uri="{FF2B5EF4-FFF2-40B4-BE49-F238E27FC236}">
                <a16:creationId xmlns:a16="http://schemas.microsoft.com/office/drawing/2014/main" id="{800F7CF6-2CEF-40CB-829F-AEFBE74B28F5}"/>
              </a:ext>
            </a:extLst>
          </p:cNvPr>
          <p:cNvSpPr>
            <a:spLocks noGrp="1"/>
          </p:cNvSpPr>
          <p:nvPr>
            <p:ph idx="1"/>
          </p:nvPr>
        </p:nvSpPr>
        <p:spPr>
          <a:xfrm>
            <a:off x="849764" y="4195693"/>
            <a:ext cx="10741429" cy="2273212"/>
          </a:xfrm>
        </p:spPr>
        <p:txBody>
          <a:bodyPr>
            <a:normAutofit lnSpcReduction="10000"/>
          </a:bodyPr>
          <a:lstStyle/>
          <a:p>
            <a:pPr marL="0" indent="0">
              <a:buNone/>
            </a:pPr>
            <a:r>
              <a:rPr lang="en-US" sz="1600" b="1" dirty="0"/>
              <a:t>Conclusion:</a:t>
            </a:r>
            <a:endParaRPr lang="en-US" sz="1600" dirty="0"/>
          </a:p>
          <a:p>
            <a:pPr>
              <a:buFont typeface="Wingdings" panose="05000000000000000000" pitchFamily="2" charset="2"/>
              <a:buChar char="§"/>
            </a:pPr>
            <a:r>
              <a:rPr lang="en-US" sz="1600" dirty="0"/>
              <a:t>Here, our p-value is lower than the significance level </a:t>
            </a:r>
            <a:r>
              <a:rPr lang="en-US" sz="1600" dirty="0" err="1"/>
              <a:t>i.e</a:t>
            </a:r>
            <a:r>
              <a:rPr lang="en-US" sz="1600" dirty="0"/>
              <a:t> 0.05. </a:t>
            </a:r>
          </a:p>
          <a:p>
            <a:pPr>
              <a:buFont typeface="Wingdings" panose="05000000000000000000" pitchFamily="2" charset="2"/>
              <a:buChar char="§"/>
            </a:pPr>
            <a:r>
              <a:rPr lang="en-US" sz="1600" dirty="0"/>
              <a:t>Hence, we can easily reject the null hypothesis. </a:t>
            </a:r>
          </a:p>
          <a:p>
            <a:pPr>
              <a:buFont typeface="Wingdings" panose="05000000000000000000" pitchFamily="2" charset="2"/>
              <a:buChar char="§"/>
            </a:pPr>
            <a:r>
              <a:rPr lang="en-US" sz="1600" dirty="0"/>
              <a:t>This means that based on our A/B testing, scores of Arielle and Boris are statistically significant. </a:t>
            </a:r>
          </a:p>
          <a:p>
            <a:pPr>
              <a:buFont typeface="Wingdings" panose="05000000000000000000" pitchFamily="2" charset="2"/>
              <a:buChar char="§"/>
            </a:pPr>
            <a:r>
              <a:rPr lang="en-US" sz="1600" dirty="0"/>
              <a:t>Arielle has clearly outperformed Boris by a very large margin.</a:t>
            </a:r>
          </a:p>
          <a:p>
            <a:pPr>
              <a:buFont typeface="Wingdings" panose="05000000000000000000" pitchFamily="2" charset="2"/>
              <a:buChar char="§"/>
            </a:pPr>
            <a:endParaRPr lang="en-US" sz="1600" dirty="0">
              <a:highlight>
                <a:srgbClr val="00FF00"/>
              </a:highlight>
            </a:endParaRPr>
          </a:p>
          <a:p>
            <a:pPr marL="0" indent="0" algn="ctr">
              <a:buNone/>
            </a:pPr>
            <a:r>
              <a:rPr lang="en-US" sz="1600" b="1" dirty="0">
                <a:highlight>
                  <a:srgbClr val="00FF00"/>
                </a:highlight>
              </a:rPr>
              <a:t>Arielle (R) is better flipper than Boris (L) while using Dominant hand.</a:t>
            </a:r>
          </a:p>
          <a:p>
            <a:pPr marL="0" indent="0">
              <a:buNone/>
            </a:pPr>
            <a:endParaRPr lang="en-US" sz="1800" dirty="0">
              <a:highlight>
                <a:srgbClr val="00FF00"/>
              </a:highlight>
            </a:endParaRPr>
          </a:p>
        </p:txBody>
      </p:sp>
      <p:sp>
        <p:nvSpPr>
          <p:cNvPr id="4" name="Rectangle 1">
            <a:extLst>
              <a:ext uri="{FF2B5EF4-FFF2-40B4-BE49-F238E27FC236}">
                <a16:creationId xmlns:a16="http://schemas.microsoft.com/office/drawing/2014/main" id="{CFC542E2-353C-400A-A49B-C61F18102354}"/>
              </a:ext>
            </a:extLst>
          </p:cNvPr>
          <p:cNvSpPr>
            <a:spLocks noChangeArrowheads="1"/>
          </p:cNvSpPr>
          <p:nvPr/>
        </p:nvSpPr>
        <p:spPr bwMode="auto">
          <a:xfrm>
            <a:off x="1030083" y="3197393"/>
            <a:ext cx="325027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T-stat	: 3.887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P-value	: </a:t>
            </a:r>
            <a:r>
              <a:rPr lang="en-US" altLang="en-US" sz="2000" b="1" dirty="0">
                <a:solidFill>
                  <a:srgbClr val="000000"/>
                </a:solidFill>
                <a:latin typeface="Courier New" panose="02070309020205020404" pitchFamily="49" charset="0"/>
              </a:rPr>
              <a:t>0.0002</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5">
            <a:extLst>
              <a:ext uri="{FF2B5EF4-FFF2-40B4-BE49-F238E27FC236}">
                <a16:creationId xmlns:a16="http://schemas.microsoft.com/office/drawing/2014/main" id="{74EDA665-48D4-4EAA-A43D-A41B8D71C498}"/>
              </a:ext>
            </a:extLst>
          </p:cNvPr>
          <p:cNvGraphicFramePr>
            <a:graphicFrameLocks noGrp="1"/>
          </p:cNvGraphicFramePr>
          <p:nvPr>
            <p:extLst>
              <p:ext uri="{D42A27DB-BD31-4B8C-83A1-F6EECF244321}">
                <p14:modId xmlns:p14="http://schemas.microsoft.com/office/powerpoint/2010/main" val="1980179482"/>
              </p:ext>
            </p:extLst>
          </p:nvPr>
        </p:nvGraphicFramePr>
        <p:xfrm>
          <a:off x="1030083" y="1521055"/>
          <a:ext cx="3102033" cy="1524000"/>
        </p:xfrm>
        <a:graphic>
          <a:graphicData uri="http://schemas.openxmlformats.org/drawingml/2006/table">
            <a:tbl>
              <a:tblPr firstRow="1" firstCol="1" bandRow="1">
                <a:tableStyleId>{74C1A8A3-306A-4EB7-A6B1-4F7E0EB9C5D6}</a:tableStyleId>
              </a:tblPr>
              <a:tblGrid>
                <a:gridCol w="732907">
                  <a:extLst>
                    <a:ext uri="{9D8B030D-6E8A-4147-A177-3AD203B41FA5}">
                      <a16:colId xmlns:a16="http://schemas.microsoft.com/office/drawing/2014/main" val="597823241"/>
                    </a:ext>
                  </a:extLst>
                </a:gridCol>
                <a:gridCol w="1221971">
                  <a:extLst>
                    <a:ext uri="{9D8B030D-6E8A-4147-A177-3AD203B41FA5}">
                      <a16:colId xmlns:a16="http://schemas.microsoft.com/office/drawing/2014/main" val="1698651015"/>
                    </a:ext>
                  </a:extLst>
                </a:gridCol>
                <a:gridCol w="1147155">
                  <a:extLst>
                    <a:ext uri="{9D8B030D-6E8A-4147-A177-3AD203B41FA5}">
                      <a16:colId xmlns:a16="http://schemas.microsoft.com/office/drawing/2014/main" val="1581403880"/>
                    </a:ext>
                  </a:extLst>
                </a:gridCol>
              </a:tblGrid>
              <a:tr h="293622">
                <a:tc>
                  <a:txBody>
                    <a:bodyPr/>
                    <a:lstStyle/>
                    <a:p>
                      <a:endParaRPr lang="en-US" sz="1400" dirty="0"/>
                    </a:p>
                  </a:txBody>
                  <a:tcPr/>
                </a:tc>
                <a:tc>
                  <a:txBody>
                    <a:bodyPr/>
                    <a:lstStyle/>
                    <a:p>
                      <a:pPr algn="ctr"/>
                      <a:r>
                        <a:rPr lang="en-US" sz="1400" dirty="0"/>
                        <a:t>Arielle</a:t>
                      </a:r>
                    </a:p>
                  </a:txBody>
                  <a:tcPr/>
                </a:tc>
                <a:tc>
                  <a:txBody>
                    <a:bodyPr/>
                    <a:lstStyle/>
                    <a:p>
                      <a:pPr algn="ctr"/>
                      <a:r>
                        <a:rPr lang="en-US" sz="1400" dirty="0"/>
                        <a:t>Boris</a:t>
                      </a:r>
                    </a:p>
                  </a:txBody>
                  <a:tcPr/>
                </a:tc>
                <a:extLst>
                  <a:ext uri="{0D108BD9-81ED-4DB2-BD59-A6C34878D82A}">
                    <a16:rowId xmlns:a16="http://schemas.microsoft.com/office/drawing/2014/main" val="2171134442"/>
                  </a:ext>
                </a:extLst>
              </a:tr>
              <a:tr h="293622">
                <a:tc>
                  <a:txBody>
                    <a:bodyPr/>
                    <a:lstStyle/>
                    <a:p>
                      <a:r>
                        <a:rPr lang="en-US" sz="1400" dirty="0"/>
                        <a:t>Count</a:t>
                      </a:r>
                    </a:p>
                  </a:txBody>
                  <a:tcPr/>
                </a:tc>
                <a:tc>
                  <a:txBody>
                    <a:bodyPr/>
                    <a:lstStyle/>
                    <a:p>
                      <a:pPr algn="ctr"/>
                      <a:r>
                        <a:rPr lang="en-US" sz="1400" dirty="0"/>
                        <a:t>35</a:t>
                      </a:r>
                    </a:p>
                  </a:txBody>
                  <a:tcPr/>
                </a:tc>
                <a:tc>
                  <a:txBody>
                    <a:bodyPr/>
                    <a:lstStyle/>
                    <a:p>
                      <a:pPr algn="ctr"/>
                      <a:r>
                        <a:rPr lang="en-US" sz="1400" dirty="0"/>
                        <a:t>35</a:t>
                      </a:r>
                    </a:p>
                  </a:txBody>
                  <a:tcPr/>
                </a:tc>
                <a:extLst>
                  <a:ext uri="{0D108BD9-81ED-4DB2-BD59-A6C34878D82A}">
                    <a16:rowId xmlns:a16="http://schemas.microsoft.com/office/drawing/2014/main" val="1089955865"/>
                  </a:ext>
                </a:extLst>
              </a:tr>
              <a:tr h="293622">
                <a:tc>
                  <a:txBody>
                    <a:bodyPr/>
                    <a:lstStyle/>
                    <a:p>
                      <a:r>
                        <a:rPr lang="en-US" sz="1400" dirty="0"/>
                        <a:t>Sum</a:t>
                      </a:r>
                    </a:p>
                  </a:txBody>
                  <a:tcPr/>
                </a:tc>
                <a:tc>
                  <a:txBody>
                    <a:bodyPr/>
                    <a:lstStyle/>
                    <a:p>
                      <a:pPr algn="ctr"/>
                      <a:r>
                        <a:rPr lang="en-US" sz="1400" dirty="0"/>
                        <a:t>269</a:t>
                      </a:r>
                    </a:p>
                  </a:txBody>
                  <a:tcPr/>
                </a:tc>
                <a:tc>
                  <a:txBody>
                    <a:bodyPr/>
                    <a:lstStyle/>
                    <a:p>
                      <a:pPr algn="ctr"/>
                      <a:r>
                        <a:rPr lang="en-US" sz="1400" dirty="0"/>
                        <a:t>199</a:t>
                      </a:r>
                    </a:p>
                  </a:txBody>
                  <a:tcPr/>
                </a:tc>
                <a:extLst>
                  <a:ext uri="{0D108BD9-81ED-4DB2-BD59-A6C34878D82A}">
                    <a16:rowId xmlns:a16="http://schemas.microsoft.com/office/drawing/2014/main" val="3477315761"/>
                  </a:ext>
                </a:extLst>
              </a:tr>
              <a:tr h="293622">
                <a:tc>
                  <a:txBody>
                    <a:bodyPr/>
                    <a:lstStyle/>
                    <a:p>
                      <a:r>
                        <a:rPr lang="en-US" sz="1400" dirty="0"/>
                        <a:t>Mean</a:t>
                      </a:r>
                    </a:p>
                  </a:txBody>
                  <a:tcPr/>
                </a:tc>
                <a:tc>
                  <a:txBody>
                    <a:bodyPr/>
                    <a:lstStyle/>
                    <a:p>
                      <a:pPr algn="ctr" fontAlgn="ctr"/>
                      <a:r>
                        <a:rPr lang="en-US" sz="1400" dirty="0"/>
                        <a:t>7.68</a:t>
                      </a:r>
                      <a:endParaRPr lang="en-US" sz="1400" kern="1200" dirty="0">
                        <a:solidFill>
                          <a:schemeClr val="dk1"/>
                        </a:solidFill>
                        <a:latin typeface="+mn-lt"/>
                        <a:ea typeface="+mn-ea"/>
                        <a:cs typeface="+mn-cs"/>
                      </a:endParaRPr>
                    </a:p>
                  </a:txBody>
                  <a:tcPr anchor="ctr"/>
                </a:tc>
                <a:tc>
                  <a:txBody>
                    <a:bodyPr/>
                    <a:lstStyle/>
                    <a:p>
                      <a:pPr algn="ctr" fontAlgn="ctr"/>
                      <a:r>
                        <a:rPr lang="en-US" sz="1400" dirty="0"/>
                        <a:t>5.68</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3144451777"/>
                  </a:ext>
                </a:extLst>
              </a:tr>
              <a:tr h="293622">
                <a:tc>
                  <a:txBody>
                    <a:bodyPr/>
                    <a:lstStyle/>
                    <a:p>
                      <a:r>
                        <a:rPr lang="en-US" sz="1400" dirty="0"/>
                        <a:t>SD</a:t>
                      </a:r>
                    </a:p>
                  </a:txBody>
                  <a:tcPr/>
                </a:tc>
                <a:tc>
                  <a:txBody>
                    <a:bodyPr/>
                    <a:lstStyle/>
                    <a:p>
                      <a:pPr algn="ctr" fontAlgn="ctr"/>
                      <a:r>
                        <a:rPr lang="en-US" sz="1400" dirty="0"/>
                        <a:t>2.12</a:t>
                      </a:r>
                      <a:endParaRPr lang="en-US" sz="1400" kern="1200" dirty="0">
                        <a:solidFill>
                          <a:schemeClr val="dk1"/>
                        </a:solidFill>
                        <a:latin typeface="+mn-lt"/>
                        <a:ea typeface="+mn-ea"/>
                        <a:cs typeface="+mn-cs"/>
                      </a:endParaRPr>
                    </a:p>
                  </a:txBody>
                  <a:tcPr anchor="ctr"/>
                </a:tc>
                <a:tc>
                  <a:txBody>
                    <a:bodyPr/>
                    <a:lstStyle/>
                    <a:p>
                      <a:pPr algn="ctr" fontAlgn="ctr"/>
                      <a:r>
                        <a:rPr lang="en-US" sz="1400" dirty="0"/>
                        <a:t>2.17</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2009250983"/>
                  </a:ext>
                </a:extLst>
              </a:tr>
            </a:tbl>
          </a:graphicData>
        </a:graphic>
      </p:graphicFrame>
      <p:pic>
        <p:nvPicPr>
          <p:cNvPr id="2050" name="Picture 2">
            <a:extLst>
              <a:ext uri="{FF2B5EF4-FFF2-40B4-BE49-F238E27FC236}">
                <a16:creationId xmlns:a16="http://schemas.microsoft.com/office/drawing/2014/main" id="{8332A083-D00F-4606-BE00-04FEFDF97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250" y="1441497"/>
            <a:ext cx="36004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2AE79BF-0CD8-47A0-A631-AE9D86C8D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8700" y="1431972"/>
            <a:ext cx="3657600" cy="254317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A8D69ACC-E64B-4F2B-9F7C-56F570FA9BB2}"/>
              </a:ext>
            </a:extLst>
          </p:cNvPr>
          <p:cNvSpPr>
            <a:spLocks noGrp="1"/>
          </p:cNvSpPr>
          <p:nvPr>
            <p:ph type="sldNum" sz="quarter" idx="12"/>
          </p:nvPr>
        </p:nvSpPr>
        <p:spPr/>
        <p:txBody>
          <a:bodyPr/>
          <a:lstStyle/>
          <a:p>
            <a:fld id="{D64C2E93-6EB8-4C4B-928B-B672EF7C846A}" type="slidenum">
              <a:rPr lang="en-US" smtClean="0"/>
              <a:t>5</a:t>
            </a:fld>
            <a:endParaRPr lang="en-US"/>
          </a:p>
        </p:txBody>
      </p:sp>
    </p:spTree>
    <p:extLst>
      <p:ext uri="{BB962C8B-B14F-4D97-AF65-F5344CB8AC3E}">
        <p14:creationId xmlns:p14="http://schemas.microsoft.com/office/powerpoint/2010/main" val="2010214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8216-A461-4BB3-8D4B-39D1604F3990}"/>
              </a:ext>
            </a:extLst>
          </p:cNvPr>
          <p:cNvSpPr>
            <a:spLocks noGrp="1"/>
          </p:cNvSpPr>
          <p:nvPr>
            <p:ph type="title"/>
          </p:nvPr>
        </p:nvSpPr>
        <p:spPr>
          <a:xfrm>
            <a:off x="572193" y="232121"/>
            <a:ext cx="10515600" cy="1325563"/>
          </a:xfrm>
        </p:spPr>
        <p:txBody>
          <a:bodyPr>
            <a:normAutofit/>
          </a:bodyPr>
          <a:lstStyle/>
          <a:p>
            <a:r>
              <a:rPr lang="en-US" sz="3600" b="1" dirty="0"/>
              <a:t>Experiment 3: Submissive hand with 15 Match days</a:t>
            </a:r>
          </a:p>
        </p:txBody>
      </p:sp>
      <p:sp>
        <p:nvSpPr>
          <p:cNvPr id="3" name="Content Placeholder 2">
            <a:extLst>
              <a:ext uri="{FF2B5EF4-FFF2-40B4-BE49-F238E27FC236}">
                <a16:creationId xmlns:a16="http://schemas.microsoft.com/office/drawing/2014/main" id="{800F7CF6-2CEF-40CB-829F-AEFBE74B28F5}"/>
              </a:ext>
            </a:extLst>
          </p:cNvPr>
          <p:cNvSpPr>
            <a:spLocks noGrp="1"/>
          </p:cNvSpPr>
          <p:nvPr>
            <p:ph idx="1"/>
          </p:nvPr>
        </p:nvSpPr>
        <p:spPr>
          <a:xfrm>
            <a:off x="849764" y="4195693"/>
            <a:ext cx="10741429" cy="2273212"/>
          </a:xfrm>
        </p:spPr>
        <p:txBody>
          <a:bodyPr>
            <a:normAutofit lnSpcReduction="10000"/>
          </a:bodyPr>
          <a:lstStyle/>
          <a:p>
            <a:pPr marL="0" indent="0">
              <a:buNone/>
            </a:pPr>
            <a:r>
              <a:rPr lang="en-US" sz="1600" b="1" dirty="0"/>
              <a:t>Conclusion:</a:t>
            </a:r>
            <a:endParaRPr lang="en-US" sz="1600" dirty="0"/>
          </a:p>
          <a:p>
            <a:pPr>
              <a:buFont typeface="Wingdings" panose="05000000000000000000" pitchFamily="2" charset="2"/>
              <a:buChar char="§"/>
            </a:pPr>
            <a:r>
              <a:rPr lang="en-US" sz="1600" dirty="0"/>
              <a:t>Here, our p-value is lower than the significance level </a:t>
            </a:r>
            <a:r>
              <a:rPr lang="en-US" sz="1600" dirty="0" err="1"/>
              <a:t>i.e</a:t>
            </a:r>
            <a:r>
              <a:rPr lang="en-US" sz="1600" dirty="0"/>
              <a:t> 0.05. </a:t>
            </a:r>
          </a:p>
          <a:p>
            <a:pPr>
              <a:buFont typeface="Wingdings" panose="05000000000000000000" pitchFamily="2" charset="2"/>
              <a:buChar char="§"/>
            </a:pPr>
            <a:r>
              <a:rPr lang="en-US" sz="1600" dirty="0"/>
              <a:t>Hence, we can easily reject the null hypothesis. </a:t>
            </a:r>
          </a:p>
          <a:p>
            <a:pPr>
              <a:buFont typeface="Wingdings" panose="05000000000000000000" pitchFamily="2" charset="2"/>
              <a:buChar char="§"/>
            </a:pPr>
            <a:r>
              <a:rPr lang="en-US" sz="1600" dirty="0"/>
              <a:t>This means that based on our A/B testing, scores of Arielle and Boris are statistically significant.</a:t>
            </a:r>
          </a:p>
          <a:p>
            <a:pPr>
              <a:buFont typeface="Wingdings" panose="05000000000000000000" pitchFamily="2" charset="2"/>
              <a:buChar char="§"/>
            </a:pPr>
            <a:r>
              <a:rPr lang="en-US" sz="1600" dirty="0"/>
              <a:t>Boris has clearly outperformed Arielle by a very large margin.</a:t>
            </a:r>
          </a:p>
          <a:p>
            <a:pPr>
              <a:buFont typeface="Wingdings" panose="05000000000000000000" pitchFamily="2" charset="2"/>
              <a:buChar char="§"/>
            </a:pPr>
            <a:endParaRPr lang="en-US" sz="1600" dirty="0">
              <a:highlight>
                <a:srgbClr val="00FF00"/>
              </a:highlight>
            </a:endParaRPr>
          </a:p>
          <a:p>
            <a:pPr marL="0" indent="0" algn="ctr">
              <a:buNone/>
            </a:pPr>
            <a:r>
              <a:rPr lang="en-US" sz="1600" b="1" dirty="0">
                <a:highlight>
                  <a:srgbClr val="00FF00"/>
                </a:highlight>
              </a:rPr>
              <a:t>Boris (R) is better flipper than Arielle (L) while using Submissive hand.</a:t>
            </a:r>
          </a:p>
          <a:p>
            <a:pPr marL="0" indent="0">
              <a:buNone/>
            </a:pPr>
            <a:endParaRPr lang="en-US" sz="1800" dirty="0">
              <a:highlight>
                <a:srgbClr val="00FF00"/>
              </a:highlight>
            </a:endParaRPr>
          </a:p>
        </p:txBody>
      </p:sp>
      <p:sp>
        <p:nvSpPr>
          <p:cNvPr id="4" name="Rectangle 1">
            <a:extLst>
              <a:ext uri="{FF2B5EF4-FFF2-40B4-BE49-F238E27FC236}">
                <a16:creationId xmlns:a16="http://schemas.microsoft.com/office/drawing/2014/main" id="{CFC542E2-353C-400A-A49B-C61F18102354}"/>
              </a:ext>
            </a:extLst>
          </p:cNvPr>
          <p:cNvSpPr>
            <a:spLocks noChangeArrowheads="1"/>
          </p:cNvSpPr>
          <p:nvPr/>
        </p:nvSpPr>
        <p:spPr bwMode="auto">
          <a:xfrm>
            <a:off x="1030083" y="3197393"/>
            <a:ext cx="3508666"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T-stat	: </a:t>
            </a:r>
            <a:r>
              <a:rPr lang="en-US" altLang="en-US" sz="2000" b="1" dirty="0">
                <a:solidFill>
                  <a:srgbClr val="000000"/>
                </a:solidFill>
                <a:latin typeface="Courier New" panose="02070309020205020404" pitchFamily="49" charset="0"/>
              </a:rPr>
              <a:t>-6.430</a:t>
            </a:r>
            <a:r>
              <a:rPr kumimoji="0" lang="en-US" altLang="en-US" sz="20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P-value	: </a:t>
            </a:r>
            <a:r>
              <a:rPr lang="en-US" altLang="en-US" sz="2000" b="1" dirty="0">
                <a:solidFill>
                  <a:srgbClr val="000000"/>
                </a:solidFill>
                <a:latin typeface="Courier New" panose="02070309020205020404" pitchFamily="49" charset="0"/>
              </a:rPr>
              <a:t>0.000001</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5">
            <a:extLst>
              <a:ext uri="{FF2B5EF4-FFF2-40B4-BE49-F238E27FC236}">
                <a16:creationId xmlns:a16="http://schemas.microsoft.com/office/drawing/2014/main" id="{74EDA665-48D4-4EAA-A43D-A41B8D71C498}"/>
              </a:ext>
            </a:extLst>
          </p:cNvPr>
          <p:cNvGraphicFramePr>
            <a:graphicFrameLocks noGrp="1"/>
          </p:cNvGraphicFramePr>
          <p:nvPr>
            <p:extLst>
              <p:ext uri="{D42A27DB-BD31-4B8C-83A1-F6EECF244321}">
                <p14:modId xmlns:p14="http://schemas.microsoft.com/office/powerpoint/2010/main" val="162547817"/>
              </p:ext>
            </p:extLst>
          </p:nvPr>
        </p:nvGraphicFramePr>
        <p:xfrm>
          <a:off x="1030083" y="1521055"/>
          <a:ext cx="3102033" cy="1524000"/>
        </p:xfrm>
        <a:graphic>
          <a:graphicData uri="http://schemas.openxmlformats.org/drawingml/2006/table">
            <a:tbl>
              <a:tblPr firstRow="1" firstCol="1" bandRow="1">
                <a:tableStyleId>{74C1A8A3-306A-4EB7-A6B1-4F7E0EB9C5D6}</a:tableStyleId>
              </a:tblPr>
              <a:tblGrid>
                <a:gridCol w="732907">
                  <a:extLst>
                    <a:ext uri="{9D8B030D-6E8A-4147-A177-3AD203B41FA5}">
                      <a16:colId xmlns:a16="http://schemas.microsoft.com/office/drawing/2014/main" val="597823241"/>
                    </a:ext>
                  </a:extLst>
                </a:gridCol>
                <a:gridCol w="1221971">
                  <a:extLst>
                    <a:ext uri="{9D8B030D-6E8A-4147-A177-3AD203B41FA5}">
                      <a16:colId xmlns:a16="http://schemas.microsoft.com/office/drawing/2014/main" val="1698651015"/>
                    </a:ext>
                  </a:extLst>
                </a:gridCol>
                <a:gridCol w="1147155">
                  <a:extLst>
                    <a:ext uri="{9D8B030D-6E8A-4147-A177-3AD203B41FA5}">
                      <a16:colId xmlns:a16="http://schemas.microsoft.com/office/drawing/2014/main" val="1581403880"/>
                    </a:ext>
                  </a:extLst>
                </a:gridCol>
              </a:tblGrid>
              <a:tr h="293622">
                <a:tc>
                  <a:txBody>
                    <a:bodyPr/>
                    <a:lstStyle/>
                    <a:p>
                      <a:endParaRPr lang="en-US" sz="1400" dirty="0"/>
                    </a:p>
                  </a:txBody>
                  <a:tcPr/>
                </a:tc>
                <a:tc>
                  <a:txBody>
                    <a:bodyPr/>
                    <a:lstStyle/>
                    <a:p>
                      <a:pPr algn="ctr"/>
                      <a:r>
                        <a:rPr lang="en-US" sz="1400" dirty="0"/>
                        <a:t>Arielle</a:t>
                      </a:r>
                    </a:p>
                  </a:txBody>
                  <a:tcPr/>
                </a:tc>
                <a:tc>
                  <a:txBody>
                    <a:bodyPr/>
                    <a:lstStyle/>
                    <a:p>
                      <a:pPr algn="ctr"/>
                      <a:r>
                        <a:rPr lang="en-US" sz="1400" dirty="0"/>
                        <a:t>Boris</a:t>
                      </a:r>
                    </a:p>
                  </a:txBody>
                  <a:tcPr/>
                </a:tc>
                <a:extLst>
                  <a:ext uri="{0D108BD9-81ED-4DB2-BD59-A6C34878D82A}">
                    <a16:rowId xmlns:a16="http://schemas.microsoft.com/office/drawing/2014/main" val="2171134442"/>
                  </a:ext>
                </a:extLst>
              </a:tr>
              <a:tr h="293622">
                <a:tc>
                  <a:txBody>
                    <a:bodyPr/>
                    <a:lstStyle/>
                    <a:p>
                      <a:r>
                        <a:rPr lang="en-US" sz="1400" dirty="0"/>
                        <a:t>Count</a:t>
                      </a:r>
                    </a:p>
                  </a:txBody>
                  <a:tcPr/>
                </a:tc>
                <a:tc>
                  <a:txBody>
                    <a:bodyPr/>
                    <a:lstStyle/>
                    <a:p>
                      <a:pPr algn="ctr"/>
                      <a:r>
                        <a:rPr lang="en-US" sz="1400" dirty="0"/>
                        <a:t>15</a:t>
                      </a:r>
                    </a:p>
                  </a:txBody>
                  <a:tcPr/>
                </a:tc>
                <a:tc>
                  <a:txBody>
                    <a:bodyPr/>
                    <a:lstStyle/>
                    <a:p>
                      <a:pPr algn="ctr"/>
                      <a:r>
                        <a:rPr lang="en-US" sz="1400" dirty="0"/>
                        <a:t>15</a:t>
                      </a:r>
                    </a:p>
                  </a:txBody>
                  <a:tcPr/>
                </a:tc>
                <a:extLst>
                  <a:ext uri="{0D108BD9-81ED-4DB2-BD59-A6C34878D82A}">
                    <a16:rowId xmlns:a16="http://schemas.microsoft.com/office/drawing/2014/main" val="1089955865"/>
                  </a:ext>
                </a:extLst>
              </a:tr>
              <a:tr h="293622">
                <a:tc>
                  <a:txBody>
                    <a:bodyPr/>
                    <a:lstStyle/>
                    <a:p>
                      <a:r>
                        <a:rPr lang="en-US" sz="1400" dirty="0"/>
                        <a:t>Sum</a:t>
                      </a:r>
                    </a:p>
                  </a:txBody>
                  <a:tcPr/>
                </a:tc>
                <a:tc>
                  <a:txBody>
                    <a:bodyPr/>
                    <a:lstStyle/>
                    <a:p>
                      <a:pPr algn="ctr"/>
                      <a:r>
                        <a:rPr lang="en-US" sz="1400" dirty="0"/>
                        <a:t>72</a:t>
                      </a:r>
                    </a:p>
                  </a:txBody>
                  <a:tcPr/>
                </a:tc>
                <a:tc>
                  <a:txBody>
                    <a:bodyPr/>
                    <a:lstStyle/>
                    <a:p>
                      <a:pPr algn="ctr"/>
                      <a:r>
                        <a:rPr lang="en-US" sz="1400" dirty="0"/>
                        <a:t>139</a:t>
                      </a:r>
                    </a:p>
                  </a:txBody>
                  <a:tcPr/>
                </a:tc>
                <a:extLst>
                  <a:ext uri="{0D108BD9-81ED-4DB2-BD59-A6C34878D82A}">
                    <a16:rowId xmlns:a16="http://schemas.microsoft.com/office/drawing/2014/main" val="3477315761"/>
                  </a:ext>
                </a:extLst>
              </a:tr>
              <a:tr h="293622">
                <a:tc>
                  <a:txBody>
                    <a:bodyPr/>
                    <a:lstStyle/>
                    <a:p>
                      <a:r>
                        <a:rPr lang="en-US" sz="1400" dirty="0"/>
                        <a:t>Mean</a:t>
                      </a:r>
                    </a:p>
                  </a:txBody>
                  <a:tcPr/>
                </a:tc>
                <a:tc>
                  <a:txBody>
                    <a:bodyPr/>
                    <a:lstStyle/>
                    <a:p>
                      <a:pPr algn="ctr" fontAlgn="ctr"/>
                      <a:r>
                        <a:rPr lang="en-US" sz="1400" dirty="0"/>
                        <a:t>4.80</a:t>
                      </a:r>
                      <a:endParaRPr lang="en-US" sz="1400" kern="1200" dirty="0">
                        <a:solidFill>
                          <a:schemeClr val="dk1"/>
                        </a:solidFill>
                        <a:latin typeface="+mn-lt"/>
                        <a:ea typeface="+mn-ea"/>
                        <a:cs typeface="+mn-cs"/>
                      </a:endParaRPr>
                    </a:p>
                  </a:txBody>
                  <a:tcPr anchor="ctr"/>
                </a:tc>
                <a:tc>
                  <a:txBody>
                    <a:bodyPr/>
                    <a:lstStyle/>
                    <a:p>
                      <a:pPr algn="ctr" fontAlgn="ctr"/>
                      <a:r>
                        <a:rPr lang="en-US" sz="1400" dirty="0"/>
                        <a:t>9.26</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3144451777"/>
                  </a:ext>
                </a:extLst>
              </a:tr>
              <a:tr h="293622">
                <a:tc>
                  <a:txBody>
                    <a:bodyPr/>
                    <a:lstStyle/>
                    <a:p>
                      <a:r>
                        <a:rPr lang="en-US" sz="1400" dirty="0"/>
                        <a:t>SD</a:t>
                      </a:r>
                    </a:p>
                  </a:txBody>
                  <a:tcPr/>
                </a:tc>
                <a:tc>
                  <a:txBody>
                    <a:bodyPr/>
                    <a:lstStyle/>
                    <a:p>
                      <a:pPr algn="ctr" fontAlgn="ctr"/>
                      <a:r>
                        <a:rPr lang="en-US" sz="1400" dirty="0"/>
                        <a:t>2.04</a:t>
                      </a:r>
                      <a:endParaRPr lang="en-US" sz="1400" kern="1200" dirty="0">
                        <a:solidFill>
                          <a:schemeClr val="dk1"/>
                        </a:solidFill>
                        <a:latin typeface="+mn-lt"/>
                        <a:ea typeface="+mn-ea"/>
                        <a:cs typeface="+mn-cs"/>
                      </a:endParaRPr>
                    </a:p>
                  </a:txBody>
                  <a:tcPr anchor="ctr"/>
                </a:tc>
                <a:tc>
                  <a:txBody>
                    <a:bodyPr/>
                    <a:lstStyle/>
                    <a:p>
                      <a:pPr algn="ctr" fontAlgn="ctr"/>
                      <a:r>
                        <a:rPr lang="en-US" sz="1400" dirty="0"/>
                        <a:t>1.75</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2009250983"/>
                  </a:ext>
                </a:extLst>
              </a:tr>
            </a:tbl>
          </a:graphicData>
        </a:graphic>
      </p:graphicFrame>
      <p:pic>
        <p:nvPicPr>
          <p:cNvPr id="3076" name="Picture 4">
            <a:extLst>
              <a:ext uri="{FF2B5EF4-FFF2-40B4-BE49-F238E27FC236}">
                <a16:creationId xmlns:a16="http://schemas.microsoft.com/office/drawing/2014/main" id="{877F73ED-5A4E-449C-8E2D-10772CB5D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322" y="1461144"/>
            <a:ext cx="360045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07978E2-A2E6-43D4-82B1-8D53A54CD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5245" y="1499244"/>
            <a:ext cx="3600450" cy="250507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315BBA6E-6282-43AB-AB96-8C3018DC3D05}"/>
              </a:ext>
            </a:extLst>
          </p:cNvPr>
          <p:cNvSpPr>
            <a:spLocks noGrp="1"/>
          </p:cNvSpPr>
          <p:nvPr>
            <p:ph type="sldNum" sz="quarter" idx="12"/>
          </p:nvPr>
        </p:nvSpPr>
        <p:spPr/>
        <p:txBody>
          <a:bodyPr/>
          <a:lstStyle/>
          <a:p>
            <a:fld id="{D64C2E93-6EB8-4C4B-928B-B672EF7C846A}" type="slidenum">
              <a:rPr lang="en-US" smtClean="0"/>
              <a:t>6</a:t>
            </a:fld>
            <a:endParaRPr lang="en-US"/>
          </a:p>
        </p:txBody>
      </p:sp>
    </p:spTree>
    <p:extLst>
      <p:ext uri="{BB962C8B-B14F-4D97-AF65-F5344CB8AC3E}">
        <p14:creationId xmlns:p14="http://schemas.microsoft.com/office/powerpoint/2010/main" val="302269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8216-A461-4BB3-8D4B-39D1604F3990}"/>
              </a:ext>
            </a:extLst>
          </p:cNvPr>
          <p:cNvSpPr>
            <a:spLocks noGrp="1"/>
          </p:cNvSpPr>
          <p:nvPr>
            <p:ph type="title"/>
          </p:nvPr>
        </p:nvSpPr>
        <p:spPr>
          <a:xfrm>
            <a:off x="572193" y="232121"/>
            <a:ext cx="10515600" cy="1325563"/>
          </a:xfrm>
        </p:spPr>
        <p:txBody>
          <a:bodyPr>
            <a:normAutofit/>
          </a:bodyPr>
          <a:lstStyle/>
          <a:p>
            <a:r>
              <a:rPr lang="en-US" sz="3600" b="1" dirty="0"/>
              <a:t>The SCI analysis</a:t>
            </a:r>
          </a:p>
        </p:txBody>
      </p:sp>
      <p:sp>
        <p:nvSpPr>
          <p:cNvPr id="4" name="Rectangle 1">
            <a:extLst>
              <a:ext uri="{FF2B5EF4-FFF2-40B4-BE49-F238E27FC236}">
                <a16:creationId xmlns:a16="http://schemas.microsoft.com/office/drawing/2014/main" id="{CFC542E2-353C-400A-A49B-C61F18102354}"/>
              </a:ext>
            </a:extLst>
          </p:cNvPr>
          <p:cNvSpPr>
            <a:spLocks noChangeArrowheads="1"/>
          </p:cNvSpPr>
          <p:nvPr/>
        </p:nvSpPr>
        <p:spPr bwMode="auto">
          <a:xfrm>
            <a:off x="1098357" y="4668707"/>
            <a:ext cx="235211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SCI	: 6.90%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SSE_A	: </a:t>
            </a:r>
            <a:r>
              <a:rPr lang="en-US" altLang="en-US" sz="2000" b="1" dirty="0">
                <a:solidFill>
                  <a:srgbClr val="000000"/>
                </a:solidFill>
                <a:latin typeface="Courier New" panose="02070309020205020404" pitchFamily="49" charset="0"/>
              </a:rPr>
              <a:t>46.39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SSE_B</a:t>
            </a:r>
            <a:r>
              <a:rPr lang="en-US" altLang="en-US" sz="2000" b="1" dirty="0">
                <a:solidFill>
                  <a:srgbClr val="000000"/>
                </a:solidFill>
                <a:latin typeface="Courier New" panose="02070309020205020404" pitchFamily="49" charset="0"/>
              </a:rPr>
              <a:t>	: 45.56</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5">
            <a:extLst>
              <a:ext uri="{FF2B5EF4-FFF2-40B4-BE49-F238E27FC236}">
                <a16:creationId xmlns:a16="http://schemas.microsoft.com/office/drawing/2014/main" id="{74EDA665-48D4-4EAA-A43D-A41B8D71C498}"/>
              </a:ext>
            </a:extLst>
          </p:cNvPr>
          <p:cNvGraphicFramePr>
            <a:graphicFrameLocks noGrp="1"/>
          </p:cNvGraphicFramePr>
          <p:nvPr>
            <p:extLst>
              <p:ext uri="{D42A27DB-BD31-4B8C-83A1-F6EECF244321}">
                <p14:modId xmlns:p14="http://schemas.microsoft.com/office/powerpoint/2010/main" val="2817185744"/>
              </p:ext>
            </p:extLst>
          </p:nvPr>
        </p:nvGraphicFramePr>
        <p:xfrm>
          <a:off x="8115687" y="2991393"/>
          <a:ext cx="3102033" cy="1524000"/>
        </p:xfrm>
        <a:graphic>
          <a:graphicData uri="http://schemas.openxmlformats.org/drawingml/2006/table">
            <a:tbl>
              <a:tblPr firstRow="1" firstCol="1" bandRow="1">
                <a:tableStyleId>{74C1A8A3-306A-4EB7-A6B1-4F7E0EB9C5D6}</a:tableStyleId>
              </a:tblPr>
              <a:tblGrid>
                <a:gridCol w="732907">
                  <a:extLst>
                    <a:ext uri="{9D8B030D-6E8A-4147-A177-3AD203B41FA5}">
                      <a16:colId xmlns:a16="http://schemas.microsoft.com/office/drawing/2014/main" val="597823241"/>
                    </a:ext>
                  </a:extLst>
                </a:gridCol>
                <a:gridCol w="1221971">
                  <a:extLst>
                    <a:ext uri="{9D8B030D-6E8A-4147-A177-3AD203B41FA5}">
                      <a16:colId xmlns:a16="http://schemas.microsoft.com/office/drawing/2014/main" val="1698651015"/>
                    </a:ext>
                  </a:extLst>
                </a:gridCol>
                <a:gridCol w="1147155">
                  <a:extLst>
                    <a:ext uri="{9D8B030D-6E8A-4147-A177-3AD203B41FA5}">
                      <a16:colId xmlns:a16="http://schemas.microsoft.com/office/drawing/2014/main" val="1581403880"/>
                    </a:ext>
                  </a:extLst>
                </a:gridCol>
              </a:tblGrid>
              <a:tr h="276822">
                <a:tc>
                  <a:txBody>
                    <a:bodyPr/>
                    <a:lstStyle/>
                    <a:p>
                      <a:endParaRPr lang="en-US" sz="1400" dirty="0"/>
                    </a:p>
                  </a:txBody>
                  <a:tcPr/>
                </a:tc>
                <a:tc>
                  <a:txBody>
                    <a:bodyPr/>
                    <a:lstStyle/>
                    <a:p>
                      <a:pPr algn="ctr"/>
                      <a:r>
                        <a:rPr lang="en-US" sz="1400" dirty="0"/>
                        <a:t>Arielle</a:t>
                      </a:r>
                    </a:p>
                  </a:txBody>
                  <a:tcPr/>
                </a:tc>
                <a:tc>
                  <a:txBody>
                    <a:bodyPr/>
                    <a:lstStyle/>
                    <a:p>
                      <a:pPr algn="ctr"/>
                      <a:r>
                        <a:rPr lang="en-US" sz="1400" dirty="0"/>
                        <a:t>Boris</a:t>
                      </a:r>
                    </a:p>
                  </a:txBody>
                  <a:tcPr/>
                </a:tc>
                <a:extLst>
                  <a:ext uri="{0D108BD9-81ED-4DB2-BD59-A6C34878D82A}">
                    <a16:rowId xmlns:a16="http://schemas.microsoft.com/office/drawing/2014/main" val="2171134442"/>
                  </a:ext>
                </a:extLst>
              </a:tr>
              <a:tr h="293622">
                <a:tc>
                  <a:txBody>
                    <a:bodyPr/>
                    <a:lstStyle/>
                    <a:p>
                      <a:r>
                        <a:rPr lang="en-US" sz="1400" dirty="0"/>
                        <a:t>Count</a:t>
                      </a:r>
                    </a:p>
                  </a:txBody>
                  <a:tcPr/>
                </a:tc>
                <a:tc>
                  <a:txBody>
                    <a:bodyPr/>
                    <a:lstStyle/>
                    <a:p>
                      <a:pPr algn="ctr"/>
                      <a:r>
                        <a:rPr lang="en-US" sz="1400" dirty="0"/>
                        <a:t>15</a:t>
                      </a:r>
                    </a:p>
                  </a:txBody>
                  <a:tcPr/>
                </a:tc>
                <a:tc>
                  <a:txBody>
                    <a:bodyPr/>
                    <a:lstStyle/>
                    <a:p>
                      <a:pPr algn="ctr"/>
                      <a:r>
                        <a:rPr lang="en-US" sz="1400" dirty="0"/>
                        <a:t>15</a:t>
                      </a:r>
                    </a:p>
                  </a:txBody>
                  <a:tcPr/>
                </a:tc>
                <a:extLst>
                  <a:ext uri="{0D108BD9-81ED-4DB2-BD59-A6C34878D82A}">
                    <a16:rowId xmlns:a16="http://schemas.microsoft.com/office/drawing/2014/main" val="1089955865"/>
                  </a:ext>
                </a:extLst>
              </a:tr>
              <a:tr h="293622">
                <a:tc>
                  <a:txBody>
                    <a:bodyPr/>
                    <a:lstStyle/>
                    <a:p>
                      <a:r>
                        <a:rPr lang="en-US" sz="1400" dirty="0"/>
                        <a:t>Sum</a:t>
                      </a:r>
                    </a:p>
                  </a:txBody>
                  <a:tcPr/>
                </a:tc>
                <a:tc>
                  <a:txBody>
                    <a:bodyPr/>
                    <a:lstStyle/>
                    <a:p>
                      <a:pPr algn="ctr"/>
                      <a:r>
                        <a:rPr lang="en-US" sz="1400" dirty="0"/>
                        <a:t>72</a:t>
                      </a:r>
                    </a:p>
                  </a:txBody>
                  <a:tcPr/>
                </a:tc>
                <a:tc>
                  <a:txBody>
                    <a:bodyPr/>
                    <a:lstStyle/>
                    <a:p>
                      <a:pPr algn="ctr"/>
                      <a:r>
                        <a:rPr lang="en-US" sz="1400" dirty="0"/>
                        <a:t>139</a:t>
                      </a:r>
                    </a:p>
                  </a:txBody>
                  <a:tcPr/>
                </a:tc>
                <a:extLst>
                  <a:ext uri="{0D108BD9-81ED-4DB2-BD59-A6C34878D82A}">
                    <a16:rowId xmlns:a16="http://schemas.microsoft.com/office/drawing/2014/main" val="3477315761"/>
                  </a:ext>
                </a:extLst>
              </a:tr>
              <a:tr h="293622">
                <a:tc>
                  <a:txBody>
                    <a:bodyPr/>
                    <a:lstStyle/>
                    <a:p>
                      <a:r>
                        <a:rPr lang="en-US" sz="1400" dirty="0"/>
                        <a:t>Mean</a:t>
                      </a:r>
                    </a:p>
                  </a:txBody>
                  <a:tcPr/>
                </a:tc>
                <a:tc>
                  <a:txBody>
                    <a:bodyPr/>
                    <a:lstStyle/>
                    <a:p>
                      <a:pPr algn="ctr" fontAlgn="ctr"/>
                      <a:r>
                        <a:rPr lang="en-US" sz="1400" dirty="0"/>
                        <a:t>4.80</a:t>
                      </a:r>
                      <a:endParaRPr lang="en-US" sz="1400" kern="1200" dirty="0">
                        <a:solidFill>
                          <a:schemeClr val="dk1"/>
                        </a:solidFill>
                        <a:latin typeface="+mn-lt"/>
                        <a:ea typeface="+mn-ea"/>
                        <a:cs typeface="+mn-cs"/>
                      </a:endParaRPr>
                    </a:p>
                  </a:txBody>
                  <a:tcPr anchor="ctr"/>
                </a:tc>
                <a:tc>
                  <a:txBody>
                    <a:bodyPr/>
                    <a:lstStyle/>
                    <a:p>
                      <a:pPr algn="ctr" fontAlgn="ctr"/>
                      <a:r>
                        <a:rPr lang="en-US" sz="1400" dirty="0"/>
                        <a:t>9.26</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3144451777"/>
                  </a:ext>
                </a:extLst>
              </a:tr>
              <a:tr h="293622">
                <a:tc>
                  <a:txBody>
                    <a:bodyPr/>
                    <a:lstStyle/>
                    <a:p>
                      <a:r>
                        <a:rPr lang="en-US" sz="1400" dirty="0"/>
                        <a:t>SD</a:t>
                      </a:r>
                    </a:p>
                  </a:txBody>
                  <a:tcPr/>
                </a:tc>
                <a:tc>
                  <a:txBody>
                    <a:bodyPr/>
                    <a:lstStyle/>
                    <a:p>
                      <a:pPr algn="ctr" fontAlgn="ctr"/>
                      <a:r>
                        <a:rPr lang="en-US" sz="1400" dirty="0"/>
                        <a:t>2.04</a:t>
                      </a:r>
                      <a:endParaRPr lang="en-US" sz="1400" kern="1200" dirty="0">
                        <a:solidFill>
                          <a:schemeClr val="dk1"/>
                        </a:solidFill>
                        <a:latin typeface="+mn-lt"/>
                        <a:ea typeface="+mn-ea"/>
                        <a:cs typeface="+mn-cs"/>
                      </a:endParaRPr>
                    </a:p>
                  </a:txBody>
                  <a:tcPr anchor="ctr"/>
                </a:tc>
                <a:tc>
                  <a:txBody>
                    <a:bodyPr/>
                    <a:lstStyle/>
                    <a:p>
                      <a:pPr algn="ctr" fontAlgn="ctr"/>
                      <a:r>
                        <a:rPr lang="en-US" sz="1400" dirty="0"/>
                        <a:t>1.75</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2009250983"/>
                  </a:ext>
                </a:extLst>
              </a:tr>
            </a:tbl>
          </a:graphicData>
        </a:graphic>
      </p:graphicFrame>
      <p:pic>
        <p:nvPicPr>
          <p:cNvPr id="9" name="Picture 8">
            <a:extLst>
              <a:ext uri="{FF2B5EF4-FFF2-40B4-BE49-F238E27FC236}">
                <a16:creationId xmlns:a16="http://schemas.microsoft.com/office/drawing/2014/main" id="{AFE25188-0331-472C-BE7B-E8DAD6A2A215}"/>
              </a:ext>
            </a:extLst>
          </p:cNvPr>
          <p:cNvPicPr>
            <a:picLocks noChangeAspect="1"/>
          </p:cNvPicPr>
          <p:nvPr/>
        </p:nvPicPr>
        <p:blipFill>
          <a:blip r:embed="rId2"/>
          <a:stretch>
            <a:fillRect/>
          </a:stretch>
        </p:blipFill>
        <p:spPr>
          <a:xfrm>
            <a:off x="1588596" y="1753302"/>
            <a:ext cx="4241397" cy="860181"/>
          </a:xfrm>
          <a:prstGeom prst="rect">
            <a:avLst/>
          </a:prstGeom>
        </p:spPr>
      </p:pic>
      <p:sp>
        <p:nvSpPr>
          <p:cNvPr id="13" name="TextBox 12">
            <a:extLst>
              <a:ext uri="{FF2B5EF4-FFF2-40B4-BE49-F238E27FC236}">
                <a16:creationId xmlns:a16="http://schemas.microsoft.com/office/drawing/2014/main" id="{D90BAB04-F621-4F60-9BFA-4D8F06169EFA}"/>
              </a:ext>
            </a:extLst>
          </p:cNvPr>
          <p:cNvSpPr txBox="1"/>
          <p:nvPr/>
        </p:nvSpPr>
        <p:spPr>
          <a:xfrm>
            <a:off x="854133" y="1379725"/>
            <a:ext cx="2878282" cy="369332"/>
          </a:xfrm>
          <a:prstGeom prst="rect">
            <a:avLst/>
          </a:prstGeom>
          <a:noFill/>
        </p:spPr>
        <p:txBody>
          <a:bodyPr wrap="square">
            <a:spAutoFit/>
          </a:bodyPr>
          <a:lstStyle/>
          <a:p>
            <a:r>
              <a:rPr lang="en-US" dirty="0"/>
              <a:t>Signal Content Index (SCI)</a:t>
            </a:r>
          </a:p>
        </p:txBody>
      </p:sp>
      <p:pic>
        <p:nvPicPr>
          <p:cNvPr id="12" name="Picture 11">
            <a:extLst>
              <a:ext uri="{FF2B5EF4-FFF2-40B4-BE49-F238E27FC236}">
                <a16:creationId xmlns:a16="http://schemas.microsoft.com/office/drawing/2014/main" id="{7FF6E7F2-CE02-4072-BC34-F95C08C39CFF}"/>
              </a:ext>
            </a:extLst>
          </p:cNvPr>
          <p:cNvPicPr>
            <a:picLocks noChangeAspect="1"/>
          </p:cNvPicPr>
          <p:nvPr/>
        </p:nvPicPr>
        <p:blipFill>
          <a:blip r:embed="rId3"/>
          <a:stretch>
            <a:fillRect/>
          </a:stretch>
        </p:blipFill>
        <p:spPr>
          <a:xfrm>
            <a:off x="8376919" y="1749057"/>
            <a:ext cx="1993043" cy="666183"/>
          </a:xfrm>
          <a:prstGeom prst="rect">
            <a:avLst/>
          </a:prstGeom>
        </p:spPr>
      </p:pic>
      <p:sp>
        <p:nvSpPr>
          <p:cNvPr id="17" name="TextBox 16">
            <a:extLst>
              <a:ext uri="{FF2B5EF4-FFF2-40B4-BE49-F238E27FC236}">
                <a16:creationId xmlns:a16="http://schemas.microsoft.com/office/drawing/2014/main" id="{91F45C9F-94E4-4627-BCA9-30B13D558E6C}"/>
              </a:ext>
            </a:extLst>
          </p:cNvPr>
          <p:cNvSpPr txBox="1"/>
          <p:nvPr/>
        </p:nvSpPr>
        <p:spPr>
          <a:xfrm>
            <a:off x="7350761" y="1365728"/>
            <a:ext cx="2878282" cy="369332"/>
          </a:xfrm>
          <a:prstGeom prst="rect">
            <a:avLst/>
          </a:prstGeom>
          <a:noFill/>
        </p:spPr>
        <p:txBody>
          <a:bodyPr wrap="square">
            <a:spAutoFit/>
          </a:bodyPr>
          <a:lstStyle/>
          <a:p>
            <a:r>
              <a:rPr lang="en-US" dirty="0"/>
              <a:t>Sample Signal Energy (SSE)</a:t>
            </a:r>
          </a:p>
        </p:txBody>
      </p:sp>
      <p:graphicFrame>
        <p:nvGraphicFramePr>
          <p:cNvPr id="18" name="Table 5">
            <a:extLst>
              <a:ext uri="{FF2B5EF4-FFF2-40B4-BE49-F238E27FC236}">
                <a16:creationId xmlns:a16="http://schemas.microsoft.com/office/drawing/2014/main" id="{4051C678-571E-41EC-B187-D0BCDC25615B}"/>
              </a:ext>
            </a:extLst>
          </p:cNvPr>
          <p:cNvGraphicFramePr>
            <a:graphicFrameLocks noGrp="1"/>
          </p:cNvGraphicFramePr>
          <p:nvPr>
            <p:extLst>
              <p:ext uri="{D42A27DB-BD31-4B8C-83A1-F6EECF244321}">
                <p14:modId xmlns:p14="http://schemas.microsoft.com/office/powerpoint/2010/main" val="2434752689"/>
              </p:ext>
            </p:extLst>
          </p:nvPr>
        </p:nvGraphicFramePr>
        <p:xfrm>
          <a:off x="4382883" y="2991393"/>
          <a:ext cx="3102033" cy="1524000"/>
        </p:xfrm>
        <a:graphic>
          <a:graphicData uri="http://schemas.openxmlformats.org/drawingml/2006/table">
            <a:tbl>
              <a:tblPr firstRow="1" firstCol="1" bandRow="1">
                <a:tableStyleId>{74C1A8A3-306A-4EB7-A6B1-4F7E0EB9C5D6}</a:tableStyleId>
              </a:tblPr>
              <a:tblGrid>
                <a:gridCol w="732907">
                  <a:extLst>
                    <a:ext uri="{9D8B030D-6E8A-4147-A177-3AD203B41FA5}">
                      <a16:colId xmlns:a16="http://schemas.microsoft.com/office/drawing/2014/main" val="597823241"/>
                    </a:ext>
                  </a:extLst>
                </a:gridCol>
                <a:gridCol w="1221971">
                  <a:extLst>
                    <a:ext uri="{9D8B030D-6E8A-4147-A177-3AD203B41FA5}">
                      <a16:colId xmlns:a16="http://schemas.microsoft.com/office/drawing/2014/main" val="1698651015"/>
                    </a:ext>
                  </a:extLst>
                </a:gridCol>
                <a:gridCol w="1147155">
                  <a:extLst>
                    <a:ext uri="{9D8B030D-6E8A-4147-A177-3AD203B41FA5}">
                      <a16:colId xmlns:a16="http://schemas.microsoft.com/office/drawing/2014/main" val="1581403880"/>
                    </a:ext>
                  </a:extLst>
                </a:gridCol>
              </a:tblGrid>
              <a:tr h="293622">
                <a:tc>
                  <a:txBody>
                    <a:bodyPr/>
                    <a:lstStyle/>
                    <a:p>
                      <a:endParaRPr lang="en-US" sz="1400" dirty="0"/>
                    </a:p>
                  </a:txBody>
                  <a:tcPr/>
                </a:tc>
                <a:tc>
                  <a:txBody>
                    <a:bodyPr/>
                    <a:lstStyle/>
                    <a:p>
                      <a:pPr algn="ctr"/>
                      <a:r>
                        <a:rPr lang="en-US" sz="1400" dirty="0"/>
                        <a:t>Arielle</a:t>
                      </a:r>
                    </a:p>
                  </a:txBody>
                  <a:tcPr/>
                </a:tc>
                <a:tc>
                  <a:txBody>
                    <a:bodyPr/>
                    <a:lstStyle/>
                    <a:p>
                      <a:pPr algn="ctr"/>
                      <a:r>
                        <a:rPr lang="en-US" sz="1400" dirty="0"/>
                        <a:t>Boris</a:t>
                      </a:r>
                    </a:p>
                  </a:txBody>
                  <a:tcPr/>
                </a:tc>
                <a:extLst>
                  <a:ext uri="{0D108BD9-81ED-4DB2-BD59-A6C34878D82A}">
                    <a16:rowId xmlns:a16="http://schemas.microsoft.com/office/drawing/2014/main" val="2171134442"/>
                  </a:ext>
                </a:extLst>
              </a:tr>
              <a:tr h="293622">
                <a:tc>
                  <a:txBody>
                    <a:bodyPr/>
                    <a:lstStyle/>
                    <a:p>
                      <a:r>
                        <a:rPr lang="en-US" sz="1400" dirty="0"/>
                        <a:t>Count</a:t>
                      </a:r>
                    </a:p>
                  </a:txBody>
                  <a:tcPr/>
                </a:tc>
                <a:tc>
                  <a:txBody>
                    <a:bodyPr/>
                    <a:lstStyle/>
                    <a:p>
                      <a:pPr algn="ctr"/>
                      <a:r>
                        <a:rPr lang="en-US" sz="1400" dirty="0"/>
                        <a:t>35</a:t>
                      </a:r>
                    </a:p>
                  </a:txBody>
                  <a:tcPr/>
                </a:tc>
                <a:tc>
                  <a:txBody>
                    <a:bodyPr/>
                    <a:lstStyle/>
                    <a:p>
                      <a:pPr algn="ctr"/>
                      <a:r>
                        <a:rPr lang="en-US" sz="1400" dirty="0"/>
                        <a:t>35</a:t>
                      </a:r>
                    </a:p>
                  </a:txBody>
                  <a:tcPr/>
                </a:tc>
                <a:extLst>
                  <a:ext uri="{0D108BD9-81ED-4DB2-BD59-A6C34878D82A}">
                    <a16:rowId xmlns:a16="http://schemas.microsoft.com/office/drawing/2014/main" val="1089955865"/>
                  </a:ext>
                </a:extLst>
              </a:tr>
              <a:tr h="293622">
                <a:tc>
                  <a:txBody>
                    <a:bodyPr/>
                    <a:lstStyle/>
                    <a:p>
                      <a:r>
                        <a:rPr lang="en-US" sz="1400" dirty="0"/>
                        <a:t>Sum</a:t>
                      </a:r>
                    </a:p>
                  </a:txBody>
                  <a:tcPr/>
                </a:tc>
                <a:tc>
                  <a:txBody>
                    <a:bodyPr/>
                    <a:lstStyle/>
                    <a:p>
                      <a:pPr algn="ctr"/>
                      <a:r>
                        <a:rPr lang="en-US" sz="1400" dirty="0"/>
                        <a:t>269</a:t>
                      </a:r>
                    </a:p>
                  </a:txBody>
                  <a:tcPr/>
                </a:tc>
                <a:tc>
                  <a:txBody>
                    <a:bodyPr/>
                    <a:lstStyle/>
                    <a:p>
                      <a:pPr algn="ctr"/>
                      <a:r>
                        <a:rPr lang="en-US" sz="1400" dirty="0"/>
                        <a:t>199</a:t>
                      </a:r>
                    </a:p>
                  </a:txBody>
                  <a:tcPr/>
                </a:tc>
                <a:extLst>
                  <a:ext uri="{0D108BD9-81ED-4DB2-BD59-A6C34878D82A}">
                    <a16:rowId xmlns:a16="http://schemas.microsoft.com/office/drawing/2014/main" val="3477315761"/>
                  </a:ext>
                </a:extLst>
              </a:tr>
              <a:tr h="293622">
                <a:tc>
                  <a:txBody>
                    <a:bodyPr/>
                    <a:lstStyle/>
                    <a:p>
                      <a:r>
                        <a:rPr lang="en-US" sz="1400" dirty="0"/>
                        <a:t>Mean</a:t>
                      </a:r>
                    </a:p>
                  </a:txBody>
                  <a:tcPr/>
                </a:tc>
                <a:tc>
                  <a:txBody>
                    <a:bodyPr/>
                    <a:lstStyle/>
                    <a:p>
                      <a:pPr algn="ctr" fontAlgn="ctr"/>
                      <a:r>
                        <a:rPr lang="en-US" sz="1400" dirty="0"/>
                        <a:t>7.68</a:t>
                      </a:r>
                      <a:endParaRPr lang="en-US" sz="1400" kern="1200" dirty="0">
                        <a:solidFill>
                          <a:schemeClr val="dk1"/>
                        </a:solidFill>
                        <a:latin typeface="+mn-lt"/>
                        <a:ea typeface="+mn-ea"/>
                        <a:cs typeface="+mn-cs"/>
                      </a:endParaRPr>
                    </a:p>
                  </a:txBody>
                  <a:tcPr anchor="ctr"/>
                </a:tc>
                <a:tc>
                  <a:txBody>
                    <a:bodyPr/>
                    <a:lstStyle/>
                    <a:p>
                      <a:pPr algn="ctr" fontAlgn="ctr"/>
                      <a:r>
                        <a:rPr lang="en-US" sz="1400" dirty="0"/>
                        <a:t>5.68</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3144451777"/>
                  </a:ext>
                </a:extLst>
              </a:tr>
              <a:tr h="293622">
                <a:tc>
                  <a:txBody>
                    <a:bodyPr/>
                    <a:lstStyle/>
                    <a:p>
                      <a:r>
                        <a:rPr lang="en-US" sz="1400" dirty="0"/>
                        <a:t>SD</a:t>
                      </a:r>
                    </a:p>
                  </a:txBody>
                  <a:tcPr/>
                </a:tc>
                <a:tc>
                  <a:txBody>
                    <a:bodyPr/>
                    <a:lstStyle/>
                    <a:p>
                      <a:pPr algn="ctr" fontAlgn="ctr"/>
                      <a:r>
                        <a:rPr lang="en-US" sz="1400" dirty="0"/>
                        <a:t>2.12</a:t>
                      </a:r>
                      <a:endParaRPr lang="en-US" sz="1400" kern="1200" dirty="0">
                        <a:solidFill>
                          <a:schemeClr val="dk1"/>
                        </a:solidFill>
                        <a:latin typeface="+mn-lt"/>
                        <a:ea typeface="+mn-ea"/>
                        <a:cs typeface="+mn-cs"/>
                      </a:endParaRPr>
                    </a:p>
                  </a:txBody>
                  <a:tcPr anchor="ctr"/>
                </a:tc>
                <a:tc>
                  <a:txBody>
                    <a:bodyPr/>
                    <a:lstStyle/>
                    <a:p>
                      <a:pPr algn="ctr" fontAlgn="ctr"/>
                      <a:r>
                        <a:rPr lang="en-US" sz="1400" dirty="0"/>
                        <a:t>2.17</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2009250983"/>
                  </a:ext>
                </a:extLst>
              </a:tr>
            </a:tbl>
          </a:graphicData>
        </a:graphic>
      </p:graphicFrame>
      <p:graphicFrame>
        <p:nvGraphicFramePr>
          <p:cNvPr id="19" name="Table 5">
            <a:extLst>
              <a:ext uri="{FF2B5EF4-FFF2-40B4-BE49-F238E27FC236}">
                <a16:creationId xmlns:a16="http://schemas.microsoft.com/office/drawing/2014/main" id="{E2B4748D-8A56-43B5-A298-1F36F5D4EE90}"/>
              </a:ext>
            </a:extLst>
          </p:cNvPr>
          <p:cNvGraphicFramePr>
            <a:graphicFrameLocks noGrp="1"/>
          </p:cNvGraphicFramePr>
          <p:nvPr>
            <p:extLst>
              <p:ext uri="{D42A27DB-BD31-4B8C-83A1-F6EECF244321}">
                <p14:modId xmlns:p14="http://schemas.microsoft.com/office/powerpoint/2010/main" val="626584207"/>
              </p:ext>
            </p:extLst>
          </p:nvPr>
        </p:nvGraphicFramePr>
        <p:xfrm>
          <a:off x="650079" y="2991393"/>
          <a:ext cx="3102033" cy="1524000"/>
        </p:xfrm>
        <a:graphic>
          <a:graphicData uri="http://schemas.openxmlformats.org/drawingml/2006/table">
            <a:tbl>
              <a:tblPr firstRow="1" firstCol="1" bandRow="1">
                <a:tableStyleId>{74C1A8A3-306A-4EB7-A6B1-4F7E0EB9C5D6}</a:tableStyleId>
              </a:tblPr>
              <a:tblGrid>
                <a:gridCol w="732907">
                  <a:extLst>
                    <a:ext uri="{9D8B030D-6E8A-4147-A177-3AD203B41FA5}">
                      <a16:colId xmlns:a16="http://schemas.microsoft.com/office/drawing/2014/main" val="597823241"/>
                    </a:ext>
                  </a:extLst>
                </a:gridCol>
                <a:gridCol w="1221971">
                  <a:extLst>
                    <a:ext uri="{9D8B030D-6E8A-4147-A177-3AD203B41FA5}">
                      <a16:colId xmlns:a16="http://schemas.microsoft.com/office/drawing/2014/main" val="1698651015"/>
                    </a:ext>
                  </a:extLst>
                </a:gridCol>
                <a:gridCol w="1147155">
                  <a:extLst>
                    <a:ext uri="{9D8B030D-6E8A-4147-A177-3AD203B41FA5}">
                      <a16:colId xmlns:a16="http://schemas.microsoft.com/office/drawing/2014/main" val="1581403880"/>
                    </a:ext>
                  </a:extLst>
                </a:gridCol>
              </a:tblGrid>
              <a:tr h="293622">
                <a:tc>
                  <a:txBody>
                    <a:bodyPr/>
                    <a:lstStyle/>
                    <a:p>
                      <a:endParaRPr lang="en-US" sz="1400" dirty="0"/>
                    </a:p>
                  </a:txBody>
                  <a:tcPr/>
                </a:tc>
                <a:tc>
                  <a:txBody>
                    <a:bodyPr/>
                    <a:lstStyle/>
                    <a:p>
                      <a:pPr algn="ctr"/>
                      <a:r>
                        <a:rPr lang="en-US" sz="1400" dirty="0"/>
                        <a:t>Arielle</a:t>
                      </a:r>
                    </a:p>
                  </a:txBody>
                  <a:tcPr/>
                </a:tc>
                <a:tc>
                  <a:txBody>
                    <a:bodyPr/>
                    <a:lstStyle/>
                    <a:p>
                      <a:pPr algn="ctr"/>
                      <a:r>
                        <a:rPr lang="en-US" sz="1400" dirty="0"/>
                        <a:t>Boris</a:t>
                      </a:r>
                    </a:p>
                  </a:txBody>
                  <a:tcPr/>
                </a:tc>
                <a:extLst>
                  <a:ext uri="{0D108BD9-81ED-4DB2-BD59-A6C34878D82A}">
                    <a16:rowId xmlns:a16="http://schemas.microsoft.com/office/drawing/2014/main" val="2171134442"/>
                  </a:ext>
                </a:extLst>
              </a:tr>
              <a:tr h="293622">
                <a:tc>
                  <a:txBody>
                    <a:bodyPr/>
                    <a:lstStyle/>
                    <a:p>
                      <a:r>
                        <a:rPr lang="en-US" sz="1400" dirty="0"/>
                        <a:t>Count</a:t>
                      </a:r>
                    </a:p>
                  </a:txBody>
                  <a:tcPr/>
                </a:tc>
                <a:tc>
                  <a:txBody>
                    <a:bodyPr/>
                    <a:lstStyle/>
                    <a:p>
                      <a:pPr algn="ctr"/>
                      <a:r>
                        <a:rPr lang="en-US" sz="1400" dirty="0"/>
                        <a:t>50</a:t>
                      </a:r>
                    </a:p>
                  </a:txBody>
                  <a:tcPr/>
                </a:tc>
                <a:tc>
                  <a:txBody>
                    <a:bodyPr/>
                    <a:lstStyle/>
                    <a:p>
                      <a:pPr algn="ctr"/>
                      <a:r>
                        <a:rPr lang="en-US" sz="1400" dirty="0"/>
                        <a:t>50</a:t>
                      </a:r>
                    </a:p>
                  </a:txBody>
                  <a:tcPr/>
                </a:tc>
                <a:extLst>
                  <a:ext uri="{0D108BD9-81ED-4DB2-BD59-A6C34878D82A}">
                    <a16:rowId xmlns:a16="http://schemas.microsoft.com/office/drawing/2014/main" val="1089955865"/>
                  </a:ext>
                </a:extLst>
              </a:tr>
              <a:tr h="293622">
                <a:tc>
                  <a:txBody>
                    <a:bodyPr/>
                    <a:lstStyle/>
                    <a:p>
                      <a:r>
                        <a:rPr lang="en-US" sz="1400" dirty="0"/>
                        <a:t>Sum</a:t>
                      </a:r>
                    </a:p>
                  </a:txBody>
                  <a:tcPr/>
                </a:tc>
                <a:tc>
                  <a:txBody>
                    <a:bodyPr/>
                    <a:lstStyle/>
                    <a:p>
                      <a:pPr algn="ctr"/>
                      <a:r>
                        <a:rPr lang="en-US" sz="1400" dirty="0"/>
                        <a:t>341</a:t>
                      </a:r>
                    </a:p>
                  </a:txBody>
                  <a:tcPr/>
                </a:tc>
                <a:tc>
                  <a:txBody>
                    <a:bodyPr/>
                    <a:lstStyle/>
                    <a:p>
                      <a:pPr algn="ctr"/>
                      <a:r>
                        <a:rPr lang="en-US" sz="1400" dirty="0"/>
                        <a:t>338</a:t>
                      </a:r>
                    </a:p>
                  </a:txBody>
                  <a:tcPr/>
                </a:tc>
                <a:extLst>
                  <a:ext uri="{0D108BD9-81ED-4DB2-BD59-A6C34878D82A}">
                    <a16:rowId xmlns:a16="http://schemas.microsoft.com/office/drawing/2014/main" val="3477315761"/>
                  </a:ext>
                </a:extLst>
              </a:tr>
              <a:tr h="293622">
                <a:tc>
                  <a:txBody>
                    <a:bodyPr/>
                    <a:lstStyle/>
                    <a:p>
                      <a:r>
                        <a:rPr lang="en-US" sz="1400" dirty="0"/>
                        <a:t>Mean</a:t>
                      </a:r>
                    </a:p>
                  </a:txBody>
                  <a:tcPr/>
                </a:tc>
                <a:tc>
                  <a:txBody>
                    <a:bodyPr/>
                    <a:lstStyle/>
                    <a:p>
                      <a:pPr algn="ctr" fontAlgn="ctr"/>
                      <a:r>
                        <a:rPr lang="en-US" sz="1400" kern="1200" dirty="0">
                          <a:solidFill>
                            <a:schemeClr val="dk1"/>
                          </a:solidFill>
                          <a:latin typeface="+mn-lt"/>
                          <a:ea typeface="+mn-ea"/>
                          <a:cs typeface="+mn-cs"/>
                        </a:rPr>
                        <a:t>6.82</a:t>
                      </a:r>
                    </a:p>
                  </a:txBody>
                  <a:tcPr anchor="ctr"/>
                </a:tc>
                <a:tc>
                  <a:txBody>
                    <a:bodyPr/>
                    <a:lstStyle/>
                    <a:p>
                      <a:pPr algn="ctr" fontAlgn="ctr"/>
                      <a:r>
                        <a:rPr lang="en-US" sz="1400" kern="1200" dirty="0">
                          <a:solidFill>
                            <a:schemeClr val="dk1"/>
                          </a:solidFill>
                          <a:latin typeface="+mn-lt"/>
                          <a:ea typeface="+mn-ea"/>
                          <a:cs typeface="+mn-cs"/>
                        </a:rPr>
                        <a:t>6.76</a:t>
                      </a:r>
                    </a:p>
                  </a:txBody>
                  <a:tcPr anchor="ctr"/>
                </a:tc>
                <a:extLst>
                  <a:ext uri="{0D108BD9-81ED-4DB2-BD59-A6C34878D82A}">
                    <a16:rowId xmlns:a16="http://schemas.microsoft.com/office/drawing/2014/main" val="3144451777"/>
                  </a:ext>
                </a:extLst>
              </a:tr>
              <a:tr h="293622">
                <a:tc>
                  <a:txBody>
                    <a:bodyPr/>
                    <a:lstStyle/>
                    <a:p>
                      <a:r>
                        <a:rPr lang="en-US" sz="1400" dirty="0"/>
                        <a:t>SD</a:t>
                      </a:r>
                    </a:p>
                  </a:txBody>
                  <a:tcPr/>
                </a:tc>
                <a:tc>
                  <a:txBody>
                    <a:bodyPr/>
                    <a:lstStyle/>
                    <a:p>
                      <a:pPr algn="ctr" fontAlgn="ctr"/>
                      <a:r>
                        <a:rPr lang="en-US" sz="1400" kern="1200" dirty="0">
                          <a:solidFill>
                            <a:schemeClr val="dk1"/>
                          </a:solidFill>
                          <a:latin typeface="+mn-lt"/>
                          <a:ea typeface="+mn-ea"/>
                          <a:cs typeface="+mn-cs"/>
                        </a:rPr>
                        <a:t>2.47</a:t>
                      </a:r>
                    </a:p>
                  </a:txBody>
                  <a:tcPr anchor="ctr"/>
                </a:tc>
                <a:tc>
                  <a:txBody>
                    <a:bodyPr/>
                    <a:lstStyle/>
                    <a:p>
                      <a:pPr algn="ctr" fontAlgn="ctr"/>
                      <a:r>
                        <a:rPr lang="en-US" sz="1400" kern="1200" dirty="0">
                          <a:solidFill>
                            <a:schemeClr val="dk1"/>
                          </a:solidFill>
                          <a:latin typeface="+mn-lt"/>
                          <a:ea typeface="+mn-ea"/>
                          <a:cs typeface="+mn-cs"/>
                        </a:rPr>
                        <a:t>2.63</a:t>
                      </a:r>
                    </a:p>
                  </a:txBody>
                  <a:tcPr anchor="ctr"/>
                </a:tc>
                <a:extLst>
                  <a:ext uri="{0D108BD9-81ED-4DB2-BD59-A6C34878D82A}">
                    <a16:rowId xmlns:a16="http://schemas.microsoft.com/office/drawing/2014/main" val="2009250983"/>
                  </a:ext>
                </a:extLst>
              </a:tr>
            </a:tbl>
          </a:graphicData>
        </a:graphic>
      </p:graphicFrame>
      <p:sp>
        <p:nvSpPr>
          <p:cNvPr id="20" name="TextBox 19">
            <a:extLst>
              <a:ext uri="{FF2B5EF4-FFF2-40B4-BE49-F238E27FC236}">
                <a16:creationId xmlns:a16="http://schemas.microsoft.com/office/drawing/2014/main" id="{9D203882-4138-4BDA-84E2-3F57E8FEBEE2}"/>
              </a:ext>
            </a:extLst>
          </p:cNvPr>
          <p:cNvSpPr txBox="1"/>
          <p:nvPr/>
        </p:nvSpPr>
        <p:spPr>
          <a:xfrm>
            <a:off x="572193" y="2615354"/>
            <a:ext cx="2878282" cy="369332"/>
          </a:xfrm>
          <a:prstGeom prst="rect">
            <a:avLst/>
          </a:prstGeom>
          <a:noFill/>
        </p:spPr>
        <p:txBody>
          <a:bodyPr wrap="square">
            <a:spAutoFit/>
          </a:bodyPr>
          <a:lstStyle/>
          <a:p>
            <a:r>
              <a:rPr lang="en-US" b="1" dirty="0"/>
              <a:t>Exp: 1 (All)</a:t>
            </a:r>
          </a:p>
        </p:txBody>
      </p:sp>
      <p:sp>
        <p:nvSpPr>
          <p:cNvPr id="21" name="TextBox 20">
            <a:extLst>
              <a:ext uri="{FF2B5EF4-FFF2-40B4-BE49-F238E27FC236}">
                <a16:creationId xmlns:a16="http://schemas.microsoft.com/office/drawing/2014/main" id="{98D5AD8D-B74F-4602-96C8-3574648C37CB}"/>
              </a:ext>
            </a:extLst>
          </p:cNvPr>
          <p:cNvSpPr txBox="1"/>
          <p:nvPr/>
        </p:nvSpPr>
        <p:spPr>
          <a:xfrm>
            <a:off x="4305993" y="2629351"/>
            <a:ext cx="2878282" cy="369332"/>
          </a:xfrm>
          <a:prstGeom prst="rect">
            <a:avLst/>
          </a:prstGeom>
          <a:noFill/>
        </p:spPr>
        <p:txBody>
          <a:bodyPr wrap="square">
            <a:spAutoFit/>
          </a:bodyPr>
          <a:lstStyle/>
          <a:p>
            <a:r>
              <a:rPr lang="en-US" b="1" dirty="0"/>
              <a:t>Exp: 2 (Dominant)</a:t>
            </a:r>
          </a:p>
        </p:txBody>
      </p:sp>
      <p:sp>
        <p:nvSpPr>
          <p:cNvPr id="22" name="TextBox 21">
            <a:extLst>
              <a:ext uri="{FF2B5EF4-FFF2-40B4-BE49-F238E27FC236}">
                <a16:creationId xmlns:a16="http://schemas.microsoft.com/office/drawing/2014/main" id="{3DE50E5E-F5BB-4B17-958D-F8A976D6A85B}"/>
              </a:ext>
            </a:extLst>
          </p:cNvPr>
          <p:cNvSpPr txBox="1"/>
          <p:nvPr/>
        </p:nvSpPr>
        <p:spPr>
          <a:xfrm>
            <a:off x="8039793" y="2629351"/>
            <a:ext cx="2878282" cy="369332"/>
          </a:xfrm>
          <a:prstGeom prst="rect">
            <a:avLst/>
          </a:prstGeom>
          <a:noFill/>
        </p:spPr>
        <p:txBody>
          <a:bodyPr wrap="square">
            <a:spAutoFit/>
          </a:bodyPr>
          <a:lstStyle/>
          <a:p>
            <a:r>
              <a:rPr lang="en-US" b="1" dirty="0"/>
              <a:t>Exp: 3 (Submissive)</a:t>
            </a:r>
          </a:p>
        </p:txBody>
      </p:sp>
      <p:sp>
        <p:nvSpPr>
          <p:cNvPr id="23" name="Rectangle 1">
            <a:extLst>
              <a:ext uri="{FF2B5EF4-FFF2-40B4-BE49-F238E27FC236}">
                <a16:creationId xmlns:a16="http://schemas.microsoft.com/office/drawing/2014/main" id="{87B94EF1-DC0D-4DCA-B073-EA88D5667C36}"/>
              </a:ext>
            </a:extLst>
          </p:cNvPr>
          <p:cNvSpPr>
            <a:spLocks noChangeArrowheads="1"/>
          </p:cNvSpPr>
          <p:nvPr/>
        </p:nvSpPr>
        <p:spPr bwMode="auto">
          <a:xfrm>
            <a:off x="4912283" y="4675060"/>
            <a:ext cx="227199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SCI	: 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highlight>
                  <a:srgbClr val="FFFF00"/>
                </a:highlight>
                <a:latin typeface="Courier New" panose="02070309020205020404" pitchFamily="49" charset="0"/>
              </a:rPr>
              <a:t>SSE_A	: </a:t>
            </a:r>
            <a:r>
              <a:rPr lang="en-US" altLang="en-US" sz="2000" b="1" dirty="0">
                <a:solidFill>
                  <a:srgbClr val="000000"/>
                </a:solidFill>
                <a:highlight>
                  <a:srgbClr val="FFFF00"/>
                </a:highlight>
                <a:latin typeface="Courier New" panose="02070309020205020404" pitchFamily="49" charset="0"/>
              </a:rPr>
              <a:t>58.94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SSE_B</a:t>
            </a:r>
            <a:r>
              <a:rPr lang="en-US" altLang="en-US" sz="2000" b="1" dirty="0">
                <a:solidFill>
                  <a:srgbClr val="000000"/>
                </a:solidFill>
                <a:latin typeface="Courier New" panose="02070309020205020404" pitchFamily="49" charset="0"/>
              </a:rPr>
              <a:t>	: 32.20</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
        <p:nvSpPr>
          <p:cNvPr id="24" name="Rectangle 1">
            <a:extLst>
              <a:ext uri="{FF2B5EF4-FFF2-40B4-BE49-F238E27FC236}">
                <a16:creationId xmlns:a16="http://schemas.microsoft.com/office/drawing/2014/main" id="{FE7E87C2-6AFD-4AA6-A45B-C5E910599F29}"/>
              </a:ext>
            </a:extLst>
          </p:cNvPr>
          <p:cNvSpPr>
            <a:spLocks noChangeArrowheads="1"/>
          </p:cNvSpPr>
          <p:nvPr/>
        </p:nvSpPr>
        <p:spPr bwMode="auto">
          <a:xfrm>
            <a:off x="8817918" y="4697683"/>
            <a:ext cx="226987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SCI	: 6.90%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SSE_A	: </a:t>
            </a:r>
            <a:r>
              <a:rPr lang="en-US" altLang="en-US" sz="2000" b="1" dirty="0">
                <a:solidFill>
                  <a:srgbClr val="000000"/>
                </a:solidFill>
                <a:latin typeface="Courier New" panose="02070309020205020404" pitchFamily="49" charset="0"/>
              </a:rPr>
              <a:t>22.78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highlight>
                  <a:srgbClr val="FFFF00"/>
                </a:highlight>
                <a:latin typeface="Courier New" panose="02070309020205020404" pitchFamily="49" charset="0"/>
              </a:rPr>
              <a:t>SSE_B</a:t>
            </a:r>
            <a:r>
              <a:rPr lang="en-US" altLang="en-US" sz="2000" b="1" dirty="0">
                <a:solidFill>
                  <a:srgbClr val="000000"/>
                </a:solidFill>
                <a:highlight>
                  <a:srgbClr val="FFFF00"/>
                </a:highlight>
                <a:latin typeface="Courier New" panose="02070309020205020404" pitchFamily="49" charset="0"/>
              </a:rPr>
              <a:t>	: 85.68</a:t>
            </a:r>
            <a:endParaRPr kumimoji="0" lang="en-US" altLang="en-US" sz="4400" b="1"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27" name="TextBox 26">
            <a:extLst>
              <a:ext uri="{FF2B5EF4-FFF2-40B4-BE49-F238E27FC236}">
                <a16:creationId xmlns:a16="http://schemas.microsoft.com/office/drawing/2014/main" id="{57256C4E-7DBE-4EFD-A826-C709751A8BF3}"/>
              </a:ext>
            </a:extLst>
          </p:cNvPr>
          <p:cNvSpPr txBox="1"/>
          <p:nvPr/>
        </p:nvSpPr>
        <p:spPr>
          <a:xfrm>
            <a:off x="719666" y="5745351"/>
            <a:ext cx="2822250" cy="646331"/>
          </a:xfrm>
          <a:prstGeom prst="rect">
            <a:avLst/>
          </a:prstGeom>
          <a:noFill/>
        </p:spPr>
        <p:txBody>
          <a:bodyPr wrap="square">
            <a:spAutoFit/>
          </a:bodyPr>
          <a:lstStyle/>
          <a:p>
            <a:pPr marL="0" indent="0" algn="ctr">
              <a:buNone/>
            </a:pPr>
            <a:r>
              <a:rPr lang="en-US" sz="1800" b="1" dirty="0">
                <a:highlight>
                  <a:srgbClr val="00FF00"/>
                </a:highlight>
              </a:rPr>
              <a:t>Arielle and Boris both appears to be equally good.</a:t>
            </a:r>
          </a:p>
        </p:txBody>
      </p:sp>
      <p:sp>
        <p:nvSpPr>
          <p:cNvPr id="29" name="TextBox 28">
            <a:extLst>
              <a:ext uri="{FF2B5EF4-FFF2-40B4-BE49-F238E27FC236}">
                <a16:creationId xmlns:a16="http://schemas.microsoft.com/office/drawing/2014/main" id="{95BB25C0-D952-43BD-9358-5CBE5B6FA2BC}"/>
              </a:ext>
            </a:extLst>
          </p:cNvPr>
          <p:cNvSpPr txBox="1"/>
          <p:nvPr/>
        </p:nvSpPr>
        <p:spPr>
          <a:xfrm>
            <a:off x="3915101" y="5758057"/>
            <a:ext cx="3829784" cy="646331"/>
          </a:xfrm>
          <a:prstGeom prst="rect">
            <a:avLst/>
          </a:prstGeom>
          <a:noFill/>
        </p:spPr>
        <p:txBody>
          <a:bodyPr wrap="square">
            <a:spAutoFit/>
          </a:bodyPr>
          <a:lstStyle/>
          <a:p>
            <a:pPr marL="0" indent="0" algn="ctr">
              <a:buNone/>
            </a:pPr>
            <a:r>
              <a:rPr lang="en-US" sz="1800" b="1" dirty="0">
                <a:highlight>
                  <a:srgbClr val="00FF00"/>
                </a:highlight>
              </a:rPr>
              <a:t>Arielle (R) is better flipper than Boris (L) while using Dominant hand.</a:t>
            </a:r>
          </a:p>
        </p:txBody>
      </p:sp>
      <p:sp>
        <p:nvSpPr>
          <p:cNvPr id="31" name="TextBox 30">
            <a:extLst>
              <a:ext uri="{FF2B5EF4-FFF2-40B4-BE49-F238E27FC236}">
                <a16:creationId xmlns:a16="http://schemas.microsoft.com/office/drawing/2014/main" id="{95AEBF58-3291-4DC9-85A6-96571EFC49B7}"/>
              </a:ext>
            </a:extLst>
          </p:cNvPr>
          <p:cNvSpPr txBox="1"/>
          <p:nvPr/>
        </p:nvSpPr>
        <p:spPr>
          <a:xfrm>
            <a:off x="7744885" y="5745351"/>
            <a:ext cx="3939028" cy="646331"/>
          </a:xfrm>
          <a:prstGeom prst="rect">
            <a:avLst/>
          </a:prstGeom>
          <a:noFill/>
        </p:spPr>
        <p:txBody>
          <a:bodyPr wrap="square">
            <a:spAutoFit/>
          </a:bodyPr>
          <a:lstStyle/>
          <a:p>
            <a:pPr marL="0" indent="0" algn="ctr">
              <a:buNone/>
            </a:pPr>
            <a:r>
              <a:rPr lang="en-US" sz="1800" b="1" dirty="0">
                <a:highlight>
                  <a:srgbClr val="00FF00"/>
                </a:highlight>
              </a:rPr>
              <a:t>Boris (R) is better flipper than Arielle (L) while using Submissive hand.</a:t>
            </a:r>
          </a:p>
        </p:txBody>
      </p:sp>
      <p:sp>
        <p:nvSpPr>
          <p:cNvPr id="28" name="Slide Number Placeholder 27">
            <a:extLst>
              <a:ext uri="{FF2B5EF4-FFF2-40B4-BE49-F238E27FC236}">
                <a16:creationId xmlns:a16="http://schemas.microsoft.com/office/drawing/2014/main" id="{D3834E1B-C1E4-4271-9014-41690AB22C46}"/>
              </a:ext>
            </a:extLst>
          </p:cNvPr>
          <p:cNvSpPr>
            <a:spLocks noGrp="1"/>
          </p:cNvSpPr>
          <p:nvPr>
            <p:ph type="sldNum" sz="quarter" idx="12"/>
          </p:nvPr>
        </p:nvSpPr>
        <p:spPr/>
        <p:txBody>
          <a:bodyPr/>
          <a:lstStyle/>
          <a:p>
            <a:fld id="{D64C2E93-6EB8-4C4B-928B-B672EF7C846A}" type="slidenum">
              <a:rPr lang="en-US" smtClean="0"/>
              <a:t>7</a:t>
            </a:fld>
            <a:endParaRPr lang="en-US"/>
          </a:p>
        </p:txBody>
      </p:sp>
    </p:spTree>
    <p:extLst>
      <p:ext uri="{BB962C8B-B14F-4D97-AF65-F5344CB8AC3E}">
        <p14:creationId xmlns:p14="http://schemas.microsoft.com/office/powerpoint/2010/main" val="251881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8216-A461-4BB3-8D4B-39D1604F3990}"/>
              </a:ext>
            </a:extLst>
          </p:cNvPr>
          <p:cNvSpPr>
            <a:spLocks noGrp="1"/>
          </p:cNvSpPr>
          <p:nvPr>
            <p:ph type="title"/>
          </p:nvPr>
        </p:nvSpPr>
        <p:spPr>
          <a:xfrm>
            <a:off x="572193" y="232121"/>
            <a:ext cx="10515600" cy="1325563"/>
          </a:xfrm>
        </p:spPr>
        <p:txBody>
          <a:bodyPr>
            <a:normAutofit/>
          </a:bodyPr>
          <a:lstStyle/>
          <a:p>
            <a:r>
              <a:rPr lang="en-US" sz="3600" b="1" dirty="0"/>
              <a:t>The Common Language (CL) effect size analysis</a:t>
            </a:r>
          </a:p>
        </p:txBody>
      </p:sp>
      <p:sp>
        <p:nvSpPr>
          <p:cNvPr id="4" name="Rectangle 1">
            <a:extLst>
              <a:ext uri="{FF2B5EF4-FFF2-40B4-BE49-F238E27FC236}">
                <a16:creationId xmlns:a16="http://schemas.microsoft.com/office/drawing/2014/main" id="{CFC542E2-353C-400A-A49B-C61F18102354}"/>
              </a:ext>
            </a:extLst>
          </p:cNvPr>
          <p:cNvSpPr>
            <a:spLocks noChangeArrowheads="1"/>
          </p:cNvSpPr>
          <p:nvPr/>
        </p:nvSpPr>
        <p:spPr bwMode="auto">
          <a:xfrm>
            <a:off x="1040649" y="4817968"/>
            <a:ext cx="2180283"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Arielle with 2% confidence</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5">
            <a:extLst>
              <a:ext uri="{FF2B5EF4-FFF2-40B4-BE49-F238E27FC236}">
                <a16:creationId xmlns:a16="http://schemas.microsoft.com/office/drawing/2014/main" id="{74EDA665-48D4-4EAA-A43D-A41B8D71C498}"/>
              </a:ext>
            </a:extLst>
          </p:cNvPr>
          <p:cNvGraphicFramePr>
            <a:graphicFrameLocks noGrp="1"/>
          </p:cNvGraphicFramePr>
          <p:nvPr/>
        </p:nvGraphicFramePr>
        <p:xfrm>
          <a:off x="8115687" y="2991393"/>
          <a:ext cx="3102033" cy="1524000"/>
        </p:xfrm>
        <a:graphic>
          <a:graphicData uri="http://schemas.openxmlformats.org/drawingml/2006/table">
            <a:tbl>
              <a:tblPr firstRow="1" firstCol="1" bandRow="1">
                <a:tableStyleId>{74C1A8A3-306A-4EB7-A6B1-4F7E0EB9C5D6}</a:tableStyleId>
              </a:tblPr>
              <a:tblGrid>
                <a:gridCol w="732907">
                  <a:extLst>
                    <a:ext uri="{9D8B030D-6E8A-4147-A177-3AD203B41FA5}">
                      <a16:colId xmlns:a16="http://schemas.microsoft.com/office/drawing/2014/main" val="597823241"/>
                    </a:ext>
                  </a:extLst>
                </a:gridCol>
                <a:gridCol w="1221971">
                  <a:extLst>
                    <a:ext uri="{9D8B030D-6E8A-4147-A177-3AD203B41FA5}">
                      <a16:colId xmlns:a16="http://schemas.microsoft.com/office/drawing/2014/main" val="1698651015"/>
                    </a:ext>
                  </a:extLst>
                </a:gridCol>
                <a:gridCol w="1147155">
                  <a:extLst>
                    <a:ext uri="{9D8B030D-6E8A-4147-A177-3AD203B41FA5}">
                      <a16:colId xmlns:a16="http://schemas.microsoft.com/office/drawing/2014/main" val="1581403880"/>
                    </a:ext>
                  </a:extLst>
                </a:gridCol>
              </a:tblGrid>
              <a:tr h="276822">
                <a:tc>
                  <a:txBody>
                    <a:bodyPr/>
                    <a:lstStyle/>
                    <a:p>
                      <a:endParaRPr lang="en-US" sz="1400" dirty="0"/>
                    </a:p>
                  </a:txBody>
                  <a:tcPr/>
                </a:tc>
                <a:tc>
                  <a:txBody>
                    <a:bodyPr/>
                    <a:lstStyle/>
                    <a:p>
                      <a:pPr algn="ctr"/>
                      <a:r>
                        <a:rPr lang="en-US" sz="1400" dirty="0"/>
                        <a:t>Arielle</a:t>
                      </a:r>
                    </a:p>
                  </a:txBody>
                  <a:tcPr/>
                </a:tc>
                <a:tc>
                  <a:txBody>
                    <a:bodyPr/>
                    <a:lstStyle/>
                    <a:p>
                      <a:pPr algn="ctr"/>
                      <a:r>
                        <a:rPr lang="en-US" sz="1400" dirty="0"/>
                        <a:t>Boris</a:t>
                      </a:r>
                    </a:p>
                  </a:txBody>
                  <a:tcPr/>
                </a:tc>
                <a:extLst>
                  <a:ext uri="{0D108BD9-81ED-4DB2-BD59-A6C34878D82A}">
                    <a16:rowId xmlns:a16="http://schemas.microsoft.com/office/drawing/2014/main" val="2171134442"/>
                  </a:ext>
                </a:extLst>
              </a:tr>
              <a:tr h="293622">
                <a:tc>
                  <a:txBody>
                    <a:bodyPr/>
                    <a:lstStyle/>
                    <a:p>
                      <a:r>
                        <a:rPr lang="en-US" sz="1400" dirty="0"/>
                        <a:t>Count</a:t>
                      </a:r>
                    </a:p>
                  </a:txBody>
                  <a:tcPr/>
                </a:tc>
                <a:tc>
                  <a:txBody>
                    <a:bodyPr/>
                    <a:lstStyle/>
                    <a:p>
                      <a:pPr algn="ctr"/>
                      <a:r>
                        <a:rPr lang="en-US" sz="1400" dirty="0"/>
                        <a:t>15</a:t>
                      </a:r>
                    </a:p>
                  </a:txBody>
                  <a:tcPr/>
                </a:tc>
                <a:tc>
                  <a:txBody>
                    <a:bodyPr/>
                    <a:lstStyle/>
                    <a:p>
                      <a:pPr algn="ctr"/>
                      <a:r>
                        <a:rPr lang="en-US" sz="1400" dirty="0"/>
                        <a:t>15</a:t>
                      </a:r>
                    </a:p>
                  </a:txBody>
                  <a:tcPr/>
                </a:tc>
                <a:extLst>
                  <a:ext uri="{0D108BD9-81ED-4DB2-BD59-A6C34878D82A}">
                    <a16:rowId xmlns:a16="http://schemas.microsoft.com/office/drawing/2014/main" val="1089955865"/>
                  </a:ext>
                </a:extLst>
              </a:tr>
              <a:tr h="293622">
                <a:tc>
                  <a:txBody>
                    <a:bodyPr/>
                    <a:lstStyle/>
                    <a:p>
                      <a:r>
                        <a:rPr lang="en-US" sz="1400" dirty="0"/>
                        <a:t>Sum</a:t>
                      </a:r>
                    </a:p>
                  </a:txBody>
                  <a:tcPr/>
                </a:tc>
                <a:tc>
                  <a:txBody>
                    <a:bodyPr/>
                    <a:lstStyle/>
                    <a:p>
                      <a:pPr algn="ctr"/>
                      <a:r>
                        <a:rPr lang="en-US" sz="1400" dirty="0"/>
                        <a:t>72</a:t>
                      </a:r>
                    </a:p>
                  </a:txBody>
                  <a:tcPr/>
                </a:tc>
                <a:tc>
                  <a:txBody>
                    <a:bodyPr/>
                    <a:lstStyle/>
                    <a:p>
                      <a:pPr algn="ctr"/>
                      <a:r>
                        <a:rPr lang="en-US" sz="1400" dirty="0"/>
                        <a:t>139</a:t>
                      </a:r>
                    </a:p>
                  </a:txBody>
                  <a:tcPr/>
                </a:tc>
                <a:extLst>
                  <a:ext uri="{0D108BD9-81ED-4DB2-BD59-A6C34878D82A}">
                    <a16:rowId xmlns:a16="http://schemas.microsoft.com/office/drawing/2014/main" val="3477315761"/>
                  </a:ext>
                </a:extLst>
              </a:tr>
              <a:tr h="293622">
                <a:tc>
                  <a:txBody>
                    <a:bodyPr/>
                    <a:lstStyle/>
                    <a:p>
                      <a:r>
                        <a:rPr lang="en-US" sz="1400" dirty="0"/>
                        <a:t>Mean</a:t>
                      </a:r>
                    </a:p>
                  </a:txBody>
                  <a:tcPr/>
                </a:tc>
                <a:tc>
                  <a:txBody>
                    <a:bodyPr/>
                    <a:lstStyle/>
                    <a:p>
                      <a:pPr algn="ctr" fontAlgn="ctr"/>
                      <a:r>
                        <a:rPr lang="en-US" sz="1400" dirty="0"/>
                        <a:t>4.80</a:t>
                      </a:r>
                      <a:endParaRPr lang="en-US" sz="1400" kern="1200" dirty="0">
                        <a:solidFill>
                          <a:schemeClr val="dk1"/>
                        </a:solidFill>
                        <a:latin typeface="+mn-lt"/>
                        <a:ea typeface="+mn-ea"/>
                        <a:cs typeface="+mn-cs"/>
                      </a:endParaRPr>
                    </a:p>
                  </a:txBody>
                  <a:tcPr anchor="ctr"/>
                </a:tc>
                <a:tc>
                  <a:txBody>
                    <a:bodyPr/>
                    <a:lstStyle/>
                    <a:p>
                      <a:pPr algn="ctr" fontAlgn="ctr"/>
                      <a:r>
                        <a:rPr lang="en-US" sz="1400" dirty="0"/>
                        <a:t>9.26</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3144451777"/>
                  </a:ext>
                </a:extLst>
              </a:tr>
              <a:tr h="293622">
                <a:tc>
                  <a:txBody>
                    <a:bodyPr/>
                    <a:lstStyle/>
                    <a:p>
                      <a:r>
                        <a:rPr lang="en-US" sz="1400" dirty="0"/>
                        <a:t>SD</a:t>
                      </a:r>
                    </a:p>
                  </a:txBody>
                  <a:tcPr/>
                </a:tc>
                <a:tc>
                  <a:txBody>
                    <a:bodyPr/>
                    <a:lstStyle/>
                    <a:p>
                      <a:pPr algn="ctr" fontAlgn="ctr"/>
                      <a:r>
                        <a:rPr lang="en-US" sz="1400" dirty="0"/>
                        <a:t>2.04</a:t>
                      </a:r>
                      <a:endParaRPr lang="en-US" sz="1400" kern="1200" dirty="0">
                        <a:solidFill>
                          <a:schemeClr val="dk1"/>
                        </a:solidFill>
                        <a:latin typeface="+mn-lt"/>
                        <a:ea typeface="+mn-ea"/>
                        <a:cs typeface="+mn-cs"/>
                      </a:endParaRPr>
                    </a:p>
                  </a:txBody>
                  <a:tcPr anchor="ctr"/>
                </a:tc>
                <a:tc>
                  <a:txBody>
                    <a:bodyPr/>
                    <a:lstStyle/>
                    <a:p>
                      <a:pPr algn="ctr" fontAlgn="ctr"/>
                      <a:r>
                        <a:rPr lang="en-US" sz="1400" dirty="0"/>
                        <a:t>1.75</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2009250983"/>
                  </a:ext>
                </a:extLst>
              </a:tr>
            </a:tbl>
          </a:graphicData>
        </a:graphic>
      </p:graphicFrame>
      <p:sp>
        <p:nvSpPr>
          <p:cNvPr id="13" name="TextBox 12">
            <a:extLst>
              <a:ext uri="{FF2B5EF4-FFF2-40B4-BE49-F238E27FC236}">
                <a16:creationId xmlns:a16="http://schemas.microsoft.com/office/drawing/2014/main" id="{D90BAB04-F621-4F60-9BFA-4D8F06169EFA}"/>
              </a:ext>
            </a:extLst>
          </p:cNvPr>
          <p:cNvSpPr txBox="1"/>
          <p:nvPr/>
        </p:nvSpPr>
        <p:spPr>
          <a:xfrm>
            <a:off x="3541916" y="1531102"/>
            <a:ext cx="1325311" cy="400110"/>
          </a:xfrm>
          <a:prstGeom prst="rect">
            <a:avLst/>
          </a:prstGeom>
          <a:noFill/>
        </p:spPr>
        <p:txBody>
          <a:bodyPr wrap="square">
            <a:spAutoFit/>
          </a:bodyPr>
          <a:lstStyle/>
          <a:p>
            <a:r>
              <a:rPr lang="en-US" sz="2000" dirty="0"/>
              <a:t>z-score</a:t>
            </a:r>
            <a:r>
              <a:rPr lang="en-US" dirty="0"/>
              <a:t> =&gt; </a:t>
            </a:r>
          </a:p>
        </p:txBody>
      </p:sp>
      <p:graphicFrame>
        <p:nvGraphicFramePr>
          <p:cNvPr id="18" name="Table 5">
            <a:extLst>
              <a:ext uri="{FF2B5EF4-FFF2-40B4-BE49-F238E27FC236}">
                <a16:creationId xmlns:a16="http://schemas.microsoft.com/office/drawing/2014/main" id="{4051C678-571E-41EC-B187-D0BCDC25615B}"/>
              </a:ext>
            </a:extLst>
          </p:cNvPr>
          <p:cNvGraphicFramePr>
            <a:graphicFrameLocks noGrp="1"/>
          </p:cNvGraphicFramePr>
          <p:nvPr/>
        </p:nvGraphicFramePr>
        <p:xfrm>
          <a:off x="4382883" y="2991393"/>
          <a:ext cx="3102033" cy="1524000"/>
        </p:xfrm>
        <a:graphic>
          <a:graphicData uri="http://schemas.openxmlformats.org/drawingml/2006/table">
            <a:tbl>
              <a:tblPr firstRow="1" firstCol="1" bandRow="1">
                <a:tableStyleId>{74C1A8A3-306A-4EB7-A6B1-4F7E0EB9C5D6}</a:tableStyleId>
              </a:tblPr>
              <a:tblGrid>
                <a:gridCol w="732907">
                  <a:extLst>
                    <a:ext uri="{9D8B030D-6E8A-4147-A177-3AD203B41FA5}">
                      <a16:colId xmlns:a16="http://schemas.microsoft.com/office/drawing/2014/main" val="597823241"/>
                    </a:ext>
                  </a:extLst>
                </a:gridCol>
                <a:gridCol w="1221971">
                  <a:extLst>
                    <a:ext uri="{9D8B030D-6E8A-4147-A177-3AD203B41FA5}">
                      <a16:colId xmlns:a16="http://schemas.microsoft.com/office/drawing/2014/main" val="1698651015"/>
                    </a:ext>
                  </a:extLst>
                </a:gridCol>
                <a:gridCol w="1147155">
                  <a:extLst>
                    <a:ext uri="{9D8B030D-6E8A-4147-A177-3AD203B41FA5}">
                      <a16:colId xmlns:a16="http://schemas.microsoft.com/office/drawing/2014/main" val="1581403880"/>
                    </a:ext>
                  </a:extLst>
                </a:gridCol>
              </a:tblGrid>
              <a:tr h="293622">
                <a:tc>
                  <a:txBody>
                    <a:bodyPr/>
                    <a:lstStyle/>
                    <a:p>
                      <a:endParaRPr lang="en-US" sz="1400" dirty="0"/>
                    </a:p>
                  </a:txBody>
                  <a:tcPr/>
                </a:tc>
                <a:tc>
                  <a:txBody>
                    <a:bodyPr/>
                    <a:lstStyle/>
                    <a:p>
                      <a:pPr algn="ctr"/>
                      <a:r>
                        <a:rPr lang="en-US" sz="1400" dirty="0"/>
                        <a:t>Arielle</a:t>
                      </a:r>
                    </a:p>
                  </a:txBody>
                  <a:tcPr/>
                </a:tc>
                <a:tc>
                  <a:txBody>
                    <a:bodyPr/>
                    <a:lstStyle/>
                    <a:p>
                      <a:pPr algn="ctr"/>
                      <a:r>
                        <a:rPr lang="en-US" sz="1400" dirty="0"/>
                        <a:t>Boris</a:t>
                      </a:r>
                    </a:p>
                  </a:txBody>
                  <a:tcPr/>
                </a:tc>
                <a:extLst>
                  <a:ext uri="{0D108BD9-81ED-4DB2-BD59-A6C34878D82A}">
                    <a16:rowId xmlns:a16="http://schemas.microsoft.com/office/drawing/2014/main" val="2171134442"/>
                  </a:ext>
                </a:extLst>
              </a:tr>
              <a:tr h="293622">
                <a:tc>
                  <a:txBody>
                    <a:bodyPr/>
                    <a:lstStyle/>
                    <a:p>
                      <a:r>
                        <a:rPr lang="en-US" sz="1400" dirty="0"/>
                        <a:t>Count</a:t>
                      </a:r>
                    </a:p>
                  </a:txBody>
                  <a:tcPr/>
                </a:tc>
                <a:tc>
                  <a:txBody>
                    <a:bodyPr/>
                    <a:lstStyle/>
                    <a:p>
                      <a:pPr algn="ctr"/>
                      <a:r>
                        <a:rPr lang="en-US" sz="1400" dirty="0"/>
                        <a:t>35</a:t>
                      </a:r>
                    </a:p>
                  </a:txBody>
                  <a:tcPr/>
                </a:tc>
                <a:tc>
                  <a:txBody>
                    <a:bodyPr/>
                    <a:lstStyle/>
                    <a:p>
                      <a:pPr algn="ctr"/>
                      <a:r>
                        <a:rPr lang="en-US" sz="1400" dirty="0"/>
                        <a:t>35</a:t>
                      </a:r>
                    </a:p>
                  </a:txBody>
                  <a:tcPr/>
                </a:tc>
                <a:extLst>
                  <a:ext uri="{0D108BD9-81ED-4DB2-BD59-A6C34878D82A}">
                    <a16:rowId xmlns:a16="http://schemas.microsoft.com/office/drawing/2014/main" val="1089955865"/>
                  </a:ext>
                </a:extLst>
              </a:tr>
              <a:tr h="293622">
                <a:tc>
                  <a:txBody>
                    <a:bodyPr/>
                    <a:lstStyle/>
                    <a:p>
                      <a:r>
                        <a:rPr lang="en-US" sz="1400" dirty="0"/>
                        <a:t>Sum</a:t>
                      </a:r>
                    </a:p>
                  </a:txBody>
                  <a:tcPr/>
                </a:tc>
                <a:tc>
                  <a:txBody>
                    <a:bodyPr/>
                    <a:lstStyle/>
                    <a:p>
                      <a:pPr algn="ctr"/>
                      <a:r>
                        <a:rPr lang="en-US" sz="1400" dirty="0"/>
                        <a:t>269</a:t>
                      </a:r>
                    </a:p>
                  </a:txBody>
                  <a:tcPr/>
                </a:tc>
                <a:tc>
                  <a:txBody>
                    <a:bodyPr/>
                    <a:lstStyle/>
                    <a:p>
                      <a:pPr algn="ctr"/>
                      <a:r>
                        <a:rPr lang="en-US" sz="1400" dirty="0"/>
                        <a:t>199</a:t>
                      </a:r>
                    </a:p>
                  </a:txBody>
                  <a:tcPr/>
                </a:tc>
                <a:extLst>
                  <a:ext uri="{0D108BD9-81ED-4DB2-BD59-A6C34878D82A}">
                    <a16:rowId xmlns:a16="http://schemas.microsoft.com/office/drawing/2014/main" val="3477315761"/>
                  </a:ext>
                </a:extLst>
              </a:tr>
              <a:tr h="293622">
                <a:tc>
                  <a:txBody>
                    <a:bodyPr/>
                    <a:lstStyle/>
                    <a:p>
                      <a:r>
                        <a:rPr lang="en-US" sz="1400" dirty="0"/>
                        <a:t>Mean</a:t>
                      </a:r>
                    </a:p>
                  </a:txBody>
                  <a:tcPr/>
                </a:tc>
                <a:tc>
                  <a:txBody>
                    <a:bodyPr/>
                    <a:lstStyle/>
                    <a:p>
                      <a:pPr algn="ctr" fontAlgn="ctr"/>
                      <a:r>
                        <a:rPr lang="en-US" sz="1400" dirty="0"/>
                        <a:t>7.68</a:t>
                      </a:r>
                      <a:endParaRPr lang="en-US" sz="1400" kern="1200" dirty="0">
                        <a:solidFill>
                          <a:schemeClr val="dk1"/>
                        </a:solidFill>
                        <a:latin typeface="+mn-lt"/>
                        <a:ea typeface="+mn-ea"/>
                        <a:cs typeface="+mn-cs"/>
                      </a:endParaRPr>
                    </a:p>
                  </a:txBody>
                  <a:tcPr anchor="ctr"/>
                </a:tc>
                <a:tc>
                  <a:txBody>
                    <a:bodyPr/>
                    <a:lstStyle/>
                    <a:p>
                      <a:pPr algn="ctr" fontAlgn="ctr"/>
                      <a:r>
                        <a:rPr lang="en-US" sz="1400" dirty="0"/>
                        <a:t>5.68</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3144451777"/>
                  </a:ext>
                </a:extLst>
              </a:tr>
              <a:tr h="293622">
                <a:tc>
                  <a:txBody>
                    <a:bodyPr/>
                    <a:lstStyle/>
                    <a:p>
                      <a:r>
                        <a:rPr lang="en-US" sz="1400" dirty="0"/>
                        <a:t>SD</a:t>
                      </a:r>
                    </a:p>
                  </a:txBody>
                  <a:tcPr/>
                </a:tc>
                <a:tc>
                  <a:txBody>
                    <a:bodyPr/>
                    <a:lstStyle/>
                    <a:p>
                      <a:pPr algn="ctr" fontAlgn="ctr"/>
                      <a:r>
                        <a:rPr lang="en-US" sz="1400" dirty="0"/>
                        <a:t>2.12</a:t>
                      </a:r>
                      <a:endParaRPr lang="en-US" sz="1400" kern="1200" dirty="0">
                        <a:solidFill>
                          <a:schemeClr val="dk1"/>
                        </a:solidFill>
                        <a:latin typeface="+mn-lt"/>
                        <a:ea typeface="+mn-ea"/>
                        <a:cs typeface="+mn-cs"/>
                      </a:endParaRPr>
                    </a:p>
                  </a:txBody>
                  <a:tcPr anchor="ctr"/>
                </a:tc>
                <a:tc>
                  <a:txBody>
                    <a:bodyPr/>
                    <a:lstStyle/>
                    <a:p>
                      <a:pPr algn="ctr" fontAlgn="ctr"/>
                      <a:r>
                        <a:rPr lang="en-US" sz="1400" dirty="0"/>
                        <a:t>2.17</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2009250983"/>
                  </a:ext>
                </a:extLst>
              </a:tr>
            </a:tbl>
          </a:graphicData>
        </a:graphic>
      </p:graphicFrame>
      <p:graphicFrame>
        <p:nvGraphicFramePr>
          <p:cNvPr id="19" name="Table 5">
            <a:extLst>
              <a:ext uri="{FF2B5EF4-FFF2-40B4-BE49-F238E27FC236}">
                <a16:creationId xmlns:a16="http://schemas.microsoft.com/office/drawing/2014/main" id="{E2B4748D-8A56-43B5-A298-1F36F5D4EE90}"/>
              </a:ext>
            </a:extLst>
          </p:cNvPr>
          <p:cNvGraphicFramePr>
            <a:graphicFrameLocks noGrp="1"/>
          </p:cNvGraphicFramePr>
          <p:nvPr/>
        </p:nvGraphicFramePr>
        <p:xfrm>
          <a:off x="650079" y="2991393"/>
          <a:ext cx="3102033" cy="1524000"/>
        </p:xfrm>
        <a:graphic>
          <a:graphicData uri="http://schemas.openxmlformats.org/drawingml/2006/table">
            <a:tbl>
              <a:tblPr firstRow="1" firstCol="1" bandRow="1">
                <a:tableStyleId>{74C1A8A3-306A-4EB7-A6B1-4F7E0EB9C5D6}</a:tableStyleId>
              </a:tblPr>
              <a:tblGrid>
                <a:gridCol w="732907">
                  <a:extLst>
                    <a:ext uri="{9D8B030D-6E8A-4147-A177-3AD203B41FA5}">
                      <a16:colId xmlns:a16="http://schemas.microsoft.com/office/drawing/2014/main" val="597823241"/>
                    </a:ext>
                  </a:extLst>
                </a:gridCol>
                <a:gridCol w="1221971">
                  <a:extLst>
                    <a:ext uri="{9D8B030D-6E8A-4147-A177-3AD203B41FA5}">
                      <a16:colId xmlns:a16="http://schemas.microsoft.com/office/drawing/2014/main" val="1698651015"/>
                    </a:ext>
                  </a:extLst>
                </a:gridCol>
                <a:gridCol w="1147155">
                  <a:extLst>
                    <a:ext uri="{9D8B030D-6E8A-4147-A177-3AD203B41FA5}">
                      <a16:colId xmlns:a16="http://schemas.microsoft.com/office/drawing/2014/main" val="1581403880"/>
                    </a:ext>
                  </a:extLst>
                </a:gridCol>
              </a:tblGrid>
              <a:tr h="293622">
                <a:tc>
                  <a:txBody>
                    <a:bodyPr/>
                    <a:lstStyle/>
                    <a:p>
                      <a:endParaRPr lang="en-US" sz="1400" dirty="0"/>
                    </a:p>
                  </a:txBody>
                  <a:tcPr/>
                </a:tc>
                <a:tc>
                  <a:txBody>
                    <a:bodyPr/>
                    <a:lstStyle/>
                    <a:p>
                      <a:pPr algn="ctr"/>
                      <a:r>
                        <a:rPr lang="en-US" sz="1400" dirty="0"/>
                        <a:t>Arielle</a:t>
                      </a:r>
                    </a:p>
                  </a:txBody>
                  <a:tcPr/>
                </a:tc>
                <a:tc>
                  <a:txBody>
                    <a:bodyPr/>
                    <a:lstStyle/>
                    <a:p>
                      <a:pPr algn="ctr"/>
                      <a:r>
                        <a:rPr lang="en-US" sz="1400" dirty="0"/>
                        <a:t>Boris</a:t>
                      </a:r>
                    </a:p>
                  </a:txBody>
                  <a:tcPr/>
                </a:tc>
                <a:extLst>
                  <a:ext uri="{0D108BD9-81ED-4DB2-BD59-A6C34878D82A}">
                    <a16:rowId xmlns:a16="http://schemas.microsoft.com/office/drawing/2014/main" val="2171134442"/>
                  </a:ext>
                </a:extLst>
              </a:tr>
              <a:tr h="293622">
                <a:tc>
                  <a:txBody>
                    <a:bodyPr/>
                    <a:lstStyle/>
                    <a:p>
                      <a:r>
                        <a:rPr lang="en-US" sz="1400" dirty="0"/>
                        <a:t>Count</a:t>
                      </a:r>
                    </a:p>
                  </a:txBody>
                  <a:tcPr/>
                </a:tc>
                <a:tc>
                  <a:txBody>
                    <a:bodyPr/>
                    <a:lstStyle/>
                    <a:p>
                      <a:pPr algn="ctr"/>
                      <a:r>
                        <a:rPr lang="en-US" sz="1400" dirty="0"/>
                        <a:t>50</a:t>
                      </a:r>
                    </a:p>
                  </a:txBody>
                  <a:tcPr/>
                </a:tc>
                <a:tc>
                  <a:txBody>
                    <a:bodyPr/>
                    <a:lstStyle/>
                    <a:p>
                      <a:pPr algn="ctr"/>
                      <a:r>
                        <a:rPr lang="en-US" sz="1400" dirty="0"/>
                        <a:t>50</a:t>
                      </a:r>
                    </a:p>
                  </a:txBody>
                  <a:tcPr/>
                </a:tc>
                <a:extLst>
                  <a:ext uri="{0D108BD9-81ED-4DB2-BD59-A6C34878D82A}">
                    <a16:rowId xmlns:a16="http://schemas.microsoft.com/office/drawing/2014/main" val="1089955865"/>
                  </a:ext>
                </a:extLst>
              </a:tr>
              <a:tr h="293622">
                <a:tc>
                  <a:txBody>
                    <a:bodyPr/>
                    <a:lstStyle/>
                    <a:p>
                      <a:r>
                        <a:rPr lang="en-US" sz="1400" dirty="0"/>
                        <a:t>Sum</a:t>
                      </a:r>
                    </a:p>
                  </a:txBody>
                  <a:tcPr/>
                </a:tc>
                <a:tc>
                  <a:txBody>
                    <a:bodyPr/>
                    <a:lstStyle/>
                    <a:p>
                      <a:pPr algn="ctr"/>
                      <a:r>
                        <a:rPr lang="en-US" sz="1400" dirty="0"/>
                        <a:t>341</a:t>
                      </a:r>
                    </a:p>
                  </a:txBody>
                  <a:tcPr/>
                </a:tc>
                <a:tc>
                  <a:txBody>
                    <a:bodyPr/>
                    <a:lstStyle/>
                    <a:p>
                      <a:pPr algn="ctr"/>
                      <a:r>
                        <a:rPr lang="en-US" sz="1400" dirty="0"/>
                        <a:t>338</a:t>
                      </a:r>
                    </a:p>
                  </a:txBody>
                  <a:tcPr/>
                </a:tc>
                <a:extLst>
                  <a:ext uri="{0D108BD9-81ED-4DB2-BD59-A6C34878D82A}">
                    <a16:rowId xmlns:a16="http://schemas.microsoft.com/office/drawing/2014/main" val="3477315761"/>
                  </a:ext>
                </a:extLst>
              </a:tr>
              <a:tr h="293622">
                <a:tc>
                  <a:txBody>
                    <a:bodyPr/>
                    <a:lstStyle/>
                    <a:p>
                      <a:r>
                        <a:rPr lang="en-US" sz="1400" dirty="0"/>
                        <a:t>Mean</a:t>
                      </a:r>
                    </a:p>
                  </a:txBody>
                  <a:tcPr/>
                </a:tc>
                <a:tc>
                  <a:txBody>
                    <a:bodyPr/>
                    <a:lstStyle/>
                    <a:p>
                      <a:pPr algn="ctr" fontAlgn="ctr"/>
                      <a:r>
                        <a:rPr lang="en-US" sz="1400" kern="1200" dirty="0">
                          <a:solidFill>
                            <a:schemeClr val="dk1"/>
                          </a:solidFill>
                          <a:latin typeface="+mn-lt"/>
                          <a:ea typeface="+mn-ea"/>
                          <a:cs typeface="+mn-cs"/>
                        </a:rPr>
                        <a:t>6.82</a:t>
                      </a:r>
                    </a:p>
                  </a:txBody>
                  <a:tcPr anchor="ctr"/>
                </a:tc>
                <a:tc>
                  <a:txBody>
                    <a:bodyPr/>
                    <a:lstStyle/>
                    <a:p>
                      <a:pPr algn="ctr" fontAlgn="ctr"/>
                      <a:r>
                        <a:rPr lang="en-US" sz="1400" kern="1200" dirty="0">
                          <a:solidFill>
                            <a:schemeClr val="dk1"/>
                          </a:solidFill>
                          <a:latin typeface="+mn-lt"/>
                          <a:ea typeface="+mn-ea"/>
                          <a:cs typeface="+mn-cs"/>
                        </a:rPr>
                        <a:t>6.76</a:t>
                      </a:r>
                    </a:p>
                  </a:txBody>
                  <a:tcPr anchor="ctr"/>
                </a:tc>
                <a:extLst>
                  <a:ext uri="{0D108BD9-81ED-4DB2-BD59-A6C34878D82A}">
                    <a16:rowId xmlns:a16="http://schemas.microsoft.com/office/drawing/2014/main" val="3144451777"/>
                  </a:ext>
                </a:extLst>
              </a:tr>
              <a:tr h="293622">
                <a:tc>
                  <a:txBody>
                    <a:bodyPr/>
                    <a:lstStyle/>
                    <a:p>
                      <a:r>
                        <a:rPr lang="en-US" sz="1400" dirty="0"/>
                        <a:t>SD</a:t>
                      </a:r>
                    </a:p>
                  </a:txBody>
                  <a:tcPr/>
                </a:tc>
                <a:tc>
                  <a:txBody>
                    <a:bodyPr/>
                    <a:lstStyle/>
                    <a:p>
                      <a:pPr algn="ctr" fontAlgn="ctr"/>
                      <a:r>
                        <a:rPr lang="en-US" sz="1400" kern="1200" dirty="0">
                          <a:solidFill>
                            <a:schemeClr val="dk1"/>
                          </a:solidFill>
                          <a:latin typeface="+mn-lt"/>
                          <a:ea typeface="+mn-ea"/>
                          <a:cs typeface="+mn-cs"/>
                        </a:rPr>
                        <a:t>2.47</a:t>
                      </a:r>
                    </a:p>
                  </a:txBody>
                  <a:tcPr anchor="ctr"/>
                </a:tc>
                <a:tc>
                  <a:txBody>
                    <a:bodyPr/>
                    <a:lstStyle/>
                    <a:p>
                      <a:pPr algn="ctr" fontAlgn="ctr"/>
                      <a:r>
                        <a:rPr lang="en-US" sz="1400" kern="1200" dirty="0">
                          <a:solidFill>
                            <a:schemeClr val="dk1"/>
                          </a:solidFill>
                          <a:latin typeface="+mn-lt"/>
                          <a:ea typeface="+mn-ea"/>
                          <a:cs typeface="+mn-cs"/>
                        </a:rPr>
                        <a:t>2.63</a:t>
                      </a:r>
                    </a:p>
                  </a:txBody>
                  <a:tcPr anchor="ctr"/>
                </a:tc>
                <a:extLst>
                  <a:ext uri="{0D108BD9-81ED-4DB2-BD59-A6C34878D82A}">
                    <a16:rowId xmlns:a16="http://schemas.microsoft.com/office/drawing/2014/main" val="2009250983"/>
                  </a:ext>
                </a:extLst>
              </a:tr>
            </a:tbl>
          </a:graphicData>
        </a:graphic>
      </p:graphicFrame>
      <p:sp>
        <p:nvSpPr>
          <p:cNvPr id="23" name="Rectangle 1">
            <a:extLst>
              <a:ext uri="{FF2B5EF4-FFF2-40B4-BE49-F238E27FC236}">
                <a16:creationId xmlns:a16="http://schemas.microsoft.com/office/drawing/2014/main" id="{87B94EF1-DC0D-4DCA-B073-EA88D5667C36}"/>
              </a:ext>
            </a:extLst>
          </p:cNvPr>
          <p:cNvSpPr>
            <a:spLocks noChangeArrowheads="1"/>
          </p:cNvSpPr>
          <p:nvPr/>
        </p:nvSpPr>
        <p:spPr bwMode="auto">
          <a:xfrm>
            <a:off x="4746566" y="4828948"/>
            <a:ext cx="2271992"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Arielle with 67% confidence</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
        <p:nvSpPr>
          <p:cNvPr id="24" name="Rectangle 1">
            <a:extLst>
              <a:ext uri="{FF2B5EF4-FFF2-40B4-BE49-F238E27FC236}">
                <a16:creationId xmlns:a16="http://schemas.microsoft.com/office/drawing/2014/main" id="{FE7E87C2-6AFD-4AA6-A45B-C5E910599F29}"/>
              </a:ext>
            </a:extLst>
          </p:cNvPr>
          <p:cNvSpPr>
            <a:spLocks noChangeArrowheads="1"/>
          </p:cNvSpPr>
          <p:nvPr/>
        </p:nvSpPr>
        <p:spPr bwMode="auto">
          <a:xfrm>
            <a:off x="8544192" y="4817967"/>
            <a:ext cx="2543601"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Boris with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00"/>
                </a:solidFill>
                <a:latin typeface="Courier New" panose="02070309020205020404" pitchFamily="49" charset="0"/>
              </a:rPr>
              <a:t>100</a:t>
            </a:r>
            <a:r>
              <a:rPr kumimoji="0" lang="en-US" altLang="en-US" sz="2000" b="1" i="0" u="none" strike="noStrike" cap="none" normalizeH="0" baseline="0" dirty="0">
                <a:ln>
                  <a:noFill/>
                </a:ln>
                <a:solidFill>
                  <a:srgbClr val="000000"/>
                </a:solidFill>
                <a:effectLst/>
                <a:latin typeface="Courier New" panose="02070309020205020404" pitchFamily="49" charset="0"/>
              </a:rPr>
              <a:t>% confidence</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57256C4E-7DBE-4EFD-A826-C709751A8BF3}"/>
              </a:ext>
            </a:extLst>
          </p:cNvPr>
          <p:cNvSpPr txBox="1"/>
          <p:nvPr/>
        </p:nvSpPr>
        <p:spPr>
          <a:xfrm>
            <a:off x="719666" y="5745351"/>
            <a:ext cx="2822250" cy="646331"/>
          </a:xfrm>
          <a:prstGeom prst="rect">
            <a:avLst/>
          </a:prstGeom>
          <a:noFill/>
        </p:spPr>
        <p:txBody>
          <a:bodyPr wrap="square">
            <a:spAutoFit/>
          </a:bodyPr>
          <a:lstStyle/>
          <a:p>
            <a:pPr marL="0" indent="0" algn="ctr">
              <a:buNone/>
            </a:pPr>
            <a:r>
              <a:rPr lang="en-US" sz="1800" b="1" dirty="0">
                <a:highlight>
                  <a:srgbClr val="00FF00"/>
                </a:highlight>
              </a:rPr>
              <a:t>Arielle and Boris both appears to be equally good.</a:t>
            </a:r>
          </a:p>
        </p:txBody>
      </p:sp>
      <p:sp>
        <p:nvSpPr>
          <p:cNvPr id="29" name="TextBox 28">
            <a:extLst>
              <a:ext uri="{FF2B5EF4-FFF2-40B4-BE49-F238E27FC236}">
                <a16:creationId xmlns:a16="http://schemas.microsoft.com/office/drawing/2014/main" id="{95BB25C0-D952-43BD-9358-5CBE5B6FA2BC}"/>
              </a:ext>
            </a:extLst>
          </p:cNvPr>
          <p:cNvSpPr txBox="1"/>
          <p:nvPr/>
        </p:nvSpPr>
        <p:spPr>
          <a:xfrm>
            <a:off x="3915101" y="5758057"/>
            <a:ext cx="3829784" cy="646331"/>
          </a:xfrm>
          <a:prstGeom prst="rect">
            <a:avLst/>
          </a:prstGeom>
          <a:noFill/>
        </p:spPr>
        <p:txBody>
          <a:bodyPr wrap="square">
            <a:spAutoFit/>
          </a:bodyPr>
          <a:lstStyle/>
          <a:p>
            <a:pPr marL="0" indent="0" algn="ctr">
              <a:buNone/>
            </a:pPr>
            <a:r>
              <a:rPr lang="en-US" sz="1800" b="1" dirty="0">
                <a:highlight>
                  <a:srgbClr val="00FF00"/>
                </a:highlight>
              </a:rPr>
              <a:t>Arielle (R) is better flipper than Boris (L) while using Dominant hand.</a:t>
            </a:r>
          </a:p>
        </p:txBody>
      </p:sp>
      <p:sp>
        <p:nvSpPr>
          <p:cNvPr id="31" name="TextBox 30">
            <a:extLst>
              <a:ext uri="{FF2B5EF4-FFF2-40B4-BE49-F238E27FC236}">
                <a16:creationId xmlns:a16="http://schemas.microsoft.com/office/drawing/2014/main" id="{95AEBF58-3291-4DC9-85A6-96571EFC49B7}"/>
              </a:ext>
            </a:extLst>
          </p:cNvPr>
          <p:cNvSpPr txBox="1"/>
          <p:nvPr/>
        </p:nvSpPr>
        <p:spPr>
          <a:xfrm>
            <a:off x="7744885" y="5745351"/>
            <a:ext cx="3939028" cy="646331"/>
          </a:xfrm>
          <a:prstGeom prst="rect">
            <a:avLst/>
          </a:prstGeom>
          <a:noFill/>
        </p:spPr>
        <p:txBody>
          <a:bodyPr wrap="square">
            <a:spAutoFit/>
          </a:bodyPr>
          <a:lstStyle/>
          <a:p>
            <a:pPr marL="0" indent="0" algn="ctr">
              <a:buNone/>
            </a:pPr>
            <a:r>
              <a:rPr lang="en-US" sz="1800" b="1" dirty="0">
                <a:highlight>
                  <a:srgbClr val="00FF00"/>
                </a:highlight>
              </a:rPr>
              <a:t>Boris (R) is better flipper than Arielle (L) while using Submissive hand.</a:t>
            </a:r>
          </a:p>
        </p:txBody>
      </p:sp>
      <p:pic>
        <p:nvPicPr>
          <p:cNvPr id="6" name="Picture 5">
            <a:extLst>
              <a:ext uri="{FF2B5EF4-FFF2-40B4-BE49-F238E27FC236}">
                <a16:creationId xmlns:a16="http://schemas.microsoft.com/office/drawing/2014/main" id="{22D9EF92-296F-4923-B09E-4EAC1F115713}"/>
              </a:ext>
            </a:extLst>
          </p:cNvPr>
          <p:cNvPicPr>
            <a:picLocks noChangeAspect="1"/>
          </p:cNvPicPr>
          <p:nvPr/>
        </p:nvPicPr>
        <p:blipFill>
          <a:blip r:embed="rId2"/>
          <a:stretch>
            <a:fillRect/>
          </a:stretch>
        </p:blipFill>
        <p:spPr>
          <a:xfrm>
            <a:off x="4746566" y="1342739"/>
            <a:ext cx="2289133" cy="1000436"/>
          </a:xfrm>
          <a:prstGeom prst="rect">
            <a:avLst/>
          </a:prstGeom>
        </p:spPr>
      </p:pic>
      <p:sp>
        <p:nvSpPr>
          <p:cNvPr id="25" name="TextBox 24">
            <a:extLst>
              <a:ext uri="{FF2B5EF4-FFF2-40B4-BE49-F238E27FC236}">
                <a16:creationId xmlns:a16="http://schemas.microsoft.com/office/drawing/2014/main" id="{C1CFA357-9EDA-4290-9D6C-6D7FB81FA822}"/>
              </a:ext>
            </a:extLst>
          </p:cNvPr>
          <p:cNvSpPr txBox="1"/>
          <p:nvPr/>
        </p:nvSpPr>
        <p:spPr>
          <a:xfrm>
            <a:off x="572193" y="2615354"/>
            <a:ext cx="2878282" cy="369332"/>
          </a:xfrm>
          <a:prstGeom prst="rect">
            <a:avLst/>
          </a:prstGeom>
          <a:noFill/>
        </p:spPr>
        <p:txBody>
          <a:bodyPr wrap="square">
            <a:spAutoFit/>
          </a:bodyPr>
          <a:lstStyle/>
          <a:p>
            <a:r>
              <a:rPr lang="en-US" b="1" dirty="0"/>
              <a:t>Exp: 1 (All)</a:t>
            </a:r>
          </a:p>
        </p:txBody>
      </p:sp>
      <p:sp>
        <p:nvSpPr>
          <p:cNvPr id="26" name="TextBox 25">
            <a:extLst>
              <a:ext uri="{FF2B5EF4-FFF2-40B4-BE49-F238E27FC236}">
                <a16:creationId xmlns:a16="http://schemas.microsoft.com/office/drawing/2014/main" id="{240F96C8-5D89-4063-9F20-A8FFACAB0046}"/>
              </a:ext>
            </a:extLst>
          </p:cNvPr>
          <p:cNvSpPr txBox="1"/>
          <p:nvPr/>
        </p:nvSpPr>
        <p:spPr>
          <a:xfrm>
            <a:off x="4305993" y="2629351"/>
            <a:ext cx="2878282" cy="369332"/>
          </a:xfrm>
          <a:prstGeom prst="rect">
            <a:avLst/>
          </a:prstGeom>
          <a:noFill/>
        </p:spPr>
        <p:txBody>
          <a:bodyPr wrap="square">
            <a:spAutoFit/>
          </a:bodyPr>
          <a:lstStyle/>
          <a:p>
            <a:r>
              <a:rPr lang="en-US" b="1" dirty="0"/>
              <a:t>Exp: 2 (Dominant)</a:t>
            </a:r>
          </a:p>
        </p:txBody>
      </p:sp>
      <p:sp>
        <p:nvSpPr>
          <p:cNvPr id="28" name="TextBox 27">
            <a:extLst>
              <a:ext uri="{FF2B5EF4-FFF2-40B4-BE49-F238E27FC236}">
                <a16:creationId xmlns:a16="http://schemas.microsoft.com/office/drawing/2014/main" id="{F4C7C8EE-AB11-4C1F-BB4A-F9B7E1D92B10}"/>
              </a:ext>
            </a:extLst>
          </p:cNvPr>
          <p:cNvSpPr txBox="1"/>
          <p:nvPr/>
        </p:nvSpPr>
        <p:spPr>
          <a:xfrm>
            <a:off x="8039793" y="2629351"/>
            <a:ext cx="2878282" cy="369332"/>
          </a:xfrm>
          <a:prstGeom prst="rect">
            <a:avLst/>
          </a:prstGeom>
          <a:noFill/>
        </p:spPr>
        <p:txBody>
          <a:bodyPr wrap="square">
            <a:spAutoFit/>
          </a:bodyPr>
          <a:lstStyle/>
          <a:p>
            <a:r>
              <a:rPr lang="en-US" b="1" dirty="0"/>
              <a:t>Exp: 3 (Submissive)</a:t>
            </a:r>
          </a:p>
        </p:txBody>
      </p:sp>
      <p:sp>
        <p:nvSpPr>
          <p:cNvPr id="7" name="Slide Number Placeholder 6">
            <a:extLst>
              <a:ext uri="{FF2B5EF4-FFF2-40B4-BE49-F238E27FC236}">
                <a16:creationId xmlns:a16="http://schemas.microsoft.com/office/drawing/2014/main" id="{0C62E5DB-CD13-48FE-B88E-4E8E9069CA17}"/>
              </a:ext>
            </a:extLst>
          </p:cNvPr>
          <p:cNvSpPr>
            <a:spLocks noGrp="1"/>
          </p:cNvSpPr>
          <p:nvPr>
            <p:ph type="sldNum" sz="quarter" idx="12"/>
          </p:nvPr>
        </p:nvSpPr>
        <p:spPr/>
        <p:txBody>
          <a:bodyPr/>
          <a:lstStyle/>
          <a:p>
            <a:fld id="{D64C2E93-6EB8-4C4B-928B-B672EF7C846A}" type="slidenum">
              <a:rPr lang="en-US" smtClean="0"/>
              <a:t>8</a:t>
            </a:fld>
            <a:endParaRPr lang="en-US"/>
          </a:p>
        </p:txBody>
      </p:sp>
    </p:spTree>
    <p:extLst>
      <p:ext uri="{BB962C8B-B14F-4D97-AF65-F5344CB8AC3E}">
        <p14:creationId xmlns:p14="http://schemas.microsoft.com/office/powerpoint/2010/main" val="418186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85AA-D0FF-412B-A2E5-77D0FBB3A8F3}"/>
              </a:ext>
            </a:extLst>
          </p:cNvPr>
          <p:cNvSpPr>
            <a:spLocks noGrp="1"/>
          </p:cNvSpPr>
          <p:nvPr>
            <p:ph type="title"/>
          </p:nvPr>
        </p:nvSpPr>
        <p:spPr>
          <a:xfrm>
            <a:off x="563880" y="331874"/>
            <a:ext cx="10515600" cy="1325563"/>
          </a:xfrm>
        </p:spPr>
        <p:txBody>
          <a:bodyPr>
            <a:normAutofit/>
          </a:bodyPr>
          <a:lstStyle/>
          <a:p>
            <a:r>
              <a:rPr lang="en-US" sz="3600" b="1" dirty="0"/>
              <a:t>Conclusion</a:t>
            </a:r>
          </a:p>
        </p:txBody>
      </p:sp>
      <p:sp>
        <p:nvSpPr>
          <p:cNvPr id="3" name="Content Placeholder 2">
            <a:extLst>
              <a:ext uri="{FF2B5EF4-FFF2-40B4-BE49-F238E27FC236}">
                <a16:creationId xmlns:a16="http://schemas.microsoft.com/office/drawing/2014/main" id="{F29E9145-ED8F-41F4-9E97-BE321CFB6E2A}"/>
              </a:ext>
            </a:extLst>
          </p:cNvPr>
          <p:cNvSpPr>
            <a:spLocks noGrp="1"/>
          </p:cNvSpPr>
          <p:nvPr>
            <p:ph idx="1"/>
          </p:nvPr>
        </p:nvSpPr>
        <p:spPr>
          <a:xfrm>
            <a:off x="1465810" y="1792374"/>
            <a:ext cx="9260380" cy="1823663"/>
          </a:xfrm>
        </p:spPr>
        <p:txBody>
          <a:bodyPr>
            <a:normAutofit fontScale="92500"/>
          </a:bodyPr>
          <a:lstStyle/>
          <a:p>
            <a:pPr marL="457200" indent="-457200">
              <a:buFont typeface="+mj-lt"/>
              <a:buAutoNum type="arabicPeriod"/>
            </a:pPr>
            <a:r>
              <a:rPr lang="en-US" sz="2000" dirty="0"/>
              <a:t>Both Arielle and Boris appears to be performing very well based on the population parameters estimation</a:t>
            </a:r>
          </a:p>
          <a:p>
            <a:pPr marL="457200" indent="-457200">
              <a:buFont typeface="+mj-lt"/>
              <a:buAutoNum type="arabicPeriod"/>
            </a:pPr>
            <a:r>
              <a:rPr lang="en-US" sz="2000" dirty="0"/>
              <a:t>If we consider Dominant Hand data alone, we can conclude Arielle as winner</a:t>
            </a:r>
          </a:p>
          <a:p>
            <a:pPr marL="457200" indent="-457200">
              <a:buFont typeface="+mj-lt"/>
              <a:buAutoNum type="arabicPeriod"/>
            </a:pPr>
            <a:r>
              <a:rPr lang="en-US" sz="2000" dirty="0"/>
              <a:t>If we consider Submissive Hand data alone, we can conclude Boris as winner</a:t>
            </a:r>
          </a:p>
          <a:p>
            <a:pPr marL="457200" indent="-457200">
              <a:buFont typeface="+mj-lt"/>
              <a:buAutoNum type="arabicPeriod"/>
            </a:pPr>
            <a:r>
              <a:rPr lang="en-US" sz="2000" dirty="0"/>
              <a:t>My recommendation is to play one more 'non-Draw' match and conclude the winner</a:t>
            </a:r>
          </a:p>
        </p:txBody>
      </p:sp>
      <p:sp>
        <p:nvSpPr>
          <p:cNvPr id="5" name="TextBox 4">
            <a:extLst>
              <a:ext uri="{FF2B5EF4-FFF2-40B4-BE49-F238E27FC236}">
                <a16:creationId xmlns:a16="http://schemas.microsoft.com/office/drawing/2014/main" id="{FCFB75F5-D03A-41A0-B5D9-A01367CE2DB7}"/>
              </a:ext>
            </a:extLst>
          </p:cNvPr>
          <p:cNvSpPr txBox="1"/>
          <p:nvPr/>
        </p:nvSpPr>
        <p:spPr>
          <a:xfrm>
            <a:off x="845819" y="6002906"/>
            <a:ext cx="10700559" cy="523220"/>
          </a:xfrm>
          <a:prstGeom prst="rect">
            <a:avLst/>
          </a:prstGeom>
          <a:noFill/>
        </p:spPr>
        <p:txBody>
          <a:bodyPr wrap="square">
            <a:spAutoFit/>
          </a:bodyPr>
          <a:lstStyle/>
          <a:p>
            <a:r>
              <a:rPr lang="en-US" sz="1400" dirty="0"/>
              <a:t>Reference:</a:t>
            </a:r>
          </a:p>
          <a:p>
            <a:r>
              <a:rPr lang="en-US" sz="1400" dirty="0"/>
              <a:t>Huang H (2021) Exceedance probability analysis: a practical and effective alternative to t-tests, preprint, DOI: 10.13140/RG.2.2.27268.55687</a:t>
            </a:r>
          </a:p>
        </p:txBody>
      </p:sp>
      <p:sp>
        <p:nvSpPr>
          <p:cNvPr id="6" name="Slide Number Placeholder 5">
            <a:extLst>
              <a:ext uri="{FF2B5EF4-FFF2-40B4-BE49-F238E27FC236}">
                <a16:creationId xmlns:a16="http://schemas.microsoft.com/office/drawing/2014/main" id="{15EA8BD5-8B4D-4726-B518-79E5085C2A92}"/>
              </a:ext>
            </a:extLst>
          </p:cNvPr>
          <p:cNvSpPr>
            <a:spLocks noGrp="1"/>
          </p:cNvSpPr>
          <p:nvPr>
            <p:ph type="sldNum" sz="quarter" idx="12"/>
          </p:nvPr>
        </p:nvSpPr>
        <p:spPr/>
        <p:txBody>
          <a:bodyPr/>
          <a:lstStyle/>
          <a:p>
            <a:fld id="{D64C2E93-6EB8-4C4B-928B-B672EF7C846A}" type="slidenum">
              <a:rPr lang="en-US" smtClean="0"/>
              <a:t>9</a:t>
            </a:fld>
            <a:endParaRPr lang="en-US"/>
          </a:p>
        </p:txBody>
      </p:sp>
    </p:spTree>
    <p:extLst>
      <p:ext uri="{BB962C8B-B14F-4D97-AF65-F5344CB8AC3E}">
        <p14:creationId xmlns:p14="http://schemas.microsoft.com/office/powerpoint/2010/main" val="4091857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1116</Words>
  <Application>Microsoft Office PowerPoint</Application>
  <PresentationFormat>Widescreen</PresentationFormat>
  <Paragraphs>239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Wingdings</vt:lpstr>
      <vt:lpstr>Office Theme</vt:lpstr>
      <vt:lpstr>Pancake Flipping</vt:lpstr>
      <vt:lpstr>Initial observations</vt:lpstr>
      <vt:lpstr>A/B testing</vt:lpstr>
      <vt:lpstr>Experiment 1: All 50 Match days</vt:lpstr>
      <vt:lpstr>Experiment 2: Dominant hand with 35 Match days</vt:lpstr>
      <vt:lpstr>Experiment 3: Submissive hand with 15 Match days</vt:lpstr>
      <vt:lpstr>The SCI analysis</vt:lpstr>
      <vt:lpstr>The Common Language (CL) effect size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Rajegowda</dc:creator>
  <cp:lastModifiedBy>Rakesh Rajegowda</cp:lastModifiedBy>
  <cp:revision>16</cp:revision>
  <dcterms:created xsi:type="dcterms:W3CDTF">2021-07-23T08:03:32Z</dcterms:created>
  <dcterms:modified xsi:type="dcterms:W3CDTF">2021-07-23T09:08:50Z</dcterms:modified>
</cp:coreProperties>
</file>