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4" r:id="rId9"/>
    <p:sldId id="261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98" autoAdjust="0"/>
  </p:normalViewPr>
  <p:slideViewPr>
    <p:cSldViewPr>
      <p:cViewPr>
        <p:scale>
          <a:sx n="70" d="100"/>
          <a:sy n="70" d="100"/>
        </p:scale>
        <p:origin x="-116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C8D6E3-FFA1-42AA-96FF-DD32C3F64F3C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C8679D-6D7B-4DDE-995D-A29ECB8509E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52.46.17.82/flexviewer/Surf_City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Viewshed </a:t>
            </a:r>
            <a:r>
              <a:rPr lang="en-US" dirty="0" smtClean="0"/>
              <a:t>Variable for Hedonic Modeling: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Surf City, NJ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72264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sz="3100" dirty="0" smtClean="0"/>
          </a:p>
          <a:p>
            <a:pPr algn="ctr"/>
            <a:r>
              <a:rPr lang="en-US" sz="3100" b="1" dirty="0" smtClean="0"/>
              <a:t>Rachel  </a:t>
            </a:r>
            <a:r>
              <a:rPr lang="en-US" sz="3100" b="1" dirty="0" err="1" smtClean="0"/>
              <a:t>Albritton</a:t>
            </a:r>
            <a:r>
              <a:rPr lang="en-US" sz="3100" b="1" dirty="0"/>
              <a:t> </a:t>
            </a:r>
            <a:r>
              <a:rPr lang="en-US" sz="3100" b="1" dirty="0" smtClean="0"/>
              <a:t>~ GIS 590 Final Project ~ Fall 2013</a:t>
            </a:r>
          </a:p>
          <a:p>
            <a:endParaRPr lang="en-US" sz="3100" dirty="0"/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Clients:</a:t>
            </a:r>
          </a:p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Steven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Dundas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PhD Candidate NCSU Environmental Economics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Jordan Smith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PhD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NCSU Center for Earth Observation, Visualization Lab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"/>
    </mc:Choice>
    <mc:Fallback xmlns="">
      <p:transition spd="slow" advTm="174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819400"/>
            <a:ext cx="4038600" cy="2419350"/>
          </a:xfrm>
        </p:spPr>
        <p:txBody>
          <a:bodyPr>
            <a:normAutofit/>
          </a:bodyPr>
          <a:lstStyle/>
          <a:p>
            <a:r>
              <a:rPr lang="en-US" dirty="0" smtClean="0"/>
              <a:t>Wanted to run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floors</a:t>
            </a:r>
          </a:p>
          <a:p>
            <a:pPr lvl="1"/>
            <a:r>
              <a:rPr lang="en-US" dirty="0" smtClean="0"/>
              <a:t>Currently running 1</a:t>
            </a:r>
            <a:r>
              <a:rPr lang="en-US" baseline="30000" dirty="0" smtClean="0"/>
              <a:t>st</a:t>
            </a:r>
            <a:r>
              <a:rPr lang="en-US" dirty="0" smtClean="0"/>
              <a:t> floor only</a:t>
            </a:r>
          </a:p>
          <a:p>
            <a:pPr lvl="1"/>
            <a:r>
              <a:rPr lang="en-US" dirty="0" smtClean="0"/>
              <a:t>No choice list option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9553" r="70448" b="39382"/>
          <a:stretch/>
        </p:blipFill>
        <p:spPr bwMode="auto">
          <a:xfrm>
            <a:off x="4800600" y="2743200"/>
            <a:ext cx="3810000" cy="269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Documentation: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Script tools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User manual</a:t>
            </a:r>
          </a:p>
          <a:p>
            <a:pPr lvl="1"/>
            <a:r>
              <a:rPr lang="en-US" dirty="0" smtClean="0"/>
              <a:t>Update manual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Long Beach Island, NJ</a:t>
            </a:r>
          </a:p>
          <a:p>
            <a:pPr lvl="1"/>
            <a:r>
              <a:rPr lang="en-US" dirty="0" smtClean="0"/>
              <a:t>Ocean County</a:t>
            </a:r>
          </a:p>
          <a:p>
            <a:pPr lvl="1"/>
            <a:r>
              <a:rPr lang="en-US" dirty="0" smtClean="0"/>
              <a:t>18-miles long</a:t>
            </a:r>
          </a:p>
          <a:p>
            <a:pPr lvl="1"/>
            <a:r>
              <a:rPr lang="en-US" dirty="0" smtClean="0"/>
              <a:t>6 municipalities</a:t>
            </a:r>
          </a:p>
          <a:p>
            <a:pPr lvl="2"/>
            <a:r>
              <a:rPr lang="en-US" dirty="0" smtClean="0"/>
              <a:t>Surf City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1999: Army Corps of Engineers gained federal approval to build 22 ft. dune down the entire length of the island for storm protection.</a:t>
            </a:r>
          </a:p>
          <a:p>
            <a:pPr lvl="1"/>
            <a:r>
              <a:rPr lang="en-US" dirty="0" smtClean="0"/>
              <a:t>Requires homeowner support.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Only three sections completed by 2007.</a:t>
            </a:r>
          </a:p>
          <a:p>
            <a:endParaRPr lang="en-US" dirty="0"/>
          </a:p>
          <a:p>
            <a:r>
              <a:rPr lang="en-US" dirty="0" smtClean="0"/>
              <a:t>Homeowners concerned about property value loss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80" y="838200"/>
            <a:ext cx="2871787" cy="382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277287"/>
            <a:ext cx="2618509" cy="276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305550" y="2667000"/>
            <a:ext cx="139065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24800" y="4267200"/>
            <a:ext cx="381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04"/>
    </mc:Choice>
    <mc:Fallback xmlns="">
      <p:transition spd="slow" advTm="6520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Assess whether or not a parcels oceanfront viewshed was dimensioned as a result of dune construction.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a custom script tool that can be applied to each municipality along Long Beach Island.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Assess viewshed, in degrees, at both first (10ft.) and second floor heights (20ft) before and after dune construction.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a Web Application showing potential affects of dune construction.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80"/>
    </mc:Choice>
    <mc:Fallback xmlns="">
      <p:transition spd="slow" advTm="364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362200"/>
            <a:ext cx="4038600" cy="3276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Vector data provided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Lidar</a:t>
            </a:r>
            <a:r>
              <a:rPr lang="en-US" dirty="0" smtClean="0"/>
              <a:t> data:</a:t>
            </a:r>
          </a:p>
          <a:p>
            <a:pPr lvl="1"/>
            <a:r>
              <a:rPr lang="en-US" dirty="0" smtClean="0"/>
              <a:t>NOAA Coastal Service Center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Enterprise geodatabase     (web application)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t="2016"/>
          <a:stretch/>
        </p:blipFill>
        <p:spPr bwMode="auto">
          <a:xfrm>
            <a:off x="5105400" y="2362200"/>
            <a:ext cx="335280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34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1"/>
    </mc:Choice>
    <mc:Fallback xmlns="">
      <p:transition spd="slow" advTm="3640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Custom Tool Package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0386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Tool Documentation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ython script tools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Raster Fix</a:t>
            </a:r>
          </a:p>
          <a:p>
            <a:pPr lvl="2"/>
            <a:r>
              <a:rPr lang="en-US" dirty="0" smtClean="0"/>
              <a:t>Used in data preparation</a:t>
            </a:r>
          </a:p>
          <a:p>
            <a:pPr lvl="2"/>
            <a:r>
              <a:rPr lang="en-US" dirty="0" smtClean="0"/>
              <a:t>Takes 2 inputs</a:t>
            </a:r>
          </a:p>
          <a:p>
            <a:pPr marL="667512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Oceanfront Viewshed</a:t>
            </a:r>
          </a:p>
          <a:p>
            <a:pPr lvl="2"/>
            <a:r>
              <a:rPr lang="en-US" dirty="0" smtClean="0"/>
              <a:t>Repeatable tool that an be applied to other oceanfront areas.</a:t>
            </a:r>
          </a:p>
          <a:p>
            <a:pPr lvl="2"/>
            <a:r>
              <a:rPr lang="en-US" dirty="0" smtClean="0"/>
              <a:t>Takes 9 inputs</a:t>
            </a:r>
          </a:p>
          <a:p>
            <a:pPr lvl="2"/>
            <a:r>
              <a:rPr lang="en-US" dirty="0" smtClean="0"/>
              <a:t>10-12 hours processing time</a:t>
            </a:r>
          </a:p>
          <a:p>
            <a:pPr marL="667512" lvl="2" indent="0">
              <a:buNone/>
            </a:pPr>
            <a:endParaRPr lang="en-US" dirty="0" smtClean="0"/>
          </a:p>
          <a:p>
            <a:r>
              <a:rPr lang="en-US" dirty="0" smtClean="0"/>
              <a:t>All analysis done in </a:t>
            </a:r>
            <a:r>
              <a:rPr lang="en-US" dirty="0" err="1" smtClean="0"/>
              <a:t>ArcMap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429000"/>
            <a:ext cx="3569701" cy="2929577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30099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2703647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2209800"/>
            <a:ext cx="1524000" cy="493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48"/>
    </mc:Choice>
    <mc:Fallback xmlns="">
      <p:transition spd="slow" advTm="9344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Oceanfront Tool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038600" cy="1356515"/>
          </a:xfrm>
        </p:spPr>
        <p:txBody>
          <a:bodyPr/>
          <a:lstStyle/>
          <a:p>
            <a:r>
              <a:rPr lang="en-US" dirty="0" smtClean="0"/>
              <a:t>Individual </a:t>
            </a:r>
            <a:r>
              <a:rPr lang="en-US" dirty="0" err="1" smtClean="0"/>
              <a:t>Viewsheds</a:t>
            </a:r>
            <a:endParaRPr lang="en-US" dirty="0" smtClean="0"/>
          </a:p>
          <a:p>
            <a:r>
              <a:rPr lang="en-US" dirty="0" smtClean="0"/>
              <a:t>Viewshed Table 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7"/>
          <a:stretch/>
        </p:blipFill>
        <p:spPr>
          <a:xfrm>
            <a:off x="4648200" y="1905000"/>
            <a:ext cx="4038600" cy="20965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4343400"/>
            <a:ext cx="8111871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0"/>
    </mc:Choice>
    <mc:Fallback xmlns="">
      <p:transition spd="slow" advTm="355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Script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399"/>
            <a:ext cx="4038600" cy="39165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Irregular </a:t>
            </a:r>
            <a:r>
              <a:rPr lang="en-US" dirty="0" err="1" smtClean="0"/>
              <a:t>Viewsheds</a:t>
            </a:r>
            <a:endParaRPr lang="en-US" dirty="0" smtClean="0"/>
          </a:p>
          <a:p>
            <a:pPr lvl="1"/>
            <a:r>
              <a:rPr lang="en-US" dirty="0" smtClean="0"/>
              <a:t>Formula:</a:t>
            </a:r>
          </a:p>
          <a:p>
            <a:pPr marL="393192" lvl="1" indent="0">
              <a:buNone/>
            </a:pPr>
            <a:r>
              <a:rPr lang="en-US" dirty="0" smtClean="0"/>
              <a:t>(</a:t>
            </a:r>
            <a:r>
              <a:rPr lang="en-US" dirty="0" err="1"/>
              <a:t>A</a:t>
            </a:r>
            <a:r>
              <a:rPr lang="en-US" dirty="0" err="1" smtClean="0"/>
              <a:t>rcLength</a:t>
            </a:r>
            <a:r>
              <a:rPr lang="en-US" dirty="0" smtClean="0"/>
              <a:t>/6.28)*180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First floor higher then second floor</a:t>
            </a:r>
          </a:p>
          <a:p>
            <a:pPr marL="667512" lvl="2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Deleting intermediate Files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28800"/>
            <a:ext cx="1905000" cy="1862034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86263"/>
            <a:ext cx="1878013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00600" y="629443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2430 second floor: 118 degrees (max length = 4.1 miles)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75216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2430</a:t>
            </a:r>
            <a:r>
              <a:rPr lang="en-US" sz="1400" dirty="0"/>
              <a:t>: First floor – 126 degrees( max length = 4.4 miles)</a:t>
            </a:r>
          </a:p>
        </p:txBody>
      </p:sp>
    </p:spTree>
    <p:extLst>
      <p:ext uri="{BB962C8B-B14F-4D97-AF65-F5344CB8AC3E}">
        <p14:creationId xmlns:p14="http://schemas.microsoft.com/office/powerpoint/2010/main" val="16745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84"/>
    </mc:Choice>
    <mc:Fallback xmlns="">
      <p:transition spd="slow" advTm="13678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Application: Purpose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Allow users to create or search for comparative viewshed information for the first floor for each parcel.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a </a:t>
            </a:r>
            <a:r>
              <a:rPr lang="en-US" dirty="0" err="1" smtClean="0"/>
              <a:t>geoprocessing</a:t>
            </a:r>
            <a:r>
              <a:rPr lang="en-US" dirty="0" smtClean="0"/>
              <a:t> service that draws the viewshed in real-time.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Viewshed values in degrees is done on the backend.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90800"/>
            <a:ext cx="4038600" cy="2809081"/>
          </a:xfrm>
        </p:spPr>
      </p:pic>
    </p:spTree>
    <p:extLst>
      <p:ext uri="{BB962C8B-B14F-4D97-AF65-F5344CB8AC3E}">
        <p14:creationId xmlns:p14="http://schemas.microsoft.com/office/powerpoint/2010/main" val="41693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79"/>
    </mc:Choice>
    <mc:Fallback xmlns="">
      <p:transition spd="slow" advTm="4227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45" y="838200"/>
            <a:ext cx="8229600" cy="856488"/>
          </a:xfrm>
        </p:spPr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799"/>
            <a:ext cx="4038600" cy="414512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ArcGIS Server </a:t>
            </a:r>
            <a:r>
              <a:rPr lang="en-US" dirty="0" smtClean="0"/>
              <a:t>to Host Services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Draw viewshed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Search for parcel degree view information</a:t>
            </a:r>
          </a:p>
          <a:p>
            <a:pPr lvl="1"/>
            <a:r>
              <a:rPr lang="en-US" dirty="0" smtClean="0"/>
              <a:t>Export gridded results in CSV format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Print map</a:t>
            </a:r>
            <a:endParaRPr lang="en-US" dirty="0"/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sz="4200" dirty="0" smtClean="0"/>
              <a:t>      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>
              <a:hlinkClick r:id="rId2"/>
            </a:endParaRP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://152.46.17.82/flexviewer/Surf_City/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3909323" cy="233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9"/>
    </mc:Choice>
    <mc:Fallback xmlns="">
      <p:transition spd="slow" advTm="4909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486</TotalTime>
  <Words>385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Viewshed Variable for Hedonic Modeling:  Surf City, NJ</vt:lpstr>
      <vt:lpstr>Background</vt:lpstr>
      <vt:lpstr>Purpose </vt:lpstr>
      <vt:lpstr>Data </vt:lpstr>
      <vt:lpstr>Custom Tool Package</vt:lpstr>
      <vt:lpstr>Oceanfront Tool Outputs</vt:lpstr>
      <vt:lpstr>Challenges: Script Tool</vt:lpstr>
      <vt:lpstr>Web Application: Purpose </vt:lpstr>
      <vt:lpstr>Web Application</vt:lpstr>
      <vt:lpstr>Web Application: Challenges</vt:lpstr>
      <vt:lpstr>Web Application  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Viewshed Analysis: Surf City, NJ</dc:title>
  <dc:creator>Rachel</dc:creator>
  <cp:lastModifiedBy>Rachel</cp:lastModifiedBy>
  <cp:revision>30</cp:revision>
  <dcterms:created xsi:type="dcterms:W3CDTF">2013-11-17T16:28:43Z</dcterms:created>
  <dcterms:modified xsi:type="dcterms:W3CDTF">2013-11-20T15:02:00Z</dcterms:modified>
</cp:coreProperties>
</file>