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1" r:id="rId12"/>
    <p:sldId id="460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1424" y="40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12,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60393"/>
            <a:ext cx="9144000" cy="566928"/>
          </a:xfrm>
        </p:spPr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416119" y="627321"/>
            <a:ext cx="7226162" cy="70471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B306B-95A5-4D09-B050-6A5DB4567E21}"/>
              </a:ext>
            </a:extLst>
          </p:cNvPr>
          <p:cNvCxnSpPr>
            <a:cxnSpLocks/>
          </p:cNvCxnSpPr>
          <p:nvPr/>
        </p:nvCxnSpPr>
        <p:spPr>
          <a:xfrm>
            <a:off x="2530547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B2BABB-8E17-42FA-A3A4-905F52E5123C}"/>
              </a:ext>
            </a:extLst>
          </p:cNvPr>
          <p:cNvCxnSpPr>
            <a:cxnSpLocks/>
          </p:cNvCxnSpPr>
          <p:nvPr/>
        </p:nvCxnSpPr>
        <p:spPr>
          <a:xfrm>
            <a:off x="7308111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D81B76-00AD-4607-9766-66A4B97BAC95}"/>
              </a:ext>
            </a:extLst>
          </p:cNvPr>
          <p:cNvCxnSpPr>
            <a:cxnSpLocks/>
          </p:cNvCxnSpPr>
          <p:nvPr/>
        </p:nvCxnSpPr>
        <p:spPr>
          <a:xfrm>
            <a:off x="7003310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9F4EA-4E6C-464F-872F-4C4EEB56A18F}"/>
              </a:ext>
            </a:extLst>
          </p:cNvPr>
          <p:cNvCxnSpPr>
            <a:cxnSpLocks/>
          </p:cNvCxnSpPr>
          <p:nvPr/>
        </p:nvCxnSpPr>
        <p:spPr>
          <a:xfrm>
            <a:off x="3118881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</a:t>
            </a: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daily open, daily high, daily low, inter-day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data etc. but those </a:t>
            </a:r>
            <a:r>
              <a:rPr lang="en-US" sz="2000" u="sng" dirty="0">
                <a:solidFill>
                  <a:srgbClr val="646464"/>
                </a:solidFill>
                <a:ea typeface="MS PGothic"/>
                <a:cs typeface="MS PGothic"/>
              </a:rPr>
              <a:t>data were not considered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or eliminated from input data streams </a:t>
            </a:r>
            <a:r>
              <a:rPr lang="en-US" sz="2000" dirty="0">
                <a:solidFill>
                  <a:srgbClr val="00B050"/>
                </a:solidFill>
                <a:ea typeface="MS PGothic"/>
                <a:cs typeface="MS PGothic"/>
              </a:rPr>
              <a:t>to keep the data manageable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for our analysis and </a:t>
            </a:r>
            <a:r>
              <a:rPr lang="en-US" sz="2000" dirty="0">
                <a:solidFill>
                  <a:srgbClr val="FF0000"/>
                </a:solidFill>
                <a:ea typeface="MS PGothic"/>
                <a:cs typeface="MS PGothic"/>
              </a:rPr>
              <a:t>to prevent scope creep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A1AA-5475-4FFC-B3FC-07734EB3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/>
          <a:stretch/>
        </p:blipFill>
        <p:spPr>
          <a:xfrm>
            <a:off x="432668" y="1522868"/>
            <a:ext cx="2943421" cy="1719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A62-C912-4033-AEDC-1B28D92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" y="3635111"/>
            <a:ext cx="79438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F002-9621-43AF-BD11-3D34B68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4" y="1504053"/>
            <a:ext cx="1935409" cy="2010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20582-50CE-451B-BA31-4E9C2F83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75" y="4867267"/>
            <a:ext cx="2291249" cy="2305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33A7F-77CB-4640-9238-7E3DC7FF6DB7}"/>
              </a:ext>
            </a:extLst>
          </p:cNvPr>
          <p:cNvSpPr txBox="1"/>
          <p:nvPr/>
        </p:nvSpPr>
        <p:spPr>
          <a:xfrm>
            <a:off x="428118" y="1199857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Raw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E40BD-49EB-49E4-9E90-422B48FE2521}"/>
              </a:ext>
            </a:extLst>
          </p:cNvPr>
          <p:cNvSpPr txBox="1"/>
          <p:nvPr/>
        </p:nvSpPr>
        <p:spPr>
          <a:xfrm>
            <a:off x="274473" y="3273091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DataFrame</a:t>
            </a:r>
            <a:r>
              <a:rPr lang="en-US" sz="2000" b="1" dirty="0">
                <a:solidFill>
                  <a:srgbClr val="00B0F0"/>
                </a:solidFill>
              </a:rPr>
              <a:t> manipulation of formatting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907F3-582B-4D49-90FD-7463244C9C01}"/>
              </a:ext>
            </a:extLst>
          </p:cNvPr>
          <p:cNvSpPr txBox="1"/>
          <p:nvPr/>
        </p:nvSpPr>
        <p:spPr>
          <a:xfrm>
            <a:off x="1012603" y="48143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9EA6-4456-425C-A5E6-BDBC22F38CB7}"/>
              </a:ext>
            </a:extLst>
          </p:cNvPr>
          <p:cNvSpPr txBox="1"/>
          <p:nvPr/>
        </p:nvSpPr>
        <p:spPr>
          <a:xfrm>
            <a:off x="6193477" y="1199857"/>
            <a:ext cx="2462851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CSV shows slashes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B7B70-DE13-40A8-A98D-5D26544089A2}"/>
              </a:ext>
            </a:extLst>
          </p:cNvPr>
          <p:cNvSpPr txBox="1"/>
          <p:nvPr/>
        </p:nvSpPr>
        <p:spPr>
          <a:xfrm>
            <a:off x="1469803" y="4867267"/>
            <a:ext cx="1856922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Open CSV in text editor to verify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Date_format</a:t>
            </a:r>
            <a:r>
              <a:rPr lang="en-US" sz="2000" b="1" dirty="0">
                <a:solidFill>
                  <a:srgbClr val="00B0F0"/>
                </a:solidFill>
              </a:rPr>
              <a:t> was applied for parsing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/>
              <a:t>Are there certain months that are better for buying or selling Apple Stock?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Mid January to Mid February </a:t>
            </a:r>
            <a:r>
              <a:rPr lang="en-US" sz="2000" dirty="0"/>
              <a:t>for is potentially better for </a:t>
            </a:r>
            <a:r>
              <a:rPr lang="en-US" sz="2000" dirty="0">
                <a:solidFill>
                  <a:srgbClr val="00B050"/>
                </a:solidFill>
              </a:rPr>
              <a:t>buying</a:t>
            </a:r>
            <a:r>
              <a:rPr lang="en-US" sz="2000" dirty="0"/>
              <a:t>, and the </a:t>
            </a:r>
            <a:r>
              <a:rPr lang="en-US" sz="2000" dirty="0">
                <a:solidFill>
                  <a:srgbClr val="FF0000"/>
                </a:solidFill>
              </a:rPr>
              <a:t>beginning to the Midpoint of October </a:t>
            </a:r>
            <a:r>
              <a:rPr lang="en-US" sz="2000" dirty="0"/>
              <a:t>for potentially </a:t>
            </a:r>
            <a:r>
              <a:rPr lang="en-US" sz="2000" dirty="0">
                <a:solidFill>
                  <a:srgbClr val="FF0000"/>
                </a:solidFill>
              </a:rPr>
              <a:t>selling.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This is supported by looking at the </a:t>
            </a:r>
            <a:r>
              <a:rPr lang="en-US" sz="2000" b="1" dirty="0"/>
              <a:t>volume</a:t>
            </a:r>
            <a:r>
              <a:rPr lang="en-US" sz="2000" dirty="0"/>
              <a:t>, </a:t>
            </a:r>
            <a:r>
              <a:rPr lang="en-US" sz="2000" b="1" dirty="0"/>
              <a:t>closing price </a:t>
            </a:r>
            <a:r>
              <a:rPr lang="en-US" sz="2000" dirty="0"/>
              <a:t>and </a:t>
            </a:r>
            <a:r>
              <a:rPr lang="en-US" sz="2000" b="1" dirty="0"/>
              <a:t>RSI</a:t>
            </a:r>
            <a:r>
              <a:rPr lang="en-US" sz="2000" dirty="0"/>
              <a:t> for those periods </a:t>
            </a:r>
            <a:r>
              <a:rPr lang="en-US" sz="2000" b="1" dirty="0"/>
              <a:t>on a three year timeframe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However, more in-depth analysis is required to answer this question with </a:t>
            </a:r>
            <a:r>
              <a:rPr lang="en-US" sz="2000" b="1" dirty="0"/>
              <a:t>more validity and accuracy </a:t>
            </a:r>
            <a:r>
              <a:rPr lang="en-US" sz="2000" dirty="0"/>
              <a:t>(more than 3 years of data, and price action data including the Open, High, and Low).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</a:t>
            </a:r>
            <a:r>
              <a:rPr lang="en-US" sz="2800" dirty="0">
                <a:solidFill>
                  <a:srgbClr val="FFC000"/>
                </a:solidFill>
              </a:rPr>
              <a:t>been shut down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</a:t>
            </a:r>
            <a:r>
              <a:rPr lang="en-US" sz="2800" dirty="0">
                <a:solidFill>
                  <a:srgbClr val="FF0000"/>
                </a:solidFill>
              </a:rPr>
              <a:t>are not free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b="1" dirty="0">
                <a:solidFill>
                  <a:srgbClr val="646464"/>
                </a:solidFill>
              </a:rPr>
              <a:t>Exact </a:t>
            </a:r>
            <a:r>
              <a:rPr lang="en-US" sz="2800" dirty="0">
                <a:solidFill>
                  <a:srgbClr val="646464"/>
                </a:solidFill>
              </a:rPr>
              <a:t>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</a:t>
            </a:r>
            <a:r>
              <a:rPr lang="en-US" sz="2800" b="1" dirty="0">
                <a:solidFill>
                  <a:srgbClr val="646464"/>
                </a:solidFill>
              </a:rPr>
              <a:t>meta-study</a:t>
            </a:r>
            <a:r>
              <a:rPr lang="en-US" sz="2800" dirty="0">
                <a:solidFill>
                  <a:srgbClr val="646464"/>
                </a:solidFill>
              </a:rPr>
              <a:t>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</a:t>
            </a:r>
            <a:r>
              <a:rPr lang="en-US" sz="2800" b="1" dirty="0">
                <a:solidFill>
                  <a:srgbClr val="646464"/>
                </a:solidFill>
              </a:rPr>
              <a:t>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Can we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predict the future value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of Apple stock based on linear regression (for predictive analytics)?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Is RSI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a better technical indicator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Does the Apple stock have </a:t>
            </a:r>
            <a:r>
              <a:rPr lang="en-US" sz="2400" dirty="0">
                <a:solidFill>
                  <a:srgbClr val="00B050"/>
                </a:solidFill>
                <a:ea typeface="MS PGothic"/>
                <a:cs typeface="MS PGothic"/>
              </a:rPr>
              <a:t>good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2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Impact of Apple product releases and lawsuits on </a:t>
            </a: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2"/>
                </a:solidFill>
              </a:rPr>
              <a:t>Does the </a:t>
            </a:r>
            <a:r>
              <a:rPr lang="en-US" sz="2200" b="1" dirty="0">
                <a:solidFill>
                  <a:schemeClr val="tx2"/>
                </a:solidFill>
              </a:rPr>
              <a:t>RSI</a:t>
            </a:r>
            <a:r>
              <a:rPr lang="en-US" sz="2200" dirty="0">
                <a:solidFill>
                  <a:schemeClr val="tx2"/>
                </a:solidFill>
              </a:rPr>
              <a:t>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>
              <a:solidFill>
                <a:schemeClr val="tx2"/>
              </a:solidFill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Scope and Goals (Motivation &amp; Summary)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Are there certain </a:t>
            </a:r>
            <a:r>
              <a:rPr lang="en-US" sz="2800" b="1" dirty="0">
                <a:solidFill>
                  <a:schemeClr val="tx2"/>
                </a:solidFill>
              </a:rPr>
              <a:t>months</a:t>
            </a:r>
            <a:r>
              <a:rPr lang="en-US" sz="2800" dirty="0">
                <a:solidFill>
                  <a:schemeClr val="tx2"/>
                </a:solidFill>
              </a:rPr>
              <a:t>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Is Apple currently </a:t>
            </a:r>
            <a:r>
              <a:rPr lang="en-US" sz="2800" b="1" dirty="0">
                <a:solidFill>
                  <a:schemeClr val="tx2"/>
                </a:solidFill>
              </a:rPr>
              <a:t>overbought</a:t>
            </a:r>
            <a:r>
              <a:rPr lang="en-US" sz="2800" dirty="0">
                <a:solidFill>
                  <a:schemeClr val="tx2"/>
                </a:solidFill>
              </a:rPr>
              <a:t> or </a:t>
            </a:r>
            <a:r>
              <a:rPr lang="en-US" sz="2800" b="1" dirty="0">
                <a:solidFill>
                  <a:schemeClr val="tx2"/>
                </a:solidFill>
              </a:rPr>
              <a:t>oversold </a:t>
            </a:r>
            <a:r>
              <a:rPr lang="en-US" sz="2800" dirty="0">
                <a:solidFill>
                  <a:schemeClr val="tx2"/>
                </a:solidFill>
              </a:rPr>
              <a:t>based selected historical data (i.e. 2015-2017)?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tx2"/>
                </a:solidFill>
              </a:rPr>
              <a:t>Is it possible to do any </a:t>
            </a:r>
            <a:r>
              <a:rPr lang="en-US" sz="2800" b="1" i="1" dirty="0">
                <a:solidFill>
                  <a:schemeClr val="tx2"/>
                </a:solidFill>
              </a:rPr>
              <a:t>predictive analysis </a:t>
            </a:r>
            <a:r>
              <a:rPr lang="en-US" sz="2800" i="1" dirty="0">
                <a:solidFill>
                  <a:schemeClr val="tx2"/>
                </a:solidFill>
              </a:rPr>
              <a:t>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 series analysis was performed by performing Year-Over-Year comparisons.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Relative Strength Index (RSI)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6928"/>
          </a:xfrm>
        </p:spPr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137684" y="566927"/>
            <a:ext cx="7527851" cy="72080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D2FC97-1C07-4CF3-9B0A-BE8A714B5FB9}"/>
              </a:ext>
            </a:extLst>
          </p:cNvPr>
          <p:cNvCxnSpPr>
            <a:cxnSpLocks/>
          </p:cNvCxnSpPr>
          <p:nvPr/>
        </p:nvCxnSpPr>
        <p:spPr>
          <a:xfrm>
            <a:off x="2285999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869D0A-F652-447B-A08D-C9DB919D5144}"/>
              </a:ext>
            </a:extLst>
          </p:cNvPr>
          <p:cNvCxnSpPr>
            <a:cxnSpLocks/>
          </p:cNvCxnSpPr>
          <p:nvPr/>
        </p:nvCxnSpPr>
        <p:spPr>
          <a:xfrm>
            <a:off x="7169888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BB2272-964A-49B0-A47A-AAF6F0024BF2}"/>
              </a:ext>
            </a:extLst>
          </p:cNvPr>
          <p:cNvCxnSpPr>
            <a:cxnSpLocks/>
          </p:cNvCxnSpPr>
          <p:nvPr/>
        </p:nvCxnSpPr>
        <p:spPr>
          <a:xfrm>
            <a:off x="6854455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8FBDE-357B-47AC-B49A-562D38FF03E4}"/>
              </a:ext>
            </a:extLst>
          </p:cNvPr>
          <p:cNvCxnSpPr>
            <a:cxnSpLocks/>
          </p:cNvCxnSpPr>
          <p:nvPr/>
        </p:nvCxnSpPr>
        <p:spPr>
          <a:xfrm>
            <a:off x="2863700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95694"/>
            <a:ext cx="9144000" cy="566928"/>
          </a:xfrm>
        </p:spPr>
        <p:txBody>
          <a:bodyPr/>
          <a:lstStyle/>
          <a:p>
            <a:r>
              <a:rPr lang="en-US" sz="3600" dirty="0"/>
              <a:t>AAPL Volume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590775" y="662622"/>
            <a:ext cx="7271364" cy="710977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CC26F-1E34-46A3-AF7A-CE1D6C089459}"/>
              </a:ext>
            </a:extLst>
          </p:cNvPr>
          <p:cNvCxnSpPr>
            <a:cxnSpLocks/>
          </p:cNvCxnSpPr>
          <p:nvPr/>
        </p:nvCxnSpPr>
        <p:spPr>
          <a:xfrm>
            <a:off x="2721933" y="850605"/>
            <a:ext cx="0" cy="642206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C0C600-D923-43A8-AA0C-9893D7F5E5B8}"/>
              </a:ext>
            </a:extLst>
          </p:cNvPr>
          <p:cNvCxnSpPr>
            <a:cxnSpLocks/>
          </p:cNvCxnSpPr>
          <p:nvPr/>
        </p:nvCxnSpPr>
        <p:spPr>
          <a:xfrm>
            <a:off x="7499497" y="839972"/>
            <a:ext cx="0" cy="6432699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1FFA-4B45-4F97-B799-FE2090AC5881}"/>
              </a:ext>
            </a:extLst>
          </p:cNvPr>
          <p:cNvCxnSpPr>
            <a:cxnSpLocks/>
          </p:cNvCxnSpPr>
          <p:nvPr/>
        </p:nvCxnSpPr>
        <p:spPr>
          <a:xfrm>
            <a:off x="7194696" y="850605"/>
            <a:ext cx="0" cy="6422066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CD9A0-4AF0-40E4-9B4F-578AFE716408}"/>
              </a:ext>
            </a:extLst>
          </p:cNvPr>
          <p:cNvCxnSpPr>
            <a:cxnSpLocks/>
          </p:cNvCxnSpPr>
          <p:nvPr/>
        </p:nvCxnSpPr>
        <p:spPr>
          <a:xfrm>
            <a:off x="3310267" y="839972"/>
            <a:ext cx="0" cy="6432699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17030</TotalTime>
  <Words>599</Words>
  <Application>Microsoft Office PowerPoint</Application>
  <PresentationFormat>Custom</PresentationFormat>
  <Paragraphs>80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AAPL Volume 2015-2017</vt:lpstr>
      <vt:lpstr>RSI (Relative Strength Index) 2015-2017</vt:lpstr>
      <vt:lpstr>Data Exploration</vt:lpstr>
      <vt:lpstr>Data Cleanup 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1265</cp:revision>
  <cp:lastPrinted>2013-09-18T20:06:42Z</cp:lastPrinted>
  <dcterms:created xsi:type="dcterms:W3CDTF">2014-05-30T16:00:17Z</dcterms:created>
  <dcterms:modified xsi:type="dcterms:W3CDTF">2018-01-13T14:15:59Z</dcterms:modified>
  <cp:category>Temaplate</cp:category>
</cp:coreProperties>
</file>