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B71BB9-9FF8-47FC-B62C-B4334D9EE9D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4DF9ADF-D9FB-4877-A240-6BE1A225C314}">
      <dgm:prSet phldrT="[Text]"/>
      <dgm:spPr/>
      <dgm:t>
        <a:bodyPr/>
        <a:lstStyle/>
        <a:p>
          <a:r>
            <a:rPr lang="en-US" dirty="0"/>
            <a:t>Step1: Preposing of raw data from </a:t>
          </a:r>
          <a:r>
            <a:rPr lang="en-US" dirty="0" err="1"/>
            <a:t>websource</a:t>
          </a:r>
          <a:endParaRPr lang="en-US" dirty="0"/>
        </a:p>
      </dgm:t>
    </dgm:pt>
    <dgm:pt modelId="{E74EE93D-6C81-405E-B301-0F17FE015476}" type="parTrans" cxnId="{D695B7C3-2EB2-4354-BE2A-E3046356A886}">
      <dgm:prSet/>
      <dgm:spPr/>
      <dgm:t>
        <a:bodyPr/>
        <a:lstStyle/>
        <a:p>
          <a:endParaRPr lang="en-US"/>
        </a:p>
      </dgm:t>
    </dgm:pt>
    <dgm:pt modelId="{2E9C1B99-B99B-472A-B926-AA7538F7369E}" type="sibTrans" cxnId="{D695B7C3-2EB2-4354-BE2A-E3046356A886}">
      <dgm:prSet/>
      <dgm:spPr/>
      <dgm:t>
        <a:bodyPr/>
        <a:lstStyle/>
        <a:p>
          <a:endParaRPr lang="en-US"/>
        </a:p>
      </dgm:t>
    </dgm:pt>
    <dgm:pt modelId="{8046B6D0-3E0B-4ED0-84F2-EBE2DC5E2479}">
      <dgm:prSet phldrT="[Text]"/>
      <dgm:spPr/>
      <dgm:t>
        <a:bodyPr/>
        <a:lstStyle/>
        <a:p>
          <a:r>
            <a:rPr lang="en-US" b="0" i="1" dirty="0"/>
            <a:t>Step2-4: Key word extraction. </a:t>
          </a:r>
          <a:endParaRPr lang="en-US" b="0" dirty="0"/>
        </a:p>
      </dgm:t>
    </dgm:pt>
    <dgm:pt modelId="{8FCF4DA1-84D6-4F7C-B8AF-2E49F0601342}" type="parTrans" cxnId="{7AE3DB9D-2C78-4019-B143-9D0DB268D4F8}">
      <dgm:prSet/>
      <dgm:spPr/>
      <dgm:t>
        <a:bodyPr/>
        <a:lstStyle/>
        <a:p>
          <a:endParaRPr lang="en-US"/>
        </a:p>
      </dgm:t>
    </dgm:pt>
    <dgm:pt modelId="{467FF0CB-BF26-4C6A-BAD5-123A903EB510}" type="sibTrans" cxnId="{7AE3DB9D-2C78-4019-B143-9D0DB268D4F8}">
      <dgm:prSet/>
      <dgm:spPr/>
      <dgm:t>
        <a:bodyPr/>
        <a:lstStyle/>
        <a:p>
          <a:endParaRPr lang="en-US"/>
        </a:p>
      </dgm:t>
    </dgm:pt>
    <dgm:pt modelId="{2222CC31-F25D-4070-A365-DADBA8F82188}">
      <dgm:prSet phldrT="[Text]" custT="1"/>
      <dgm:spPr/>
      <dgm:t>
        <a:bodyPr/>
        <a:lstStyle/>
        <a:p>
          <a:r>
            <a:rPr lang="en-US" sz="1800" b="0" i="1" dirty="0"/>
            <a:t>Step5: Ontology data extraction</a:t>
          </a:r>
          <a:endParaRPr lang="en-US" sz="1800" b="0" dirty="0"/>
        </a:p>
      </dgm:t>
    </dgm:pt>
    <dgm:pt modelId="{BE542AF6-42F8-43EF-8CE4-57BD7CC85E4C}" type="parTrans" cxnId="{BBC3DFA6-A89B-4CEA-A578-DCE07356A998}">
      <dgm:prSet/>
      <dgm:spPr/>
      <dgm:t>
        <a:bodyPr/>
        <a:lstStyle/>
        <a:p>
          <a:endParaRPr lang="en-US"/>
        </a:p>
      </dgm:t>
    </dgm:pt>
    <dgm:pt modelId="{25D717A1-1E46-4DAB-9940-B6B2ED951982}" type="sibTrans" cxnId="{BBC3DFA6-A89B-4CEA-A578-DCE07356A998}">
      <dgm:prSet/>
      <dgm:spPr/>
      <dgm:t>
        <a:bodyPr/>
        <a:lstStyle/>
        <a:p>
          <a:endParaRPr lang="en-US"/>
        </a:p>
      </dgm:t>
    </dgm:pt>
    <dgm:pt modelId="{AE73AEBE-A507-4E89-B5BC-538F0678037F}">
      <dgm:prSet phldrT="[Text]"/>
      <dgm:spPr/>
      <dgm:t>
        <a:bodyPr/>
        <a:lstStyle/>
        <a:p>
          <a:r>
            <a:rPr lang="en-US" dirty="0"/>
            <a:t>Step6: Entity matching</a:t>
          </a:r>
        </a:p>
      </dgm:t>
    </dgm:pt>
    <dgm:pt modelId="{6AA489F9-CC25-44ED-8998-98657A1EE834}" type="parTrans" cxnId="{BB45401C-6898-4C4B-8E75-D0E7BEBE16DB}">
      <dgm:prSet/>
      <dgm:spPr/>
      <dgm:t>
        <a:bodyPr/>
        <a:lstStyle/>
        <a:p>
          <a:endParaRPr lang="en-US"/>
        </a:p>
      </dgm:t>
    </dgm:pt>
    <dgm:pt modelId="{FC5D726F-3389-43B4-A8F8-8EAC06E7F688}" type="sibTrans" cxnId="{BB45401C-6898-4C4B-8E75-D0E7BEBE16DB}">
      <dgm:prSet/>
      <dgm:spPr/>
      <dgm:t>
        <a:bodyPr/>
        <a:lstStyle/>
        <a:p>
          <a:endParaRPr lang="en-US"/>
        </a:p>
      </dgm:t>
    </dgm:pt>
    <dgm:pt modelId="{026FBC2E-5932-457F-8AAA-F179D9A39196}">
      <dgm:prSet phldrT="[Text]"/>
      <dgm:spPr/>
      <dgm:t>
        <a:bodyPr/>
        <a:lstStyle/>
        <a:p>
          <a:r>
            <a:rPr lang="en-US" dirty="0"/>
            <a:t>Step7: Neo4J </a:t>
          </a:r>
          <a:r>
            <a:rPr lang="en-US" dirty="0" err="1"/>
            <a:t>db</a:t>
          </a:r>
          <a:r>
            <a:rPr lang="en-US" dirty="0"/>
            <a:t> extraction</a:t>
          </a:r>
        </a:p>
      </dgm:t>
    </dgm:pt>
    <dgm:pt modelId="{5AD5CE8A-D6AC-4E00-ABDA-70C0DAD2A539}" type="parTrans" cxnId="{16FA7FF2-FFF0-4B9B-9B2A-CEA70EA63AA1}">
      <dgm:prSet/>
      <dgm:spPr/>
      <dgm:t>
        <a:bodyPr/>
        <a:lstStyle/>
        <a:p>
          <a:endParaRPr lang="en-US"/>
        </a:p>
      </dgm:t>
    </dgm:pt>
    <dgm:pt modelId="{25B56009-72FE-4C80-8B53-FCD5797BD176}" type="sibTrans" cxnId="{16FA7FF2-FFF0-4B9B-9B2A-CEA70EA63AA1}">
      <dgm:prSet/>
      <dgm:spPr/>
      <dgm:t>
        <a:bodyPr/>
        <a:lstStyle/>
        <a:p>
          <a:endParaRPr lang="en-US"/>
        </a:p>
      </dgm:t>
    </dgm:pt>
    <dgm:pt modelId="{E7C47340-5097-4666-A277-64556B41B5EE}" type="pres">
      <dgm:prSet presAssocID="{83B71BB9-9FF8-47FC-B62C-B4334D9EE9D9}" presName="linearFlow" presStyleCnt="0">
        <dgm:presLayoutVars>
          <dgm:resizeHandles val="exact"/>
        </dgm:presLayoutVars>
      </dgm:prSet>
      <dgm:spPr/>
    </dgm:pt>
    <dgm:pt modelId="{7A1FE81F-171E-404F-95D9-EC165B758840}" type="pres">
      <dgm:prSet presAssocID="{34DF9ADF-D9FB-4877-A240-6BE1A225C314}" presName="node" presStyleLbl="node1" presStyleIdx="0" presStyleCnt="5">
        <dgm:presLayoutVars>
          <dgm:bulletEnabled val="1"/>
        </dgm:presLayoutVars>
      </dgm:prSet>
      <dgm:spPr/>
    </dgm:pt>
    <dgm:pt modelId="{ABD0C9BA-060E-4751-BD6B-4BA0FE5240D9}" type="pres">
      <dgm:prSet presAssocID="{2E9C1B99-B99B-472A-B926-AA7538F7369E}" presName="sibTrans" presStyleLbl="sibTrans2D1" presStyleIdx="0" presStyleCnt="4"/>
      <dgm:spPr/>
    </dgm:pt>
    <dgm:pt modelId="{CBA91D16-C1D4-4C44-AB2D-FA9A1BB3CD4D}" type="pres">
      <dgm:prSet presAssocID="{2E9C1B99-B99B-472A-B926-AA7538F7369E}" presName="connectorText" presStyleLbl="sibTrans2D1" presStyleIdx="0" presStyleCnt="4"/>
      <dgm:spPr/>
    </dgm:pt>
    <dgm:pt modelId="{16A79BD4-FA98-4C19-B9FE-8F6B2298353E}" type="pres">
      <dgm:prSet presAssocID="{8046B6D0-3E0B-4ED0-84F2-EBE2DC5E2479}" presName="node" presStyleLbl="node1" presStyleIdx="1" presStyleCnt="5">
        <dgm:presLayoutVars>
          <dgm:bulletEnabled val="1"/>
        </dgm:presLayoutVars>
      </dgm:prSet>
      <dgm:spPr/>
    </dgm:pt>
    <dgm:pt modelId="{7C8D019B-4FF9-4199-A6B2-DBCAA3B8821D}" type="pres">
      <dgm:prSet presAssocID="{467FF0CB-BF26-4C6A-BAD5-123A903EB510}" presName="sibTrans" presStyleLbl="sibTrans2D1" presStyleIdx="1" presStyleCnt="4"/>
      <dgm:spPr/>
    </dgm:pt>
    <dgm:pt modelId="{CAC2035E-485D-4B4F-BF86-493F42798AAC}" type="pres">
      <dgm:prSet presAssocID="{467FF0CB-BF26-4C6A-BAD5-123A903EB510}" presName="connectorText" presStyleLbl="sibTrans2D1" presStyleIdx="1" presStyleCnt="4"/>
      <dgm:spPr/>
    </dgm:pt>
    <dgm:pt modelId="{12856BDB-8762-4E56-B94D-7AEEAAE64544}" type="pres">
      <dgm:prSet presAssocID="{2222CC31-F25D-4070-A365-DADBA8F82188}" presName="node" presStyleLbl="node1" presStyleIdx="2" presStyleCnt="5">
        <dgm:presLayoutVars>
          <dgm:bulletEnabled val="1"/>
        </dgm:presLayoutVars>
      </dgm:prSet>
      <dgm:spPr/>
    </dgm:pt>
    <dgm:pt modelId="{8A372098-889D-48E5-8A25-41CD3EDD9036}" type="pres">
      <dgm:prSet presAssocID="{25D717A1-1E46-4DAB-9940-B6B2ED951982}" presName="sibTrans" presStyleLbl="sibTrans2D1" presStyleIdx="2" presStyleCnt="4"/>
      <dgm:spPr/>
    </dgm:pt>
    <dgm:pt modelId="{348E5BDE-521F-4FF0-BB3C-C8FEC463AD86}" type="pres">
      <dgm:prSet presAssocID="{25D717A1-1E46-4DAB-9940-B6B2ED951982}" presName="connectorText" presStyleLbl="sibTrans2D1" presStyleIdx="2" presStyleCnt="4"/>
      <dgm:spPr/>
    </dgm:pt>
    <dgm:pt modelId="{7411ADE2-8495-4328-A137-4C34F903AA2F}" type="pres">
      <dgm:prSet presAssocID="{AE73AEBE-A507-4E89-B5BC-538F0678037F}" presName="node" presStyleLbl="node1" presStyleIdx="3" presStyleCnt="5">
        <dgm:presLayoutVars>
          <dgm:bulletEnabled val="1"/>
        </dgm:presLayoutVars>
      </dgm:prSet>
      <dgm:spPr/>
    </dgm:pt>
    <dgm:pt modelId="{8E57D53B-7D6D-43D9-9B8A-6C6FDE2AC503}" type="pres">
      <dgm:prSet presAssocID="{FC5D726F-3389-43B4-A8F8-8EAC06E7F688}" presName="sibTrans" presStyleLbl="sibTrans2D1" presStyleIdx="3" presStyleCnt="4"/>
      <dgm:spPr/>
    </dgm:pt>
    <dgm:pt modelId="{FD46D963-D60F-4BC3-94D3-6C9DFF6D84A3}" type="pres">
      <dgm:prSet presAssocID="{FC5D726F-3389-43B4-A8F8-8EAC06E7F688}" presName="connectorText" presStyleLbl="sibTrans2D1" presStyleIdx="3" presStyleCnt="4"/>
      <dgm:spPr/>
    </dgm:pt>
    <dgm:pt modelId="{D8EC86F5-2966-4A01-87DD-EEF0219AEC1B}" type="pres">
      <dgm:prSet presAssocID="{026FBC2E-5932-457F-8AAA-F179D9A39196}" presName="node" presStyleLbl="node1" presStyleIdx="4" presStyleCnt="5">
        <dgm:presLayoutVars>
          <dgm:bulletEnabled val="1"/>
        </dgm:presLayoutVars>
      </dgm:prSet>
      <dgm:spPr/>
    </dgm:pt>
  </dgm:ptLst>
  <dgm:cxnLst>
    <dgm:cxn modelId="{32513A01-F80A-4C32-8EF2-3B741E485876}" type="presOf" srcId="{25D717A1-1E46-4DAB-9940-B6B2ED951982}" destId="{348E5BDE-521F-4FF0-BB3C-C8FEC463AD86}" srcOrd="1" destOrd="0" presId="urn:microsoft.com/office/officeart/2005/8/layout/process2"/>
    <dgm:cxn modelId="{CF5FF30F-1C3C-479E-94A8-967DB01F586E}" type="presOf" srcId="{FC5D726F-3389-43B4-A8F8-8EAC06E7F688}" destId="{8E57D53B-7D6D-43D9-9B8A-6C6FDE2AC503}" srcOrd="0" destOrd="0" presId="urn:microsoft.com/office/officeart/2005/8/layout/process2"/>
    <dgm:cxn modelId="{BB45401C-6898-4C4B-8E75-D0E7BEBE16DB}" srcId="{83B71BB9-9FF8-47FC-B62C-B4334D9EE9D9}" destId="{AE73AEBE-A507-4E89-B5BC-538F0678037F}" srcOrd="3" destOrd="0" parTransId="{6AA489F9-CC25-44ED-8998-98657A1EE834}" sibTransId="{FC5D726F-3389-43B4-A8F8-8EAC06E7F688}"/>
    <dgm:cxn modelId="{5D879D1C-5667-450F-BC78-6A12584050A2}" type="presOf" srcId="{467FF0CB-BF26-4C6A-BAD5-123A903EB510}" destId="{7C8D019B-4FF9-4199-A6B2-DBCAA3B8821D}" srcOrd="0" destOrd="0" presId="urn:microsoft.com/office/officeart/2005/8/layout/process2"/>
    <dgm:cxn modelId="{A5737C26-2861-45D8-B46D-311562DA818A}" type="presOf" srcId="{83B71BB9-9FF8-47FC-B62C-B4334D9EE9D9}" destId="{E7C47340-5097-4666-A277-64556B41B5EE}" srcOrd="0" destOrd="0" presId="urn:microsoft.com/office/officeart/2005/8/layout/process2"/>
    <dgm:cxn modelId="{DFCAA140-CCE6-4C06-A884-A827B9BFE1A9}" type="presOf" srcId="{467FF0CB-BF26-4C6A-BAD5-123A903EB510}" destId="{CAC2035E-485D-4B4F-BF86-493F42798AAC}" srcOrd="1" destOrd="0" presId="urn:microsoft.com/office/officeart/2005/8/layout/process2"/>
    <dgm:cxn modelId="{6F52F46C-8D18-4282-9AD2-9C3F5151FD54}" type="presOf" srcId="{2E9C1B99-B99B-472A-B926-AA7538F7369E}" destId="{ABD0C9BA-060E-4751-BD6B-4BA0FE5240D9}" srcOrd="0" destOrd="0" presId="urn:microsoft.com/office/officeart/2005/8/layout/process2"/>
    <dgm:cxn modelId="{46B50A75-2559-48BD-B1DE-CA3F7D1CB878}" type="presOf" srcId="{25D717A1-1E46-4DAB-9940-B6B2ED951982}" destId="{8A372098-889D-48E5-8A25-41CD3EDD9036}" srcOrd="0" destOrd="0" presId="urn:microsoft.com/office/officeart/2005/8/layout/process2"/>
    <dgm:cxn modelId="{478C8F78-6CDD-4781-82A4-EF39E8C96297}" type="presOf" srcId="{8046B6D0-3E0B-4ED0-84F2-EBE2DC5E2479}" destId="{16A79BD4-FA98-4C19-B9FE-8F6B2298353E}" srcOrd="0" destOrd="0" presId="urn:microsoft.com/office/officeart/2005/8/layout/process2"/>
    <dgm:cxn modelId="{9F45FD7A-7501-49B2-8C75-F952AE218593}" type="presOf" srcId="{2E9C1B99-B99B-472A-B926-AA7538F7369E}" destId="{CBA91D16-C1D4-4C44-AB2D-FA9A1BB3CD4D}" srcOrd="1" destOrd="0" presId="urn:microsoft.com/office/officeart/2005/8/layout/process2"/>
    <dgm:cxn modelId="{7AE3DB9D-2C78-4019-B143-9D0DB268D4F8}" srcId="{83B71BB9-9FF8-47FC-B62C-B4334D9EE9D9}" destId="{8046B6D0-3E0B-4ED0-84F2-EBE2DC5E2479}" srcOrd="1" destOrd="0" parTransId="{8FCF4DA1-84D6-4F7C-B8AF-2E49F0601342}" sibTransId="{467FF0CB-BF26-4C6A-BAD5-123A903EB510}"/>
    <dgm:cxn modelId="{BBC3DFA6-A89B-4CEA-A578-DCE07356A998}" srcId="{83B71BB9-9FF8-47FC-B62C-B4334D9EE9D9}" destId="{2222CC31-F25D-4070-A365-DADBA8F82188}" srcOrd="2" destOrd="0" parTransId="{BE542AF6-42F8-43EF-8CE4-57BD7CC85E4C}" sibTransId="{25D717A1-1E46-4DAB-9940-B6B2ED951982}"/>
    <dgm:cxn modelId="{29EBD2AD-ACD0-4F05-8AE1-40216C51656E}" type="presOf" srcId="{FC5D726F-3389-43B4-A8F8-8EAC06E7F688}" destId="{FD46D963-D60F-4BC3-94D3-6C9DFF6D84A3}" srcOrd="1" destOrd="0" presId="urn:microsoft.com/office/officeart/2005/8/layout/process2"/>
    <dgm:cxn modelId="{D695B7C3-2EB2-4354-BE2A-E3046356A886}" srcId="{83B71BB9-9FF8-47FC-B62C-B4334D9EE9D9}" destId="{34DF9ADF-D9FB-4877-A240-6BE1A225C314}" srcOrd="0" destOrd="0" parTransId="{E74EE93D-6C81-405E-B301-0F17FE015476}" sibTransId="{2E9C1B99-B99B-472A-B926-AA7538F7369E}"/>
    <dgm:cxn modelId="{C887AEC8-C7CD-4009-ABFB-83CE6EAA7AD0}" type="presOf" srcId="{026FBC2E-5932-457F-8AAA-F179D9A39196}" destId="{D8EC86F5-2966-4A01-87DD-EEF0219AEC1B}" srcOrd="0" destOrd="0" presId="urn:microsoft.com/office/officeart/2005/8/layout/process2"/>
    <dgm:cxn modelId="{66DCBFCE-0FB0-42A6-B854-D989D91BCCEA}" type="presOf" srcId="{AE73AEBE-A507-4E89-B5BC-538F0678037F}" destId="{7411ADE2-8495-4328-A137-4C34F903AA2F}" srcOrd="0" destOrd="0" presId="urn:microsoft.com/office/officeart/2005/8/layout/process2"/>
    <dgm:cxn modelId="{B0627BD7-E2FF-44E3-A90F-6B79E1556FF6}" type="presOf" srcId="{34DF9ADF-D9FB-4877-A240-6BE1A225C314}" destId="{7A1FE81F-171E-404F-95D9-EC165B758840}" srcOrd="0" destOrd="0" presId="urn:microsoft.com/office/officeart/2005/8/layout/process2"/>
    <dgm:cxn modelId="{16FA7FF2-FFF0-4B9B-9B2A-CEA70EA63AA1}" srcId="{83B71BB9-9FF8-47FC-B62C-B4334D9EE9D9}" destId="{026FBC2E-5932-457F-8AAA-F179D9A39196}" srcOrd="4" destOrd="0" parTransId="{5AD5CE8A-D6AC-4E00-ABDA-70C0DAD2A539}" sibTransId="{25B56009-72FE-4C80-8B53-FCD5797BD176}"/>
    <dgm:cxn modelId="{73F042FA-2D5A-45D2-A7A9-8B99CA9638AF}" type="presOf" srcId="{2222CC31-F25D-4070-A365-DADBA8F82188}" destId="{12856BDB-8762-4E56-B94D-7AEEAAE64544}" srcOrd="0" destOrd="0" presId="urn:microsoft.com/office/officeart/2005/8/layout/process2"/>
    <dgm:cxn modelId="{DA1281B3-A831-4123-9F76-BF175902B34D}" type="presParOf" srcId="{E7C47340-5097-4666-A277-64556B41B5EE}" destId="{7A1FE81F-171E-404F-95D9-EC165B758840}" srcOrd="0" destOrd="0" presId="urn:microsoft.com/office/officeart/2005/8/layout/process2"/>
    <dgm:cxn modelId="{88B7BAF1-8F50-40D3-AF43-27343FFB9767}" type="presParOf" srcId="{E7C47340-5097-4666-A277-64556B41B5EE}" destId="{ABD0C9BA-060E-4751-BD6B-4BA0FE5240D9}" srcOrd="1" destOrd="0" presId="urn:microsoft.com/office/officeart/2005/8/layout/process2"/>
    <dgm:cxn modelId="{5C928671-C185-4D4B-B360-8D22ED08A6C7}" type="presParOf" srcId="{ABD0C9BA-060E-4751-BD6B-4BA0FE5240D9}" destId="{CBA91D16-C1D4-4C44-AB2D-FA9A1BB3CD4D}" srcOrd="0" destOrd="0" presId="urn:microsoft.com/office/officeart/2005/8/layout/process2"/>
    <dgm:cxn modelId="{FA522665-830B-42F6-B99F-16FFFECCBC6F}" type="presParOf" srcId="{E7C47340-5097-4666-A277-64556B41B5EE}" destId="{16A79BD4-FA98-4C19-B9FE-8F6B2298353E}" srcOrd="2" destOrd="0" presId="urn:microsoft.com/office/officeart/2005/8/layout/process2"/>
    <dgm:cxn modelId="{A436522C-A4A4-4814-8C34-301ED56643E1}" type="presParOf" srcId="{E7C47340-5097-4666-A277-64556B41B5EE}" destId="{7C8D019B-4FF9-4199-A6B2-DBCAA3B8821D}" srcOrd="3" destOrd="0" presId="urn:microsoft.com/office/officeart/2005/8/layout/process2"/>
    <dgm:cxn modelId="{A144D149-803E-4A9F-8E13-F4E0B3C720E4}" type="presParOf" srcId="{7C8D019B-4FF9-4199-A6B2-DBCAA3B8821D}" destId="{CAC2035E-485D-4B4F-BF86-493F42798AAC}" srcOrd="0" destOrd="0" presId="urn:microsoft.com/office/officeart/2005/8/layout/process2"/>
    <dgm:cxn modelId="{1E5BA636-D8AD-422E-BB75-CED3065C2860}" type="presParOf" srcId="{E7C47340-5097-4666-A277-64556B41B5EE}" destId="{12856BDB-8762-4E56-B94D-7AEEAAE64544}" srcOrd="4" destOrd="0" presId="urn:microsoft.com/office/officeart/2005/8/layout/process2"/>
    <dgm:cxn modelId="{400DBD5A-2ADE-44A4-84F3-E9BA38091554}" type="presParOf" srcId="{E7C47340-5097-4666-A277-64556B41B5EE}" destId="{8A372098-889D-48E5-8A25-41CD3EDD9036}" srcOrd="5" destOrd="0" presId="urn:microsoft.com/office/officeart/2005/8/layout/process2"/>
    <dgm:cxn modelId="{127FAE2A-6C3A-485F-9D58-A435544366D5}" type="presParOf" srcId="{8A372098-889D-48E5-8A25-41CD3EDD9036}" destId="{348E5BDE-521F-4FF0-BB3C-C8FEC463AD86}" srcOrd="0" destOrd="0" presId="urn:microsoft.com/office/officeart/2005/8/layout/process2"/>
    <dgm:cxn modelId="{E706FA5B-8D2E-4B76-8E97-1EB8D4DE6F46}" type="presParOf" srcId="{E7C47340-5097-4666-A277-64556B41B5EE}" destId="{7411ADE2-8495-4328-A137-4C34F903AA2F}" srcOrd="6" destOrd="0" presId="urn:microsoft.com/office/officeart/2005/8/layout/process2"/>
    <dgm:cxn modelId="{904ECA47-A86F-4BE1-80FF-FCB38F290A51}" type="presParOf" srcId="{E7C47340-5097-4666-A277-64556B41B5EE}" destId="{8E57D53B-7D6D-43D9-9B8A-6C6FDE2AC503}" srcOrd="7" destOrd="0" presId="urn:microsoft.com/office/officeart/2005/8/layout/process2"/>
    <dgm:cxn modelId="{1B3EC012-C0FE-4891-B7E7-03E2B4DE61A8}" type="presParOf" srcId="{8E57D53B-7D6D-43D9-9B8A-6C6FDE2AC503}" destId="{FD46D963-D60F-4BC3-94D3-6C9DFF6D84A3}" srcOrd="0" destOrd="0" presId="urn:microsoft.com/office/officeart/2005/8/layout/process2"/>
    <dgm:cxn modelId="{C0F9BE64-B537-45CE-A4AC-50FE1A068BF7}" type="presParOf" srcId="{E7C47340-5097-4666-A277-64556B41B5EE}" destId="{D8EC86F5-2966-4A01-87DD-EEF0219AEC1B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FE81F-171E-404F-95D9-EC165B758840}">
      <dsp:nvSpPr>
        <dsp:cNvPr id="0" name=""/>
        <dsp:cNvSpPr/>
      </dsp:nvSpPr>
      <dsp:spPr>
        <a:xfrm>
          <a:off x="350875" y="661"/>
          <a:ext cx="2669648" cy="773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Step1: Preposing of raw data from </a:t>
          </a:r>
          <a:r>
            <a:rPr lang="en-US" sz="1800" kern="1200" dirty="0" err="1"/>
            <a:t>websource</a:t>
          </a:r>
          <a:endParaRPr lang="en-US" sz="1800" kern="1200" dirty="0"/>
        </a:p>
      </dsp:txBody>
      <dsp:txXfrm>
        <a:off x="373539" y="23325"/>
        <a:ext cx="2624320" cy="728483"/>
      </dsp:txXfrm>
    </dsp:sp>
    <dsp:sp modelId="{ABD0C9BA-060E-4751-BD6B-4BA0FE5240D9}">
      <dsp:nvSpPr>
        <dsp:cNvPr id="0" name=""/>
        <dsp:cNvSpPr/>
      </dsp:nvSpPr>
      <dsp:spPr>
        <a:xfrm rot="5400000">
          <a:off x="1540610" y="793817"/>
          <a:ext cx="290179" cy="348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581236" y="822834"/>
        <a:ext cx="208928" cy="203125"/>
      </dsp:txXfrm>
    </dsp:sp>
    <dsp:sp modelId="{16A79BD4-FA98-4C19-B9FE-8F6B2298353E}">
      <dsp:nvSpPr>
        <dsp:cNvPr id="0" name=""/>
        <dsp:cNvSpPr/>
      </dsp:nvSpPr>
      <dsp:spPr>
        <a:xfrm>
          <a:off x="350875" y="1161377"/>
          <a:ext cx="2669648" cy="773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/>
            <a:t>Step2-4: Key word extraction. </a:t>
          </a:r>
          <a:endParaRPr lang="en-US" sz="1800" b="0" kern="1200" dirty="0"/>
        </a:p>
      </dsp:txBody>
      <dsp:txXfrm>
        <a:off x="373539" y="1184041"/>
        <a:ext cx="2624320" cy="728483"/>
      </dsp:txXfrm>
    </dsp:sp>
    <dsp:sp modelId="{7C8D019B-4FF9-4199-A6B2-DBCAA3B8821D}">
      <dsp:nvSpPr>
        <dsp:cNvPr id="0" name=""/>
        <dsp:cNvSpPr/>
      </dsp:nvSpPr>
      <dsp:spPr>
        <a:xfrm rot="5400000">
          <a:off x="1540610" y="1954534"/>
          <a:ext cx="290179" cy="348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581236" y="1983551"/>
        <a:ext cx="208928" cy="203125"/>
      </dsp:txXfrm>
    </dsp:sp>
    <dsp:sp modelId="{12856BDB-8762-4E56-B94D-7AEEAAE64544}">
      <dsp:nvSpPr>
        <dsp:cNvPr id="0" name=""/>
        <dsp:cNvSpPr/>
      </dsp:nvSpPr>
      <dsp:spPr>
        <a:xfrm>
          <a:off x="350875" y="2322094"/>
          <a:ext cx="2669648" cy="773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/>
            <a:t>Step5: Ontology data extraction</a:t>
          </a:r>
          <a:endParaRPr lang="en-US" sz="1800" b="0" kern="1200" dirty="0"/>
        </a:p>
      </dsp:txBody>
      <dsp:txXfrm>
        <a:off x="373539" y="2344758"/>
        <a:ext cx="2624320" cy="728483"/>
      </dsp:txXfrm>
    </dsp:sp>
    <dsp:sp modelId="{8A372098-889D-48E5-8A25-41CD3EDD9036}">
      <dsp:nvSpPr>
        <dsp:cNvPr id="0" name=""/>
        <dsp:cNvSpPr/>
      </dsp:nvSpPr>
      <dsp:spPr>
        <a:xfrm rot="5400000">
          <a:off x="1540610" y="3115250"/>
          <a:ext cx="290179" cy="348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581236" y="3144267"/>
        <a:ext cx="208928" cy="203125"/>
      </dsp:txXfrm>
    </dsp:sp>
    <dsp:sp modelId="{7411ADE2-8495-4328-A137-4C34F903AA2F}">
      <dsp:nvSpPr>
        <dsp:cNvPr id="0" name=""/>
        <dsp:cNvSpPr/>
      </dsp:nvSpPr>
      <dsp:spPr>
        <a:xfrm>
          <a:off x="350875" y="3482811"/>
          <a:ext cx="2669648" cy="773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Step6: Entity matching</a:t>
          </a:r>
        </a:p>
      </dsp:txBody>
      <dsp:txXfrm>
        <a:off x="373539" y="3505475"/>
        <a:ext cx="2624320" cy="728483"/>
      </dsp:txXfrm>
    </dsp:sp>
    <dsp:sp modelId="{8E57D53B-7D6D-43D9-9B8A-6C6FDE2AC503}">
      <dsp:nvSpPr>
        <dsp:cNvPr id="0" name=""/>
        <dsp:cNvSpPr/>
      </dsp:nvSpPr>
      <dsp:spPr>
        <a:xfrm rot="5400000">
          <a:off x="1540610" y="4275967"/>
          <a:ext cx="290179" cy="3482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581236" y="4304984"/>
        <a:ext cx="208928" cy="203125"/>
      </dsp:txXfrm>
    </dsp:sp>
    <dsp:sp modelId="{D8EC86F5-2966-4A01-87DD-EEF0219AEC1B}">
      <dsp:nvSpPr>
        <dsp:cNvPr id="0" name=""/>
        <dsp:cNvSpPr/>
      </dsp:nvSpPr>
      <dsp:spPr>
        <a:xfrm>
          <a:off x="350875" y="4643527"/>
          <a:ext cx="2669648" cy="773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Step7: Neo4J </a:t>
          </a:r>
          <a:r>
            <a:rPr lang="en-US" sz="1800" kern="1200" dirty="0" err="1"/>
            <a:t>db</a:t>
          </a:r>
          <a:r>
            <a:rPr lang="en-US" sz="1800" kern="1200" dirty="0"/>
            <a:t> extraction</a:t>
          </a:r>
        </a:p>
      </dsp:txBody>
      <dsp:txXfrm>
        <a:off x="373539" y="4666191"/>
        <a:ext cx="2624320" cy="728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20F161E-38D5-443D-908E-2F27DFFA44D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1CF151B-C478-4B9D-BF2B-721881A9FDB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7E9307B-B9D6-4D79-9F4D-BC0D46AEA6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48743933-5BA0-4E75-9FD2-413311BD4A89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5D7F9B1-E11D-4083-8BC6-4AEB0D246F9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2"/>
          <p:cNvSpPr/>
          <p:nvPr/>
        </p:nvSpPr>
        <p:spPr>
          <a:xfrm flipH="1">
            <a:off x="8575200" y="3335760"/>
            <a:ext cx="3290760" cy="319932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641880" y="623160"/>
            <a:ext cx="10904040" cy="5606640"/>
          </a:xfrm>
          <a:prstGeom prst="rect">
            <a:avLst/>
          </a:prstGeom>
          <a:noFill/>
          <a:ln w="19080">
            <a:solidFill>
              <a:srgbClr val="3F3F3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1285200" y="1009080"/>
            <a:ext cx="9230400" cy="35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11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DSE203 Project</a:t>
            </a:r>
            <a:endParaRPr lang="en-US" sz="11500" b="0" strike="noStrike" spc="-1" dirty="0">
              <a:latin typeface="Arial"/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641880" y="5684760"/>
            <a:ext cx="7131240" cy="5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Mary Kate, Ravi,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Shitiz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(12/10/2021)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-27360" y="115920"/>
            <a:ext cx="11162160" cy="6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DB Graph’s node &amp; edge derivation for consolidated Data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0" y="822960"/>
            <a:ext cx="104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miter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3"/>
          <p:cNvSpPr/>
          <p:nvPr/>
        </p:nvSpPr>
        <p:spPr>
          <a:xfrm>
            <a:off x="1554480" y="4116960"/>
            <a:ext cx="1095480" cy="756360"/>
          </a:xfrm>
          <a:prstGeom prst="flowChartConnector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Calibri"/>
              </a:rPr>
              <a:t>States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3772800" y="4734360"/>
            <a:ext cx="933120" cy="756360"/>
          </a:xfrm>
          <a:prstGeom prst="flowChartConnector">
            <a:avLst/>
          </a:prstGeom>
          <a:solidFill>
            <a:schemeClr val="accent4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Calibri"/>
              </a:rPr>
              <a:t>Authors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 rot="10800000" flipH="1">
            <a:off x="1371600" y="3152880"/>
            <a:ext cx="554400" cy="13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6"/>
          <p:cNvSpPr/>
          <p:nvPr/>
        </p:nvSpPr>
        <p:spPr>
          <a:xfrm>
            <a:off x="851040" y="5225760"/>
            <a:ext cx="838800" cy="756360"/>
          </a:xfrm>
          <a:prstGeom prst="flowChartConnector">
            <a:avLst/>
          </a:prstGeom>
          <a:solidFill>
            <a:schemeClr val="accent1"/>
          </a:solidFill>
          <a:ln w="25560">
            <a:solidFill>
              <a:srgbClr val="31538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Years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48" name="CustomShape 7"/>
          <p:cNvSpPr/>
          <p:nvPr/>
        </p:nvSpPr>
        <p:spPr>
          <a:xfrm>
            <a:off x="2989440" y="5326200"/>
            <a:ext cx="933120" cy="756360"/>
          </a:xfrm>
          <a:prstGeom prst="flowChartConnector">
            <a:avLst/>
          </a:prstGeom>
          <a:solidFill>
            <a:schemeClr val="accent4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Calibri"/>
              </a:rPr>
              <a:t>Journals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49" name="CustomShape 8"/>
          <p:cNvSpPr/>
          <p:nvPr/>
        </p:nvSpPr>
        <p:spPr>
          <a:xfrm>
            <a:off x="9485280" y="3065760"/>
            <a:ext cx="1613880" cy="756360"/>
          </a:xfrm>
          <a:prstGeom prst="flowChartConnector">
            <a:avLst/>
          </a:prstGeom>
          <a:solidFill>
            <a:srgbClr val="548135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Calibri"/>
              </a:rPr>
              <a:t>Sponsor/Collaborators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50" name="CustomShape 9"/>
          <p:cNvSpPr/>
          <p:nvPr/>
        </p:nvSpPr>
        <p:spPr>
          <a:xfrm>
            <a:off x="8521200" y="3764160"/>
            <a:ext cx="933120" cy="756360"/>
          </a:xfrm>
          <a:prstGeom prst="flowChartConnector">
            <a:avLst/>
          </a:prstGeom>
          <a:solidFill>
            <a:srgbClr val="548135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Calibri"/>
              </a:rPr>
              <a:t>Status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51" name="CustomShape 10"/>
          <p:cNvSpPr/>
          <p:nvPr/>
        </p:nvSpPr>
        <p:spPr>
          <a:xfrm>
            <a:off x="2926080" y="1253520"/>
            <a:ext cx="1556280" cy="756360"/>
          </a:xfrm>
          <a:prstGeom prst="flowChartConnector">
            <a:avLst/>
          </a:prstGeom>
          <a:solidFill>
            <a:srgbClr val="C55A11"/>
          </a:solidFill>
          <a:ln w="28440">
            <a:solidFill>
              <a:srgbClr val="31538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Pacemaker Subclass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2" name="CustomShape 11"/>
          <p:cNvSpPr/>
          <p:nvPr/>
        </p:nvSpPr>
        <p:spPr>
          <a:xfrm>
            <a:off x="1499760" y="2638800"/>
            <a:ext cx="1078560" cy="756360"/>
          </a:xfrm>
          <a:prstGeom prst="flowChartConnector">
            <a:avLst/>
          </a:prstGeom>
          <a:solidFill>
            <a:schemeClr val="accent1"/>
          </a:solidFill>
          <a:ln>
            <a:noFill/>
          </a:ln>
          <a:effectLst>
            <a:outerShdw blurRad="190500" dist="228593" dir="2700000" algn="ctr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NIH sub-tree(id)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3" name="CustomShape 12"/>
          <p:cNvSpPr/>
          <p:nvPr/>
        </p:nvSpPr>
        <p:spPr>
          <a:xfrm>
            <a:off x="3840480" y="2892240"/>
            <a:ext cx="1194840" cy="756360"/>
          </a:xfrm>
          <a:prstGeom prst="flowChartConnector">
            <a:avLst/>
          </a:prstGeom>
          <a:solidFill>
            <a:schemeClr val="accent4"/>
          </a:solidFill>
          <a:ln>
            <a:noFill/>
          </a:ln>
          <a:effectLst>
            <a:outerShdw blurRad="190500" dist="228593" dir="2700000" algn="ctr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Pubmed sub-tree(id)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4" name="CustomShape 13"/>
          <p:cNvSpPr/>
          <p:nvPr/>
        </p:nvSpPr>
        <p:spPr>
          <a:xfrm>
            <a:off x="7031520" y="2686320"/>
            <a:ext cx="1470600" cy="756360"/>
          </a:xfrm>
          <a:prstGeom prst="flowChartConnector">
            <a:avLst/>
          </a:prstGeom>
          <a:solidFill>
            <a:srgbClr val="548135"/>
          </a:solidFill>
          <a:ln>
            <a:noFill/>
          </a:ln>
          <a:effectLst>
            <a:outerShdw blurRad="190500" dist="228593" dir="2700000" algn="ctr">
              <a:srgbClr val="000000">
                <a:alpha val="3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ClinicTrials sub-tree(id)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55" name="CustomShape 14"/>
          <p:cNvSpPr/>
          <p:nvPr/>
        </p:nvSpPr>
        <p:spPr>
          <a:xfrm>
            <a:off x="139320" y="2479680"/>
            <a:ext cx="2590920" cy="4029840"/>
          </a:xfrm>
          <a:prstGeom prst="rect">
            <a:avLst/>
          </a:prstGeom>
          <a:noFill/>
          <a:ln w="25560">
            <a:solidFill>
              <a:srgbClr val="31538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6" name="CustomShape 15"/>
          <p:cNvSpPr/>
          <p:nvPr/>
        </p:nvSpPr>
        <p:spPr>
          <a:xfrm>
            <a:off x="2913840" y="2454480"/>
            <a:ext cx="2909880" cy="4029840"/>
          </a:xfrm>
          <a:prstGeom prst="rect">
            <a:avLst/>
          </a:prstGeom>
          <a:noFill/>
          <a:ln w="25560">
            <a:solidFill>
              <a:srgbClr val="31538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CustomShape 16"/>
          <p:cNvSpPr/>
          <p:nvPr/>
        </p:nvSpPr>
        <p:spPr>
          <a:xfrm>
            <a:off x="6364800" y="2454480"/>
            <a:ext cx="4734360" cy="4029840"/>
          </a:xfrm>
          <a:prstGeom prst="rect">
            <a:avLst/>
          </a:prstGeom>
          <a:noFill/>
          <a:ln w="25560">
            <a:solidFill>
              <a:srgbClr val="31538F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CustomShape 17"/>
          <p:cNvSpPr/>
          <p:nvPr/>
        </p:nvSpPr>
        <p:spPr>
          <a:xfrm>
            <a:off x="9839160" y="1003680"/>
            <a:ext cx="2185200" cy="1473840"/>
          </a:xfrm>
          <a:prstGeom prst="flowChartDocumen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  <a:ea typeface="Calibri"/>
              </a:rPr>
              <a:t>Pacemaker can be leveraged for  classification &amp; aggregation queries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59" name="CustomShape 18"/>
          <p:cNvSpPr/>
          <p:nvPr/>
        </p:nvSpPr>
        <p:spPr>
          <a:xfrm>
            <a:off x="7751880" y="5621400"/>
            <a:ext cx="933120" cy="756360"/>
          </a:xfrm>
          <a:prstGeom prst="flowChartConnector">
            <a:avLst/>
          </a:prstGeom>
          <a:solidFill>
            <a:srgbClr val="548135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Calibri"/>
              </a:rPr>
              <a:t>Age range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60" name="CustomShape 19"/>
          <p:cNvSpPr/>
          <p:nvPr/>
        </p:nvSpPr>
        <p:spPr>
          <a:xfrm>
            <a:off x="8869680" y="5459760"/>
            <a:ext cx="1095480" cy="756360"/>
          </a:xfrm>
          <a:prstGeom prst="flowChartConnector">
            <a:avLst/>
          </a:prstGeom>
          <a:solidFill>
            <a:srgbClr val="548135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050" b="0" strike="noStrike" spc="-1">
                <a:solidFill>
                  <a:srgbClr val="FFFFFF"/>
                </a:solidFill>
                <a:latin typeface="Calibri"/>
                <a:ea typeface="Calibri"/>
              </a:rPr>
              <a:t>Gender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361" name="CustomShape 20"/>
          <p:cNvSpPr/>
          <p:nvPr/>
        </p:nvSpPr>
        <p:spPr>
          <a:xfrm>
            <a:off x="5940000" y="1344960"/>
            <a:ext cx="1556280" cy="756360"/>
          </a:xfrm>
          <a:prstGeom prst="flowChartConnector">
            <a:avLst/>
          </a:prstGeom>
          <a:solidFill>
            <a:srgbClr val="C55A11"/>
          </a:solidFill>
          <a:ln w="28440">
            <a:solidFill>
              <a:srgbClr val="31538F"/>
            </a:solidFill>
            <a:prstDash val="dash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alibri"/>
                <a:ea typeface="Calibri"/>
              </a:rPr>
              <a:t>Heart Condition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62" name="CustomShape 21"/>
          <p:cNvSpPr/>
          <p:nvPr/>
        </p:nvSpPr>
        <p:spPr>
          <a:xfrm>
            <a:off x="365760" y="3291840"/>
            <a:ext cx="821160" cy="5468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Cost ($)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CustomShape 22"/>
          <p:cNvSpPr/>
          <p:nvPr/>
        </p:nvSpPr>
        <p:spPr>
          <a:xfrm>
            <a:off x="4937760" y="3840480"/>
            <a:ext cx="730080" cy="364320"/>
          </a:xfrm>
          <a:prstGeom prst="rect">
            <a:avLst/>
          </a:prstGeom>
          <a:solidFill>
            <a:srgbClr val="FFD428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Title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4" name="CustomShape 23"/>
          <p:cNvSpPr/>
          <p:nvPr/>
        </p:nvSpPr>
        <p:spPr>
          <a:xfrm>
            <a:off x="6766560" y="3749040"/>
            <a:ext cx="730080" cy="364320"/>
          </a:xfrm>
          <a:prstGeom prst="rect">
            <a:avLst/>
          </a:prstGeom>
          <a:solidFill>
            <a:srgbClr val="468A1A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Title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5" name="CustomShape 24"/>
          <p:cNvSpPr/>
          <p:nvPr/>
        </p:nvSpPr>
        <p:spPr>
          <a:xfrm rot="10800000">
            <a:off x="4847040" y="3650760"/>
            <a:ext cx="273600" cy="18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CustomShape 25"/>
          <p:cNvSpPr/>
          <p:nvPr/>
        </p:nvSpPr>
        <p:spPr>
          <a:xfrm rot="10800000" flipH="1">
            <a:off x="7223760" y="3444840"/>
            <a:ext cx="90720" cy="18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26"/>
          <p:cNvSpPr/>
          <p:nvPr/>
        </p:nvSpPr>
        <p:spPr>
          <a:xfrm>
            <a:off x="448920" y="2651760"/>
            <a:ext cx="821160" cy="5468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Title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8" name="CustomShape 27"/>
          <p:cNvSpPr/>
          <p:nvPr/>
        </p:nvSpPr>
        <p:spPr>
          <a:xfrm>
            <a:off x="1371600" y="2926080"/>
            <a:ext cx="554400" cy="22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prstDash val="dashDot"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28"/>
          <p:cNvSpPr/>
          <p:nvPr/>
        </p:nvSpPr>
        <p:spPr>
          <a:xfrm rot="10800000" flipH="1">
            <a:off x="2468880" y="1920960"/>
            <a:ext cx="547920" cy="717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CustomShape 29"/>
          <p:cNvSpPr/>
          <p:nvPr/>
        </p:nvSpPr>
        <p:spPr>
          <a:xfrm>
            <a:off x="2194560" y="3396600"/>
            <a:ext cx="90720" cy="71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30"/>
          <p:cNvSpPr/>
          <p:nvPr/>
        </p:nvSpPr>
        <p:spPr>
          <a:xfrm flipH="1">
            <a:off x="1188000" y="3396600"/>
            <a:ext cx="547920" cy="18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CustomShape 31"/>
          <p:cNvSpPr/>
          <p:nvPr/>
        </p:nvSpPr>
        <p:spPr>
          <a:xfrm flipH="1">
            <a:off x="3382560" y="3749040"/>
            <a:ext cx="856440" cy="155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CustomShape 32"/>
          <p:cNvSpPr/>
          <p:nvPr/>
        </p:nvSpPr>
        <p:spPr>
          <a:xfrm flipH="1">
            <a:off x="4435200" y="3749040"/>
            <a:ext cx="135360" cy="98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CustomShape 33"/>
          <p:cNvSpPr/>
          <p:nvPr/>
        </p:nvSpPr>
        <p:spPr>
          <a:xfrm>
            <a:off x="7863840" y="3657600"/>
            <a:ext cx="365040" cy="191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CustomShape 34"/>
          <p:cNvSpPr/>
          <p:nvPr/>
        </p:nvSpPr>
        <p:spPr>
          <a:xfrm>
            <a:off x="8046720" y="3566160"/>
            <a:ext cx="1096560" cy="1828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35"/>
          <p:cNvSpPr/>
          <p:nvPr/>
        </p:nvSpPr>
        <p:spPr>
          <a:xfrm>
            <a:off x="8229600" y="3444120"/>
            <a:ext cx="456480" cy="31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36"/>
          <p:cNvSpPr/>
          <p:nvPr/>
        </p:nvSpPr>
        <p:spPr>
          <a:xfrm>
            <a:off x="8686800" y="3200400"/>
            <a:ext cx="797760" cy="8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37"/>
          <p:cNvSpPr/>
          <p:nvPr/>
        </p:nvSpPr>
        <p:spPr>
          <a:xfrm rot="10800000">
            <a:off x="7315920" y="2103840"/>
            <a:ext cx="273600" cy="582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8"/>
          <p:cNvSpPr/>
          <p:nvPr/>
        </p:nvSpPr>
        <p:spPr>
          <a:xfrm rot="10800000">
            <a:off x="3841200" y="2103840"/>
            <a:ext cx="273600" cy="69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39"/>
          <p:cNvSpPr/>
          <p:nvPr/>
        </p:nvSpPr>
        <p:spPr>
          <a:xfrm rot="10800000">
            <a:off x="4298400" y="2011680"/>
            <a:ext cx="2833920" cy="73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40"/>
          <p:cNvSpPr/>
          <p:nvPr/>
        </p:nvSpPr>
        <p:spPr>
          <a:xfrm rot="10800000" flipH="1">
            <a:off x="2579760" y="1920960"/>
            <a:ext cx="3359520" cy="913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41"/>
          <p:cNvSpPr/>
          <p:nvPr/>
        </p:nvSpPr>
        <p:spPr>
          <a:xfrm rot="10800000" flipH="1">
            <a:off x="4846320" y="2103480"/>
            <a:ext cx="1188000" cy="78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42"/>
          <p:cNvSpPr/>
          <p:nvPr/>
        </p:nvSpPr>
        <p:spPr>
          <a:xfrm rot="10800000">
            <a:off x="2652480" y="3018240"/>
            <a:ext cx="1096560" cy="9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43"/>
          <p:cNvSpPr/>
          <p:nvPr/>
        </p:nvSpPr>
        <p:spPr>
          <a:xfrm rot="10800000" flipH="1">
            <a:off x="5120640" y="3018240"/>
            <a:ext cx="1828080" cy="18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161640" y="163440"/>
            <a:ext cx="10514520" cy="82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Graph-DB implementation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161640" y="1135080"/>
            <a:ext cx="10514520" cy="5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Database schema and data parking in neo4J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0" y="822960"/>
            <a:ext cx="104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miter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88" name="Google Shape;437;p10"/>
          <p:cNvPicPr/>
          <p:nvPr/>
        </p:nvPicPr>
        <p:blipFill>
          <a:blip r:embed="rId2"/>
          <a:stretch/>
        </p:blipFill>
        <p:spPr>
          <a:xfrm>
            <a:off x="161640" y="1957320"/>
            <a:ext cx="6508080" cy="4489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89" name="Google Shape;438;p10"/>
          <p:cNvPicPr/>
          <p:nvPr/>
        </p:nvPicPr>
        <p:blipFill>
          <a:blip r:embed="rId3"/>
          <a:stretch/>
        </p:blipFill>
        <p:spPr>
          <a:xfrm>
            <a:off x="7156800" y="1902960"/>
            <a:ext cx="4872600" cy="459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61640" y="163440"/>
            <a:ext cx="11230920" cy="55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Sanity Cypher Queries verifying DB implementation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0" y="822960"/>
            <a:ext cx="104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miter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2" name="Google Shape;445;p11"/>
          <p:cNvPicPr/>
          <p:nvPr/>
        </p:nvPicPr>
        <p:blipFill>
          <a:blip r:embed="rId2"/>
          <a:stretch/>
        </p:blipFill>
        <p:spPr>
          <a:xfrm>
            <a:off x="6196320" y="1408680"/>
            <a:ext cx="5670720" cy="253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93" name="Google Shape;446;p11"/>
          <p:cNvPicPr/>
          <p:nvPr/>
        </p:nvPicPr>
        <p:blipFill>
          <a:blip r:embed="rId3"/>
          <a:stretch/>
        </p:blipFill>
        <p:spPr>
          <a:xfrm>
            <a:off x="161640" y="1404000"/>
            <a:ext cx="5686920" cy="253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4" name="CustomShape 3"/>
          <p:cNvSpPr/>
          <p:nvPr/>
        </p:nvSpPr>
        <p:spPr>
          <a:xfrm>
            <a:off x="1944720" y="938160"/>
            <a:ext cx="7997760" cy="63828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Simple Query output Snippet showing nodes and edge relationships.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5" name="Google Shape;448;p11"/>
          <p:cNvPicPr/>
          <p:nvPr/>
        </p:nvPicPr>
        <p:blipFill>
          <a:blip r:embed="rId4"/>
          <a:stretch/>
        </p:blipFill>
        <p:spPr>
          <a:xfrm>
            <a:off x="161640" y="4467600"/>
            <a:ext cx="5686920" cy="2349000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6" name="CustomShape 4"/>
          <p:cNvSpPr/>
          <p:nvPr/>
        </p:nvSpPr>
        <p:spPr>
          <a:xfrm>
            <a:off x="956520" y="4047480"/>
            <a:ext cx="9974160" cy="63828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Sample aggregation Query output Snippet leveraging pacemaker sub-class and heart-condition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7" name="Google Shape;450;p11"/>
          <p:cNvPicPr/>
          <p:nvPr/>
        </p:nvPicPr>
        <p:blipFill>
          <a:blip r:embed="rId5"/>
          <a:stretch/>
        </p:blipFill>
        <p:spPr>
          <a:xfrm>
            <a:off x="6095880" y="4467600"/>
            <a:ext cx="5686920" cy="2330280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84600" y="123840"/>
            <a:ext cx="10514880" cy="6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10000"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Script flow structure/order of python.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9" name="Line 2"/>
          <p:cNvSpPr/>
          <p:nvPr/>
        </p:nvSpPr>
        <p:spPr>
          <a:xfrm>
            <a:off x="0" y="822960"/>
            <a:ext cx="10497240" cy="0"/>
          </a:xfrm>
          <a:prstGeom prst="line">
            <a:avLst/>
          </a:prstGeom>
          <a:ln w="2844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400" name="CustomShape 3"/>
          <p:cNvSpPr/>
          <p:nvPr/>
        </p:nvSpPr>
        <p:spPr>
          <a:xfrm>
            <a:off x="5415480" y="1095840"/>
            <a:ext cx="3011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Readme file screen shot: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854589813"/>
              </p:ext>
            </p:extLst>
          </p:nvPr>
        </p:nvGraphicFramePr>
        <p:xfrm>
          <a:off x="502200" y="996840"/>
          <a:ext cx="3371400" cy="54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1" name="CustomShape 4"/>
          <p:cNvSpPr/>
          <p:nvPr/>
        </p:nvSpPr>
        <p:spPr>
          <a:xfrm>
            <a:off x="5248800" y="6046200"/>
            <a:ext cx="6159960" cy="63828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https://github.com/rramachandra-ucsd/DSE203-ETL-Project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2" name="Picture 3_1"/>
          <p:cNvPicPr/>
          <p:nvPr/>
        </p:nvPicPr>
        <p:blipFill>
          <a:blip r:embed="rId7"/>
          <a:stretch/>
        </p:blipFill>
        <p:spPr>
          <a:xfrm>
            <a:off x="5342400" y="1452240"/>
            <a:ext cx="5257080" cy="424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-27360" y="115920"/>
            <a:ext cx="1116360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Sample Queries and Demo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182880" y="1333500"/>
            <a:ext cx="8885880" cy="5523780"/>
          </a:xfrm>
          <a:prstGeom prst="flowChartDocument">
            <a:avLst/>
          </a:prstGeom>
          <a:noFill/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42360">
              <a:lnSpc>
                <a:spcPct val="100000"/>
              </a:lnSpc>
              <a:buClr>
                <a:srgbClr val="222222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22222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In which states is the most money granted to NIH projects?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42360">
              <a:lnSpc>
                <a:spcPct val="100000"/>
              </a:lnSpc>
              <a:buClr>
                <a:srgbClr val="222222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22222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Which organizations are sponsoring the most clinical trials in the field?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42360">
              <a:lnSpc>
                <a:spcPct val="100000"/>
              </a:lnSpc>
              <a:buClr>
                <a:srgbClr val="222222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22222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Which heart conditions get the most funding through NIH grants?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42360">
              <a:lnSpc>
                <a:spcPct val="100000"/>
              </a:lnSpc>
              <a:buClr>
                <a:srgbClr val="222222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22222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What age groups / genders are eligible for a certain subclass of pacemaker? (i.e. Leadless Pacemaker)</a:t>
            </a:r>
            <a:r>
              <a:rPr lang="en-US" sz="2000" b="0" strike="noStrike" spc="-1" dirty="0">
                <a:solidFill>
                  <a:srgbClr val="222222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B55EB5D8-B6E1-4717-B151-9A21F29626B2}"/>
              </a:ext>
            </a:extLst>
          </p:cNvPr>
          <p:cNvSpPr/>
          <p:nvPr/>
        </p:nvSpPr>
        <p:spPr>
          <a:xfrm>
            <a:off x="0" y="822960"/>
            <a:ext cx="10497240" cy="0"/>
          </a:xfrm>
          <a:prstGeom prst="line">
            <a:avLst/>
          </a:prstGeom>
          <a:ln w="2844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18360"/>
            <a:ext cx="10514520" cy="96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Table of Contents</a:t>
            </a:r>
            <a:endParaRPr lang="en-US" sz="4400" b="0" strike="noStrike" spc="-1" dirty="0">
              <a:latin typeface="Arial"/>
            </a:endParaRPr>
          </a:p>
        </p:txBody>
      </p:sp>
      <p:grpSp>
        <p:nvGrpSpPr>
          <p:cNvPr id="164" name="Group 2"/>
          <p:cNvGrpSpPr/>
          <p:nvPr/>
        </p:nvGrpSpPr>
        <p:grpSpPr>
          <a:xfrm>
            <a:off x="-5610960" y="47520"/>
            <a:ext cx="14177520" cy="7292880"/>
            <a:chOff x="-5610960" y="47520"/>
            <a:chExt cx="14177520" cy="7292880"/>
          </a:xfrm>
        </p:grpSpPr>
        <p:sp>
          <p:nvSpPr>
            <p:cNvPr id="165" name="CustomShape 3"/>
            <p:cNvSpPr/>
            <p:nvPr/>
          </p:nvSpPr>
          <p:spPr>
            <a:xfrm>
              <a:off x="-5610960" y="47520"/>
              <a:ext cx="7292880" cy="7292880"/>
            </a:xfrm>
            <a:prstGeom prst="blockArc">
              <a:avLst>
                <a:gd name="adj1" fmla="val 18900000"/>
                <a:gd name="adj2" fmla="val 2700000"/>
                <a:gd name="adj3" fmla="val 296"/>
              </a:avLst>
            </a:prstGeom>
            <a:noFill/>
            <a:ln w="12600">
              <a:solidFill>
                <a:srgbClr val="354254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4"/>
            <p:cNvSpPr/>
            <p:nvPr/>
          </p:nvSpPr>
          <p:spPr>
            <a:xfrm>
              <a:off x="1266120" y="1526760"/>
              <a:ext cx="7300440" cy="1082880"/>
            </a:xfrm>
            <a:prstGeom prst="rect">
              <a:avLst/>
            </a:prstGeom>
            <a:solidFill>
              <a:schemeClr val="dk2"/>
            </a:solidFill>
            <a:ln w="12600">
              <a:solidFill>
                <a:schemeClr val="l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" name="CustomShape 5"/>
            <p:cNvSpPr/>
            <p:nvPr/>
          </p:nvSpPr>
          <p:spPr>
            <a:xfrm>
              <a:off x="1266120" y="1526760"/>
              <a:ext cx="7300440" cy="108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60040" tIns="142200" rIns="142200" bIns="142200" anchor="ctr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4400" b="0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Data Sources</a:t>
              </a:r>
              <a:endParaRPr lang="en-US" sz="4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CustomShape 6"/>
            <p:cNvSpPr/>
            <p:nvPr/>
          </p:nvSpPr>
          <p:spPr>
            <a:xfrm>
              <a:off x="588960" y="1391400"/>
              <a:ext cx="1353960" cy="1353960"/>
            </a:xfrm>
            <a:prstGeom prst="ellipse">
              <a:avLst/>
            </a:prstGeom>
            <a:solidFill>
              <a:schemeClr val="lt2"/>
            </a:solidFill>
            <a:ln w="12600">
              <a:solidFill>
                <a:schemeClr val="dk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CustomShape 7"/>
            <p:cNvSpPr/>
            <p:nvPr/>
          </p:nvSpPr>
          <p:spPr>
            <a:xfrm>
              <a:off x="1659960" y="3152520"/>
              <a:ext cx="6906600" cy="1082880"/>
            </a:xfrm>
            <a:prstGeom prst="rect">
              <a:avLst/>
            </a:prstGeom>
            <a:solidFill>
              <a:schemeClr val="dk2"/>
            </a:solidFill>
            <a:ln w="12600">
              <a:solidFill>
                <a:schemeClr val="l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CustomShape 8"/>
            <p:cNvSpPr/>
            <p:nvPr/>
          </p:nvSpPr>
          <p:spPr>
            <a:xfrm>
              <a:off x="1659960" y="3152520"/>
              <a:ext cx="6906600" cy="108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60040" tIns="142200" rIns="142200" bIns="142200" anchor="ctr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4400" b="0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EDA &amp; ETL schema</a:t>
              </a:r>
              <a:endParaRPr lang="en-US" sz="4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CustomShape 9"/>
            <p:cNvSpPr/>
            <p:nvPr/>
          </p:nvSpPr>
          <p:spPr>
            <a:xfrm>
              <a:off x="982800" y="3016800"/>
              <a:ext cx="1353960" cy="1353960"/>
            </a:xfrm>
            <a:prstGeom prst="ellipse">
              <a:avLst/>
            </a:prstGeom>
            <a:solidFill>
              <a:schemeClr val="lt2"/>
            </a:solidFill>
            <a:ln w="12600">
              <a:solidFill>
                <a:schemeClr val="dk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CustomShape 10"/>
            <p:cNvSpPr/>
            <p:nvPr/>
          </p:nvSpPr>
          <p:spPr>
            <a:xfrm>
              <a:off x="1266120" y="4777920"/>
              <a:ext cx="7300440" cy="1082880"/>
            </a:xfrm>
            <a:prstGeom prst="rect">
              <a:avLst/>
            </a:prstGeom>
            <a:solidFill>
              <a:schemeClr val="dk2"/>
            </a:solidFill>
            <a:ln w="12600">
              <a:solidFill>
                <a:schemeClr val="l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CustomShape 11"/>
            <p:cNvSpPr/>
            <p:nvPr/>
          </p:nvSpPr>
          <p:spPr>
            <a:xfrm>
              <a:off x="1266120" y="4777920"/>
              <a:ext cx="7300440" cy="108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60040" tIns="142200" rIns="142200" bIns="142200" anchor="ctr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44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Knowledge Graph</a:t>
              </a:r>
              <a:endParaRPr lang="en-US" sz="44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CustomShape 12"/>
            <p:cNvSpPr/>
            <p:nvPr/>
          </p:nvSpPr>
          <p:spPr>
            <a:xfrm>
              <a:off x="588960" y="4642560"/>
              <a:ext cx="1353960" cy="1353960"/>
            </a:xfrm>
            <a:prstGeom prst="ellipse">
              <a:avLst/>
            </a:prstGeom>
            <a:solidFill>
              <a:schemeClr val="lt2"/>
            </a:solidFill>
            <a:ln w="12600">
              <a:solidFill>
                <a:schemeClr val="dk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5" name="CustomShape 13"/>
          <p:cNvSpPr/>
          <p:nvPr/>
        </p:nvSpPr>
        <p:spPr>
          <a:xfrm>
            <a:off x="0" y="859320"/>
            <a:ext cx="104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miter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281940" y="59690"/>
            <a:ext cx="8589010" cy="828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440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177" name="TextShape 2"/>
          <p:cNvSpPr txBox="1"/>
          <p:nvPr/>
        </p:nvSpPr>
        <p:spPr>
          <a:xfrm>
            <a:off x="548640" y="1554480"/>
            <a:ext cx="11064240" cy="371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Medical devices have high failure rate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Includes pacemakers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Anyone with a new pacemaker project might want to have sense of landscape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Could be a startup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Could be a group within a larger company/organization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May want information on funding, clinical trials, and related publications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Where is funding going?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What indications getting the most attention?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What are affected populations?</a:t>
            </a:r>
          </a:p>
          <a:p>
            <a:endParaRPr lang="en-US" sz="20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strike="noStrike" spc="-1">
                <a:solidFill>
                  <a:srgbClr val="E8A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goal</a:t>
            </a:r>
            <a:r>
              <a:rPr lang="en-US" sz="2000" b="1" strike="noStrike" spc="-1">
                <a:latin typeface="Calibri" panose="020F0502020204030204" pitchFamily="34" charset="0"/>
                <a:cs typeface="Calibri" panose="020F0502020204030204" pitchFamily="34" charset="0"/>
              </a:rPr>
              <a:t>: to create a knowledge graph which can give the user an understanding of the landscape of pacemakers to inform important early decisions regarding their product</a:t>
            </a:r>
            <a:endParaRPr lang="en-US" sz="20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3">
            <a:extLst>
              <a:ext uri="{FF2B5EF4-FFF2-40B4-BE49-F238E27FC236}">
                <a16:creationId xmlns:a16="http://schemas.microsoft.com/office/drawing/2014/main" id="{A4491676-1F9B-4A13-8870-FAB040F572E9}"/>
              </a:ext>
            </a:extLst>
          </p:cNvPr>
          <p:cNvSpPr/>
          <p:nvPr/>
        </p:nvSpPr>
        <p:spPr>
          <a:xfrm>
            <a:off x="0" y="859320"/>
            <a:ext cx="104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miter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-27360" y="115920"/>
            <a:ext cx="1051452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Sources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321640" y="2331720"/>
            <a:ext cx="658080" cy="843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3"/>
          <p:cNvSpPr/>
          <p:nvPr/>
        </p:nvSpPr>
        <p:spPr>
          <a:xfrm>
            <a:off x="0" y="822960"/>
            <a:ext cx="104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miter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81" name="Group 4"/>
          <p:cNvGrpSpPr/>
          <p:nvPr/>
        </p:nvGrpSpPr>
        <p:grpSpPr>
          <a:xfrm>
            <a:off x="2910960" y="1506600"/>
            <a:ext cx="4246560" cy="4528440"/>
            <a:chOff x="2910960" y="1506600"/>
            <a:chExt cx="4246560" cy="4528440"/>
          </a:xfrm>
        </p:grpSpPr>
        <p:sp>
          <p:nvSpPr>
            <p:cNvPr id="182" name="CustomShape 5"/>
            <p:cNvSpPr/>
            <p:nvPr/>
          </p:nvSpPr>
          <p:spPr>
            <a:xfrm>
              <a:off x="3771360" y="3770280"/>
              <a:ext cx="563760" cy="10749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w="12600">
              <a:solidFill>
                <a:srgbClr val="599BD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6"/>
            <p:cNvSpPr/>
            <p:nvPr/>
          </p:nvSpPr>
          <p:spPr>
            <a:xfrm>
              <a:off x="4023360" y="4277880"/>
              <a:ext cx="60120" cy="60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CustomShape 7"/>
            <p:cNvSpPr/>
            <p:nvPr/>
          </p:nvSpPr>
          <p:spPr>
            <a:xfrm>
              <a:off x="3771360" y="3724560"/>
              <a:ext cx="563760" cy="9072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12600">
              <a:solidFill>
                <a:srgbClr val="599BD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CustomShape 8"/>
            <p:cNvSpPr/>
            <p:nvPr/>
          </p:nvSpPr>
          <p:spPr>
            <a:xfrm>
              <a:off x="4039560" y="3756240"/>
              <a:ext cx="27360" cy="27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9"/>
            <p:cNvSpPr/>
            <p:nvPr/>
          </p:nvSpPr>
          <p:spPr>
            <a:xfrm>
              <a:off x="3771360" y="2694600"/>
              <a:ext cx="563760" cy="107496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w="12600">
              <a:solidFill>
                <a:srgbClr val="599BD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10"/>
            <p:cNvSpPr/>
            <p:nvPr/>
          </p:nvSpPr>
          <p:spPr>
            <a:xfrm>
              <a:off x="4023360" y="3202200"/>
              <a:ext cx="60120" cy="60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11"/>
            <p:cNvSpPr/>
            <p:nvPr/>
          </p:nvSpPr>
          <p:spPr>
            <a:xfrm rot="16200000">
              <a:off x="1076400" y="3340800"/>
              <a:ext cx="4528440" cy="8596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CustomShape 12"/>
            <p:cNvSpPr/>
            <p:nvPr/>
          </p:nvSpPr>
          <p:spPr>
            <a:xfrm rot="16200000">
              <a:off x="1076400" y="3340800"/>
              <a:ext cx="4528440" cy="859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360" tIns="18360" rIns="18360" bIns="1836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9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Pace-Maker specific Data mining</a:t>
              </a:r>
              <a:endParaRPr lang="en-US" sz="29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CustomShape 13"/>
            <p:cNvSpPr/>
            <p:nvPr/>
          </p:nvSpPr>
          <p:spPr>
            <a:xfrm>
              <a:off x="4335840" y="2264400"/>
              <a:ext cx="2821680" cy="859680"/>
            </a:xfrm>
            <a:prstGeom prst="rect">
              <a:avLst/>
            </a:prstGeom>
            <a:solidFill>
              <a:srgbClr val="599BD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CustomShape 14"/>
            <p:cNvSpPr/>
            <p:nvPr/>
          </p:nvSpPr>
          <p:spPr>
            <a:xfrm>
              <a:off x="4335840" y="2264400"/>
              <a:ext cx="2821680" cy="859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400" b="0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NIH (research grants)</a:t>
              </a:r>
              <a:endPara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2" name="CustomShape 15"/>
            <p:cNvSpPr/>
            <p:nvPr/>
          </p:nvSpPr>
          <p:spPr>
            <a:xfrm>
              <a:off x="4335840" y="3340080"/>
              <a:ext cx="2821680" cy="859680"/>
            </a:xfrm>
            <a:prstGeom prst="rect">
              <a:avLst/>
            </a:prstGeom>
            <a:solidFill>
              <a:srgbClr val="599BD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CustomShape 16"/>
            <p:cNvSpPr/>
            <p:nvPr/>
          </p:nvSpPr>
          <p:spPr>
            <a:xfrm>
              <a:off x="4335840" y="3340080"/>
              <a:ext cx="2821680" cy="859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PubMed (scientific publications)</a:t>
              </a:r>
              <a:endParaRPr lang="en-US" sz="24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4" name="CustomShape 17"/>
            <p:cNvSpPr/>
            <p:nvPr/>
          </p:nvSpPr>
          <p:spPr>
            <a:xfrm>
              <a:off x="4335840" y="4415760"/>
              <a:ext cx="2821680" cy="859680"/>
            </a:xfrm>
            <a:prstGeom prst="rect">
              <a:avLst/>
            </a:prstGeom>
            <a:solidFill>
              <a:srgbClr val="599BD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CustomShape 18"/>
            <p:cNvSpPr/>
            <p:nvPr/>
          </p:nvSpPr>
          <p:spPr>
            <a:xfrm>
              <a:off x="4335840" y="4415760"/>
              <a:ext cx="2821680" cy="859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120" tIns="15120" rIns="15120" bIns="1512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4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ClinicalTrials.gov (clinical trials)</a:t>
              </a:r>
              <a:endParaRPr lang="en-US" sz="24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-27360" y="115920"/>
            <a:ext cx="10514520" cy="699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Top-level scope abstraction </a:t>
            </a:r>
            <a:endParaRPr lang="en-US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321640" y="2331720"/>
            <a:ext cx="658080" cy="843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0" y="822960"/>
            <a:ext cx="104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miter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9" name="Group 4"/>
          <p:cNvGrpSpPr/>
          <p:nvPr/>
        </p:nvGrpSpPr>
        <p:grpSpPr>
          <a:xfrm>
            <a:off x="411840" y="1722960"/>
            <a:ext cx="3458340" cy="2905920"/>
            <a:chOff x="411840" y="1722960"/>
            <a:chExt cx="3234240" cy="2905920"/>
          </a:xfrm>
        </p:grpSpPr>
        <p:sp>
          <p:nvSpPr>
            <p:cNvPr id="200" name="CustomShape 5"/>
            <p:cNvSpPr/>
            <p:nvPr/>
          </p:nvSpPr>
          <p:spPr>
            <a:xfrm>
              <a:off x="2568600" y="2233440"/>
              <a:ext cx="1077480" cy="2395440"/>
            </a:xfrm>
            <a:prstGeom prst="wedgeRectCallout">
              <a:avLst>
                <a:gd name="adj1" fmla="val 0"/>
                <a:gd name="adj2" fmla="val 0"/>
              </a:avLst>
            </a:prstGeom>
            <a:solidFill>
              <a:srgbClr val="C3D4EB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CustomShape 6"/>
            <p:cNvSpPr/>
            <p:nvPr/>
          </p:nvSpPr>
          <p:spPr>
            <a:xfrm>
              <a:off x="2705400" y="2233440"/>
              <a:ext cx="940680" cy="2395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1400" tIns="41400" rIns="41400" bIns="41400">
              <a:noAutofit/>
            </a:bodyPr>
            <a:lstStyle/>
            <a:p>
              <a:pPr algn="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PubMed</a:t>
              </a:r>
              <a:endParaRPr lang="en-US" sz="13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2" name="CustomShape 7"/>
            <p:cNvSpPr/>
            <p:nvPr/>
          </p:nvSpPr>
          <p:spPr>
            <a:xfrm>
              <a:off x="2568600" y="1722960"/>
              <a:ext cx="1077480" cy="510840"/>
            </a:xfrm>
            <a:prstGeom prst="rect">
              <a:avLst/>
            </a:prstGeom>
            <a:solidFill>
              <a:srgbClr val="599BD5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CustomShape 8"/>
            <p:cNvSpPr/>
            <p:nvPr/>
          </p:nvSpPr>
          <p:spPr>
            <a:xfrm>
              <a:off x="2568600" y="1722960"/>
              <a:ext cx="1077480" cy="5108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7520" tIns="47520" rIns="47520" bIns="4752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Column[l..n]</a:t>
              </a:r>
              <a:endParaRPr lang="en-US" sz="15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4" name="CustomShape 9"/>
            <p:cNvSpPr/>
            <p:nvPr/>
          </p:nvSpPr>
          <p:spPr>
            <a:xfrm>
              <a:off x="1490040" y="2233440"/>
              <a:ext cx="1077480" cy="2224440"/>
            </a:xfrm>
            <a:prstGeom prst="wedgeRectCallout">
              <a:avLst>
                <a:gd name="adj1" fmla="val 62500"/>
                <a:gd name="adj2" fmla="val 20830"/>
              </a:avLst>
            </a:prstGeom>
            <a:solidFill>
              <a:srgbClr val="D6EBE3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10"/>
            <p:cNvSpPr/>
            <p:nvPr/>
          </p:nvSpPr>
          <p:spPr>
            <a:xfrm>
              <a:off x="1626840" y="2233440"/>
              <a:ext cx="940680" cy="2224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1400" tIns="41400" rIns="41400" bIns="41400">
              <a:noAutofit/>
            </a:bodyPr>
            <a:lstStyle/>
            <a:p>
              <a:pPr algn="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ClinicalTrials</a:t>
              </a:r>
              <a:endParaRPr lang="en-US" sz="13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CustomShape 11"/>
            <p:cNvSpPr/>
            <p:nvPr/>
          </p:nvSpPr>
          <p:spPr>
            <a:xfrm>
              <a:off x="1490040" y="1805760"/>
              <a:ext cx="1077480" cy="427320"/>
            </a:xfrm>
            <a:prstGeom prst="rect">
              <a:avLst/>
            </a:prstGeom>
            <a:solidFill>
              <a:srgbClr val="4CC38C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2"/>
            <p:cNvSpPr/>
            <p:nvPr/>
          </p:nvSpPr>
          <p:spPr>
            <a:xfrm>
              <a:off x="1490040" y="1805760"/>
              <a:ext cx="1077480" cy="427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7520" tIns="47520" rIns="47520" bIns="4752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500" b="0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Column[</a:t>
              </a:r>
              <a:r>
                <a:rPr lang="en-US" sz="1500" b="0" strike="noStrike" spc="-1" dirty="0" err="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a..c</a:t>
              </a:r>
              <a:r>
                <a:rPr lang="en-US" sz="1500" b="0" strike="noStrike" spc="-1" dirty="0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]</a:t>
              </a:r>
              <a:endParaRPr lang="en-US" sz="15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8" name="CustomShape 13"/>
            <p:cNvSpPr/>
            <p:nvPr/>
          </p:nvSpPr>
          <p:spPr>
            <a:xfrm>
              <a:off x="411840" y="2233440"/>
              <a:ext cx="1077480" cy="2053080"/>
            </a:xfrm>
            <a:prstGeom prst="wedgeRectCallout">
              <a:avLst>
                <a:gd name="adj1" fmla="val 62500"/>
                <a:gd name="adj2" fmla="val 20830"/>
              </a:avLst>
            </a:prstGeom>
            <a:solidFill>
              <a:srgbClr val="E9F0E7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4"/>
            <p:cNvSpPr/>
            <p:nvPr/>
          </p:nvSpPr>
          <p:spPr>
            <a:xfrm>
              <a:off x="548640" y="2233440"/>
              <a:ext cx="940680" cy="2053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1400" tIns="41400" rIns="41400" bIns="41400">
              <a:noAutofit/>
            </a:bodyPr>
            <a:lstStyle/>
            <a:p>
              <a:pPr algn="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NIH</a:t>
              </a:r>
              <a:endParaRPr lang="en-US" sz="13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" name="CustomShape 15"/>
            <p:cNvSpPr/>
            <p:nvPr/>
          </p:nvSpPr>
          <p:spPr>
            <a:xfrm>
              <a:off x="411840" y="1891080"/>
              <a:ext cx="1077480" cy="341640"/>
            </a:xfrm>
            <a:prstGeom prst="rect">
              <a:avLst/>
            </a:prstGeom>
            <a:solidFill>
              <a:srgbClr val="6FAB46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6"/>
            <p:cNvSpPr/>
            <p:nvPr/>
          </p:nvSpPr>
          <p:spPr>
            <a:xfrm>
              <a:off x="411840" y="1891080"/>
              <a:ext cx="10774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7520" tIns="47520" rIns="47520" bIns="4752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5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Column[x..z]</a:t>
              </a:r>
              <a:endParaRPr lang="en-US" sz="15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17"/>
          <p:cNvGrpSpPr/>
          <p:nvPr/>
        </p:nvGrpSpPr>
        <p:grpSpPr>
          <a:xfrm>
            <a:off x="4206240" y="2340720"/>
            <a:ext cx="3164400" cy="1408320"/>
            <a:chOff x="4206240" y="2340720"/>
            <a:chExt cx="3164400" cy="1408320"/>
          </a:xfrm>
        </p:grpSpPr>
        <p:sp>
          <p:nvSpPr>
            <p:cNvPr id="213" name="CustomShape 18"/>
            <p:cNvSpPr/>
            <p:nvPr/>
          </p:nvSpPr>
          <p:spPr>
            <a:xfrm>
              <a:off x="4206240" y="2340720"/>
              <a:ext cx="3164400" cy="14083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9"/>
            <p:cNvSpPr/>
            <p:nvPr/>
          </p:nvSpPr>
          <p:spPr>
            <a:xfrm>
              <a:off x="5400720" y="2609640"/>
              <a:ext cx="775440" cy="485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20"/>
            <p:cNvSpPr/>
            <p:nvPr/>
          </p:nvSpPr>
          <p:spPr>
            <a:xfrm>
              <a:off x="5400720" y="2806200"/>
              <a:ext cx="775440" cy="485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01520" rIns="0" bIns="10152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Ontology derived sub-class</a:t>
              </a:r>
              <a:endParaRPr lang="en-US" sz="11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6" name="CustomShape 21"/>
            <p:cNvSpPr/>
            <p:nvPr/>
          </p:nvSpPr>
          <p:spPr>
            <a:xfrm>
              <a:off x="4406040" y="2536560"/>
              <a:ext cx="775440" cy="485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22"/>
            <p:cNvSpPr/>
            <p:nvPr/>
          </p:nvSpPr>
          <p:spPr>
            <a:xfrm>
              <a:off x="4406040" y="2806200"/>
              <a:ext cx="775440" cy="485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01520" rIns="0" bIns="10152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Keyword extraction through NLP</a:t>
              </a:r>
              <a:endParaRPr lang="en-US" sz="11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8" name="CustomShape 23"/>
            <p:cNvSpPr/>
            <p:nvPr/>
          </p:nvSpPr>
          <p:spPr>
            <a:xfrm>
              <a:off x="6353640" y="2536560"/>
              <a:ext cx="775800" cy="485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CustomShape 24"/>
            <p:cNvSpPr/>
            <p:nvPr/>
          </p:nvSpPr>
          <p:spPr>
            <a:xfrm>
              <a:off x="6353640" y="2743200"/>
              <a:ext cx="775800" cy="485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101520" rIns="0" bIns="10152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1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Entity matching </a:t>
              </a:r>
              <a:endParaRPr lang="en-US" sz="11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0" name="Group 25"/>
          <p:cNvGrpSpPr/>
          <p:nvPr/>
        </p:nvGrpSpPr>
        <p:grpSpPr>
          <a:xfrm>
            <a:off x="7196760" y="1164600"/>
            <a:ext cx="4058280" cy="3681720"/>
            <a:chOff x="7196760" y="1164600"/>
            <a:chExt cx="4058280" cy="3681720"/>
          </a:xfrm>
        </p:grpSpPr>
        <p:sp>
          <p:nvSpPr>
            <p:cNvPr id="221" name="CustomShape 26"/>
            <p:cNvSpPr/>
            <p:nvPr/>
          </p:nvSpPr>
          <p:spPr>
            <a:xfrm>
              <a:off x="8603280" y="2788920"/>
              <a:ext cx="1245600" cy="1245600"/>
            </a:xfrm>
            <a:prstGeom prst="ellipse">
              <a:avLst/>
            </a:prstGeom>
            <a:solidFill>
              <a:schemeClr val="accent3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7"/>
            <p:cNvSpPr/>
            <p:nvPr/>
          </p:nvSpPr>
          <p:spPr>
            <a:xfrm>
              <a:off x="8785800" y="2971080"/>
              <a:ext cx="880920" cy="880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7560" tIns="7560" rIns="7560" bIns="756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Clinical Trials Data</a:t>
              </a:r>
              <a:endParaRPr lang="en-US" sz="12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3" name="CustomShape 28"/>
            <p:cNvSpPr/>
            <p:nvPr/>
          </p:nvSpPr>
          <p:spPr>
            <a:xfrm rot="16200000">
              <a:off x="9037800" y="2578320"/>
              <a:ext cx="376560" cy="4428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600">
              <a:solidFill>
                <a:srgbClr val="599BD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CustomShape 29"/>
            <p:cNvSpPr/>
            <p:nvPr/>
          </p:nvSpPr>
          <p:spPr>
            <a:xfrm rot="16200000">
              <a:off x="9217080" y="2591280"/>
              <a:ext cx="18000" cy="18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CustomShape 30"/>
            <p:cNvSpPr/>
            <p:nvPr/>
          </p:nvSpPr>
          <p:spPr>
            <a:xfrm>
              <a:off x="8603280" y="1164600"/>
              <a:ext cx="1245600" cy="1245600"/>
            </a:xfrm>
            <a:prstGeom prst="ellipse">
              <a:avLst/>
            </a:prstGeom>
            <a:solidFill>
              <a:schemeClr val="accent4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CustomShape 31"/>
            <p:cNvSpPr/>
            <p:nvPr/>
          </p:nvSpPr>
          <p:spPr>
            <a:xfrm>
              <a:off x="8785800" y="1347120"/>
              <a:ext cx="880920" cy="88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" tIns="10080" rIns="10080" bIns="100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PubMed  Data</a:t>
              </a:r>
              <a:endParaRPr lang="en-US" sz="16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7" name="CustomShape 32"/>
            <p:cNvSpPr/>
            <p:nvPr/>
          </p:nvSpPr>
          <p:spPr>
            <a:xfrm rot="1800000">
              <a:off x="9740880" y="3795120"/>
              <a:ext cx="376200" cy="446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600">
              <a:solidFill>
                <a:srgbClr val="599BD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33"/>
            <p:cNvSpPr/>
            <p:nvPr/>
          </p:nvSpPr>
          <p:spPr>
            <a:xfrm rot="1800000">
              <a:off x="9919440" y="3808080"/>
              <a:ext cx="18000" cy="1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34"/>
            <p:cNvSpPr/>
            <p:nvPr/>
          </p:nvSpPr>
          <p:spPr>
            <a:xfrm>
              <a:off x="10009440" y="3600720"/>
              <a:ext cx="1245600" cy="1245600"/>
            </a:xfrm>
            <a:prstGeom prst="ellipse">
              <a:avLst/>
            </a:prstGeom>
            <a:solidFill>
              <a:srgbClr val="2EE844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35"/>
            <p:cNvSpPr/>
            <p:nvPr/>
          </p:nvSpPr>
          <p:spPr>
            <a:xfrm>
              <a:off x="10191960" y="3782880"/>
              <a:ext cx="880920" cy="88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" tIns="10080" rIns="10080" bIns="100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Categories parsed from text</a:t>
              </a:r>
              <a:endParaRPr lang="en-US" sz="16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1" name="CustomShape 36"/>
            <p:cNvSpPr/>
            <p:nvPr/>
          </p:nvSpPr>
          <p:spPr>
            <a:xfrm rot="9000000">
              <a:off x="8335440" y="3795120"/>
              <a:ext cx="376560" cy="44640"/>
            </a:xfrm>
            <a:custGeom>
              <a:avLst/>
              <a:gdLst/>
              <a:ahLst/>
              <a:cxnLst/>
              <a:rect l="l" t="t" r="r" b="b"/>
              <a:pathLst>
                <a:path w="120000" h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w="12600">
              <a:solidFill>
                <a:srgbClr val="599BD5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37"/>
            <p:cNvSpPr/>
            <p:nvPr/>
          </p:nvSpPr>
          <p:spPr>
            <a:xfrm rot="19800000">
              <a:off x="8513640" y="3808080"/>
              <a:ext cx="18000" cy="18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CustomShape 38"/>
            <p:cNvSpPr/>
            <p:nvPr/>
          </p:nvSpPr>
          <p:spPr>
            <a:xfrm>
              <a:off x="7196760" y="3600720"/>
              <a:ext cx="1245960" cy="1245600"/>
            </a:xfrm>
            <a:prstGeom prst="ellipse">
              <a:avLst/>
            </a:prstGeom>
            <a:solidFill>
              <a:srgbClr val="5999D5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39"/>
            <p:cNvSpPr/>
            <p:nvPr/>
          </p:nvSpPr>
          <p:spPr>
            <a:xfrm>
              <a:off x="7379640" y="3782880"/>
              <a:ext cx="880920" cy="88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" tIns="10080" rIns="10080" bIns="1008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6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NIH Data</a:t>
              </a:r>
              <a:endParaRPr lang="en-US" sz="16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CustomShape 40"/>
            <p:cNvSpPr/>
            <p:nvPr/>
          </p:nvSpPr>
          <p:spPr>
            <a:xfrm rot="16200000">
              <a:off x="9217080" y="2591280"/>
              <a:ext cx="18000" cy="18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CustomShape 41"/>
            <p:cNvSpPr/>
            <p:nvPr/>
          </p:nvSpPr>
          <p:spPr>
            <a:xfrm rot="16200000">
              <a:off x="9217080" y="2591280"/>
              <a:ext cx="18000" cy="18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Line 42"/>
            <p:cNvSpPr/>
            <p:nvPr/>
          </p:nvSpPr>
          <p:spPr>
            <a:xfrm>
              <a:off x="9784080" y="2377440"/>
              <a:ext cx="640080" cy="1005840"/>
            </a:xfrm>
            <a:prstGeom prst="line">
              <a:avLst/>
            </a:prstGeom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Line 43"/>
            <p:cNvSpPr/>
            <p:nvPr/>
          </p:nvSpPr>
          <p:spPr>
            <a:xfrm flipH="1">
              <a:off x="7955280" y="2377440"/>
              <a:ext cx="731520" cy="1005840"/>
            </a:xfrm>
            <a:prstGeom prst="line">
              <a:avLst/>
            </a:prstGeom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44"/>
            <p:cNvSpPr/>
            <p:nvPr/>
          </p:nvSpPr>
          <p:spPr>
            <a:xfrm>
              <a:off x="8595360" y="4480560"/>
              <a:ext cx="1188720" cy="0"/>
            </a:xfrm>
            <a:prstGeom prst="line">
              <a:avLst/>
            </a:prstGeom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0" name="CustomShape 45"/>
          <p:cNvSpPr/>
          <p:nvPr/>
        </p:nvSpPr>
        <p:spPr>
          <a:xfrm>
            <a:off x="8159400" y="5212080"/>
            <a:ext cx="2888280" cy="1280880"/>
          </a:xfrm>
          <a:prstGeom prst="verticalScroll">
            <a:avLst>
              <a:gd name="adj" fmla="val 12500"/>
            </a:avLst>
          </a:prstGeom>
          <a:solidFill>
            <a:srgbClr val="F4B081"/>
          </a:solidFill>
          <a:ln w="25560">
            <a:solidFill>
              <a:schemeClr val="l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FFFFF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Generic DB Schema skeleton to represent relationships of consolidated data</a:t>
            </a:r>
            <a:endParaRPr lang="en-US" sz="14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90680" y="0"/>
            <a:ext cx="10514520" cy="85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Workflow for ETL</a:t>
            </a:r>
            <a:endParaRPr lang="en-US" sz="44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2" name="Group 2"/>
          <p:cNvGrpSpPr/>
          <p:nvPr/>
        </p:nvGrpSpPr>
        <p:grpSpPr>
          <a:xfrm>
            <a:off x="934560" y="1447560"/>
            <a:ext cx="8128080" cy="5394960"/>
            <a:chOff x="934560" y="1447560"/>
            <a:chExt cx="8128080" cy="5394960"/>
          </a:xfrm>
        </p:grpSpPr>
        <p:sp>
          <p:nvSpPr>
            <p:cNvPr id="243" name="CustomShape 3"/>
            <p:cNvSpPr/>
            <p:nvPr/>
          </p:nvSpPr>
          <p:spPr>
            <a:xfrm rot="5400000">
              <a:off x="725040" y="1663560"/>
              <a:ext cx="1400040" cy="979920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4"/>
            <p:cNvSpPr/>
            <p:nvPr/>
          </p:nvSpPr>
          <p:spPr>
            <a:xfrm>
              <a:off x="934560" y="1944000"/>
              <a:ext cx="979920" cy="419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" tIns="9000" rIns="9000" bIns="900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Keyword extraction</a:t>
              </a:r>
              <a:endParaRPr lang="en-US" sz="14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CustomShape 5"/>
            <p:cNvSpPr/>
            <p:nvPr/>
          </p:nvSpPr>
          <p:spPr>
            <a:xfrm rot="5400000">
              <a:off x="5034240" y="-1670760"/>
              <a:ext cx="909720" cy="71467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CustomShape 6"/>
            <p:cNvSpPr/>
            <p:nvPr/>
          </p:nvSpPr>
          <p:spPr>
            <a:xfrm>
              <a:off x="1915200" y="1491480"/>
              <a:ext cx="7102080" cy="820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8160" tIns="11520" rIns="11520" bIns="11520" anchor="ctr">
              <a:noAutofit/>
            </a:bodyPr>
            <a:lstStyle/>
            <a:p>
              <a:pPr marL="171360" lvl="1" indent="-170640">
                <a:lnSpc>
                  <a:spcPct val="9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Extract keywords from different columns of each dataset. </a:t>
              </a:r>
              <a:endParaRPr lang="en-US" sz="18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360" lvl="1" indent="-170640">
                <a:lnSpc>
                  <a:spcPct val="90000"/>
                </a:lnSpc>
                <a:spcBef>
                  <a:spcPts val="269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Deploy multiple methods for extractions 🡺  </a:t>
              </a:r>
              <a:r>
                <a:rPr lang="en-US" sz="1600" b="1" i="1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RAKE , Autophrase, LDA</a:t>
              </a:r>
              <a:endParaRPr lang="en-US" sz="16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CustomShape 7"/>
            <p:cNvSpPr/>
            <p:nvPr/>
          </p:nvSpPr>
          <p:spPr>
            <a:xfrm rot="5400000">
              <a:off x="725040" y="2959200"/>
              <a:ext cx="1400040" cy="979920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8"/>
            <p:cNvSpPr/>
            <p:nvPr/>
          </p:nvSpPr>
          <p:spPr>
            <a:xfrm>
              <a:off x="934560" y="3239640"/>
              <a:ext cx="979920" cy="419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" tIns="9000" rIns="9000" bIns="900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Sub-class recognition</a:t>
              </a:r>
              <a:endParaRPr lang="en-US" sz="14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CustomShape 9"/>
            <p:cNvSpPr/>
            <p:nvPr/>
          </p:nvSpPr>
          <p:spPr>
            <a:xfrm rot="5400000">
              <a:off x="5001120" y="-369000"/>
              <a:ext cx="976320" cy="71467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10"/>
            <p:cNvSpPr/>
            <p:nvPr/>
          </p:nvSpPr>
          <p:spPr>
            <a:xfrm>
              <a:off x="1915200" y="2763720"/>
              <a:ext cx="7098840" cy="880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2200" tIns="12600" rIns="12600" bIns="12600" anchor="ctr">
              <a:noAutofit/>
            </a:bodyPr>
            <a:lstStyle/>
            <a:p>
              <a:pPr marL="228600" lvl="1" indent="-227880">
                <a:lnSpc>
                  <a:spcPct val="9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Subclasses and heart conditions derived from SPARQL queries of ontologies </a:t>
              </a:r>
              <a:endPara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28600" lvl="1" indent="-227880">
                <a:lnSpc>
                  <a:spcPct val="90000"/>
                </a:lnSpc>
                <a:spcBef>
                  <a:spcPts val="3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Matched against keywords to link to datasets</a:t>
              </a:r>
              <a:endPara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CustomShape 11"/>
            <p:cNvSpPr/>
            <p:nvPr/>
          </p:nvSpPr>
          <p:spPr>
            <a:xfrm rot="5400000">
              <a:off x="725040" y="4221720"/>
              <a:ext cx="1400040" cy="979920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12"/>
            <p:cNvSpPr/>
            <p:nvPr/>
          </p:nvSpPr>
          <p:spPr>
            <a:xfrm>
              <a:off x="934560" y="4502160"/>
              <a:ext cx="979920" cy="419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" tIns="9000" rIns="9000" bIns="900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4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Entity Mathcing </a:t>
              </a:r>
              <a:endParaRPr lang="en-US" sz="14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3" name="CustomShape 13"/>
            <p:cNvSpPr/>
            <p:nvPr/>
          </p:nvSpPr>
          <p:spPr>
            <a:xfrm rot="5400000">
              <a:off x="5034240" y="893160"/>
              <a:ext cx="909720" cy="71467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14"/>
            <p:cNvSpPr/>
            <p:nvPr/>
          </p:nvSpPr>
          <p:spPr>
            <a:xfrm>
              <a:off x="1915200" y="4056120"/>
              <a:ext cx="7102080" cy="820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2200" tIns="12600" rIns="12600" bIns="12600" anchor="ctr">
              <a:noAutofit/>
            </a:bodyPr>
            <a:lstStyle/>
            <a:p>
              <a:pPr marL="228600" lvl="1" indent="-227880">
                <a:lnSpc>
                  <a:spcPct val="9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Matched entities across 3 datasets leveraging extracted keywords and Title of documents</a:t>
              </a:r>
              <a:endPara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28600" lvl="1" indent="-227880">
                <a:lnSpc>
                  <a:spcPct val="90000"/>
                </a:lnSpc>
                <a:spcBef>
                  <a:spcPts val="3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Used </a:t>
              </a:r>
              <a:r>
                <a:rPr lang="en-US" sz="2000" b="1" i="1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Dedupe</a:t>
              </a:r>
              <a:r>
                <a:rPr lang="en-US" sz="20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 for entity matching.</a:t>
              </a:r>
              <a:endPara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5" name="CustomShape 15"/>
            <p:cNvSpPr/>
            <p:nvPr/>
          </p:nvSpPr>
          <p:spPr>
            <a:xfrm rot="5400000">
              <a:off x="725040" y="5652360"/>
              <a:ext cx="1400040" cy="979920"/>
            </a:xfrm>
            <a:prstGeom prst="chevron">
              <a:avLst>
                <a:gd name="adj" fmla="val 50000"/>
              </a:avLst>
            </a:prstGeom>
            <a:solidFill>
              <a:srgbClr val="4372C3"/>
            </a:solidFill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CustomShape 16"/>
            <p:cNvSpPr/>
            <p:nvPr/>
          </p:nvSpPr>
          <p:spPr>
            <a:xfrm>
              <a:off x="934560" y="5932800"/>
              <a:ext cx="979920" cy="419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0" tIns="12600" rIns="12600" bIns="1260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20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Know-Graph</a:t>
              </a:r>
              <a:endPara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7" name="CustomShape 17"/>
            <p:cNvSpPr/>
            <p:nvPr/>
          </p:nvSpPr>
          <p:spPr>
            <a:xfrm rot="5400000">
              <a:off x="4865760" y="2323800"/>
              <a:ext cx="1247040" cy="71467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</a:schemeClr>
            </a:solidFill>
            <a:ln w="12600">
              <a:solidFill>
                <a:srgbClr val="4372C3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18"/>
            <p:cNvSpPr/>
            <p:nvPr/>
          </p:nvSpPr>
          <p:spPr>
            <a:xfrm>
              <a:off x="1915200" y="5335200"/>
              <a:ext cx="7085880" cy="1125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42200" tIns="12600" rIns="12600" bIns="12600" anchor="ctr">
              <a:noAutofit/>
            </a:bodyPr>
            <a:lstStyle/>
            <a:p>
              <a:pPr marL="228600" lvl="1" indent="-227880">
                <a:lnSpc>
                  <a:spcPct val="9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Build knowledge graph, create relationship/edge between 3 datasets based on matched entity ids.</a:t>
              </a:r>
              <a:endPara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28600" lvl="1" indent="-227880">
                <a:lnSpc>
                  <a:spcPct val="90000"/>
                </a:lnSpc>
                <a:spcBef>
                  <a:spcPts val="300"/>
                </a:spcBef>
                <a:buClr>
                  <a:srgbClr val="000000"/>
                </a:buClr>
                <a:buFont typeface="Arial"/>
                <a:buChar char="•"/>
              </a:pPr>
              <a:r>
                <a:rPr lang="en-US" sz="20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Heterogenous schema support, parked each dataSets, leveraged cypher query &amp; neo4j DB.</a:t>
              </a:r>
              <a:endParaRPr lang="en-US" sz="20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9" name="CustomShape 19"/>
          <p:cNvSpPr/>
          <p:nvPr/>
        </p:nvSpPr>
        <p:spPr>
          <a:xfrm>
            <a:off x="0" y="860040"/>
            <a:ext cx="104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miter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11600" y="91800"/>
            <a:ext cx="10514520" cy="94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Keyword/Topic extraction &amp; consolidation </a:t>
            </a:r>
            <a:endParaRPr lang="en-US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1" name="Group 2"/>
          <p:cNvGrpSpPr/>
          <p:nvPr/>
        </p:nvGrpSpPr>
        <p:grpSpPr>
          <a:xfrm>
            <a:off x="639360" y="1754280"/>
            <a:ext cx="2807280" cy="1324800"/>
            <a:chOff x="639360" y="1754280"/>
            <a:chExt cx="2807280" cy="1324800"/>
          </a:xfrm>
        </p:grpSpPr>
        <p:sp>
          <p:nvSpPr>
            <p:cNvPr id="262" name="CustomShape 3"/>
            <p:cNvSpPr/>
            <p:nvPr/>
          </p:nvSpPr>
          <p:spPr>
            <a:xfrm>
              <a:off x="3366720" y="248472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CustomShape 4"/>
            <p:cNvSpPr/>
            <p:nvPr/>
          </p:nvSpPr>
          <p:spPr>
            <a:xfrm>
              <a:off x="3219120" y="248472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CustomShape 5"/>
            <p:cNvSpPr/>
            <p:nvPr/>
          </p:nvSpPr>
          <p:spPr>
            <a:xfrm>
              <a:off x="3071520" y="248472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6"/>
            <p:cNvSpPr/>
            <p:nvPr/>
          </p:nvSpPr>
          <p:spPr>
            <a:xfrm>
              <a:off x="2923920" y="248472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CustomShape 7"/>
            <p:cNvSpPr/>
            <p:nvPr/>
          </p:nvSpPr>
          <p:spPr>
            <a:xfrm>
              <a:off x="2776320" y="248472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CustomShape 8"/>
            <p:cNvSpPr/>
            <p:nvPr/>
          </p:nvSpPr>
          <p:spPr>
            <a:xfrm>
              <a:off x="2548080" y="2444400"/>
              <a:ext cx="160560" cy="16056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CustomShape 9"/>
            <p:cNvSpPr/>
            <p:nvPr/>
          </p:nvSpPr>
          <p:spPr>
            <a:xfrm>
              <a:off x="3235320" y="231840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CustomShape 10"/>
            <p:cNvSpPr/>
            <p:nvPr/>
          </p:nvSpPr>
          <p:spPr>
            <a:xfrm>
              <a:off x="3235320" y="265248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CustomShape 11"/>
            <p:cNvSpPr/>
            <p:nvPr/>
          </p:nvSpPr>
          <p:spPr>
            <a:xfrm>
              <a:off x="3307320" y="23907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12"/>
            <p:cNvSpPr/>
            <p:nvPr/>
          </p:nvSpPr>
          <p:spPr>
            <a:xfrm>
              <a:off x="3312000" y="258048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CustomShape 13"/>
            <p:cNvSpPr/>
            <p:nvPr/>
          </p:nvSpPr>
          <p:spPr>
            <a:xfrm>
              <a:off x="1665000" y="2117160"/>
              <a:ext cx="815400" cy="81540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CustomShape 14"/>
            <p:cNvSpPr/>
            <p:nvPr/>
          </p:nvSpPr>
          <p:spPr>
            <a:xfrm>
              <a:off x="1784520" y="2236680"/>
              <a:ext cx="576360" cy="576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0" tIns="12600" rIns="12600" bIns="1260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Keywords</a:t>
              </a:r>
              <a:endParaRPr lang="en-US" sz="10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CustomShape 15"/>
            <p:cNvSpPr/>
            <p:nvPr/>
          </p:nvSpPr>
          <p:spPr>
            <a:xfrm>
              <a:off x="1604160" y="2047320"/>
              <a:ext cx="160560" cy="16056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16"/>
            <p:cNvSpPr/>
            <p:nvPr/>
          </p:nvSpPr>
          <p:spPr>
            <a:xfrm>
              <a:off x="1500840" y="19623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17"/>
            <p:cNvSpPr/>
            <p:nvPr/>
          </p:nvSpPr>
          <p:spPr>
            <a:xfrm>
              <a:off x="1328760" y="19623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CustomShape 18"/>
            <p:cNvSpPr/>
            <p:nvPr/>
          </p:nvSpPr>
          <p:spPr>
            <a:xfrm>
              <a:off x="1156320" y="19623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CustomShape 19"/>
            <p:cNvSpPr/>
            <p:nvPr/>
          </p:nvSpPr>
          <p:spPr>
            <a:xfrm>
              <a:off x="984240" y="19623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CustomShape 20"/>
            <p:cNvSpPr/>
            <p:nvPr/>
          </p:nvSpPr>
          <p:spPr>
            <a:xfrm>
              <a:off x="811800" y="19623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CustomShape 21"/>
            <p:cNvSpPr/>
            <p:nvPr/>
          </p:nvSpPr>
          <p:spPr>
            <a:xfrm>
              <a:off x="639720" y="19623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CustomShape 22"/>
            <p:cNvSpPr/>
            <p:nvPr/>
          </p:nvSpPr>
          <p:spPr>
            <a:xfrm>
              <a:off x="639360" y="1754280"/>
              <a:ext cx="94392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CustomShape 23"/>
            <p:cNvSpPr/>
            <p:nvPr/>
          </p:nvSpPr>
          <p:spPr>
            <a:xfrm>
              <a:off x="639360" y="1754280"/>
              <a:ext cx="94392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RAKE</a:t>
              </a:r>
              <a:endParaRPr lang="en-US" sz="1000" b="0" strike="noStrike" spc="-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" name="CustomShape 24"/>
            <p:cNvSpPr/>
            <p:nvPr/>
          </p:nvSpPr>
          <p:spPr>
            <a:xfrm>
              <a:off x="1436760" y="2444400"/>
              <a:ext cx="160560" cy="16056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CustomShape 25"/>
            <p:cNvSpPr/>
            <p:nvPr/>
          </p:nvSpPr>
          <p:spPr>
            <a:xfrm>
              <a:off x="1277280" y="248472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26"/>
            <p:cNvSpPr/>
            <p:nvPr/>
          </p:nvSpPr>
          <p:spPr>
            <a:xfrm>
              <a:off x="1118160" y="248472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CustomShape 27"/>
            <p:cNvSpPr/>
            <p:nvPr/>
          </p:nvSpPr>
          <p:spPr>
            <a:xfrm>
              <a:off x="958680" y="248472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CustomShape 28"/>
            <p:cNvSpPr/>
            <p:nvPr/>
          </p:nvSpPr>
          <p:spPr>
            <a:xfrm>
              <a:off x="799200" y="248472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29"/>
            <p:cNvSpPr/>
            <p:nvPr/>
          </p:nvSpPr>
          <p:spPr>
            <a:xfrm>
              <a:off x="639720" y="248472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" name="CustomShape 30"/>
            <p:cNvSpPr/>
            <p:nvPr/>
          </p:nvSpPr>
          <p:spPr>
            <a:xfrm>
              <a:off x="639360" y="2278440"/>
              <a:ext cx="71352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CustomShape 31"/>
            <p:cNvSpPr/>
            <p:nvPr/>
          </p:nvSpPr>
          <p:spPr>
            <a:xfrm>
              <a:off x="639360" y="2278440"/>
              <a:ext cx="71352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AUTOPHRASE</a:t>
              </a:r>
              <a:endParaRPr lang="en-US" sz="10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1" name="CustomShape 32"/>
            <p:cNvSpPr/>
            <p:nvPr/>
          </p:nvSpPr>
          <p:spPr>
            <a:xfrm>
              <a:off x="1604160" y="2835000"/>
              <a:ext cx="160560" cy="16056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" name="CustomShape 33"/>
            <p:cNvSpPr/>
            <p:nvPr/>
          </p:nvSpPr>
          <p:spPr>
            <a:xfrm>
              <a:off x="1500840" y="29991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CustomShape 34"/>
            <p:cNvSpPr/>
            <p:nvPr/>
          </p:nvSpPr>
          <p:spPr>
            <a:xfrm>
              <a:off x="1328760" y="29991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" name="CustomShape 35"/>
            <p:cNvSpPr/>
            <p:nvPr/>
          </p:nvSpPr>
          <p:spPr>
            <a:xfrm>
              <a:off x="1156320" y="29991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36"/>
            <p:cNvSpPr/>
            <p:nvPr/>
          </p:nvSpPr>
          <p:spPr>
            <a:xfrm>
              <a:off x="984240" y="29991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CustomShape 37"/>
            <p:cNvSpPr/>
            <p:nvPr/>
          </p:nvSpPr>
          <p:spPr>
            <a:xfrm>
              <a:off x="811800" y="29991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" name="CustomShape 38"/>
            <p:cNvSpPr/>
            <p:nvPr/>
          </p:nvSpPr>
          <p:spPr>
            <a:xfrm>
              <a:off x="639720" y="2999160"/>
              <a:ext cx="79920" cy="79920"/>
            </a:xfrm>
            <a:prstGeom prst="ellipse">
              <a:avLst/>
            </a:prstGeom>
            <a:solidFill>
              <a:schemeClr val="accent2"/>
            </a:solidFill>
            <a:ln w="12600">
              <a:solidFill>
                <a:schemeClr val="accent2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39"/>
            <p:cNvSpPr/>
            <p:nvPr/>
          </p:nvSpPr>
          <p:spPr>
            <a:xfrm>
              <a:off x="639360" y="2791080"/>
              <a:ext cx="94392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CustomShape 40"/>
            <p:cNvSpPr/>
            <p:nvPr/>
          </p:nvSpPr>
          <p:spPr>
            <a:xfrm>
              <a:off x="639360" y="2791080"/>
              <a:ext cx="943920" cy="2066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b">
              <a:noAutofit/>
            </a:bodyPr>
            <a:lstStyle/>
            <a:p>
              <a:pPr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LDA</a:t>
              </a:r>
              <a:endParaRPr lang="en-US" sz="10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0" name="CustomShape 41"/>
          <p:cNvSpPr/>
          <p:nvPr/>
        </p:nvSpPr>
        <p:spPr>
          <a:xfrm>
            <a:off x="3777840" y="1165680"/>
            <a:ext cx="4049640" cy="2636640"/>
          </a:xfrm>
          <a:prstGeom prst="flowChartMultidocument">
            <a:avLst/>
          </a:prstGeom>
          <a:solidFill>
            <a:schemeClr val="accent2"/>
          </a:solidFill>
          <a:ln w="2556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1" name="Google Shape;333;p6"/>
          <p:cNvPicPr/>
          <p:nvPr/>
        </p:nvPicPr>
        <p:blipFill>
          <a:blip r:embed="rId2"/>
          <a:stretch/>
        </p:blipFill>
        <p:spPr>
          <a:xfrm>
            <a:off x="468360" y="5285160"/>
            <a:ext cx="2602800" cy="1113120"/>
          </a:xfrm>
          <a:prstGeom prst="rect">
            <a:avLst/>
          </a:prstGeom>
          <a:ln w="8892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2" name="Google Shape;334;p6"/>
          <p:cNvPicPr/>
          <p:nvPr/>
        </p:nvPicPr>
        <p:blipFill>
          <a:blip r:embed="rId3"/>
          <a:stretch/>
        </p:blipFill>
        <p:spPr>
          <a:xfrm>
            <a:off x="468360" y="4219200"/>
            <a:ext cx="2602800" cy="947880"/>
          </a:xfrm>
          <a:prstGeom prst="rect">
            <a:avLst/>
          </a:prstGeom>
          <a:ln w="88920" cap="sq">
            <a:solidFill>
              <a:srgbClr val="FFFFFF"/>
            </a:solidFill>
            <a:miter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03" name="Google Shape;335;p6"/>
          <p:cNvPicPr/>
          <p:nvPr/>
        </p:nvPicPr>
        <p:blipFill>
          <a:blip r:embed="rId4"/>
          <a:stretch/>
        </p:blipFill>
        <p:spPr>
          <a:xfrm>
            <a:off x="3777840" y="1664280"/>
            <a:ext cx="3490560" cy="1685880"/>
          </a:xfrm>
          <a:prstGeom prst="rect">
            <a:avLst/>
          </a:prstGeom>
          <a:ln>
            <a:noFill/>
          </a:ln>
        </p:spPr>
      </p:pic>
      <p:sp>
        <p:nvSpPr>
          <p:cNvPr id="304" name="CustomShape 42"/>
          <p:cNvSpPr/>
          <p:nvPr/>
        </p:nvSpPr>
        <p:spPr>
          <a:xfrm>
            <a:off x="0" y="923400"/>
            <a:ext cx="104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miter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5" name="Google Shape;337;p6"/>
          <p:cNvPicPr/>
          <p:nvPr/>
        </p:nvPicPr>
        <p:blipFill>
          <a:blip r:embed="rId5"/>
          <a:stretch/>
        </p:blipFill>
        <p:spPr>
          <a:xfrm>
            <a:off x="3250440" y="4336200"/>
            <a:ext cx="3043080" cy="2179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6" name="Google Shape;338;p6"/>
          <p:cNvPicPr/>
          <p:nvPr/>
        </p:nvPicPr>
        <p:blipFill>
          <a:blip r:embed="rId6"/>
          <a:stretch/>
        </p:blipFill>
        <p:spPr>
          <a:xfrm>
            <a:off x="6456240" y="4412160"/>
            <a:ext cx="2676600" cy="2027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7" name="CustomShape 43"/>
          <p:cNvSpPr/>
          <p:nvPr/>
        </p:nvSpPr>
        <p:spPr>
          <a:xfrm>
            <a:off x="7988760" y="1247760"/>
            <a:ext cx="4049640" cy="2553091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Noto Sans Symbols"/>
              <a:buChar char="❑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Deployed multiple methods to extract keywords. </a:t>
            </a:r>
            <a:endParaRPr lang="en-US" sz="18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~1.1K pubmed documents.</a:t>
            </a:r>
            <a:endParaRPr lang="en-US" sz="16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~8K clinical-Trial documents.</a:t>
            </a:r>
            <a:endParaRPr lang="en-US" sz="16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Stop word removal &amp; lemmatization incorporated.</a:t>
            </a:r>
            <a:endParaRPr lang="en-US" sz="16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lang="en-US" sz="16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Leveraged LDA for initial Topic Extraction.</a:t>
            </a:r>
            <a:endParaRPr lang="en-US" sz="16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Noto Sans Symbols"/>
              <a:buChar char="⮚"/>
            </a:pPr>
            <a:r>
              <a:rPr lang="en-US" sz="14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Top keywords providing &gt; 80% document coverage were retained.</a:t>
            </a:r>
            <a:endParaRPr lang="en-US" sz="14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297360" y="107820"/>
            <a:ext cx="10514520" cy="922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Ontology</a:t>
            </a:r>
            <a:endParaRPr lang="en-US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9" name="Google Shape;345;g10579301bc6_0_12"/>
          <p:cNvPicPr/>
          <p:nvPr/>
        </p:nvPicPr>
        <p:blipFill>
          <a:blip r:embed="rId2"/>
          <a:srcRect r="14503"/>
          <a:stretch/>
        </p:blipFill>
        <p:spPr>
          <a:xfrm>
            <a:off x="8252580" y="883370"/>
            <a:ext cx="3587880" cy="597463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668880" y="1237320"/>
            <a:ext cx="6867360" cy="82404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Extracted flattened tree structure from ontologies related to important categories</a:t>
            </a:r>
            <a:endParaRPr lang="en-US" sz="20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668880" y="4221720"/>
            <a:ext cx="6867360" cy="82404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Matched against key words to associate categories with nodes in datasets</a:t>
            </a:r>
            <a:endParaRPr lang="en-US" sz="20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668880" y="5662080"/>
            <a:ext cx="6867360" cy="82404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Created nodes for querying in database</a:t>
            </a:r>
            <a:endParaRPr lang="en-US" sz="20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297360" y="2729520"/>
            <a:ext cx="3456720" cy="82404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Pacemaker Subclasses</a:t>
            </a:r>
            <a:endParaRPr lang="en-US" sz="20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4374000" y="2729520"/>
            <a:ext cx="3456720" cy="824040"/>
          </a:xfrm>
          <a:prstGeom prst="roundRect">
            <a:avLst>
              <a:gd name="adj" fmla="val 16667"/>
            </a:avLst>
          </a:prstGeom>
          <a:solidFill>
            <a:srgbClr val="C55A11"/>
          </a:solidFill>
          <a:ln w="9360">
            <a:solidFill>
              <a:schemeClr val="dk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Heart Conditions</a:t>
            </a:r>
            <a:endParaRPr lang="en-US" sz="20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CustomShape 7"/>
          <p:cNvSpPr/>
          <p:nvPr/>
        </p:nvSpPr>
        <p:spPr>
          <a:xfrm flipH="1">
            <a:off x="2076120" y="2233440"/>
            <a:ext cx="540360" cy="3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8"/>
          <p:cNvSpPr/>
          <p:nvPr/>
        </p:nvSpPr>
        <p:spPr>
          <a:xfrm>
            <a:off x="1953360" y="3634560"/>
            <a:ext cx="3600" cy="4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9"/>
          <p:cNvSpPr/>
          <p:nvPr/>
        </p:nvSpPr>
        <p:spPr>
          <a:xfrm>
            <a:off x="6094080" y="3671640"/>
            <a:ext cx="3600" cy="4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10"/>
          <p:cNvSpPr/>
          <p:nvPr/>
        </p:nvSpPr>
        <p:spPr>
          <a:xfrm>
            <a:off x="6094080" y="5137920"/>
            <a:ext cx="3600" cy="4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11"/>
          <p:cNvSpPr/>
          <p:nvPr/>
        </p:nvSpPr>
        <p:spPr>
          <a:xfrm>
            <a:off x="1953360" y="5137920"/>
            <a:ext cx="3600" cy="43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CustomShape 12"/>
          <p:cNvSpPr/>
          <p:nvPr/>
        </p:nvSpPr>
        <p:spPr>
          <a:xfrm>
            <a:off x="5126760" y="2233440"/>
            <a:ext cx="540360" cy="3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42">
            <a:extLst>
              <a:ext uri="{FF2B5EF4-FFF2-40B4-BE49-F238E27FC236}">
                <a16:creationId xmlns:a16="http://schemas.microsoft.com/office/drawing/2014/main" id="{ED23BB69-5591-46D1-B989-8B65C7FB853C}"/>
              </a:ext>
            </a:extLst>
          </p:cNvPr>
          <p:cNvSpPr/>
          <p:nvPr/>
        </p:nvSpPr>
        <p:spPr>
          <a:xfrm>
            <a:off x="0" y="923400"/>
            <a:ext cx="104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miter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06360" y="159840"/>
            <a:ext cx="10514520" cy="7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Entity Matching</a:t>
            </a:r>
            <a:endParaRPr lang="en-US" sz="44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2" name="Google Shape;362;p8"/>
          <p:cNvPicPr/>
          <p:nvPr/>
        </p:nvPicPr>
        <p:blipFill>
          <a:blip r:embed="rId2"/>
          <a:srcRect l="4821"/>
          <a:stretch/>
        </p:blipFill>
        <p:spPr>
          <a:xfrm>
            <a:off x="4623120" y="4425840"/>
            <a:ext cx="6055200" cy="1384920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3" name="CustomShape 2"/>
          <p:cNvSpPr/>
          <p:nvPr/>
        </p:nvSpPr>
        <p:spPr>
          <a:xfrm>
            <a:off x="0" y="822960"/>
            <a:ext cx="10496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accent4"/>
            </a:solidFill>
            <a:miter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3"/>
          <p:cNvSpPr/>
          <p:nvPr/>
        </p:nvSpPr>
        <p:spPr>
          <a:xfrm>
            <a:off x="761040" y="977040"/>
            <a:ext cx="3482640" cy="367878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Dedupe based Entity Matching</a:t>
            </a:r>
            <a:endParaRPr lang="en-US" sz="18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25" name="Group 4"/>
          <p:cNvGrpSpPr/>
          <p:nvPr/>
        </p:nvGrpSpPr>
        <p:grpSpPr>
          <a:xfrm>
            <a:off x="948600" y="1418400"/>
            <a:ext cx="2996640" cy="5418000"/>
            <a:chOff x="948600" y="1418400"/>
            <a:chExt cx="2996640" cy="5418000"/>
          </a:xfrm>
        </p:grpSpPr>
        <p:sp>
          <p:nvSpPr>
            <p:cNvPr id="326" name="CustomShape 5"/>
            <p:cNvSpPr/>
            <p:nvPr/>
          </p:nvSpPr>
          <p:spPr>
            <a:xfrm>
              <a:off x="948600" y="1418400"/>
              <a:ext cx="2996640" cy="135396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6"/>
            <p:cNvSpPr/>
            <p:nvPr/>
          </p:nvSpPr>
          <p:spPr>
            <a:xfrm>
              <a:off x="988200" y="1458000"/>
              <a:ext cx="2917080" cy="1274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800" tIns="64800" rIns="64800" bIns="6480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7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Consolidated Data with keywords </a:t>
              </a:r>
              <a:endParaRPr lang="en-US" sz="17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595"/>
                </a:spcBef>
                <a:tabLst>
                  <a:tab pos="0" algn="l"/>
                </a:tabLst>
              </a:pPr>
              <a:r>
                <a:rPr lang="en-US" sz="17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+ </a:t>
              </a:r>
              <a:endParaRPr lang="en-US" sz="17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595"/>
                </a:spcBef>
                <a:tabLst>
                  <a:tab pos="0" algn="l"/>
                </a:tabLst>
              </a:pPr>
              <a:r>
                <a:rPr lang="en-US" sz="17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Preprocess</a:t>
              </a:r>
              <a:endParaRPr lang="en-US" sz="17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8" name="CustomShape 7"/>
            <p:cNvSpPr/>
            <p:nvPr/>
          </p:nvSpPr>
          <p:spPr>
            <a:xfrm rot="5400000">
              <a:off x="2193840" y="2806920"/>
              <a:ext cx="507240" cy="608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CustomShape 8"/>
            <p:cNvSpPr/>
            <p:nvPr/>
          </p:nvSpPr>
          <p:spPr>
            <a:xfrm>
              <a:off x="2264040" y="2857680"/>
              <a:ext cx="365040" cy="354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9"/>
            <p:cNvSpPr/>
            <p:nvPr/>
          </p:nvSpPr>
          <p:spPr>
            <a:xfrm>
              <a:off x="948600" y="3450240"/>
              <a:ext cx="2996640" cy="135396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CustomShape 10"/>
            <p:cNvSpPr/>
            <p:nvPr/>
          </p:nvSpPr>
          <p:spPr>
            <a:xfrm>
              <a:off x="988200" y="3490200"/>
              <a:ext cx="2917080" cy="1274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800" tIns="64800" rIns="64800" bIns="6480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700" b="1" i="1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Dedupe:</a:t>
              </a:r>
              <a:endParaRPr lang="en-US" sz="17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595"/>
                </a:spcBef>
                <a:tabLst>
                  <a:tab pos="0" algn="l"/>
                </a:tabLst>
              </a:pPr>
              <a:r>
                <a:rPr lang="en-US" sz="1700" b="1" i="1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 </a:t>
              </a:r>
              <a:r>
                <a:rPr lang="en-US" sz="17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Interactive learning on sample for initial calibration &amp; Link-score threshold determination</a:t>
              </a:r>
              <a:endParaRPr lang="en-US" sz="17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2" name="CustomShape 11"/>
            <p:cNvSpPr/>
            <p:nvPr/>
          </p:nvSpPr>
          <p:spPr>
            <a:xfrm rot="5400000">
              <a:off x="2193840" y="4839120"/>
              <a:ext cx="507240" cy="60876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CustomShape 12"/>
            <p:cNvSpPr/>
            <p:nvPr/>
          </p:nvSpPr>
          <p:spPr>
            <a:xfrm>
              <a:off x="2264040" y="4889880"/>
              <a:ext cx="365040" cy="354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CustomShape 13"/>
            <p:cNvSpPr/>
            <p:nvPr/>
          </p:nvSpPr>
          <p:spPr>
            <a:xfrm>
              <a:off x="948600" y="5482440"/>
              <a:ext cx="2996640" cy="135396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600">
              <a:solidFill>
                <a:schemeClr val="lt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CustomShape 14"/>
            <p:cNvSpPr/>
            <p:nvPr/>
          </p:nvSpPr>
          <p:spPr>
            <a:xfrm>
              <a:off x="988200" y="5522040"/>
              <a:ext cx="2917080" cy="1274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4800" tIns="64800" rIns="64800" bIns="64800" anchor="ctr">
              <a:noAutofit/>
            </a:bodyPr>
            <a:lstStyle/>
            <a:p>
              <a:pPr algn="ctr">
                <a:lnSpc>
                  <a:spcPct val="90000"/>
                </a:lnSpc>
                <a:tabLst>
                  <a:tab pos="0" algn="l"/>
                </a:tabLst>
              </a:pPr>
              <a:r>
                <a:rPr lang="en-US" sz="1700" b="1" i="1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Dedupe</a:t>
              </a:r>
              <a:r>
                <a:rPr lang="en-US" sz="17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 : </a:t>
              </a:r>
              <a:r>
                <a:rPr lang="en-US" sz="1700" b="1" i="1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Trained Model </a:t>
              </a:r>
              <a:r>
                <a:rPr lang="en-US" sz="1700" b="0" i="1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R</a:t>
              </a:r>
              <a:r>
                <a:rPr lang="en-US" sz="17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eports matching entities for</a:t>
              </a:r>
              <a:endParaRPr lang="en-US" sz="17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595"/>
                </a:spcBef>
                <a:tabLst>
                  <a:tab pos="0" algn="l"/>
                </a:tabLst>
              </a:pPr>
              <a:r>
                <a:rPr lang="en-US" sz="17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Pubmed vs clinicalTrial</a:t>
              </a:r>
              <a:endParaRPr lang="en-US" sz="17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Bef>
                  <a:spcPts val="595"/>
                </a:spcBef>
                <a:tabLst>
                  <a:tab pos="0" algn="l"/>
                </a:tabLst>
              </a:pPr>
              <a:r>
                <a:rPr lang="en-US" sz="1700" b="0" strike="noStrike" spc="-1">
                  <a:solidFill>
                    <a:srgbClr val="FFFFFF"/>
                  </a:solidFill>
                  <a:latin typeface="Calibri" panose="020F0502020204030204" pitchFamily="34" charset="0"/>
                  <a:ea typeface="Arial"/>
                  <a:cs typeface="Calibri" panose="020F0502020204030204" pitchFamily="34" charset="0"/>
                </a:rPr>
                <a:t>PubMed vs NIH </a:t>
              </a:r>
              <a:endParaRPr lang="en-US" sz="1700" b="0" strike="noStrike" spc="-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6" name="CustomShape 15"/>
          <p:cNvSpPr/>
          <p:nvPr/>
        </p:nvSpPr>
        <p:spPr>
          <a:xfrm>
            <a:off x="5564160" y="1017000"/>
            <a:ext cx="4173120" cy="367878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Sample snippet for PubMed vs clinical Trial</a:t>
            </a:r>
            <a:endParaRPr lang="en-US" sz="18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7" name="Google Shape;377;p8"/>
          <p:cNvPicPr/>
          <p:nvPr/>
        </p:nvPicPr>
        <p:blipFill>
          <a:blip r:embed="rId3"/>
          <a:stretch/>
        </p:blipFill>
        <p:spPr>
          <a:xfrm>
            <a:off x="4670640" y="6312600"/>
            <a:ext cx="1589760" cy="503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8" name="Google Shape;378;p8"/>
          <p:cNvPicPr/>
          <p:nvPr/>
        </p:nvPicPr>
        <p:blipFill>
          <a:blip r:embed="rId4"/>
          <a:stretch/>
        </p:blipFill>
        <p:spPr>
          <a:xfrm>
            <a:off x="6261480" y="5913360"/>
            <a:ext cx="4416840" cy="922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39" name="Google Shape;379;p8"/>
          <p:cNvPicPr/>
          <p:nvPr/>
        </p:nvPicPr>
        <p:blipFill>
          <a:blip r:embed="rId5"/>
          <a:stretch/>
        </p:blipFill>
        <p:spPr>
          <a:xfrm>
            <a:off x="4670640" y="1699920"/>
            <a:ext cx="5722920" cy="1918800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800" dist="37674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0" name="Google Shape;380;p8"/>
          <p:cNvPicPr/>
          <p:nvPr/>
        </p:nvPicPr>
        <p:blipFill>
          <a:blip r:embed="rId6"/>
          <a:stretch/>
        </p:blipFill>
        <p:spPr>
          <a:xfrm>
            <a:off x="4623120" y="3837240"/>
            <a:ext cx="2113560" cy="456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1" name="CustomShape 16"/>
          <p:cNvSpPr/>
          <p:nvPr/>
        </p:nvSpPr>
        <p:spPr>
          <a:xfrm>
            <a:off x="10676520" y="2080440"/>
            <a:ext cx="411120" cy="452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624</Words>
  <Application>Microsoft Office PowerPoint</Application>
  <PresentationFormat>Widescreen</PresentationFormat>
  <Paragraphs>124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Noto Sans Symbols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Shitiz Arora</dc:creator>
  <dc:description/>
  <cp:lastModifiedBy>Ravi Ramachandra</cp:lastModifiedBy>
  <cp:revision>5</cp:revision>
  <dcterms:created xsi:type="dcterms:W3CDTF">2020-11-20T01:41:37Z</dcterms:created>
  <dcterms:modified xsi:type="dcterms:W3CDTF">2021-12-10T16:42:55Z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