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70" r:id="rId3"/>
    <p:sldId id="271" r:id="rId4"/>
    <p:sldId id="272" r:id="rId5"/>
    <p:sldId id="267" r:id="rId6"/>
    <p:sldId id="274" r:id="rId7"/>
    <p:sldId id="275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95859" autoAdjust="0"/>
  </p:normalViewPr>
  <p:slideViewPr>
    <p:cSldViewPr snapToGrid="0">
      <p:cViewPr varScale="1">
        <p:scale>
          <a:sx n="60" d="100"/>
          <a:sy n="60" d="100"/>
        </p:scale>
        <p:origin x="200" y="120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12/16/20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606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936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187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502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8204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B3FDD-F147-D34A-886C-CCC18B2572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8914DD9-374A-BF4D-82AD-420A17746FE1}"/>
              </a:ext>
            </a:extLst>
          </p:cNvPr>
          <p:cNvSpPr txBox="1"/>
          <p:nvPr/>
        </p:nvSpPr>
        <p:spPr>
          <a:xfrm>
            <a:off x="119270" y="3429000"/>
            <a:ext cx="1460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Jupyter Notebook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DB76C-5356-5D42-A0C2-D7B48E89097B}"/>
              </a:ext>
            </a:extLst>
          </p:cNvPr>
          <p:cNvSpPr txBox="1"/>
          <p:nvPr/>
        </p:nvSpPr>
        <p:spPr>
          <a:xfrm>
            <a:off x="2199847" y="2084274"/>
            <a:ext cx="130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Breast Cancer 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00200-C987-2A4E-9528-854C47340090}"/>
              </a:ext>
            </a:extLst>
          </p:cNvPr>
          <p:cNvSpPr txBox="1"/>
          <p:nvPr/>
        </p:nvSpPr>
        <p:spPr>
          <a:xfrm>
            <a:off x="1984275" y="4585443"/>
            <a:ext cx="130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 Metrics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EA3770-A4A5-1149-9CBA-C1E8B39A3773}"/>
              </a:ext>
            </a:extLst>
          </p:cNvPr>
          <p:cNvSpPr txBox="1"/>
          <p:nvPr/>
        </p:nvSpPr>
        <p:spPr>
          <a:xfrm>
            <a:off x="3889462" y="1188127"/>
            <a:ext cx="18182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0: Cleaning, Visualization and Exploratory Analysis for Machine Learning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1700C9-5363-F84A-B937-7E88D19D90A3}"/>
              </a:ext>
            </a:extLst>
          </p:cNvPr>
          <p:cNvSpPr txBox="1"/>
          <p:nvPr/>
        </p:nvSpPr>
        <p:spPr>
          <a:xfrm>
            <a:off x="6201131" y="456769"/>
            <a:ext cx="18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1: Build The Models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2A9DE4-8205-2C45-9316-BBAE5E0851B4}"/>
              </a:ext>
            </a:extLst>
          </p:cNvPr>
          <p:cNvSpPr txBox="1"/>
          <p:nvPr/>
        </p:nvSpPr>
        <p:spPr>
          <a:xfrm>
            <a:off x="6201131" y="1643438"/>
            <a:ext cx="1818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2: Dimensionality Reduction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AAFE22-5205-9A40-9090-8BA05B1F5394}"/>
              </a:ext>
            </a:extLst>
          </p:cNvPr>
          <p:cNvSpPr txBox="1"/>
          <p:nvPr/>
        </p:nvSpPr>
        <p:spPr>
          <a:xfrm>
            <a:off x="6201131" y="3109893"/>
            <a:ext cx="18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3: Clustering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54290-49CA-C341-AC6B-1D2D41AD05BF}"/>
              </a:ext>
            </a:extLst>
          </p:cNvPr>
          <p:cNvSpPr txBox="1"/>
          <p:nvPr/>
        </p:nvSpPr>
        <p:spPr>
          <a:xfrm>
            <a:off x="8019392" y="107530"/>
            <a:ext cx="393086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Data Preprocessing</a:t>
            </a:r>
          </a:p>
          <a:p>
            <a:r>
              <a:rPr lang="en-US" sz="1200" dirty="0"/>
              <a:t>Random Forest Classification Model</a:t>
            </a:r>
          </a:p>
          <a:p>
            <a:r>
              <a:rPr lang="en-US" sz="1200" dirty="0"/>
              <a:t>K Nearest Neighbors Model</a:t>
            </a:r>
          </a:p>
          <a:p>
            <a:r>
              <a:rPr lang="en-US" sz="1200" dirty="0"/>
              <a:t>Logistic Regression Model</a:t>
            </a:r>
          </a:p>
          <a:p>
            <a:r>
              <a:rPr lang="en-US" sz="1200" dirty="0"/>
              <a:t>Lasso Regularization</a:t>
            </a:r>
          </a:p>
          <a:p>
            <a:r>
              <a:rPr lang="en-US" sz="1200" dirty="0"/>
              <a:t>K-Fold cross validation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F996C-E816-E947-A14E-11934354671C}"/>
              </a:ext>
            </a:extLst>
          </p:cNvPr>
          <p:cNvSpPr txBox="1"/>
          <p:nvPr/>
        </p:nvSpPr>
        <p:spPr>
          <a:xfrm>
            <a:off x="8019391" y="1391777"/>
            <a:ext cx="3930869" cy="138499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PCA</a:t>
            </a:r>
          </a:p>
          <a:p>
            <a:r>
              <a:rPr lang="en-US" sz="1200" dirty="0"/>
              <a:t>+Random Forest</a:t>
            </a:r>
          </a:p>
          <a:p>
            <a:r>
              <a:rPr lang="en-US" sz="1200" dirty="0"/>
              <a:t>+KNN</a:t>
            </a:r>
          </a:p>
          <a:p>
            <a:r>
              <a:rPr lang="en-US" sz="1200" dirty="0"/>
              <a:t>T-SNE</a:t>
            </a:r>
          </a:p>
          <a:p>
            <a:r>
              <a:rPr lang="en-US" sz="1200" dirty="0"/>
              <a:t>+Random Forest</a:t>
            </a:r>
          </a:p>
          <a:p>
            <a:r>
              <a:rPr lang="en-US" sz="1200" dirty="0"/>
              <a:t>UMAP</a:t>
            </a:r>
          </a:p>
          <a:p>
            <a:r>
              <a:rPr lang="en-US" sz="1200" dirty="0"/>
              <a:t>+Random Forest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83FD37-5091-7F41-8544-F4E9E727ABF0}"/>
              </a:ext>
            </a:extLst>
          </p:cNvPr>
          <p:cNvSpPr txBox="1"/>
          <p:nvPr/>
        </p:nvSpPr>
        <p:spPr>
          <a:xfrm>
            <a:off x="8019390" y="2872768"/>
            <a:ext cx="3930869" cy="138499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Agglomerative</a:t>
            </a:r>
          </a:p>
          <a:p>
            <a:r>
              <a:rPr lang="en-US" sz="1200" dirty="0"/>
              <a:t>K-Means</a:t>
            </a:r>
          </a:p>
          <a:p>
            <a:r>
              <a:rPr lang="en-US" sz="1200" dirty="0"/>
              <a:t>Affinity Prop</a:t>
            </a:r>
          </a:p>
          <a:p>
            <a:r>
              <a:rPr lang="en-US" sz="1200" dirty="0"/>
              <a:t>DBSCAN</a:t>
            </a:r>
          </a:p>
          <a:p>
            <a:r>
              <a:rPr lang="en-US" sz="1200" dirty="0"/>
              <a:t>+PCA</a:t>
            </a:r>
          </a:p>
          <a:p>
            <a:r>
              <a:rPr lang="en-US" sz="1200" dirty="0"/>
              <a:t>+T-SNE</a:t>
            </a:r>
          </a:p>
          <a:p>
            <a:r>
              <a:rPr lang="en-US" sz="1200" dirty="0"/>
              <a:t>+UMAP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19045-51CF-C542-A580-5799519286F0}"/>
              </a:ext>
            </a:extLst>
          </p:cNvPr>
          <p:cNvSpPr txBox="1"/>
          <p:nvPr/>
        </p:nvSpPr>
        <p:spPr>
          <a:xfrm>
            <a:off x="3921070" y="4589046"/>
            <a:ext cx="18182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0: Cleaning, Visualization and Exploratory Analysis for Machine Learning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992E7E-4537-D24D-969E-AE28F14535D5}"/>
              </a:ext>
            </a:extLst>
          </p:cNvPr>
          <p:cNvSpPr txBox="1"/>
          <p:nvPr/>
        </p:nvSpPr>
        <p:spPr>
          <a:xfrm>
            <a:off x="6082594" y="4585443"/>
            <a:ext cx="18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1: Build The 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427A24-D0CE-4D4A-8D35-7471EC65BB5B}"/>
              </a:ext>
            </a:extLst>
          </p:cNvPr>
          <p:cNvSpPr txBox="1"/>
          <p:nvPr/>
        </p:nvSpPr>
        <p:spPr>
          <a:xfrm>
            <a:off x="5964062" y="5771841"/>
            <a:ext cx="18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3: Clustering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F0B6CE-0BA3-CA44-9CCF-0A03E23D4869}"/>
              </a:ext>
            </a:extLst>
          </p:cNvPr>
          <p:cNvSpPr txBox="1"/>
          <p:nvPr/>
        </p:nvSpPr>
        <p:spPr>
          <a:xfrm>
            <a:off x="8019389" y="4431555"/>
            <a:ext cx="393086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Data Preprocessing</a:t>
            </a:r>
          </a:p>
          <a:p>
            <a:r>
              <a:rPr lang="en-US" sz="1200" dirty="0"/>
              <a:t>Linear Regression Model</a:t>
            </a:r>
          </a:p>
          <a:p>
            <a:r>
              <a:rPr lang="en-US" sz="1200" dirty="0"/>
              <a:t>+Lasso</a:t>
            </a:r>
          </a:p>
          <a:p>
            <a:r>
              <a:rPr lang="en-US" sz="1200" dirty="0"/>
              <a:t>Random Forest Regression 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617BBE-D722-064E-8D7C-2FFD9DF29C63}"/>
              </a:ext>
            </a:extLst>
          </p:cNvPr>
          <p:cNvSpPr txBox="1"/>
          <p:nvPr/>
        </p:nvSpPr>
        <p:spPr>
          <a:xfrm>
            <a:off x="8019389" y="5340954"/>
            <a:ext cx="3930869" cy="138499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Agglomerative</a:t>
            </a:r>
          </a:p>
          <a:p>
            <a:r>
              <a:rPr lang="en-US" sz="1200" dirty="0"/>
              <a:t>K-Means</a:t>
            </a:r>
          </a:p>
          <a:p>
            <a:r>
              <a:rPr lang="en-US" sz="1200" dirty="0"/>
              <a:t>Affinity Prop</a:t>
            </a:r>
          </a:p>
          <a:p>
            <a:r>
              <a:rPr lang="en-US" sz="1200" dirty="0"/>
              <a:t>DBSCAN</a:t>
            </a:r>
          </a:p>
          <a:p>
            <a:r>
              <a:rPr lang="en-US" sz="1200" dirty="0"/>
              <a:t>+PCA</a:t>
            </a:r>
          </a:p>
          <a:p>
            <a:r>
              <a:rPr lang="en-US" sz="1200" dirty="0"/>
              <a:t>+T-SNE</a:t>
            </a:r>
          </a:p>
          <a:p>
            <a:r>
              <a:rPr lang="en-US" sz="1200" dirty="0"/>
              <a:t>+UMAP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B349876-353F-9D4A-9270-F96B1FAC857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1580208" y="2545939"/>
            <a:ext cx="619639" cy="134472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63DE78AD-5226-0F4E-806E-36521E42FA52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1580208" y="3890665"/>
            <a:ext cx="404067" cy="115644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31C7D5-0329-1C49-8197-A500CC0D7ACD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3503694" y="1988346"/>
            <a:ext cx="385768" cy="5575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98938E-7F3B-C646-98AC-7CAF1E247246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3288122" y="5047108"/>
            <a:ext cx="632948" cy="342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0E313FE1-FD52-F447-A1FE-0E92745A3A4E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5707724" y="718379"/>
            <a:ext cx="493407" cy="126996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C8518687-4BE1-EC43-AE0D-41EB929FFE86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>
            <a:off x="5707724" y="1988346"/>
            <a:ext cx="493407" cy="138315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D31DEC-DFF6-CF41-9BA9-89A337A5EBE9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5707724" y="1988346"/>
            <a:ext cx="493407" cy="244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862DF3F9-084F-BC4A-A724-81EE1E3CDB1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5739332" y="4847053"/>
            <a:ext cx="343262" cy="54221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6F7019FE-1AAD-7447-B8CA-2AA4F2812C5C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5739332" y="5389265"/>
            <a:ext cx="224730" cy="64418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445D-6F70-324D-847C-D7969DC6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E2032-2C9C-104F-A2D8-8B3FD8D102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700" dirty="0"/>
              <a:t>Step 0: Cleaning, Visualization and Exploratory Analysis for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8C54-BA1E-384A-8B5C-7A2D70E0D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7189116" cy="4610679"/>
          </a:xfrm>
        </p:spPr>
        <p:txBody>
          <a:bodyPr/>
          <a:lstStyle/>
          <a:p>
            <a:r>
              <a:rPr lang="en-US" dirty="0"/>
              <a:t>Renamed ‘target’ to ‘Diagnosis’</a:t>
            </a:r>
          </a:p>
          <a:p>
            <a:r>
              <a:rPr lang="en-US" dirty="0"/>
              <a:t>Checked for existence of Categorical values</a:t>
            </a:r>
          </a:p>
          <a:p>
            <a:r>
              <a:rPr lang="en-US" dirty="0"/>
              <a:t>Checked for unique values in each column</a:t>
            </a:r>
          </a:p>
          <a:p>
            <a:r>
              <a:rPr lang="en-US" dirty="0"/>
              <a:t>Checked for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r>
              <a:rPr lang="en-US" dirty="0"/>
              <a:t>Checked for rows with missing data</a:t>
            </a:r>
          </a:p>
          <a:p>
            <a:r>
              <a:rPr lang="en-US" dirty="0"/>
              <a:t>Calculated the the null model (always predicting "Breast Cancer") as 62.5% </a:t>
            </a:r>
          </a:p>
          <a:p>
            <a:r>
              <a:rPr lang="en-US" b="1" dirty="0"/>
              <a:t>and any meaningful model that improves performance will have to break that accuracy score. MUST BEAT THE NULL MODEL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EFEB-E5E8-6349-8BC2-E35AADADDD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F961C08-02DF-F343-BB00-F3BF41280696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" r="3717"/>
          <a:stretch>
            <a:fillRect/>
          </a:stretch>
        </p:blipFill>
        <p:spPr bwMode="auto">
          <a:xfrm>
            <a:off x="7852147" y="231032"/>
            <a:ext cx="2020526" cy="202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E1DE10D-B088-B940-8BCA-E3A2BE16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47" y="4656271"/>
            <a:ext cx="4041052" cy="173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B58CCC46-C45F-B64C-83D4-BF895D52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616" y="641130"/>
            <a:ext cx="2074480" cy="13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952097-2ABE-3F42-B488-4576EDB96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260" y="2634542"/>
            <a:ext cx="1993413" cy="15092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CC15AA-F400-3348-8E79-4BF95A3AD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7752" y="2438816"/>
            <a:ext cx="2184214" cy="18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445D-6F70-324D-847C-D7969DC6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E2032-2C9C-104F-A2D8-8B3FD8D102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700" dirty="0"/>
              <a:t>Step 1: Build the Models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4A022E14-6AA6-A34F-9E15-22BBF8E41FA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7650001"/>
              </p:ext>
            </p:extLst>
          </p:nvPr>
        </p:nvGraphicFramePr>
        <p:xfrm>
          <a:off x="360363" y="1619250"/>
          <a:ext cx="661850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8">
                  <a:extLst>
                    <a:ext uri="{9D8B030D-6E8A-4147-A177-3AD203B41FA5}">
                      <a16:colId xmlns:a16="http://schemas.microsoft.com/office/drawing/2014/main" val="2356655166"/>
                    </a:ext>
                  </a:extLst>
                </a:gridCol>
                <a:gridCol w="1334814">
                  <a:extLst>
                    <a:ext uri="{9D8B030D-6E8A-4147-A177-3AD203B41FA5}">
                      <a16:colId xmlns:a16="http://schemas.microsoft.com/office/drawing/2014/main" val="255326636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403474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3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97.076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84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68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98.2456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2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0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 (SVM)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99945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A2B4FD1-3CC3-374F-828B-E021C7C0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807" y="1938655"/>
            <a:ext cx="4000500" cy="2393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1A8D5-E5B2-4D4C-A986-9089F109550C}"/>
              </a:ext>
            </a:extLst>
          </p:cNvPr>
          <p:cNvSpPr txBox="1"/>
          <p:nvPr/>
        </p:nvSpPr>
        <p:spPr>
          <a:xfrm>
            <a:off x="360000" y="5591503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k for KNN was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reduced features from 30 to 25</a:t>
            </a:r>
          </a:p>
        </p:txBody>
      </p:sp>
    </p:spTree>
    <p:extLst>
      <p:ext uri="{BB962C8B-B14F-4D97-AF65-F5344CB8AC3E}">
        <p14:creationId xmlns:p14="http://schemas.microsoft.com/office/powerpoint/2010/main" val="147299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445D-6F70-324D-847C-D7969DC6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E2032-2C9C-104F-A2D8-8B3FD8D102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700" dirty="0"/>
              <a:t>Step 2: Dimensionality Reduction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2A9C48E-70F3-9044-80FF-98B99D22B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4" y="1620362"/>
            <a:ext cx="6992936" cy="4500000"/>
          </a:xfrm>
        </p:spPr>
        <p:txBody>
          <a:bodyPr/>
          <a:lstStyle/>
          <a:p>
            <a:pPr marL="285750" indent="-285750"/>
            <a:r>
              <a:rPr lang="en-US" dirty="0"/>
              <a:t>PCA identified 6 features that explain 90% of the variance in our data</a:t>
            </a:r>
          </a:p>
          <a:p>
            <a:pPr marL="285750" indent="-285750"/>
            <a:r>
              <a:rPr lang="en-US" dirty="0"/>
              <a:t>Running again a Random Forest Classifier using the set of 2 features constructed by PCA (instead of the whole dataset) led to 94% classification accuracy</a:t>
            </a:r>
          </a:p>
          <a:p>
            <a:pPr marL="285750" indent="-285750"/>
            <a:r>
              <a:rPr lang="en-US" dirty="0"/>
              <a:t>Running a k-NN Model using the set of 2 features constructed by PCA (instead of the whole dataset) led to 91% classification accuracy</a:t>
            </a:r>
          </a:p>
          <a:p>
            <a:r>
              <a:rPr lang="en-US" dirty="0"/>
              <a:t>Running again a Random Forest Classifier using the set of 2 features constructed by t-SNE (instead of the whole dataset) led to 95% classification accuracy</a:t>
            </a:r>
          </a:p>
          <a:p>
            <a:r>
              <a:rPr lang="en-US" dirty="0"/>
              <a:t>Testing our Random Forest accuracy using the t-SNE reduced subset confirms that now our classes can be easily separated.</a:t>
            </a:r>
          </a:p>
          <a:p>
            <a:pPr marL="285750" indent="-285750"/>
            <a:r>
              <a:rPr lang="en-US" dirty="0"/>
              <a:t>Running again a Random Forest Classifier using the set of 2 features constructed by UMAP (instead of the whole dataset) led to 94% classification accuracy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884200-4347-2E4E-AAE5-3551F272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391" y="68442"/>
            <a:ext cx="2141245" cy="21036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4BBCB0-87C5-7847-82DB-3BFC93AF4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390" y="2249060"/>
            <a:ext cx="2141245" cy="21201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66C25E-C383-734D-B50D-930A4945A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021" y="4497812"/>
            <a:ext cx="2174233" cy="21443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592B73-E881-994B-B769-E7090D7DA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0390" y="4497812"/>
            <a:ext cx="2141245" cy="2111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284A5C-6906-7B46-ABFE-5C4F65711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9023" y="60496"/>
            <a:ext cx="2174233" cy="21360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654D4B-4970-FA42-A855-E2D7D234CF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9022" y="2269788"/>
            <a:ext cx="2174233" cy="21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1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41B85B-4812-2C44-9D25-417A9724A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1" y="840066"/>
            <a:ext cx="4711523" cy="2652019"/>
          </a:xfrm>
          <a:prstGeom prst="rect">
            <a:avLst/>
          </a:prstGeom>
          <a:solidFill>
            <a:schemeClr val="accent1"/>
          </a:solidFill>
          <a:effectLst/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9F47757-0896-8B49-A81E-DFCD5EF31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903" y="840066"/>
            <a:ext cx="4621261" cy="257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C529A2-46E8-4448-BA24-84DCDE3E7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00" y="3816075"/>
            <a:ext cx="4596783" cy="25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3F4ACE3-1F15-3949-B125-BF105887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45" y="3907234"/>
            <a:ext cx="4459055" cy="250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E19FEB-57F4-9D4E-8783-A3B5F6687C9F}"/>
              </a:ext>
            </a:extLst>
          </p:cNvPr>
          <p:cNvCxnSpPr/>
          <p:nvPr/>
        </p:nvCxnSpPr>
        <p:spPr>
          <a:xfrm>
            <a:off x="6925334" y="64621"/>
            <a:ext cx="0" cy="683101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4C7455-6B46-DE43-87BB-851DDCCBB41F}"/>
              </a:ext>
            </a:extLst>
          </p:cNvPr>
          <p:cNvCxnSpPr/>
          <p:nvPr/>
        </p:nvCxnSpPr>
        <p:spPr>
          <a:xfrm>
            <a:off x="0" y="3630468"/>
            <a:ext cx="1218723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17168D56-7080-0340-8B29-CFB441321068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Breast Cancer Dataset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FB2CC0B-9848-234D-B4D8-E1B6935DF1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6992937" cy="360362"/>
          </a:xfrm>
        </p:spPr>
        <p:txBody>
          <a:bodyPr/>
          <a:lstStyle/>
          <a:p>
            <a:r>
              <a:rPr lang="en-US" sz="1700" dirty="0"/>
              <a:t>Step 3: Clustering</a:t>
            </a: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445D-6F70-324D-847C-D7969DC6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Metrics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E2032-2C9C-104F-A2D8-8B3FD8D102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700" dirty="0"/>
              <a:t>Step 0: Cleaning, Visualization and Exploratory Analysis for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8C54-BA1E-384A-8B5C-7A2D70E0D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7189116" cy="4610679"/>
          </a:xfrm>
        </p:spPr>
        <p:txBody>
          <a:bodyPr/>
          <a:lstStyle/>
          <a:p>
            <a:r>
              <a:rPr lang="en-US" dirty="0"/>
              <a:t>Dropped column1, Column2, Column3, Column4</a:t>
            </a:r>
          </a:p>
          <a:p>
            <a:r>
              <a:rPr lang="en-US" dirty="0"/>
              <a:t>Dropped duplicates</a:t>
            </a:r>
          </a:p>
          <a:p>
            <a:r>
              <a:rPr lang="en-US" dirty="0"/>
              <a:t>Used Encoding to convert the </a:t>
            </a:r>
            <a:r>
              <a:rPr lang="en-US" dirty="0" err="1"/>
              <a:t>status_type</a:t>
            </a:r>
            <a:r>
              <a:rPr lang="en-US" dirty="0"/>
              <a:t> column to a category of numeric values</a:t>
            </a:r>
          </a:p>
          <a:p>
            <a:r>
              <a:rPr lang="en-US" dirty="0"/>
              <a:t>The </a:t>
            </a:r>
            <a:r>
              <a:rPr lang="en-US" dirty="0" err="1"/>
              <a:t>num_reaction</a:t>
            </a:r>
            <a:r>
              <a:rPr lang="en-US" dirty="0"/>
              <a:t> column was a sum of the columns: </a:t>
            </a:r>
            <a:r>
              <a:rPr lang="en-US" dirty="0" err="1"/>
              <a:t>num_likes</a:t>
            </a:r>
            <a:r>
              <a:rPr lang="en-US" dirty="0"/>
              <a:t>, </a:t>
            </a:r>
            <a:r>
              <a:rPr lang="en-US" dirty="0" err="1"/>
              <a:t>num_loves</a:t>
            </a:r>
            <a:r>
              <a:rPr lang="en-US" dirty="0"/>
              <a:t>, </a:t>
            </a:r>
            <a:r>
              <a:rPr lang="en-US" dirty="0" err="1"/>
              <a:t>num_wows</a:t>
            </a:r>
            <a:r>
              <a:rPr lang="en-US" dirty="0"/>
              <a:t>, </a:t>
            </a:r>
            <a:r>
              <a:rPr lang="en-US" dirty="0" err="1"/>
              <a:t>num_hahas</a:t>
            </a:r>
            <a:r>
              <a:rPr lang="en-US" dirty="0"/>
              <a:t>, </a:t>
            </a:r>
            <a:r>
              <a:rPr lang="en-US" dirty="0" err="1"/>
              <a:t>num_sads</a:t>
            </a:r>
            <a:r>
              <a:rPr lang="en-US" dirty="0"/>
              <a:t>, </a:t>
            </a:r>
            <a:r>
              <a:rPr lang="en-US" dirty="0" err="1"/>
              <a:t>num_angry</a:t>
            </a:r>
            <a:r>
              <a:rPr lang="en-US" dirty="0"/>
              <a:t>. It was therefore dropped</a:t>
            </a:r>
          </a:p>
          <a:p>
            <a:r>
              <a:rPr lang="en-US" dirty="0"/>
              <a:t>Tried to see if there was a correlation between number of comments and positive and negative reactions, but it did not help.</a:t>
            </a:r>
          </a:p>
          <a:p>
            <a:r>
              <a:rPr lang="en-US" dirty="0"/>
              <a:t>Dropped </a:t>
            </a:r>
            <a:r>
              <a:rPr lang="en-US" dirty="0" err="1"/>
              <a:t>status_id</a:t>
            </a:r>
            <a:r>
              <a:rPr lang="en-US" dirty="0"/>
              <a:t>, </a:t>
            </a:r>
            <a:r>
              <a:rPr lang="en-US" dirty="0" err="1"/>
              <a:t>status_published</a:t>
            </a:r>
            <a:r>
              <a:rPr lang="en-US" dirty="0"/>
              <a:t> columns to limit features to 9</a:t>
            </a:r>
          </a:p>
          <a:p>
            <a:r>
              <a:rPr lang="en-US" dirty="0"/>
              <a:t>Truncated the number of rows to 1000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EFEB-E5E8-6349-8BC2-E35AADADDD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10EAC-F690-A849-A86D-BC91324BC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70" y="400129"/>
            <a:ext cx="4068163" cy="2648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E44BCB-2B33-7647-8B8D-B61BD3EA3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671" y="3429000"/>
            <a:ext cx="4068162" cy="26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0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445D-6F70-324D-847C-D7969DC6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Metrics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E2032-2C9C-104F-A2D8-8B3FD8D102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700" dirty="0"/>
              <a:t>Step 1: Build the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1A8D5-E5B2-4D4C-A986-9089F109550C}"/>
              </a:ext>
            </a:extLst>
          </p:cNvPr>
          <p:cNvSpPr txBox="1"/>
          <p:nvPr/>
        </p:nvSpPr>
        <p:spPr>
          <a:xfrm>
            <a:off x="359999" y="1440362"/>
            <a:ext cx="74230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remove the outliers, I removed any data points (rows) that were above the 90th percentile.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used ‘</a:t>
            </a:r>
            <a:r>
              <a:rPr lang="en-US" sz="1600" dirty="0" err="1"/>
              <a:t>num_likes</a:t>
            </a:r>
            <a:r>
              <a:rPr lang="en-US" sz="1600" dirty="0"/>
              <a:t>’ as the output variable</a:t>
            </a:r>
          </a:p>
          <a:p>
            <a:r>
              <a:rPr lang="en-US" sz="1600" u="sng" dirty="0"/>
              <a:t>Linear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the score for R2, the linear regression model with lasso regularization performed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R2 value didn't go up from train to test, which makes me believe there was no overfitting.</a:t>
            </a:r>
          </a:p>
          <a:p>
            <a:r>
              <a:rPr lang="en-US" sz="1600" u="sng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have decent performance with training set with Spearman and </a:t>
            </a:r>
            <a:r>
              <a:rPr lang="en-US" sz="1600" dirty="0" err="1"/>
              <a:t>Perason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shows signs of overfitting - steep drop in score from train to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much improvement was obtained by running a Random Forest model with the top four features</a:t>
            </a:r>
          </a:p>
          <a:p>
            <a:r>
              <a:rPr lang="en-US" sz="1600" b="1" u="sng" dirty="0"/>
              <a:t>Summary</a:t>
            </a:r>
            <a:endParaRPr lang="en-US" sz="1600" u="sng" dirty="0"/>
          </a:p>
          <a:p>
            <a:r>
              <a:rPr lang="en-US" sz="1600" dirty="0"/>
              <a:t>The linear regression model modestly outperformed the Random Forest model, yet neither could be a suitably performing production model. This suggests that the information in this dataset does not contain enough useful information.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99D3E-A86B-6A46-8EDC-27B1CA6B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106" y="2402522"/>
            <a:ext cx="2869304" cy="2073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DB75C8-DE73-CA4E-BE51-391319B30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137" y="223435"/>
            <a:ext cx="2869304" cy="2073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C427A5-3C5F-0F44-946C-2738D0099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136" y="4635652"/>
            <a:ext cx="2869305" cy="20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E19FEB-57F4-9D4E-8783-A3B5F6687C9F}"/>
              </a:ext>
            </a:extLst>
          </p:cNvPr>
          <p:cNvCxnSpPr/>
          <p:nvPr/>
        </p:nvCxnSpPr>
        <p:spPr>
          <a:xfrm>
            <a:off x="6925334" y="64621"/>
            <a:ext cx="0" cy="683101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4C7455-6B46-DE43-87BB-851DDCCBB41F}"/>
              </a:ext>
            </a:extLst>
          </p:cNvPr>
          <p:cNvCxnSpPr/>
          <p:nvPr/>
        </p:nvCxnSpPr>
        <p:spPr>
          <a:xfrm>
            <a:off x="0" y="3630468"/>
            <a:ext cx="1218723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17168D56-7080-0340-8B29-CFB441321068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Facebook Metrics Dataset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FB2CC0B-9848-234D-B4D8-E1B6935DF1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6992937" cy="360362"/>
          </a:xfrm>
        </p:spPr>
        <p:txBody>
          <a:bodyPr/>
          <a:lstStyle/>
          <a:p>
            <a:r>
              <a:rPr lang="en-US" sz="1700" dirty="0"/>
              <a:t>Step 3: Clustering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340A03D-C8FF-6C48-B3FD-EFF8F3C2A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68" y="840016"/>
            <a:ext cx="4646502" cy="256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36A686B3-3CDC-314C-B8B1-CD7F2BE22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840016"/>
            <a:ext cx="4706003" cy="25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3821DD25-4785-AD4A-9867-89BACE172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68" y="3920643"/>
            <a:ext cx="4646502" cy="257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9A350D9C-029F-0A4E-AA10-4E259E562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99" y="3914931"/>
            <a:ext cx="4705998" cy="262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3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8063</TotalTime>
  <Words>709</Words>
  <Application>Microsoft Macintosh PowerPoint</Application>
  <PresentationFormat>Widescreen</PresentationFormat>
  <Paragraphs>114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Sans Typewriter</vt:lpstr>
      <vt:lpstr>Times New Roman</vt:lpstr>
      <vt:lpstr>Tw Cen MT</vt:lpstr>
      <vt:lpstr>Office Theme</vt:lpstr>
      <vt:lpstr>PowerPoint Presentation</vt:lpstr>
      <vt:lpstr>Breast Cancer Dataset</vt:lpstr>
      <vt:lpstr>Breast Cancer Dataset</vt:lpstr>
      <vt:lpstr>Breast Cancer Dataset</vt:lpstr>
      <vt:lpstr>PowerPoint Presentation</vt:lpstr>
      <vt:lpstr>Facebook Metrics Dataset</vt:lpstr>
      <vt:lpstr>Facebook Metrics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Ravi Ramakrishnan</dc:creator>
  <cp:lastModifiedBy>Ravi Ramakrishnan</cp:lastModifiedBy>
  <cp:revision>31</cp:revision>
  <dcterms:created xsi:type="dcterms:W3CDTF">2020-12-02T16:54:30Z</dcterms:created>
  <dcterms:modified xsi:type="dcterms:W3CDTF">2020-12-17T14:49:45Z</dcterms:modified>
</cp:coreProperties>
</file>