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81" r:id="rId6"/>
    <p:sldId id="278" r:id="rId7"/>
    <p:sldId id="279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72" r:id="rId19"/>
    <p:sldId id="280" r:id="rId20"/>
    <p:sldId id="274" r:id="rId21"/>
    <p:sldId id="273" r:id="rId22"/>
    <p:sldId id="275" r:id="rId23"/>
    <p:sldId id="27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660" dt="2021-02-20T14:00:0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4" autoAdjust="0"/>
    <p:restoredTop sz="86996"/>
  </p:normalViewPr>
  <p:slideViewPr>
    <p:cSldViewPr snapToGrid="0">
      <p:cViewPr varScale="1">
        <p:scale>
          <a:sx n="136" d="100"/>
          <a:sy n="136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4:01:15.896" v="5430" actId="478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4:01:15.896" v="5430" actId="478"/>
        <pc:sldMkLst>
          <pc:docMk/>
          <pc:sldMk cId="1399706687" sldId="265"/>
        </pc:sldMkLst>
        <pc:spChg chg="mod or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5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7" creationId="{9B7AD9F6-8CE7-4299-8FC6-328F4DCD3FF9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D28708CC-C2D7-2749-BFAB-DC009CD4974A}" dt="2021-02-20T14:01:00.280" v="5425" actId="26606"/>
          <ac:spMkLst>
            <pc:docMk/>
            <pc:sldMk cId="1399706687" sldId="265"/>
            <ac:spMk id="18" creationId="{B50AB553-2A96-4A92-96F2-93548E096954}"/>
          </ac:spMkLst>
        </pc:spChg>
        <pc:spChg chg="add del">
          <ac:chgData name="Ravi Ramchandran" userId="bddc7abb-9747-4edc-a560-56c3ed00e947" providerId="ADAL" clId="{D28708CC-C2D7-2749-BFAB-DC009CD4974A}" dt="2021-02-20T14:01:08.666" v="5427" actId="26606"/>
          <ac:spMkLst>
            <pc:docMk/>
            <pc:sldMk cId="1399706687" sldId="265"/>
            <ac:spMk id="20" creationId="{6EE0B6E2-7CE8-4D86-87FC-4B58A7D8E759}"/>
          </ac:spMkLst>
        </pc:spChg>
        <pc:spChg chg="ad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22" creationId="{B670DBD5-770C-4383-9F54-5B86E86BD5BB}"/>
          </ac:spMkLst>
        </pc:spChg>
        <pc:graphicFrameChg chg="mod ord modGraphic">
          <ac:chgData name="Ravi Ramchandran" userId="bddc7abb-9747-4edc-a560-56c3ed00e947" providerId="ADAL" clId="{D28708CC-C2D7-2749-BFAB-DC009CD4974A}" dt="2021-02-20T14:01:08.670" v="5428" actId="26606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del">
          <ac:chgData name="Ravi Ramchandran" userId="bddc7abb-9747-4edc-a560-56c3ed00e947" providerId="ADAL" clId="{D28708CC-C2D7-2749-BFAB-DC009CD4974A}" dt="2021-02-20T14:01:15.896" v="5430" actId="478"/>
          <ac:picMkLst>
            <pc:docMk/>
            <pc:sldMk cId="1399706687" sldId="265"/>
            <ac:picMk id="11" creationId="{2EF59BC9-DCEF-0142-B1CA-F460EB357B5F}"/>
          </ac:picMkLst>
        </pc:picChg>
        <pc:picChg chg="del">
          <ac:chgData name="Ravi Ramchandran" userId="bddc7abb-9747-4edc-a560-56c3ed00e947" providerId="ADAL" clId="{D28708CC-C2D7-2749-BFAB-DC009CD4974A}" dt="2021-02-20T14:01:11.997" v="5429" actId="478"/>
          <ac:picMkLst>
            <pc:docMk/>
            <pc:sldMk cId="1399706687" sldId="265"/>
            <ac:picMk id="13" creationId="{6E35B51C-4D88-6346-AC3F-32A2B8267239}"/>
          </ac:picMkLst>
        </pc:pic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 del">
        <pc:chgData name="Ravi Ramchandran" userId="bddc7abb-9747-4edc-a560-56c3ed00e947" providerId="ADAL" clId="{D28708CC-C2D7-2749-BFAB-DC009CD4974A}" dt="2021-02-20T13:46:00.784" v="4455" actId="2696"/>
        <pc:sldMkLst>
          <pc:docMk/>
          <pc:sldMk cId="2753257015" sldId="270"/>
        </pc:sldMkLst>
      </pc:sldChg>
      <pc:sldChg chg="addSp delSp modSp add del setBg delDesignElem">
        <pc:chgData name="Ravi Ramchandran" userId="bddc7abb-9747-4edc-a560-56c3ed00e947" providerId="ADAL" clId="{D28708CC-C2D7-2749-BFAB-DC009CD4974A}" dt="2021-02-20T13:46:10.677" v="4457" actId="2696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3:16.169" v="4943" actId="20577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3:53:16.169" v="4943" actId="20577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8:18.431" v="4549" actId="20577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48:18.431" v="4549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5:49.206" v="4454" actId="1076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5:49.206" v="4454" actId="1076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0:31.467" v="4816" actId="20577"/>
        <pc:sldMkLst>
          <pc:docMk/>
          <pc:sldMk cId="2271957360" sldId="276"/>
        </pc:sldMkLst>
        <pc:graphicFrameChg chg="mod">
          <ac:chgData name="Ravi Ramchandran" userId="bddc7abb-9747-4edc-a560-56c3ed00e947" providerId="ADAL" clId="{D28708CC-C2D7-2749-BFAB-DC009CD4974A}" dt="2021-02-20T13:50:31.467" v="4816" actId="20577"/>
          <ac:graphicFrameMkLst>
            <pc:docMk/>
            <pc:sldMk cId="2271957360" sldId="276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46:49.288" v="4461" actId="478"/>
          <ac:picMkLst>
            <pc:docMk/>
            <pc:sldMk cId="2271957360" sldId="276"/>
            <ac:picMk id="14340" creationId="{6E182222-3531-394B-8B8F-063D5868DBE4}"/>
          </ac:picMkLst>
        </pc:picChg>
        <pc:picChg chg="del">
          <ac:chgData name="Ravi Ramchandran" userId="bddc7abb-9747-4edc-a560-56c3ed00e947" providerId="ADAL" clId="{D28708CC-C2D7-2749-BFAB-DC009CD4974A}" dt="2021-02-20T13:46:38.776" v="4458" actId="478"/>
          <ac:picMkLst>
            <pc:docMk/>
            <pc:sldMk cId="2271957360" sldId="276"/>
            <ac:picMk id="14342" creationId="{BF7C9086-DA13-3D45-BF80-EFB286D1522C}"/>
          </ac:picMkLst>
        </pc:picChg>
        <pc:picChg chg="add mod">
          <ac:chgData name="Ravi Ramchandran" userId="bddc7abb-9747-4edc-a560-56c3ed00e947" providerId="ADAL" clId="{D28708CC-C2D7-2749-BFAB-DC009CD4974A}" dt="2021-02-20T13:47:24.472" v="4465" actId="1076"/>
          <ac:picMkLst>
            <pc:docMk/>
            <pc:sldMk cId="2271957360" sldId="276"/>
            <ac:picMk id="16386" creationId="{27EF984B-06B9-6A4A-93F2-5EB7224205A8}"/>
          </ac:picMkLst>
        </pc:picChg>
        <pc:picChg chg="add mod">
          <ac:chgData name="Ravi Ramchandran" userId="bddc7abb-9747-4edc-a560-56c3ed00e947" providerId="ADAL" clId="{D28708CC-C2D7-2749-BFAB-DC009CD4974A}" dt="2021-02-20T13:47:40.649" v="4468" actId="1076"/>
          <ac:picMkLst>
            <pc:docMk/>
            <pc:sldMk cId="2271957360" sldId="276"/>
            <ac:picMk id="16388" creationId="{321D025C-C57C-7D42-AC08-1A10F66AB79D}"/>
          </ac:picMkLst>
        </pc:picChg>
      </pc:sldChg>
    </pc:docChg>
  </pc:docChgLst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as the year is going to end.  Any targets being met by LC ?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Grade and Probability </a:t>
          </a:r>
          <a:r>
            <a:rPr lang="en-IN"/>
            <a:t>of Default</a:t>
          </a:r>
          <a:endParaRPr lang="en-IN" dirty="0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Verification is done for higher amounts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204885E-A06C-E943-9A38-3D2670387E2E}">
      <dgm:prSet/>
      <dgm:spPr/>
      <dgm:t>
        <a:bodyPr/>
        <a:lstStyle/>
        <a:p>
          <a:r>
            <a:rPr lang="en-IN" dirty="0"/>
            <a:t>LC should continue doing the same</a:t>
          </a:r>
        </a:p>
      </dgm:t>
    </dgm:pt>
    <dgm:pt modelId="{205F5B8E-2E64-4042-996A-3539CEA8C707}" type="parTrans" cxnId="{5B93D0D5-CD7B-A04E-84E4-DDAC93CDD8BB}">
      <dgm:prSet/>
      <dgm:spPr/>
      <dgm:t>
        <a:bodyPr/>
        <a:lstStyle/>
        <a:p>
          <a:endParaRPr lang="en-GB"/>
        </a:p>
      </dgm:t>
    </dgm:pt>
    <dgm:pt modelId="{817EFB00-F1CA-BA44-8FD8-B20491AB5B53}" type="sibTrans" cxnId="{5B93D0D5-CD7B-A04E-84E4-DDAC93CDD8BB}">
      <dgm:prSet/>
      <dgm:spPr/>
      <dgm:t>
        <a:bodyPr/>
        <a:lstStyle/>
        <a:p>
          <a:endParaRPr lang="en-GB"/>
        </a:p>
      </dgm:t>
    </dgm:pt>
    <dgm:pt modelId="{6C19B299-D079-BF4E-BADD-9EDA0EBFFE9E}">
      <dgm:prSet/>
      <dgm:spPr/>
      <dgm:t>
        <a:bodyPr/>
        <a:lstStyle/>
        <a:p>
          <a:r>
            <a:rPr lang="en-IN" dirty="0"/>
            <a:t>However Verification process should be tightened further as Verification is not providing right results</a:t>
          </a:r>
        </a:p>
      </dgm:t>
    </dgm:pt>
    <dgm:pt modelId="{5F5FDA2C-816E-A44A-BD9A-2952CEE8462A}" type="parTrans" cxnId="{8D018561-2AFE-994E-869C-835BFEFFB1DB}">
      <dgm:prSet/>
      <dgm:spPr/>
      <dgm:t>
        <a:bodyPr/>
        <a:lstStyle/>
        <a:p>
          <a:endParaRPr lang="en-GB"/>
        </a:p>
      </dgm:t>
    </dgm:pt>
    <dgm:pt modelId="{576E799D-722D-2740-88BF-6B5D41ABF21C}" type="sibTrans" cxnId="{8D018561-2AFE-994E-869C-835BFEFFB1D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2EFD334B-F941-194D-A170-BD253D89051D}" type="presOf" srcId="{5204885E-A06C-E943-9A38-3D2670387E2E}" destId="{03642259-9D16-4245-8C70-36CC48279043}" srcOrd="0" destOrd="1" presId="urn:microsoft.com/office/officeart/2005/8/layout/vList2"/>
    <dgm:cxn modelId="{8D018561-2AFE-994E-869C-835BFEFFB1DB}" srcId="{F3ECB37C-E80F-1743-AF13-C4FC712AEEEF}" destId="{6C19B299-D079-BF4E-BADD-9EDA0EBFFE9E}" srcOrd="2" destOrd="0" parTransId="{5F5FDA2C-816E-A44A-BD9A-2952CEE8462A}" sibTransId="{576E799D-722D-2740-88BF-6B5D41ABF21C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A5FD43B5-8666-1C45-A666-4F193A8A5279}" type="presOf" srcId="{6C19B299-D079-BF4E-BADD-9EDA0EBFFE9E}" destId="{03642259-9D16-4245-8C70-36CC48279043}" srcOrd="0" destOrd="2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5B93D0D5-CD7B-A04E-84E4-DDAC93CDD8BB}" srcId="{F3ECB37C-E80F-1743-AF13-C4FC712AEEEF}" destId="{5204885E-A06C-E943-9A38-3D2670387E2E}" srcOrd="1" destOrd="0" parTransId="{205F5B8E-2E64-4042-996A-3539CEA8C707}" sibTransId="{817EFB00-F1CA-BA44-8FD8-B20491AB5B5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There is a bias towards Rented and Mortgaged Loan Seekers 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House Ownership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14EC5FB0-13EC-E648-A34A-E9871F391906}">
      <dgm:prSet/>
      <dgm:spPr/>
      <dgm:t>
        <a:bodyPr/>
        <a:lstStyle/>
        <a:p>
          <a:r>
            <a:rPr lang="en-IN" dirty="0"/>
            <a:t>LC should prefer Mortgaged Owners over Rented ones as the probability is marginally lower on Mortgaged </a:t>
          </a:r>
          <a:r>
            <a:rPr lang="en-IN" dirty="0" err="1"/>
            <a:t>Seekes</a:t>
          </a:r>
          <a:endParaRPr lang="en-IN" dirty="0"/>
        </a:p>
      </dgm:t>
    </dgm:pt>
    <dgm:pt modelId="{0193D433-6BBF-744B-8318-9321FD461B41}" type="parTrans" cxnId="{8811F276-9B84-9A4F-8C8D-B5D43D380F4F}">
      <dgm:prSet/>
      <dgm:spPr/>
      <dgm:t>
        <a:bodyPr/>
        <a:lstStyle/>
        <a:p>
          <a:endParaRPr lang="en-GB"/>
        </a:p>
      </dgm:t>
    </dgm:pt>
    <dgm:pt modelId="{6F3D0766-EF10-9241-9D70-87BC1B8115BE}" type="sibTrans" cxnId="{8811F276-9B84-9A4F-8C8D-B5D43D380F4F}">
      <dgm:prSet/>
      <dgm:spPr/>
      <dgm:t>
        <a:bodyPr/>
        <a:lstStyle/>
        <a:p>
          <a:endParaRPr lang="en-GB"/>
        </a:p>
      </dgm:t>
    </dgm:pt>
    <dgm:pt modelId="{C284F277-8197-D94F-8FC7-E54F27586917}">
      <dgm:prSet/>
      <dgm:spPr/>
      <dgm:t>
        <a:bodyPr/>
        <a:lstStyle/>
        <a:p>
          <a:r>
            <a:rPr lang="en-IN" dirty="0"/>
            <a:t>Other Category should be strictly avoided</a:t>
          </a:r>
        </a:p>
      </dgm:t>
    </dgm:pt>
    <dgm:pt modelId="{5F285733-5C77-E24F-8940-03B91F750C40}" type="parTrans" cxnId="{879C7CD2-E274-C148-81A8-E3DDF04E3830}">
      <dgm:prSet/>
      <dgm:spPr/>
      <dgm:t>
        <a:bodyPr/>
        <a:lstStyle/>
        <a:p>
          <a:endParaRPr lang="en-GB"/>
        </a:p>
      </dgm:t>
    </dgm:pt>
    <dgm:pt modelId="{0B4C054D-7842-D34C-BCEC-9386A6C4A8B3}" type="sibTrans" cxnId="{879C7CD2-E274-C148-81A8-E3DDF04E383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8237B736-F79C-0641-8855-BB0960887CD7}" type="presOf" srcId="{C284F277-8197-D94F-8FC7-E54F27586917}" destId="{03642259-9D16-4245-8C70-36CC48279043}" srcOrd="0" destOrd="2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592034A-3E8D-0F41-8AFB-3278242AB657}" type="presOf" srcId="{14EC5FB0-13EC-E648-A34A-E9871F391906}" destId="{03642259-9D16-4245-8C70-36CC48279043}" srcOrd="0" destOrd="1" presId="urn:microsoft.com/office/officeart/2005/8/layout/vList2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811F276-9B84-9A4F-8C8D-B5D43D380F4F}" srcId="{F3ECB37C-E80F-1743-AF13-C4FC712AEEEF}" destId="{14EC5FB0-13EC-E648-A34A-E9871F391906}" srcOrd="1" destOrd="0" parTransId="{0193D433-6BBF-744B-8318-9321FD461B41}" sibTransId="{6F3D0766-EF10-9241-9D70-87BC1B8115BE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879C7CD2-E274-C148-81A8-E3DDF04E3830}" srcId="{F3ECB37C-E80F-1743-AF13-C4FC712AEEEF}" destId="{C284F277-8197-D94F-8FC7-E54F27586917}" srcOrd="2" destOrd="0" parTransId="{5F285733-5C77-E24F-8940-03B91F750C40}" sibTransId="{0B4C054D-7842-D34C-BCEC-9386A6C4A8B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Start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Continue</a:t>
          </a:r>
          <a:r>
            <a:rPr lang="en-IN" baseline="0" dirty="0"/>
            <a:t> Lending irrespective of Purpose</a:t>
          </a:r>
          <a:endParaRPr lang="en-IN" dirty="0"/>
        </a:p>
      </dgm:t>
    </dgm:pt>
    <dgm:pt modelId="{0714FF9F-A0EB-4048-AFE2-2E8B77476155}" type="parTrans" cxnId="{B6E03B68-7983-8A43-B6F0-F037B2506147}">
      <dgm:prSet/>
      <dgm:spPr/>
      <dgm:t>
        <a:bodyPr/>
        <a:lstStyle/>
        <a:p>
          <a:endParaRPr lang="en-GB"/>
        </a:p>
      </dgm:t>
    </dgm:pt>
    <dgm:pt modelId="{F5FAF71B-5DFE-6F42-884A-FB2A6C80F257}" type="sibTrans" cxnId="{B6E03B68-7983-8A43-B6F0-F037B2506147}">
      <dgm:prSet/>
      <dgm:spPr/>
      <dgm:t>
        <a:bodyPr/>
        <a:lstStyle/>
        <a:p>
          <a:endParaRPr lang="en-GB"/>
        </a:p>
      </dgm:t>
    </dgm:pt>
    <dgm:pt modelId="{E2652E79-9EA4-4D48-8927-96DE5CFE5445}">
      <dgm:prSet/>
      <dgm:spPr/>
      <dgm:t>
        <a:bodyPr/>
        <a:lstStyle/>
        <a:p>
          <a:r>
            <a:rPr lang="en-IN" dirty="0"/>
            <a:t>Avoid Higher Terms of 60 months</a:t>
          </a:r>
        </a:p>
      </dgm:t>
    </dgm:pt>
    <dgm:pt modelId="{1E0F7BCE-6C98-F148-9A59-E2197F33360E}" type="parTrans" cxnId="{839F504F-AA41-4248-B5F8-4D157D9C2024}">
      <dgm:prSet/>
      <dgm:spPr/>
      <dgm:t>
        <a:bodyPr/>
        <a:lstStyle/>
        <a:p>
          <a:endParaRPr lang="en-GB"/>
        </a:p>
      </dgm:t>
    </dgm:pt>
    <dgm:pt modelId="{5718DDE6-0AB1-064F-9DF9-69FEFE9DDCE7}" type="sibTrans" cxnId="{839F504F-AA41-4248-B5F8-4D157D9C2024}">
      <dgm:prSet/>
      <dgm:spPr/>
      <dgm:t>
        <a:bodyPr/>
        <a:lstStyle/>
        <a:p>
          <a:endParaRPr lang="en-GB"/>
        </a:p>
      </dgm:t>
    </dgm:pt>
    <dgm:pt modelId="{029284E4-6312-3C43-B01A-13FDCEC23D33}">
      <dgm:prSet/>
      <dgm:spPr/>
      <dgm:t>
        <a:bodyPr/>
        <a:lstStyle/>
        <a:p>
          <a:r>
            <a:rPr lang="en-IN" dirty="0"/>
            <a:t>Consider higher margin on Riskier loans</a:t>
          </a:r>
        </a:p>
      </dgm:t>
    </dgm:pt>
    <dgm:pt modelId="{F4621DF2-D8E1-0945-8A1C-003197983F64}" type="parTrans" cxnId="{F25534ED-37F2-5046-A3E2-8A0DD56A0428}">
      <dgm:prSet/>
      <dgm:spPr/>
      <dgm:t>
        <a:bodyPr/>
        <a:lstStyle/>
        <a:p>
          <a:endParaRPr lang="en-GB"/>
        </a:p>
      </dgm:t>
    </dgm:pt>
    <dgm:pt modelId="{65B2B5C5-25EC-EA4C-A884-4B420024BD2F}" type="sibTrans" cxnId="{F25534ED-37F2-5046-A3E2-8A0DD56A0428}">
      <dgm:prSet/>
      <dgm:spPr/>
      <dgm:t>
        <a:bodyPr/>
        <a:lstStyle/>
        <a:p>
          <a:endParaRPr lang="en-GB"/>
        </a:p>
      </dgm:t>
    </dgm:pt>
    <dgm:pt modelId="{AE89B9E6-1D73-5B4B-AB58-A8F91FEB76FE}">
      <dgm:prSet/>
      <dgm:spPr/>
      <dgm:t>
        <a:bodyPr/>
        <a:lstStyle/>
        <a:p>
          <a:r>
            <a:rPr lang="en-IN" b="0" i="0" dirty="0"/>
            <a:t>LC should restrict lending to applicants having DTI &gt;17</a:t>
          </a:r>
          <a:endParaRPr lang="en-IN" dirty="0"/>
        </a:p>
      </dgm:t>
    </dgm:pt>
    <dgm:pt modelId="{E4DAFE28-0278-D647-AB8F-5B1152B7AAE2}" type="parTrans" cxnId="{9E930AA7-8F99-6F44-A3A9-A23C7FD0FBBE}">
      <dgm:prSet/>
      <dgm:spPr/>
      <dgm:t>
        <a:bodyPr/>
        <a:lstStyle/>
        <a:p>
          <a:endParaRPr lang="en-GB"/>
        </a:p>
      </dgm:t>
    </dgm:pt>
    <dgm:pt modelId="{8517E5CF-9782-D042-84BB-B8187DF0A628}" type="sibTrans" cxnId="{9E930AA7-8F99-6F44-A3A9-A23C7FD0FBBE}">
      <dgm:prSet/>
      <dgm:spPr/>
      <dgm:t>
        <a:bodyPr/>
        <a:lstStyle/>
        <a:p>
          <a:endParaRPr lang="en-GB"/>
        </a:p>
      </dgm:t>
    </dgm:pt>
    <dgm:pt modelId="{6A990AB0-44F6-414F-8D28-D7791939FBD7}">
      <dgm:prSet/>
      <dgm:spPr/>
      <dgm:t>
        <a:bodyPr/>
        <a:lstStyle/>
        <a:p>
          <a:r>
            <a:rPr lang="en-IN" dirty="0"/>
            <a:t>Avoid grade  categories E,F,G</a:t>
          </a:r>
        </a:p>
      </dgm:t>
    </dgm:pt>
    <dgm:pt modelId="{05DEFA4D-4716-DF4B-A7B9-F2EC0359999E}" type="parTrans" cxnId="{664E8160-6002-714B-8EF5-46103924DB6B}">
      <dgm:prSet/>
      <dgm:spPr/>
      <dgm:t>
        <a:bodyPr/>
        <a:lstStyle/>
        <a:p>
          <a:endParaRPr lang="en-GB"/>
        </a:p>
      </dgm:t>
    </dgm:pt>
    <dgm:pt modelId="{7E48FC1E-FD2B-F44F-9A58-73A5869BE3F2}" type="sibTrans" cxnId="{664E8160-6002-714B-8EF5-46103924DB6B}">
      <dgm:prSet/>
      <dgm:spPr/>
      <dgm:t>
        <a:bodyPr/>
        <a:lstStyle/>
        <a:p>
          <a:endParaRPr lang="en-GB"/>
        </a:p>
      </dgm:t>
    </dgm:pt>
    <dgm:pt modelId="{56AD7503-10E0-DA43-AC96-B4B029C68ADD}">
      <dgm:prSet/>
      <dgm:spPr/>
      <dgm:t>
        <a:bodyPr/>
        <a:lstStyle/>
        <a:p>
          <a:endParaRPr lang="en-IN" dirty="0"/>
        </a:p>
      </dgm:t>
    </dgm:pt>
    <dgm:pt modelId="{263BB8B2-5DA2-D948-AC34-F11ED6B0FD06}" type="parTrans" cxnId="{D114F5EB-DFD9-7343-A09E-B0BDBA2918DC}">
      <dgm:prSet/>
      <dgm:spPr/>
      <dgm:t>
        <a:bodyPr/>
        <a:lstStyle/>
        <a:p>
          <a:endParaRPr lang="en-GB"/>
        </a:p>
      </dgm:t>
    </dgm:pt>
    <dgm:pt modelId="{EFA0A601-427B-8D48-9E98-C8BD647083A9}" type="sibTrans" cxnId="{D114F5EB-DFD9-7343-A09E-B0BDBA2918DC}">
      <dgm:prSet/>
      <dgm:spPr/>
      <dgm:t>
        <a:bodyPr/>
        <a:lstStyle/>
        <a:p>
          <a:endParaRPr lang="en-GB"/>
        </a:p>
      </dgm:t>
    </dgm:pt>
    <dgm:pt modelId="{EB70A5E2-7E84-224B-8245-546E8FF1F195}">
      <dgm:prSet/>
      <dgm:spPr/>
      <dgm:t>
        <a:bodyPr/>
        <a:lstStyle/>
        <a:p>
          <a:r>
            <a:rPr lang="en-IN" dirty="0"/>
            <a:t>Continue Charging Higher Loan Rates</a:t>
          </a:r>
        </a:p>
      </dgm:t>
    </dgm:pt>
    <dgm:pt modelId="{C93F434B-E683-EA4F-824C-7D5BE3963A77}" type="parTrans" cxnId="{C82E1CEB-F0F0-264E-B8F5-98043DDD3C9F}">
      <dgm:prSet/>
      <dgm:spPr/>
      <dgm:t>
        <a:bodyPr/>
        <a:lstStyle/>
        <a:p>
          <a:endParaRPr lang="en-GB"/>
        </a:p>
      </dgm:t>
    </dgm:pt>
    <dgm:pt modelId="{FFCB63FA-1B1E-454D-87C0-83E613D13ACB}" type="sibTrans" cxnId="{C82E1CEB-F0F0-264E-B8F5-98043DDD3C9F}">
      <dgm:prSet/>
      <dgm:spPr/>
      <dgm:t>
        <a:bodyPr/>
        <a:lstStyle/>
        <a:p>
          <a:endParaRPr lang="en-GB"/>
        </a:p>
      </dgm:t>
    </dgm:pt>
    <dgm:pt modelId="{7605BE0E-2FA2-3048-AB93-B2541E6EBAC4}">
      <dgm:prSet/>
      <dgm:spPr/>
      <dgm:t>
        <a:bodyPr/>
        <a:lstStyle/>
        <a:p>
          <a:r>
            <a:rPr lang="en-IN" dirty="0"/>
            <a:t>Continue giving loans to Tenured Employees</a:t>
          </a:r>
        </a:p>
      </dgm:t>
    </dgm:pt>
    <dgm:pt modelId="{15EAFB6D-AEFF-134B-A444-930714B8C235}" type="parTrans" cxnId="{A3ED001F-598F-8B4E-A217-E0DB24FCE72D}">
      <dgm:prSet/>
      <dgm:spPr/>
      <dgm:t>
        <a:bodyPr/>
        <a:lstStyle/>
        <a:p>
          <a:endParaRPr lang="en-GB"/>
        </a:p>
      </dgm:t>
    </dgm:pt>
    <dgm:pt modelId="{C89E2221-91AA-E947-BB94-3439CB4B7A09}" type="sibTrans" cxnId="{A3ED001F-598F-8B4E-A217-E0DB24FCE72D}">
      <dgm:prSet/>
      <dgm:spPr/>
      <dgm:t>
        <a:bodyPr/>
        <a:lstStyle/>
        <a:p>
          <a:endParaRPr lang="en-GB"/>
        </a:p>
      </dgm:t>
    </dgm:pt>
    <dgm:pt modelId="{C84DEEDF-25E7-E349-9CF5-CC748E6D5C66}">
      <dgm:prSet/>
      <dgm:spPr/>
      <dgm:t>
        <a:bodyPr/>
        <a:lstStyle/>
        <a:p>
          <a:r>
            <a:rPr lang="en-IN" dirty="0"/>
            <a:t>Continue Lending Irrespective of Months</a:t>
          </a:r>
        </a:p>
      </dgm:t>
    </dgm:pt>
    <dgm:pt modelId="{D16771AF-6390-B44A-A216-F7E204FB9219}" type="parTrans" cxnId="{35BDC0E4-9EB9-4040-8964-22C1F1BEA962}">
      <dgm:prSet/>
      <dgm:spPr/>
      <dgm:t>
        <a:bodyPr/>
        <a:lstStyle/>
        <a:p>
          <a:endParaRPr lang="en-GB"/>
        </a:p>
      </dgm:t>
    </dgm:pt>
    <dgm:pt modelId="{A38D08D6-DA60-7F45-B02E-1287D113914B}" type="sibTrans" cxnId="{35BDC0E4-9EB9-4040-8964-22C1F1BEA962}">
      <dgm:prSet/>
      <dgm:spPr/>
      <dgm:t>
        <a:bodyPr/>
        <a:lstStyle/>
        <a:p>
          <a:endParaRPr lang="en-GB"/>
        </a:p>
      </dgm:t>
    </dgm:pt>
    <dgm:pt modelId="{8C6F3759-C427-ED49-91FE-555DD9341470}">
      <dgm:prSet/>
      <dgm:spPr/>
      <dgm:t>
        <a:bodyPr/>
        <a:lstStyle/>
        <a:p>
          <a:r>
            <a:rPr lang="en-IN" dirty="0"/>
            <a:t>Continue the Grading System</a:t>
          </a:r>
        </a:p>
      </dgm:t>
    </dgm:pt>
    <dgm:pt modelId="{56D068FC-F5C1-4747-BD4B-DB3CD4462D06}" type="parTrans" cxnId="{22FBFA09-F5F2-D546-A1B2-9DDA6556615C}">
      <dgm:prSet/>
      <dgm:spPr/>
      <dgm:t>
        <a:bodyPr/>
        <a:lstStyle/>
        <a:p>
          <a:endParaRPr lang="en-GB"/>
        </a:p>
      </dgm:t>
    </dgm:pt>
    <dgm:pt modelId="{5E76FC24-B49B-7A4D-B796-0637881C5F23}" type="sibTrans" cxnId="{22FBFA09-F5F2-D546-A1B2-9DDA6556615C}">
      <dgm:prSet/>
      <dgm:spPr/>
      <dgm:t>
        <a:bodyPr/>
        <a:lstStyle/>
        <a:p>
          <a:endParaRPr lang="en-GB"/>
        </a:p>
      </dgm:t>
    </dgm:pt>
    <dgm:pt modelId="{4C017231-0F07-6B44-A4F1-941FF3EE1740}">
      <dgm:prSet/>
      <dgm:spPr/>
      <dgm:t>
        <a:bodyPr/>
        <a:lstStyle/>
        <a:p>
          <a:r>
            <a:rPr lang="en-IN" dirty="0"/>
            <a:t>Tighten the Verification process which has holes</a:t>
          </a:r>
        </a:p>
      </dgm:t>
    </dgm:pt>
    <dgm:pt modelId="{42C8D01D-B300-8C45-AAAE-14B6D30B52DE}" type="parTrans" cxnId="{A8D2A262-2BFD-D347-863F-47099627A235}">
      <dgm:prSet/>
      <dgm:spPr/>
      <dgm:t>
        <a:bodyPr/>
        <a:lstStyle/>
        <a:p>
          <a:endParaRPr lang="en-GB"/>
        </a:p>
      </dgm:t>
    </dgm:pt>
    <dgm:pt modelId="{539B326C-FA29-D945-8D4B-9814E45A4306}" type="sibTrans" cxnId="{A8D2A262-2BFD-D347-863F-47099627A235}">
      <dgm:prSet/>
      <dgm:spPr/>
      <dgm:t>
        <a:bodyPr/>
        <a:lstStyle/>
        <a:p>
          <a:endParaRPr lang="en-GB"/>
        </a:p>
      </dgm:t>
    </dgm:pt>
    <dgm:pt modelId="{DE6F4AB8-E218-2B46-BF97-F46E25EA27FF}">
      <dgm:prSet/>
      <dgm:spPr/>
      <dgm:t>
        <a:bodyPr/>
        <a:lstStyle/>
        <a:p>
          <a:r>
            <a:rPr lang="en-IN" dirty="0"/>
            <a:t>Continue Verification for Higher Value Loans</a:t>
          </a:r>
        </a:p>
      </dgm:t>
    </dgm:pt>
    <dgm:pt modelId="{98DC359D-D970-B542-8040-73965C64ACBB}" type="parTrans" cxnId="{0BAEE494-14DD-4A4A-9ED7-37DF17713AAB}">
      <dgm:prSet/>
      <dgm:spPr/>
      <dgm:t>
        <a:bodyPr/>
        <a:lstStyle/>
        <a:p>
          <a:endParaRPr lang="en-GB"/>
        </a:p>
      </dgm:t>
    </dgm:pt>
    <dgm:pt modelId="{A21D9AC2-B55B-B14B-B108-490A317FEE2E}" type="sibTrans" cxnId="{0BAEE494-14DD-4A4A-9ED7-37DF17713AAB}">
      <dgm:prSet/>
      <dgm:spPr/>
      <dgm:t>
        <a:bodyPr/>
        <a:lstStyle/>
        <a:p>
          <a:endParaRPr lang="en-GB"/>
        </a:p>
      </dgm:t>
    </dgm:pt>
    <dgm:pt modelId="{B80ADC87-74E9-5745-AD18-A4190B340403}">
      <dgm:prSet/>
      <dgm:spPr/>
      <dgm:t>
        <a:bodyPr/>
        <a:lstStyle/>
        <a:p>
          <a:r>
            <a:rPr lang="en-IN" dirty="0"/>
            <a:t>Continue Preferring Rented/Mortgaged Owners</a:t>
          </a:r>
        </a:p>
      </dgm:t>
    </dgm:pt>
    <dgm:pt modelId="{269D9D9B-A99D-0F42-B69F-D2D9CB280E31}" type="parTrans" cxnId="{A7AB0DCD-47AD-FD4B-B6AC-BC14129544ED}">
      <dgm:prSet/>
      <dgm:spPr/>
      <dgm:t>
        <a:bodyPr/>
        <a:lstStyle/>
        <a:p>
          <a:endParaRPr lang="en-GB"/>
        </a:p>
      </dgm:t>
    </dgm:pt>
    <dgm:pt modelId="{A6B2AC7C-D550-5344-A70A-728B061A1388}" type="sibTrans" cxnId="{A7AB0DCD-47AD-FD4B-B6AC-BC14129544ED}">
      <dgm:prSet/>
      <dgm:spPr/>
      <dgm:t>
        <a:bodyPr/>
        <a:lstStyle/>
        <a:p>
          <a:endParaRPr lang="en-GB"/>
        </a:p>
      </dgm:t>
    </dgm:pt>
    <dgm:pt modelId="{E3B83DF7-796F-9E43-8316-5A5DE7E854A1}">
      <dgm:prSet/>
      <dgm:spPr/>
      <dgm:t>
        <a:bodyPr/>
        <a:lstStyle/>
        <a:p>
          <a:r>
            <a:rPr lang="en-IN" dirty="0"/>
            <a:t>Avoid Other Category Home Owners</a:t>
          </a:r>
        </a:p>
      </dgm:t>
    </dgm:pt>
    <dgm:pt modelId="{35742614-7F7A-E045-BE31-A2A74CD8AF83}" type="parTrans" cxnId="{20EC01D8-3836-AB4A-B1DA-F7028B6AD1EF}">
      <dgm:prSet/>
      <dgm:spPr/>
      <dgm:t>
        <a:bodyPr/>
        <a:lstStyle/>
        <a:p>
          <a:endParaRPr lang="en-GB"/>
        </a:p>
      </dgm:t>
    </dgm:pt>
    <dgm:pt modelId="{1C509D56-FF9F-2146-9BCF-76842AE1D532}" type="sibTrans" cxnId="{20EC01D8-3836-AB4A-B1DA-F7028B6AD1EF}">
      <dgm:prSet/>
      <dgm:spPr/>
      <dgm:t>
        <a:bodyPr/>
        <a:lstStyle/>
        <a:p>
          <a:endParaRPr lang="en-GB"/>
        </a:p>
      </dgm:t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2"/>
      <dgm:spPr/>
    </dgm:pt>
    <dgm:pt modelId="{A2CDECB6-FED0-884E-88B1-913ACB9775B4}" type="pres">
      <dgm:prSet presAssocID="{5B327F21-2E3A-3244-9881-84D49F16FF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0" presStyleCnt="2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0" presStyleCnt="2"/>
      <dgm:spPr/>
    </dgm:pt>
    <dgm:pt modelId="{D397FC82-3B92-D94D-A296-537093A4346F}" type="pres">
      <dgm:prSet presAssocID="{484E0F54-19D0-9E47-BAF0-BB90324DBF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D9B08-8186-3E49-B89A-2E57257AA084}" type="presOf" srcId="{E392E5B6-3D0D-034C-9079-F9496D4BD5DD}" destId="{BE961981-68C5-C845-BD4F-C7FE4C31EDE0}" srcOrd="0" destOrd="0" presId="urn:microsoft.com/office/officeart/2005/8/layout/list1"/>
    <dgm:cxn modelId="{22FBFA09-F5F2-D546-A1B2-9DDA6556615C}" srcId="{5B327F21-2E3A-3244-9881-84D49F16FF37}" destId="{8C6F3759-C427-ED49-91FE-555DD9341470}" srcOrd="4" destOrd="0" parTransId="{56D068FC-F5C1-4747-BD4B-DB3CD4462D06}" sibTransId="{5E76FC24-B49B-7A4D-B796-0637881C5F23}"/>
    <dgm:cxn modelId="{A0FB3A0E-D0E2-D544-9B8C-42ACD0693843}" type="presOf" srcId="{E2652E79-9EA4-4D48-8927-96DE5CFE5445}" destId="{83863571-DF5F-A147-87C5-18BE3DDD6475}" srcOrd="0" destOrd="0" presId="urn:microsoft.com/office/officeart/2005/8/layout/list1"/>
    <dgm:cxn modelId="{EF7AA219-23AB-4A43-AA1A-6E5F6FBD52A2}" type="presOf" srcId="{B80ADC87-74E9-5745-AD18-A4190B340403}" destId="{519CE9FF-7A9B-AB4D-AD5D-DBDAC6C2658E}" srcOrd="0" destOrd="6" presId="urn:microsoft.com/office/officeart/2005/8/layout/list1"/>
    <dgm:cxn modelId="{960FDB19-33A9-D64E-8F70-F708954FE340}" type="presOf" srcId="{5B327F21-2E3A-3244-9881-84D49F16FF37}" destId="{A2CDECB6-FED0-884E-88B1-913ACB9775B4}" srcOrd="1" destOrd="0" presId="urn:microsoft.com/office/officeart/2005/8/layout/list1"/>
    <dgm:cxn modelId="{61F20C1C-2F4D-C84D-A8C5-52CE7D6BBA80}" type="presOf" srcId="{FE9DB2F6-6B07-0942-904A-C00B21F6D10C}" destId="{519CE9FF-7A9B-AB4D-AD5D-DBDAC6C2658E}" srcOrd="0" destOrd="0" presId="urn:microsoft.com/office/officeart/2005/8/layout/list1"/>
    <dgm:cxn modelId="{A3ED001F-598F-8B4E-A217-E0DB24FCE72D}" srcId="{5B327F21-2E3A-3244-9881-84D49F16FF37}" destId="{7605BE0E-2FA2-3048-AB93-B2541E6EBAC4}" srcOrd="2" destOrd="0" parTransId="{15EAFB6D-AEFF-134B-A444-930714B8C235}" sibTransId="{C89E2221-91AA-E947-BB94-3439CB4B7A09}"/>
    <dgm:cxn modelId="{432D0A27-6BE2-3247-8AC2-12DDD2A83798}" type="presOf" srcId="{E3B83DF7-796F-9E43-8316-5A5DE7E854A1}" destId="{83863571-DF5F-A147-87C5-18BE3DDD6475}" srcOrd="0" destOrd="5" presId="urn:microsoft.com/office/officeart/2005/8/layout/list1"/>
    <dgm:cxn modelId="{9348C438-0E39-5C4E-AB1C-8A87E882DB97}" type="presOf" srcId="{029284E4-6312-3C43-B01A-13FDCEC23D33}" destId="{83863571-DF5F-A147-87C5-18BE3DDD6475}" srcOrd="0" destOrd="1" presId="urn:microsoft.com/office/officeart/2005/8/layout/list1"/>
    <dgm:cxn modelId="{375CF043-43E3-274B-A8EB-F4DE12443947}" type="presOf" srcId="{EB70A5E2-7E84-224B-8245-546E8FF1F195}" destId="{519CE9FF-7A9B-AB4D-AD5D-DBDAC6C2658E}" srcOrd="0" destOrd="1" presId="urn:microsoft.com/office/officeart/2005/8/layout/list1"/>
    <dgm:cxn modelId="{4E79434A-2062-4B40-8496-2D091D9E45B9}" type="presOf" srcId="{484E0F54-19D0-9E47-BAF0-BB90324DBF3D}" destId="{0463C3B8-D1CE-3444-A71E-6F69AF0B9B4C}" srcOrd="0" destOrd="0" presId="urn:microsoft.com/office/officeart/2005/8/layout/list1"/>
    <dgm:cxn modelId="{BE4A514A-C0E9-B54B-9D2D-4EA51D4BC311}" type="presOf" srcId="{7605BE0E-2FA2-3048-AB93-B2541E6EBAC4}" destId="{519CE9FF-7A9B-AB4D-AD5D-DBDAC6C2658E}" srcOrd="0" destOrd="2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D1B1925C-16D2-6C4E-8A4F-2A5EEAB32DC3}" type="presOf" srcId="{DE6F4AB8-E218-2B46-BF97-F46E25EA27FF}" destId="{519CE9FF-7A9B-AB4D-AD5D-DBDAC6C2658E}" srcOrd="0" destOrd="5" presId="urn:microsoft.com/office/officeart/2005/8/layout/list1"/>
    <dgm:cxn modelId="{BBB31B5E-1660-C641-A0DA-2A417696020B}" type="presOf" srcId="{5B327F21-2E3A-3244-9881-84D49F16FF37}" destId="{469DBDC2-1AE8-C146-A0AE-85EAA59B0F3D}" srcOrd="0" destOrd="0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A8D2A262-2BFD-D347-863F-47099627A235}" srcId="{484E0F54-19D0-9E47-BAF0-BB90324DBF3D}" destId="{4C017231-0F07-6B44-A4F1-941FF3EE1740}" srcOrd="4" destOrd="0" parTransId="{42C8D01D-B300-8C45-AAAE-14B6D30B52DE}" sibTransId="{539B326C-FA29-D945-8D4B-9814E45A4306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DFDCC77A-3213-E44D-836D-55667EF68F02}" type="presOf" srcId="{AE89B9E6-1D73-5B4B-AB58-A8F91FEB76FE}" destId="{83863571-DF5F-A147-87C5-18BE3DDD6475}" srcOrd="0" destOrd="2" presId="urn:microsoft.com/office/officeart/2005/8/layout/list1"/>
    <dgm:cxn modelId="{0BAEE494-14DD-4A4A-9ED7-37DF17713AAB}" srcId="{5B327F21-2E3A-3244-9881-84D49F16FF37}" destId="{DE6F4AB8-E218-2B46-BF97-F46E25EA27FF}" srcOrd="5" destOrd="0" parTransId="{98DC359D-D970-B542-8040-73965C64ACBB}" sibTransId="{A21D9AC2-B55B-B14B-B108-490A317FEE2E}"/>
    <dgm:cxn modelId="{BC99019F-A343-6F4D-A8A2-93796B2DDF79}" type="presOf" srcId="{6A990AB0-44F6-414F-8D28-D7791939FBD7}" destId="{83863571-DF5F-A147-87C5-18BE3DDD6475}" srcOrd="0" destOrd="3" presId="urn:microsoft.com/office/officeart/2005/8/layout/list1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0EF43BAF-2852-7746-B060-8C5963401467}" type="presOf" srcId="{8C6F3759-C427-ED49-91FE-555DD9341470}" destId="{519CE9FF-7A9B-AB4D-AD5D-DBDAC6C2658E}" srcOrd="0" destOrd="4" presId="urn:microsoft.com/office/officeart/2005/8/layout/list1"/>
    <dgm:cxn modelId="{7A65F5B0-CB6F-D84D-AABE-56D3A7EFB492}" type="presOf" srcId="{C84DEEDF-25E7-E349-9CF5-CC748E6D5C66}" destId="{519CE9FF-7A9B-AB4D-AD5D-DBDAC6C2658E}" srcOrd="0" destOrd="3" presId="urn:microsoft.com/office/officeart/2005/8/layout/list1"/>
    <dgm:cxn modelId="{CE4510B9-4245-7C42-8696-DCCC1C54BCA9}" srcId="{E392E5B6-3D0D-034C-9079-F9496D4BD5DD}" destId="{5B327F21-2E3A-3244-9881-84D49F16FF37}" srcOrd="0" destOrd="0" parTransId="{1D65D87F-503E-6F4D-8338-8BCE0F71F5E9}" sibTransId="{D9070E28-3407-F640-8ABA-41618C03A9BA}"/>
    <dgm:cxn modelId="{A7AB0DCD-47AD-FD4B-B6AC-BC14129544ED}" srcId="{5B327F21-2E3A-3244-9881-84D49F16FF37}" destId="{B80ADC87-74E9-5745-AD18-A4190B340403}" srcOrd="6" destOrd="0" parTransId="{269D9D9B-A99D-0F42-B69F-D2D9CB280E31}" sibTransId="{A6B2AC7C-D550-5344-A70A-728B061A1388}"/>
    <dgm:cxn modelId="{EC32CED0-B0C9-DE44-A05E-33D3F3E9C8BE}" type="presOf" srcId="{56AD7503-10E0-DA43-AC96-B4B029C68ADD}" destId="{519CE9FF-7A9B-AB4D-AD5D-DBDAC6C2658E}" srcOrd="0" destOrd="7" presId="urn:microsoft.com/office/officeart/2005/8/layout/list1"/>
    <dgm:cxn modelId="{20EC01D8-3836-AB4A-B1DA-F7028B6AD1EF}" srcId="{484E0F54-19D0-9E47-BAF0-BB90324DBF3D}" destId="{E3B83DF7-796F-9E43-8316-5A5DE7E854A1}" srcOrd="5" destOrd="0" parTransId="{35742614-7F7A-E045-BE31-A2A74CD8AF83}" sibTransId="{1C509D56-FF9F-2146-9BCF-76842AE1D532}"/>
    <dgm:cxn modelId="{35BDC0E4-9EB9-4040-8964-22C1F1BEA962}" srcId="{5B327F21-2E3A-3244-9881-84D49F16FF37}" destId="{C84DEEDF-25E7-E349-9CF5-CC748E6D5C66}" srcOrd="3" destOrd="0" parTransId="{D16771AF-6390-B44A-A216-F7E204FB9219}" sibTransId="{A38D08D6-DA60-7F45-B02E-1287D113914B}"/>
    <dgm:cxn modelId="{C82E1CEB-F0F0-264E-B8F5-98043DDD3C9F}" srcId="{5B327F21-2E3A-3244-9881-84D49F16FF37}" destId="{EB70A5E2-7E84-224B-8245-546E8FF1F195}" srcOrd="1" destOrd="0" parTransId="{C93F434B-E683-EA4F-824C-7D5BE3963A77}" sibTransId="{FFCB63FA-1B1E-454D-87C0-83E613D13ACB}"/>
    <dgm:cxn modelId="{EC546EEB-6167-9649-989A-7C7D9764B866}" type="presOf" srcId="{484E0F54-19D0-9E47-BAF0-BB90324DBF3D}" destId="{D397FC82-3B92-D94D-A296-537093A4346F}" srcOrd="1" destOrd="0" presId="urn:microsoft.com/office/officeart/2005/8/layout/list1"/>
    <dgm:cxn modelId="{D114F5EB-DFD9-7343-A09E-B0BDBA2918DC}" srcId="{5B327F21-2E3A-3244-9881-84D49F16FF37}" destId="{56AD7503-10E0-DA43-AC96-B4B029C68ADD}" srcOrd="7" destOrd="0" parTransId="{263BB8B2-5DA2-D948-AC34-F11ED6B0FD06}" sibTransId="{EFA0A601-427B-8D48-9E98-C8BD647083A9}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4E7E4CF3-65C0-874A-AA32-E22A5372DC0B}" type="presOf" srcId="{4C017231-0F07-6B44-A4F1-941FF3EE1740}" destId="{83863571-DF5F-A147-87C5-18BE3DDD6475}" srcOrd="0" destOrd="4" presId="urn:microsoft.com/office/officeart/2005/8/layout/list1"/>
    <dgm:cxn modelId="{890815F8-0397-4247-B254-FE4B103743FC}" srcId="{E392E5B6-3D0D-034C-9079-F9496D4BD5DD}" destId="{484E0F54-19D0-9E47-BAF0-BB90324DBF3D}" srcOrd="1" destOrd="0" parTransId="{ECD002CB-CD69-EF47-9198-514ED9EF570C}" sibTransId="{A3B78703-D03D-DF47-AB57-8BABF4BEC0A8}"/>
    <dgm:cxn modelId="{B9480F41-D67D-3A40-9A6F-36D3FBE90ABD}" type="presParOf" srcId="{BE961981-68C5-C845-BD4F-C7FE4C31EDE0}" destId="{13E77680-01D3-274A-B21F-ABDB71EB9F27}" srcOrd="0" destOrd="0" presId="urn:microsoft.com/office/officeart/2005/8/layout/list1"/>
    <dgm:cxn modelId="{F5421561-F760-5E49-A091-920F48EFEE10}" type="presParOf" srcId="{13E77680-01D3-274A-B21F-ABDB71EB9F27}" destId="{469DBDC2-1AE8-C146-A0AE-85EAA59B0F3D}" srcOrd="0" destOrd="0" presId="urn:microsoft.com/office/officeart/2005/8/layout/list1"/>
    <dgm:cxn modelId="{F8CAB525-A1C1-0544-9148-6348CB160BCD}" type="presParOf" srcId="{13E77680-01D3-274A-B21F-ABDB71EB9F27}" destId="{A2CDECB6-FED0-884E-88B1-913ACB9775B4}" srcOrd="1" destOrd="0" presId="urn:microsoft.com/office/officeart/2005/8/layout/list1"/>
    <dgm:cxn modelId="{AA8587FA-2E4B-DC47-A5A2-2CD794E78BE5}" type="presParOf" srcId="{BE961981-68C5-C845-BD4F-C7FE4C31EDE0}" destId="{9B19080F-A2B6-D349-A1E5-1DCC923F14F2}" srcOrd="1" destOrd="0" presId="urn:microsoft.com/office/officeart/2005/8/layout/list1"/>
    <dgm:cxn modelId="{1649BE16-F71B-DC4E-B8E3-4E53610A224E}" type="presParOf" srcId="{BE961981-68C5-C845-BD4F-C7FE4C31EDE0}" destId="{519CE9FF-7A9B-AB4D-AD5D-DBDAC6C2658E}" srcOrd="2" destOrd="0" presId="urn:microsoft.com/office/officeart/2005/8/layout/list1"/>
    <dgm:cxn modelId="{422686D2-56E7-9545-8160-CA2AA92A59D1}" type="presParOf" srcId="{BE961981-68C5-C845-BD4F-C7FE4C31EDE0}" destId="{0A37DB6C-3232-E74A-8AEE-34558AC6B8C0}" srcOrd="3" destOrd="0" presId="urn:microsoft.com/office/officeart/2005/8/layout/list1"/>
    <dgm:cxn modelId="{7B6A1120-81A0-FD4E-B714-91E34FBB6665}" type="presParOf" srcId="{BE961981-68C5-C845-BD4F-C7FE4C31EDE0}" destId="{0F129D29-ED5F-E149-91C3-654B4A75CC66}" srcOrd="4" destOrd="0" presId="urn:microsoft.com/office/officeart/2005/8/layout/list1"/>
    <dgm:cxn modelId="{E68FDF59-93F8-1748-88F9-E6659B8B449B}" type="presParOf" srcId="{0F129D29-ED5F-E149-91C3-654B4A75CC66}" destId="{0463C3B8-D1CE-3444-A71E-6F69AF0B9B4C}" srcOrd="0" destOrd="0" presId="urn:microsoft.com/office/officeart/2005/8/layout/list1"/>
    <dgm:cxn modelId="{859F6083-4CDE-3844-8CA6-B95EAF66CD6E}" type="presParOf" srcId="{0F129D29-ED5F-E149-91C3-654B4A75CC66}" destId="{D397FC82-3B92-D94D-A296-537093A4346F}" srcOrd="1" destOrd="0" presId="urn:microsoft.com/office/officeart/2005/8/layout/list1"/>
    <dgm:cxn modelId="{C5438EC9-F634-F949-A810-161EC59D8D11}" type="presParOf" srcId="{BE961981-68C5-C845-BD4F-C7FE4C31EDE0}" destId="{D233FC63-F3E7-D444-BF4F-E787FCBDFDFE}" srcOrd="5" destOrd="0" presId="urn:microsoft.com/office/officeart/2005/8/layout/list1"/>
    <dgm:cxn modelId="{D2E57777-0483-384B-B176-5435C4595D4D}" type="presParOf" srcId="{BE961981-68C5-C845-BD4F-C7FE4C31EDE0}" destId="{83863571-DF5F-A147-87C5-18BE3DDD6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2E46B5-22C4-4921-8B6F-C9C85836FF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B9B699-88B7-44DD-B3E2-BC42F49CB397}">
      <dgm:prSet/>
      <dgm:spPr/>
      <dgm:t>
        <a:bodyPr/>
        <a:lstStyle/>
        <a:p>
          <a:r>
            <a:rPr lang="en-US"/>
            <a:t>Higher proportion of  Loans are sought by people with 10+ years of employment.</a:t>
          </a:r>
        </a:p>
      </dgm:t>
    </dgm:pt>
    <dgm:pt modelId="{E9CB6B8F-16D0-45BC-8E41-460F0DC70803}" type="parTrans" cxnId="{B66B0FB6-3E9B-427B-B6F1-2C9074703F87}">
      <dgm:prSet/>
      <dgm:spPr/>
      <dgm:t>
        <a:bodyPr/>
        <a:lstStyle/>
        <a:p>
          <a:endParaRPr lang="en-US"/>
        </a:p>
      </dgm:t>
    </dgm:pt>
    <dgm:pt modelId="{3BB24CB4-7856-48A9-A30F-57A11283EBD3}" type="sibTrans" cxnId="{B66B0FB6-3E9B-427B-B6F1-2C9074703F87}">
      <dgm:prSet/>
      <dgm:spPr/>
      <dgm:t>
        <a:bodyPr/>
        <a:lstStyle/>
        <a:p>
          <a:endParaRPr lang="en-US"/>
        </a:p>
      </dgm:t>
    </dgm:pt>
    <dgm:pt modelId="{27F846B3-B8F7-43FE-A080-EA996581137D}">
      <dgm:prSet/>
      <dgm:spPr/>
      <dgm:t>
        <a:bodyPr/>
        <a:lstStyle/>
        <a:p>
          <a:r>
            <a:rPr lang="en-US"/>
            <a:t>Most loans have term of 36 months.</a:t>
          </a:r>
        </a:p>
      </dgm:t>
    </dgm:pt>
    <dgm:pt modelId="{1187FB6F-8827-4020-9E36-CCB6BB99C87D}" type="parTrans" cxnId="{4F82420C-9B23-4986-8C6B-0110EA53DCF3}">
      <dgm:prSet/>
      <dgm:spPr/>
      <dgm:t>
        <a:bodyPr/>
        <a:lstStyle/>
        <a:p>
          <a:endParaRPr lang="en-US"/>
        </a:p>
      </dgm:t>
    </dgm:pt>
    <dgm:pt modelId="{57795D33-1550-4B2D-97BA-C93B296F9FA3}" type="sibTrans" cxnId="{4F82420C-9B23-4986-8C6B-0110EA53DCF3}">
      <dgm:prSet/>
      <dgm:spPr/>
      <dgm:t>
        <a:bodyPr/>
        <a:lstStyle/>
        <a:p>
          <a:endParaRPr lang="en-US"/>
        </a:p>
      </dgm:t>
    </dgm:pt>
    <dgm:pt modelId="{6F00A9FE-2137-47C2-9B3B-02DBA9A13763}">
      <dgm:prSet/>
      <dgm:spPr/>
      <dgm:t>
        <a:bodyPr/>
        <a:lstStyle/>
        <a:p>
          <a:r>
            <a:rPr lang="en-US"/>
            <a:t>Maximum loans are taken by people staying on rent or homes on mortagage.</a:t>
          </a:r>
        </a:p>
      </dgm:t>
    </dgm:pt>
    <dgm:pt modelId="{36A73C12-96EA-41D4-87DD-1036E236FF4C}" type="parTrans" cxnId="{D8D7CDA9-3BED-41C4-A79C-947CC2F93A6F}">
      <dgm:prSet/>
      <dgm:spPr/>
      <dgm:t>
        <a:bodyPr/>
        <a:lstStyle/>
        <a:p>
          <a:endParaRPr lang="en-US"/>
        </a:p>
      </dgm:t>
    </dgm:pt>
    <dgm:pt modelId="{6B6E0554-58FF-44AF-8CC9-0ECB3F42E041}" type="sibTrans" cxnId="{D8D7CDA9-3BED-41C4-A79C-947CC2F93A6F}">
      <dgm:prSet/>
      <dgm:spPr/>
      <dgm:t>
        <a:bodyPr/>
        <a:lstStyle/>
        <a:p>
          <a:endParaRPr lang="en-US"/>
        </a:p>
      </dgm:t>
    </dgm:pt>
    <dgm:pt modelId="{084E8B6F-F808-4A4E-AB4D-AEA1721CCE3B}">
      <dgm:prSet/>
      <dgm:spPr/>
      <dgm:t>
        <a:bodyPr/>
        <a:lstStyle/>
        <a:p>
          <a:r>
            <a:rPr lang="en-US"/>
            <a:t>Repeat enquiries have been low in the last six months.</a:t>
          </a:r>
        </a:p>
      </dgm:t>
    </dgm:pt>
    <dgm:pt modelId="{B32FAAEE-B394-4F25-9BAE-4AB18A7915F1}" type="parTrans" cxnId="{E0C50ACC-83F5-47FB-9B76-5528B9718348}">
      <dgm:prSet/>
      <dgm:spPr/>
      <dgm:t>
        <a:bodyPr/>
        <a:lstStyle/>
        <a:p>
          <a:endParaRPr lang="en-US"/>
        </a:p>
      </dgm:t>
    </dgm:pt>
    <dgm:pt modelId="{C90BDBC5-5C68-4EBF-B2C3-5760C59C9022}" type="sibTrans" cxnId="{E0C50ACC-83F5-47FB-9B76-5528B9718348}">
      <dgm:prSet/>
      <dgm:spPr/>
      <dgm:t>
        <a:bodyPr/>
        <a:lstStyle/>
        <a:p>
          <a:endParaRPr lang="en-US"/>
        </a:p>
      </dgm:t>
    </dgm:pt>
    <dgm:pt modelId="{AB75B2C0-E49F-8D49-900E-527762592CF0}" type="pres">
      <dgm:prSet presAssocID="{E12E46B5-22C4-4921-8B6F-C9C85836FF43}" presName="linear" presStyleCnt="0">
        <dgm:presLayoutVars>
          <dgm:animLvl val="lvl"/>
          <dgm:resizeHandles val="exact"/>
        </dgm:presLayoutVars>
      </dgm:prSet>
      <dgm:spPr/>
    </dgm:pt>
    <dgm:pt modelId="{9CFF9CED-2C9B-9E45-B28D-0E2A88CC9472}" type="pres">
      <dgm:prSet presAssocID="{78B9B699-88B7-44DD-B3E2-BC42F49CB3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F1AEDB-FC5F-CC4E-A5B3-F32AFCC648BC}" type="pres">
      <dgm:prSet presAssocID="{3BB24CB4-7856-48A9-A30F-57A11283EBD3}" presName="spacer" presStyleCnt="0"/>
      <dgm:spPr/>
    </dgm:pt>
    <dgm:pt modelId="{97280942-06C7-4C46-9FEF-8803929DCE25}" type="pres">
      <dgm:prSet presAssocID="{27F846B3-B8F7-43FE-A080-EA996581137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00E7E-90AC-4549-A91F-B87672DC0489}" type="pres">
      <dgm:prSet presAssocID="{57795D33-1550-4B2D-97BA-C93B296F9FA3}" presName="spacer" presStyleCnt="0"/>
      <dgm:spPr/>
    </dgm:pt>
    <dgm:pt modelId="{886A7B30-75FF-1747-8B13-E182BBC39662}" type="pres">
      <dgm:prSet presAssocID="{6F00A9FE-2137-47C2-9B3B-02DBA9A137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1729B9-127B-AE41-886D-07B7B4A4A667}" type="pres">
      <dgm:prSet presAssocID="{6B6E0554-58FF-44AF-8CC9-0ECB3F42E041}" presName="spacer" presStyleCnt="0"/>
      <dgm:spPr/>
    </dgm:pt>
    <dgm:pt modelId="{DF250CEC-9521-2B41-B0E4-3D8AE0689306}" type="pres">
      <dgm:prSet presAssocID="{084E8B6F-F808-4A4E-AB4D-AEA1721CCE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82420C-9B23-4986-8C6B-0110EA53DCF3}" srcId="{E12E46B5-22C4-4921-8B6F-C9C85836FF43}" destId="{27F846B3-B8F7-43FE-A080-EA996581137D}" srcOrd="1" destOrd="0" parTransId="{1187FB6F-8827-4020-9E36-CCB6BB99C87D}" sibTransId="{57795D33-1550-4B2D-97BA-C93B296F9FA3}"/>
    <dgm:cxn modelId="{CD64D61A-1768-7B4A-96A1-3B6CF526734A}" type="presOf" srcId="{084E8B6F-F808-4A4E-AB4D-AEA1721CCE3B}" destId="{DF250CEC-9521-2B41-B0E4-3D8AE0689306}" srcOrd="0" destOrd="0" presId="urn:microsoft.com/office/officeart/2005/8/layout/vList2"/>
    <dgm:cxn modelId="{025B3E5E-54AB-DC4C-9076-043F55DA01CF}" type="presOf" srcId="{27F846B3-B8F7-43FE-A080-EA996581137D}" destId="{97280942-06C7-4C46-9FEF-8803929DCE25}" srcOrd="0" destOrd="0" presId="urn:microsoft.com/office/officeart/2005/8/layout/vList2"/>
    <dgm:cxn modelId="{14F84D92-1AE0-3A49-8859-444D28707298}" type="presOf" srcId="{6F00A9FE-2137-47C2-9B3B-02DBA9A13763}" destId="{886A7B30-75FF-1747-8B13-E182BBC39662}" srcOrd="0" destOrd="0" presId="urn:microsoft.com/office/officeart/2005/8/layout/vList2"/>
    <dgm:cxn modelId="{B515D396-EE48-CF44-A5AA-6DD94353CE29}" type="presOf" srcId="{E12E46B5-22C4-4921-8B6F-C9C85836FF43}" destId="{AB75B2C0-E49F-8D49-900E-527762592CF0}" srcOrd="0" destOrd="0" presId="urn:microsoft.com/office/officeart/2005/8/layout/vList2"/>
    <dgm:cxn modelId="{648762A8-BC44-6C42-9F1E-7E2C09139871}" type="presOf" srcId="{78B9B699-88B7-44DD-B3E2-BC42F49CB397}" destId="{9CFF9CED-2C9B-9E45-B28D-0E2A88CC9472}" srcOrd="0" destOrd="0" presId="urn:microsoft.com/office/officeart/2005/8/layout/vList2"/>
    <dgm:cxn modelId="{D8D7CDA9-3BED-41C4-A79C-947CC2F93A6F}" srcId="{E12E46B5-22C4-4921-8B6F-C9C85836FF43}" destId="{6F00A9FE-2137-47C2-9B3B-02DBA9A13763}" srcOrd="2" destOrd="0" parTransId="{36A73C12-96EA-41D4-87DD-1036E236FF4C}" sibTransId="{6B6E0554-58FF-44AF-8CC9-0ECB3F42E041}"/>
    <dgm:cxn modelId="{B66B0FB6-3E9B-427B-B6F1-2C9074703F87}" srcId="{E12E46B5-22C4-4921-8B6F-C9C85836FF43}" destId="{78B9B699-88B7-44DD-B3E2-BC42F49CB397}" srcOrd="0" destOrd="0" parTransId="{E9CB6B8F-16D0-45BC-8E41-460F0DC70803}" sibTransId="{3BB24CB4-7856-48A9-A30F-57A11283EBD3}"/>
    <dgm:cxn modelId="{E0C50ACC-83F5-47FB-9B76-5528B9718348}" srcId="{E12E46B5-22C4-4921-8B6F-C9C85836FF43}" destId="{084E8B6F-F808-4A4E-AB4D-AEA1721CCE3B}" srcOrd="3" destOrd="0" parTransId="{B32FAAEE-B394-4F25-9BAE-4AB18A7915F1}" sibTransId="{C90BDBC5-5C68-4EBF-B2C3-5760C59C9022}"/>
    <dgm:cxn modelId="{243FC628-B1AE-6C40-B089-526FCD933B7D}" type="presParOf" srcId="{AB75B2C0-E49F-8D49-900E-527762592CF0}" destId="{9CFF9CED-2C9B-9E45-B28D-0E2A88CC9472}" srcOrd="0" destOrd="0" presId="urn:microsoft.com/office/officeart/2005/8/layout/vList2"/>
    <dgm:cxn modelId="{8C1B5F21-2AF5-FC4A-802B-459C0B729B20}" type="presParOf" srcId="{AB75B2C0-E49F-8D49-900E-527762592CF0}" destId="{3DF1AEDB-FC5F-CC4E-A5B3-F32AFCC648BC}" srcOrd="1" destOrd="0" presId="urn:microsoft.com/office/officeart/2005/8/layout/vList2"/>
    <dgm:cxn modelId="{60731D03-CAE3-4A43-96F2-D77573A4F394}" type="presParOf" srcId="{AB75B2C0-E49F-8D49-900E-527762592CF0}" destId="{97280942-06C7-4C46-9FEF-8803929DCE25}" srcOrd="2" destOrd="0" presId="urn:microsoft.com/office/officeart/2005/8/layout/vList2"/>
    <dgm:cxn modelId="{C7B9D367-C00F-C041-9245-9A46F4972A46}" type="presParOf" srcId="{AB75B2C0-E49F-8D49-900E-527762592CF0}" destId="{9A900E7E-90AC-4549-A91F-B87672DC0489}" srcOrd="3" destOrd="0" presId="urn:microsoft.com/office/officeart/2005/8/layout/vList2"/>
    <dgm:cxn modelId="{5E0FB53D-F01E-CF4F-900E-49713C71BBDB}" type="presParOf" srcId="{AB75B2C0-E49F-8D49-900E-527762592CF0}" destId="{886A7B30-75FF-1747-8B13-E182BBC39662}" srcOrd="4" destOrd="0" presId="urn:microsoft.com/office/officeart/2005/8/layout/vList2"/>
    <dgm:cxn modelId="{97C9A7D3-DE72-134E-AF51-ED01797D4CBE}" type="presParOf" srcId="{AB75B2C0-E49F-8D49-900E-527762592CF0}" destId="{151729B9-127B-AE41-886D-07B7B4A4A667}" srcOrd="5" destOrd="0" presId="urn:microsoft.com/office/officeart/2005/8/layout/vList2"/>
    <dgm:cxn modelId="{115F1988-FBAA-3E44-B418-7948DAB0DC1C}" type="presParOf" srcId="{AB75B2C0-E49F-8D49-900E-527762592CF0}" destId="{DF250CEC-9521-2B41-B0E4-3D8AE06893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People with repeat enquiry tend to default more.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Repeat Enquiry</a:t>
          </a:r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154125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181055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712597"/>
          <a:ext cx="5528711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as the year is going to end.  Any targets being met by LC ?</a:t>
          </a:r>
          <a:endParaRPr lang="en-IN" sz="1800" kern="1200" dirty="0"/>
        </a:p>
      </dsp:txBody>
      <dsp:txXfrm>
        <a:off x="0" y="712597"/>
        <a:ext cx="5528711" cy="8807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35209"/>
          <a:ext cx="528367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Grade and Probability </a:t>
          </a:r>
          <a:r>
            <a:rPr lang="en-IN" sz="1900" kern="1200"/>
            <a:t>of Default</a:t>
          </a:r>
          <a:endParaRPr lang="en-IN" sz="1900" kern="1200" dirty="0"/>
        </a:p>
      </dsp:txBody>
      <dsp:txXfrm>
        <a:off x="22246" y="57455"/>
        <a:ext cx="5239178" cy="411223"/>
      </dsp:txXfrm>
    </dsp:sp>
    <dsp:sp modelId="{03642259-9D16-4245-8C70-36CC48279043}">
      <dsp:nvSpPr>
        <dsp:cNvPr id="0" name=""/>
        <dsp:cNvSpPr/>
      </dsp:nvSpPr>
      <dsp:spPr>
        <a:xfrm>
          <a:off x="0" y="490924"/>
          <a:ext cx="528367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 LC has a Grading System from A to 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Defaults are increasing as per grade, so LC must continue with the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LC should restrict loans in grade E, F, G as the cost benefit of risk is not justified</a:t>
          </a:r>
        </a:p>
      </dsp:txBody>
      <dsp:txXfrm>
        <a:off x="0" y="490924"/>
        <a:ext cx="5283670" cy="11995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55683"/>
          <a:ext cx="528367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Verification Status with Loan Amount – Loan Status</a:t>
          </a:r>
        </a:p>
      </dsp:txBody>
      <dsp:txXfrm>
        <a:off x="56315" y="111998"/>
        <a:ext cx="5171040" cy="1040990"/>
      </dsp:txXfrm>
    </dsp:sp>
    <dsp:sp modelId="{03642259-9D16-4245-8C70-36CC48279043}">
      <dsp:nvSpPr>
        <dsp:cNvPr id="0" name=""/>
        <dsp:cNvSpPr/>
      </dsp:nvSpPr>
      <dsp:spPr>
        <a:xfrm>
          <a:off x="0" y="1199398"/>
          <a:ext cx="5283670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 Verification is done for higher amounts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LC should continue doing the same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However Verification process should be tightened further as Verification is not providing right results</a:t>
          </a:r>
        </a:p>
      </dsp:txBody>
      <dsp:txXfrm>
        <a:off x="0" y="1199398"/>
        <a:ext cx="5283670" cy="18309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House Ownership and Probability of Default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There is a bias towards Rented and Mortgaged Loan Seekers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prefer Mortgaged Owners over Rented ones as the probability is marginally lower on Mortgaged </a:t>
          </a:r>
          <a:r>
            <a:rPr lang="en-IN" sz="2000" kern="1200" dirty="0" err="1"/>
            <a:t>Seekes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Other Category should be strictly avoided</a:t>
          </a:r>
        </a:p>
      </dsp:txBody>
      <dsp:txXfrm>
        <a:off x="0" y="1113336"/>
        <a:ext cx="5283670" cy="18837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9FF-7A9B-AB4D-AD5D-DBDAC6C2658E}">
      <dsp:nvSpPr>
        <dsp:cNvPr id="0" name=""/>
        <dsp:cNvSpPr/>
      </dsp:nvSpPr>
      <dsp:spPr>
        <a:xfrm>
          <a:off x="0" y="274813"/>
          <a:ext cx="7428697" cy="252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</a:t>
          </a:r>
          <a:r>
            <a:rPr lang="en-IN" sz="1600" kern="1200" baseline="0" dirty="0"/>
            <a:t> Lending irrespective of Purpose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Charging Higher Loan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giving loans to Tenured Employees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Lending Irrespective of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the Grading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Verification for Higher Value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Preferring Rented/Mortgaged Owners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274813"/>
        <a:ext cx="7428697" cy="2520000"/>
      </dsp:txXfrm>
    </dsp:sp>
    <dsp:sp modelId="{A2CDECB6-FED0-884E-88B1-913ACB9775B4}">
      <dsp:nvSpPr>
        <dsp:cNvPr id="0" name=""/>
        <dsp:cNvSpPr/>
      </dsp:nvSpPr>
      <dsp:spPr>
        <a:xfrm>
          <a:off x="371434" y="38653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Continue Doing</a:t>
          </a:r>
        </a:p>
      </dsp:txBody>
      <dsp:txXfrm>
        <a:off x="394491" y="61710"/>
        <a:ext cx="5153973" cy="426206"/>
      </dsp:txXfrm>
    </dsp:sp>
    <dsp:sp modelId="{83863571-DF5F-A147-87C5-18BE3DDD6475}">
      <dsp:nvSpPr>
        <dsp:cNvPr id="0" name=""/>
        <dsp:cNvSpPr/>
      </dsp:nvSpPr>
      <dsp:spPr>
        <a:xfrm>
          <a:off x="0" y="3117374"/>
          <a:ext cx="7428697" cy="201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Higher Terms of 60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Consider higher margin on Riskier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LC should restrict lending to applicants having DTI &gt;17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grade  categories E,F,G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Tighten the Verification process which has holes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Other Category Home Owners</a:t>
          </a:r>
        </a:p>
      </dsp:txBody>
      <dsp:txXfrm>
        <a:off x="0" y="3117374"/>
        <a:ext cx="7428697" cy="2016000"/>
      </dsp:txXfrm>
    </dsp:sp>
    <dsp:sp modelId="{D397FC82-3B92-D94D-A296-537093A4346F}">
      <dsp:nvSpPr>
        <dsp:cNvPr id="0" name=""/>
        <dsp:cNvSpPr/>
      </dsp:nvSpPr>
      <dsp:spPr>
        <a:xfrm>
          <a:off x="371434" y="2881214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Doing</a:t>
          </a:r>
        </a:p>
      </dsp:txBody>
      <dsp:txXfrm>
        <a:off x="394491" y="2904271"/>
        <a:ext cx="515397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F9CED-2C9B-9E45-B28D-0E2A88CC9472}">
      <dsp:nvSpPr>
        <dsp:cNvPr id="0" name=""/>
        <dsp:cNvSpPr/>
      </dsp:nvSpPr>
      <dsp:spPr>
        <a:xfrm>
          <a:off x="0" y="13122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proportion of  Loans are sought by people with 10+ years of employment.</a:t>
          </a:r>
        </a:p>
      </dsp:txBody>
      <dsp:txXfrm>
        <a:off x="40780" y="172009"/>
        <a:ext cx="4862591" cy="753819"/>
      </dsp:txXfrm>
    </dsp:sp>
    <dsp:sp modelId="{97280942-06C7-4C46-9FEF-8803929DCE25}">
      <dsp:nvSpPr>
        <dsp:cNvPr id="0" name=""/>
        <dsp:cNvSpPr/>
      </dsp:nvSpPr>
      <dsp:spPr>
        <a:xfrm>
          <a:off x="0" y="102708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Most loans have term of 36 months.</a:t>
          </a:r>
        </a:p>
      </dsp:txBody>
      <dsp:txXfrm>
        <a:off x="40780" y="1067869"/>
        <a:ext cx="4862591" cy="753819"/>
      </dsp:txXfrm>
    </dsp:sp>
    <dsp:sp modelId="{886A7B30-75FF-1747-8B13-E182BBC39662}">
      <dsp:nvSpPr>
        <dsp:cNvPr id="0" name=""/>
        <dsp:cNvSpPr/>
      </dsp:nvSpPr>
      <dsp:spPr>
        <a:xfrm>
          <a:off x="0" y="192294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Maximum loans are taken by people staying on rent or homes on mortagage.</a:t>
          </a:r>
        </a:p>
      </dsp:txBody>
      <dsp:txXfrm>
        <a:off x="40780" y="1963729"/>
        <a:ext cx="4862591" cy="753819"/>
      </dsp:txXfrm>
    </dsp:sp>
    <dsp:sp modelId="{DF250CEC-9521-2B41-B0E4-3D8AE0689306}">
      <dsp:nvSpPr>
        <dsp:cNvPr id="0" name=""/>
        <dsp:cNvSpPr/>
      </dsp:nvSpPr>
      <dsp:spPr>
        <a:xfrm>
          <a:off x="0" y="2818809"/>
          <a:ext cx="494415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Repeat enquiries have been low in the last six months.</a:t>
          </a:r>
        </a:p>
      </dsp:txBody>
      <dsp:txXfrm>
        <a:off x="40780" y="2859589"/>
        <a:ext cx="4862591" cy="753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66185"/>
          <a:ext cx="388507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Repeat Enquiry</a:t>
          </a:r>
        </a:p>
      </dsp:txBody>
      <dsp:txXfrm>
        <a:off x="30442" y="96627"/>
        <a:ext cx="3824194" cy="562726"/>
      </dsp:txXfrm>
    </dsp:sp>
    <dsp:sp modelId="{03642259-9D16-4245-8C70-36CC48279043}">
      <dsp:nvSpPr>
        <dsp:cNvPr id="0" name=""/>
        <dsp:cNvSpPr/>
      </dsp:nvSpPr>
      <dsp:spPr>
        <a:xfrm>
          <a:off x="0" y="689795"/>
          <a:ext cx="388507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People with repeat enquiry tend to default more.</a:t>
          </a:r>
        </a:p>
      </dsp:txBody>
      <dsp:txXfrm>
        <a:off x="0" y="689795"/>
        <a:ext cx="3885078" cy="632385"/>
      </dsp:txXfrm>
    </dsp:sp>
    <dsp:sp modelId="{DFCFF652-8088-7E4B-B1E8-EBDAFDFE5978}">
      <dsp:nvSpPr>
        <dsp:cNvPr id="0" name=""/>
        <dsp:cNvSpPr/>
      </dsp:nvSpPr>
      <dsp:spPr>
        <a:xfrm>
          <a:off x="0" y="1322180"/>
          <a:ext cx="388507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DTI</a:t>
          </a:r>
        </a:p>
      </dsp:txBody>
      <dsp:txXfrm>
        <a:off x="30442" y="1352622"/>
        <a:ext cx="3824194" cy="562726"/>
      </dsp:txXfrm>
    </dsp:sp>
    <dsp:sp modelId="{776792AD-ECDF-1149-B4EA-DDCDDFA9B533}">
      <dsp:nvSpPr>
        <dsp:cNvPr id="0" name=""/>
        <dsp:cNvSpPr/>
      </dsp:nvSpPr>
      <dsp:spPr>
        <a:xfrm>
          <a:off x="0" y="1945790"/>
          <a:ext cx="3885078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/>
            <a:t>As can be seen the 75% of all Fully Paid Loans is around 17, which is less than that of Charged of Loans.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 dirty="0"/>
            <a:t>We can infer that the DTI above 18 is at higher risk of being "Charged Off" State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000" b="0" i="0" kern="1200" dirty="0"/>
            <a:t>LC should restrict lending to applicants having DTI &gt;17</a:t>
          </a:r>
        </a:p>
      </dsp:txBody>
      <dsp:txXfrm>
        <a:off x="0" y="1945790"/>
        <a:ext cx="3885078" cy="27448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50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21/02/21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21/02/21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2.png"/><Relationship Id="rId7" Type="http://schemas.openxmlformats.org/officeDocument/2006/relationships/diagramData" Target="../diagrams/data7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11" Type="http://schemas.microsoft.com/office/2007/relationships/diagramDrawing" Target="../diagrams/drawing7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8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8.xml"/><Relationship Id="rId11" Type="http://schemas.openxmlformats.org/officeDocument/2006/relationships/image" Target="../media/image30.png"/><Relationship Id="rId5" Type="http://schemas.openxmlformats.org/officeDocument/2006/relationships/image" Target="../media/image1.png"/><Relationship Id="rId10" Type="http://schemas.microsoft.com/office/2007/relationships/diagramDrawing" Target="../diagrams/drawing8.xml"/><Relationship Id="rId4" Type="http://schemas.microsoft.com/office/2007/relationships/hdphoto" Target="../media/hdphoto1.wdp"/><Relationship Id="rId9" Type="http://schemas.openxmlformats.org/officeDocument/2006/relationships/diagramColors" Target="../diagrams/colors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9.xml"/><Relationship Id="rId13" Type="http://schemas.openxmlformats.org/officeDocument/2006/relationships/diagramQuickStyle" Target="../diagrams/quickStyle10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9.xml"/><Relationship Id="rId12" Type="http://schemas.openxmlformats.org/officeDocument/2006/relationships/diagramLayout" Target="../diagrams/layout10.xm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9.xml"/><Relationship Id="rId11" Type="http://schemas.openxmlformats.org/officeDocument/2006/relationships/diagramData" Target="../diagrams/data10.xml"/><Relationship Id="rId5" Type="http://schemas.openxmlformats.org/officeDocument/2006/relationships/image" Target="../media/image1.png"/><Relationship Id="rId15" Type="http://schemas.microsoft.com/office/2007/relationships/diagramDrawing" Target="../diagrams/drawing10.xml"/><Relationship Id="rId10" Type="http://schemas.microsoft.com/office/2007/relationships/diagramDrawing" Target="../diagrams/drawing9.xml"/><Relationship Id="rId4" Type="http://schemas.microsoft.com/office/2007/relationships/hdphoto" Target="../media/hdphoto1.wdp"/><Relationship Id="rId9" Type="http://schemas.openxmlformats.org/officeDocument/2006/relationships/diagramColors" Target="../diagrams/colors9.xml"/><Relationship Id="rId14" Type="http://schemas.openxmlformats.org/officeDocument/2006/relationships/diagramColors" Target="../diagrams/colors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1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1.xml"/><Relationship Id="rId4" Type="http://schemas.openxmlformats.org/officeDocument/2006/relationships/image" Target="../media/image43.png"/><Relationship Id="rId9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2.xm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2.xml"/><Relationship Id="rId11" Type="http://schemas.openxmlformats.org/officeDocument/2006/relationships/image" Target="../media/image44.png"/><Relationship Id="rId5" Type="http://schemas.openxmlformats.org/officeDocument/2006/relationships/image" Target="../media/image1.png"/><Relationship Id="rId10" Type="http://schemas.microsoft.com/office/2007/relationships/diagramDrawing" Target="../diagrams/drawing12.xml"/><Relationship Id="rId4" Type="http://schemas.microsoft.com/office/2007/relationships/hdphoto" Target="../media/hdphoto1.wdp"/><Relationship Id="rId9" Type="http://schemas.openxmlformats.org/officeDocument/2006/relationships/diagramColors" Target="../diagrams/colors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3.xml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3.xml"/><Relationship Id="rId11" Type="http://schemas.openxmlformats.org/officeDocument/2006/relationships/image" Target="../media/image46.png"/><Relationship Id="rId5" Type="http://schemas.openxmlformats.org/officeDocument/2006/relationships/image" Target="../media/image1.png"/><Relationship Id="rId10" Type="http://schemas.microsoft.com/office/2007/relationships/diagramDrawing" Target="../diagrams/drawing13.xml"/><Relationship Id="rId4" Type="http://schemas.microsoft.com/office/2007/relationships/hdphoto" Target="../media/hdphoto1.wdp"/><Relationship Id="rId9" Type="http://schemas.openxmlformats.org/officeDocument/2006/relationships/diagramColors" Target="../diagrams/colors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microsoft.com/office/2007/relationships/hdphoto" Target="../media/hdphoto1.wdp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F4E700-855B-EE4C-9531-8FE965FA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IN" sz="3600" dirty="0"/>
            </a:br>
            <a:r>
              <a:rPr lang="en-IN" sz="3600" dirty="0"/>
              <a:t>Term</a:t>
            </a:r>
            <a:br>
              <a:rPr lang="en-IN" sz="3600" dirty="0"/>
            </a:br>
            <a:endParaRPr lang="en-US" sz="3600" dirty="0"/>
          </a:p>
        </p:txBody>
      </p: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C7975271-30C8-4185-8E02-4DFABC2C0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Almost 25% of all charged off Loans have duration of 60 months</a:t>
            </a:r>
            <a:endParaRPr lang="en-IN" sz="2000" dirty="0"/>
          </a:p>
          <a:p>
            <a:pPr lvl="0"/>
            <a:r>
              <a:rPr lang="en-US" sz="2000" dirty="0"/>
              <a:t>Higher the term means higher the probability of Default</a:t>
            </a:r>
            <a:endParaRPr lang="en-IN" sz="2000" dirty="0"/>
          </a:p>
          <a:p>
            <a:endParaRPr lang="en-US" sz="2000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C1E0B794-7548-5443-A52E-41F56DD35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144733"/>
            <a:ext cx="4974336" cy="2487167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F4E4B457-3278-DD44-B3BC-FF6B4B3E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144733"/>
            <a:ext cx="4974336" cy="24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7301-6D29-CF48-A3DF-DD20BF0D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B71194F-42BF-47FC-9818-CF89C8B1C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lvl="0"/>
            <a:endParaRPr lang="en-IN" sz="2000" dirty="0"/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Debt Consolidation has the maximum number of defaulters</a:t>
            </a:r>
          </a:p>
          <a:p>
            <a:pPr lvl="0"/>
            <a:r>
              <a:rPr lang="en-IN" sz="2000" dirty="0"/>
              <a:t>But the percentage is still within the range of other categories</a:t>
            </a:r>
          </a:p>
          <a:p>
            <a:pPr lvl="0"/>
            <a:r>
              <a:rPr lang="en-IN" sz="2000" dirty="0"/>
              <a:t>Small business is defaulting at a higher rate of 26% !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02AF026-3C97-7C4F-BD68-237E614A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902234"/>
            <a:ext cx="4974336" cy="2972166"/>
          </a:xfrm>
          <a:prstGeom prst="rect">
            <a:avLst/>
          </a:prstGeom>
        </p:spPr>
      </p:pic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34433534-C702-D541-AA75-B6F654750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933324"/>
            <a:ext cx="4974336" cy="29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0A84-CF14-AB46-8CC6-98683E31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Employment Length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D4F383-D467-4F09-8900-A4628847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IN" sz="2000" dirty="0"/>
          </a:p>
          <a:p>
            <a:endParaRPr lang="en-IN" sz="1500" dirty="0"/>
          </a:p>
          <a:p>
            <a:r>
              <a:rPr lang="en-IN" sz="1500" dirty="0"/>
              <a:t>Good amount of loan taker have an employment length of more than 10 years.</a:t>
            </a:r>
          </a:p>
          <a:p>
            <a:r>
              <a:rPr lang="en-IN" sz="1500" dirty="0"/>
              <a:t>There is no impact of employment length to chance of loan default.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1E661AC-E936-D746-80B7-5A76E8CD0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026593"/>
            <a:ext cx="4974336" cy="2723448"/>
          </a:xfrm>
          <a:prstGeom prst="rect">
            <a:avLst/>
          </a:prstGeom>
        </p:spPr>
      </p:pic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288E151-A3DE-6E45-B7FE-8DB8781C4B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045246"/>
            <a:ext cx="4974336" cy="26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ED5B-19B8-DD4B-AC55-BB50BDA6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Grade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A9D4F6A-6B06-43FB-A100-14D9B6C9C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dirty="0"/>
              <a:t>Nearly 30% of all loans in Grades F and G see a default. </a:t>
            </a:r>
          </a:p>
          <a:p>
            <a:r>
              <a:rPr lang="en-IN" sz="2000" dirty="0"/>
              <a:t>Grade E onwards are risky, and less numerous.</a:t>
            </a:r>
          </a:p>
          <a:p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9B7C5FC3-E1EC-5143-A5E4-44B958174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3132297"/>
            <a:ext cx="4974336" cy="2512039"/>
          </a:xfrm>
          <a:prstGeom prst="rect">
            <a:avLst/>
          </a:prstGeom>
        </p:spPr>
      </p:pic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7E4B1C58-CA66-5244-B279-571B89E11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3163387"/>
            <a:ext cx="4974336" cy="24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3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F7B-E1C5-0C42-A7FC-66E4B29B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Verification Status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6F19CDE-7520-4FB5-A54C-AAC9224D6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4673" y="319474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'Non Verified' loans is very high. LC should take steps to verify these loans.</a:t>
            </a:r>
          </a:p>
          <a:p>
            <a:r>
              <a:rPr lang="en-US" sz="1400" dirty="0"/>
              <a:t>Verified loans show more charged Off percentage as compared to Not verified loans. </a:t>
            </a:r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62CA8DA3-D4CE-0C4F-BC63-4053E6B4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964414"/>
            <a:ext cx="4974336" cy="2847806"/>
          </a:xfrm>
          <a:prstGeom prst="rect">
            <a:avLst/>
          </a:prstGeom>
        </p:spPr>
      </p:pic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4D91F1B9-323D-9441-8ACE-F8E906EBC1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995503"/>
            <a:ext cx="4974336" cy="27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7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21594-8BEF-A94D-AFBC-1186EDCE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DTI</a:t>
            </a:r>
          </a:p>
        </p:txBody>
      </p:sp>
      <p:pic>
        <p:nvPicPr>
          <p:cNvPr id="13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EDC994F-AEAF-1943-B827-95B68A2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945663"/>
            <a:ext cx="3343407" cy="114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4A7EE53-D59D-439E-BB18-16B7D0D8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can be seen the 75% of all Fully Paid Loans is around 17, which is less than that of Charged of Loans. </a:t>
            </a:r>
          </a:p>
          <a:p>
            <a:r>
              <a:rPr lang="en-US" sz="2400" dirty="0"/>
              <a:t>We can infer that the DTI above 18 is at higher risk of being "Charged Off" State</a:t>
            </a:r>
          </a:p>
          <a:p>
            <a:endParaRPr lang="en-US" sz="2400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70EFF1D-ED8A-044D-9188-9BA93D11D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2572688"/>
            <a:ext cx="3329094" cy="1747774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72FD39A-E287-174C-B64C-D9FF2A2DD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4515345"/>
            <a:ext cx="3340358" cy="17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230DE-0426-8A4A-8CC0-C1F6AB69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Interest Rate</a:t>
            </a:r>
          </a:p>
        </p:txBody>
      </p:sp>
      <p:pic>
        <p:nvPicPr>
          <p:cNvPr id="9" name="Picture 6" descr="Distribution of Interest Rate  across Loan Status&#10;">
            <a:extLst>
              <a:ext uri="{FF2B5EF4-FFF2-40B4-BE49-F238E27FC236}">
                <a16:creationId xmlns:a16="http://schemas.microsoft.com/office/drawing/2014/main" id="{5750FCD8-6AB0-D740-BF6C-44953E4D2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706" y="941484"/>
            <a:ext cx="3343407" cy="11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415F2F79-F21D-490A-A464-F17DC507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IN" sz="2400" dirty="0"/>
              <a:t>Charged off loans are 2% points higher than Fully paid loans. Looks like -</a:t>
            </a:r>
          </a:p>
          <a:p>
            <a:pPr lvl="0"/>
            <a:r>
              <a:rPr lang="en-IN" sz="2400" dirty="0"/>
              <a:t>LC is assessing risk correctly and charging riskier loans higher as the interest rate for Charged off loans seems to be on the higher side.</a:t>
            </a:r>
            <a:endParaRPr lang="en-US" sz="2400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16808B5-7BCC-EA42-8BA2-2F69A1DC8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2585173"/>
            <a:ext cx="3329094" cy="1722805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F05983A-D6CE-4B42-A0B0-B3ECB1605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4523696"/>
            <a:ext cx="3340358" cy="171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0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A19BDA-40B6-4DE7-81A4-6B1F1E40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45">
            <a:extLst>
              <a:ext uri="{FF2B5EF4-FFF2-40B4-BE49-F238E27FC236}">
                <a16:creationId xmlns:a16="http://schemas.microsoft.com/office/drawing/2014/main" id="{0A628AD8-1356-4BF5-8A59-3549B2C7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9F2E6F73-36C2-4E56-AB0C-4D6936F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8AA5DD19-98A6-4E28-999C-2C074B9CB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35B11-4A49-4A02-9CB6-3F8A60128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00787-EAD6-2A49-B679-8DC45C1C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Annual Income</a:t>
            </a:r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1BCE3FE-AC1E-0240-AA9C-00BA4C6B2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970739"/>
            <a:ext cx="3343407" cy="109496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28D47E0-78BF-4CFB-8153-34A3551A8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189" y="2494450"/>
            <a:ext cx="5773883" cy="35631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400" dirty="0"/>
              <a:t>Loan defaults are higher at lower income and reduces as the income goes up.</a:t>
            </a:r>
          </a:p>
          <a:p>
            <a:endParaRPr lang="en-US" sz="2400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1B428F5-B31C-4448-8A53-8CABDA497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06" y="2551881"/>
            <a:ext cx="3329094" cy="1789388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F3F544C-53A9-BA41-85DF-DE53AFB4B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09" y="4490560"/>
            <a:ext cx="3339351" cy="17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4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2011267" y="1112192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Interest Rate 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332538" y="1112191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Enquiry across Loan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106894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E43AF2-1460-D245-A307-EB853BD41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" y="1658256"/>
            <a:ext cx="6634346" cy="19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7012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C1A91D66-4419-7F42-92C1-92A89AB5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" y="1076764"/>
            <a:ext cx="5668161" cy="35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0FDC004-1040-A04F-B820-4DF31821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89" y="1000280"/>
            <a:ext cx="5739650" cy="36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F16351-4C5E-354C-A956-5738389A32BD}"/>
              </a:ext>
            </a:extLst>
          </p:cNvPr>
          <p:cNvSpPr txBox="1"/>
          <p:nvPr/>
        </p:nvSpPr>
        <p:spPr>
          <a:xfrm>
            <a:off x="6096000" y="921717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Month across Loan Status</a:t>
            </a:r>
          </a:p>
        </p:txBody>
      </p:sp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9462"/>
              </p:ext>
            </p:extLst>
          </p:nvPr>
        </p:nvGraphicFramePr>
        <p:xfrm>
          <a:off x="6422001" y="253227"/>
          <a:ext cx="5283670" cy="172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06367"/>
              </p:ext>
            </p:extLst>
          </p:nvPr>
        </p:nvGraphicFramePr>
        <p:xfrm>
          <a:off x="288558" y="2473674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47" y="304802"/>
            <a:ext cx="7410461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23420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EF984B-06B9-6A4A-93F2-5EB72242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49" y="250891"/>
            <a:ext cx="5432546" cy="32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1D025C-C57C-7D42-AC08-1A10F66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6" y="2018476"/>
            <a:ext cx="5503106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5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 Analysis Recommendations</a:t>
            </a:r>
            <a:endParaRPr lang="en-US" sz="3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2996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F9DB6A-3E94-F847-9670-B14AE1FA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72F13B-379E-9245-97CE-70D01A115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Around 14% of the loans are Charged off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LC made 17% profit in Fully paid loans while it could recover only 57% from Charge off Loans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BCF2025-505D-B84B-BD2D-65D3DA2CC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15" y="2742397"/>
            <a:ext cx="2353665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BA916C0-CA0D-9946-BB22-29AC3913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32" y="2742397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8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4916337D-5276-5C4A-B2F2-7BE5EAB6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1120402"/>
            <a:ext cx="4475531" cy="4613949"/>
          </a:xfrm>
          <a:prstGeom prst="rect">
            <a:avLst/>
          </a:prstGeom>
          <a:effectLst/>
        </p:spPr>
      </p:pic>
      <p:graphicFrame>
        <p:nvGraphicFramePr>
          <p:cNvPr id="35" name="Text Placeholder 13">
            <a:extLst>
              <a:ext uri="{FF2B5EF4-FFF2-40B4-BE49-F238E27FC236}">
                <a16:creationId xmlns:a16="http://schemas.microsoft.com/office/drawing/2014/main" id="{EC8C9280-AE9D-4C49-88FB-A58621DC67C9}"/>
              </a:ext>
            </a:extLst>
          </p:cNvPr>
          <p:cNvGraphicFramePr/>
          <p:nvPr/>
        </p:nvGraphicFramePr>
        <p:xfrm>
          <a:off x="648930" y="2438400"/>
          <a:ext cx="4944151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251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1BE258-741D-7049-B1AB-C59C5422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	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3AFE86-563B-8D4A-A78F-93A83867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Seems there is a higher tendency to give of loans without verification.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Most loans are taken from California state.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Most of  loans are taken for debt consolidation.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Majority of the loans belong grade ‘B’.</a:t>
            </a:r>
            <a:endParaRPr lang="en-US" sz="2000" dirty="0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7BF12CE-900B-4046-AC9E-86E24A85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38812"/>
            <a:ext cx="6019331" cy="37771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862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27076" y="2950494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1899</TotalTime>
  <Words>1206</Words>
  <Application>Microsoft Macintosh PowerPoint</Application>
  <PresentationFormat>Widescreen</PresentationFormat>
  <Paragraphs>162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Bogle</vt:lpstr>
      <vt:lpstr>Arial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PowerPoint Presentation</vt:lpstr>
      <vt:lpstr>Understanding Data </vt:lpstr>
      <vt:lpstr>Understanding Data </vt:lpstr>
      <vt:lpstr> Data Analysis</vt:lpstr>
      <vt:lpstr>Univariate Analysis</vt:lpstr>
      <vt:lpstr> Term </vt:lpstr>
      <vt:lpstr>Purpose</vt:lpstr>
      <vt:lpstr> Employment Length</vt:lpstr>
      <vt:lpstr>Grade</vt:lpstr>
      <vt:lpstr>Verification Status</vt:lpstr>
      <vt:lpstr>DTI</vt:lpstr>
      <vt:lpstr>Interest Rate</vt:lpstr>
      <vt:lpstr>Annual Income</vt:lpstr>
      <vt:lpstr>Univariate Analysis</vt:lpstr>
      <vt:lpstr>Univariate Analysis</vt:lpstr>
      <vt:lpstr>Univariate Analysis</vt:lpstr>
      <vt:lpstr>Bi Variate Analysis</vt:lpstr>
      <vt:lpstr>Bi Variate Analysis</vt:lpstr>
      <vt:lpstr>Bi 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Sreejith Sreekumaran (sreesree)</cp:lastModifiedBy>
  <cp:revision>71</cp:revision>
  <dcterms:created xsi:type="dcterms:W3CDTF">2016-06-09T08:16:28Z</dcterms:created>
  <dcterms:modified xsi:type="dcterms:W3CDTF">2021-02-21T07:13:25Z</dcterms:modified>
</cp:coreProperties>
</file>