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93" r:id="rId6"/>
    <p:sldId id="278" r:id="rId7"/>
    <p:sldId id="279" r:id="rId8"/>
    <p:sldId id="272" r:id="rId9"/>
    <p:sldId id="280" r:id="rId10"/>
    <p:sldId id="274" r:id="rId11"/>
    <p:sldId id="294" r:id="rId12"/>
    <p:sldId id="290" r:id="rId13"/>
    <p:sldId id="292" r:id="rId14"/>
    <p:sldId id="273" r:id="rId15"/>
    <p:sldId id="275" r:id="rId16"/>
    <p:sldId id="276" r:id="rId17"/>
    <p:sldId id="295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660" dt="2021-02-20T14:00:0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6025"/>
  </p:normalViewPr>
  <p:slideViewPr>
    <p:cSldViewPr snapToGrid="0">
      <p:cViewPr varScale="1">
        <p:scale>
          <a:sx n="105" d="100"/>
          <a:sy n="105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4:01:15.896" v="5430" actId="478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4:01:15.896" v="5430" actId="478"/>
        <pc:sldMkLst>
          <pc:docMk/>
          <pc:sldMk cId="1399706687" sldId="265"/>
        </pc:sldMkLst>
        <pc:spChg chg="mod or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5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7" creationId="{9B7AD9F6-8CE7-4299-8FC6-328F4DCD3FF9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D28708CC-C2D7-2749-BFAB-DC009CD4974A}" dt="2021-02-20T14:01:00.280" v="5425" actId="26606"/>
          <ac:spMkLst>
            <pc:docMk/>
            <pc:sldMk cId="1399706687" sldId="265"/>
            <ac:spMk id="18" creationId="{B50AB553-2A96-4A92-96F2-93548E096954}"/>
          </ac:spMkLst>
        </pc:spChg>
        <pc:spChg chg="add del">
          <ac:chgData name="Ravi Ramchandran" userId="bddc7abb-9747-4edc-a560-56c3ed00e947" providerId="ADAL" clId="{D28708CC-C2D7-2749-BFAB-DC009CD4974A}" dt="2021-02-20T14:01:08.666" v="5427" actId="26606"/>
          <ac:spMkLst>
            <pc:docMk/>
            <pc:sldMk cId="1399706687" sldId="265"/>
            <ac:spMk id="20" creationId="{6EE0B6E2-7CE8-4D86-87FC-4B58A7D8E759}"/>
          </ac:spMkLst>
        </pc:spChg>
        <pc:spChg chg="ad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22" creationId="{B670DBD5-770C-4383-9F54-5B86E86BD5BB}"/>
          </ac:spMkLst>
        </pc:spChg>
        <pc:graphicFrameChg chg="mod ord modGraphic">
          <ac:chgData name="Ravi Ramchandran" userId="bddc7abb-9747-4edc-a560-56c3ed00e947" providerId="ADAL" clId="{D28708CC-C2D7-2749-BFAB-DC009CD4974A}" dt="2021-02-20T14:01:08.670" v="5428" actId="26606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del">
          <ac:chgData name="Ravi Ramchandran" userId="bddc7abb-9747-4edc-a560-56c3ed00e947" providerId="ADAL" clId="{D28708CC-C2D7-2749-BFAB-DC009CD4974A}" dt="2021-02-20T14:01:15.896" v="5430" actId="478"/>
          <ac:picMkLst>
            <pc:docMk/>
            <pc:sldMk cId="1399706687" sldId="265"/>
            <ac:picMk id="11" creationId="{2EF59BC9-DCEF-0142-B1CA-F460EB357B5F}"/>
          </ac:picMkLst>
        </pc:picChg>
        <pc:picChg chg="del">
          <ac:chgData name="Ravi Ramchandran" userId="bddc7abb-9747-4edc-a560-56c3ed00e947" providerId="ADAL" clId="{D28708CC-C2D7-2749-BFAB-DC009CD4974A}" dt="2021-02-20T14:01:11.997" v="5429" actId="478"/>
          <ac:picMkLst>
            <pc:docMk/>
            <pc:sldMk cId="1399706687" sldId="265"/>
            <ac:picMk id="13" creationId="{6E35B51C-4D88-6346-AC3F-32A2B8267239}"/>
          </ac:picMkLst>
        </pc:pic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 del">
        <pc:chgData name="Ravi Ramchandran" userId="bddc7abb-9747-4edc-a560-56c3ed00e947" providerId="ADAL" clId="{D28708CC-C2D7-2749-BFAB-DC009CD4974A}" dt="2021-02-20T13:46:00.784" v="4455" actId="2696"/>
        <pc:sldMkLst>
          <pc:docMk/>
          <pc:sldMk cId="2753257015" sldId="270"/>
        </pc:sldMkLst>
      </pc:sldChg>
      <pc:sldChg chg="addSp delSp modSp add del setBg delDesignElem">
        <pc:chgData name="Ravi Ramchandran" userId="bddc7abb-9747-4edc-a560-56c3ed00e947" providerId="ADAL" clId="{D28708CC-C2D7-2749-BFAB-DC009CD4974A}" dt="2021-02-20T13:46:10.677" v="4457" actId="2696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3:16.169" v="4943" actId="20577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3:53:16.169" v="4943" actId="20577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8:18.431" v="4549" actId="20577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48:18.431" v="4549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5:49.206" v="4454" actId="1076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5:49.206" v="4454" actId="1076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0:31.467" v="4816" actId="20577"/>
        <pc:sldMkLst>
          <pc:docMk/>
          <pc:sldMk cId="2271957360" sldId="276"/>
        </pc:sldMkLst>
        <pc:graphicFrameChg chg="mod">
          <ac:chgData name="Ravi Ramchandran" userId="bddc7abb-9747-4edc-a560-56c3ed00e947" providerId="ADAL" clId="{D28708CC-C2D7-2749-BFAB-DC009CD4974A}" dt="2021-02-20T13:50:31.467" v="4816" actId="20577"/>
          <ac:graphicFrameMkLst>
            <pc:docMk/>
            <pc:sldMk cId="2271957360" sldId="276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46:49.288" v="4461" actId="478"/>
          <ac:picMkLst>
            <pc:docMk/>
            <pc:sldMk cId="2271957360" sldId="276"/>
            <ac:picMk id="14340" creationId="{6E182222-3531-394B-8B8F-063D5868DBE4}"/>
          </ac:picMkLst>
        </pc:picChg>
        <pc:picChg chg="del">
          <ac:chgData name="Ravi Ramchandran" userId="bddc7abb-9747-4edc-a560-56c3ed00e947" providerId="ADAL" clId="{D28708CC-C2D7-2749-BFAB-DC009CD4974A}" dt="2021-02-20T13:46:38.776" v="4458" actId="478"/>
          <ac:picMkLst>
            <pc:docMk/>
            <pc:sldMk cId="2271957360" sldId="276"/>
            <ac:picMk id="14342" creationId="{BF7C9086-DA13-3D45-BF80-EFB286D1522C}"/>
          </ac:picMkLst>
        </pc:picChg>
        <pc:picChg chg="add mod">
          <ac:chgData name="Ravi Ramchandran" userId="bddc7abb-9747-4edc-a560-56c3ed00e947" providerId="ADAL" clId="{D28708CC-C2D7-2749-BFAB-DC009CD4974A}" dt="2021-02-20T13:47:24.472" v="4465" actId="1076"/>
          <ac:picMkLst>
            <pc:docMk/>
            <pc:sldMk cId="2271957360" sldId="276"/>
            <ac:picMk id="16386" creationId="{27EF984B-06B9-6A4A-93F2-5EB7224205A8}"/>
          </ac:picMkLst>
        </pc:picChg>
        <pc:picChg chg="add mod">
          <ac:chgData name="Ravi Ramchandran" userId="bddc7abb-9747-4edc-a560-56c3ed00e947" providerId="ADAL" clId="{D28708CC-C2D7-2749-BFAB-DC009CD4974A}" dt="2021-02-20T13:47:40.649" v="4468" actId="1076"/>
          <ac:picMkLst>
            <pc:docMk/>
            <pc:sldMk cId="2271957360" sldId="276"/>
            <ac:picMk id="16388" creationId="{321D025C-C57C-7D42-AC08-1A10F66AB79D}"/>
          </ac:picMkLst>
        </pc:picChg>
      </pc:sldChg>
    </pc:docChg>
  </pc:docChgLst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as the year is going to end.  Any targets being met by LC ?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07B80B-2CB1-9E41-BD76-635D87DC620B}">
      <dgm:prSet custT="1"/>
      <dgm:spPr/>
      <dgm:t>
        <a:bodyPr/>
        <a:lstStyle/>
        <a:p>
          <a:pPr rtl="0"/>
          <a:r>
            <a:rPr lang="en-IN" sz="2000" dirty="0"/>
            <a:t>Small Business has default rate of 26%.</a:t>
          </a:r>
          <a:endParaRPr lang="en-IN" sz="1600" dirty="0"/>
        </a:p>
      </dgm:t>
    </dgm:pt>
    <dgm:pt modelId="{D32DADA5-14B4-4B4B-B057-CBA3E684EBF4}" type="parTrans" cxnId="{CDD1694F-5E8D-FF46-BBC2-55BA68E3F7F8}">
      <dgm:prSet/>
      <dgm:spPr/>
      <dgm:t>
        <a:bodyPr/>
        <a:lstStyle/>
        <a:p>
          <a:endParaRPr lang="en-GB"/>
        </a:p>
      </dgm:t>
    </dgm:pt>
    <dgm:pt modelId="{463E5EB3-17CB-4F45-A346-7F0E60819FBD}" type="sibTrans" cxnId="{CDD1694F-5E8D-FF46-BBC2-55BA68E3F7F8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Purpose</a:t>
          </a:r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ScaleY="70419" custLinFactNeighborX="-60920" custLinFactNeighborY="299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 custScaleY="131144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CDD1694F-5E8D-FF46-BBC2-55BA68E3F7F8}" srcId="{EA405FDA-92E1-6A40-BCDC-E7690D127395}" destId="{E407B80B-2CB1-9E41-BD76-635D87DC620B}" srcOrd="0" destOrd="0" parTransId="{D32DADA5-14B4-4B4B-B057-CBA3E684EBF4}" sibTransId="{463E5EB3-17CB-4F45-A346-7F0E60819FBD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0FBFE3EB-E7D9-3C46-A325-573383B76D0C}" type="presOf" srcId="{E407B80B-2CB1-9E41-BD76-635D87DC620B}" destId="{49B4C25E-35E0-4D43-BCD6-A811CEDB6D93}" srcOrd="0" destOrd="0" presId="urn:microsoft.com/office/officeart/2005/8/layout/vList2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pPr rtl="0"/>
          <a:r>
            <a:rPr lang="en-IN" dirty="0"/>
            <a:t>Nearly 30% of all loans in Grades F and G see a default. </a:t>
          </a:r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Grade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47812044-BF16-A945-8E4D-494BB71A502E}">
      <dgm:prSet/>
      <dgm:spPr/>
      <dgm:t>
        <a:bodyPr/>
        <a:lstStyle/>
        <a:p>
          <a:pPr rtl="0"/>
          <a:r>
            <a:rPr lang="en-IN" dirty="0"/>
            <a:t>Grade E onwards are risky and less numerous.</a:t>
          </a:r>
        </a:p>
      </dgm:t>
    </dgm:pt>
    <dgm:pt modelId="{76EBF3EA-770B-F745-8887-FF0AD9BD65C6}" type="parTrans" cxnId="{759474D2-8495-B640-999E-E4D06D64C2B5}">
      <dgm:prSet/>
      <dgm:spPr/>
      <dgm:t>
        <a:bodyPr/>
        <a:lstStyle/>
        <a:p>
          <a:endParaRPr lang="en-GB"/>
        </a:p>
      </dgm:t>
    </dgm:pt>
    <dgm:pt modelId="{48B2BFF4-18FA-FC45-90F5-91C4311C4FA7}" type="sibTrans" cxnId="{759474D2-8495-B640-999E-E4D06D64C2B5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ScaleY="93976" custLinFactNeighborY="-15409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12C6D8AE-0F05-6C47-A9E8-0B224D79BB28}" type="presOf" srcId="{47812044-BF16-A945-8E4D-494BB71A502E}" destId="{E426E2C2-7883-B943-B765-ECE2411BC7B5}" srcOrd="0" destOrd="1" presId="urn:microsoft.com/office/officeart/2005/8/layout/vList2"/>
    <dgm:cxn modelId="{759474D2-8495-B640-999E-E4D06D64C2B5}" srcId="{83395F50-F07A-F248-960D-FF2064ABB2B7}" destId="{47812044-BF16-A945-8E4D-494BB71A502E}" srcOrd="1" destOrd="0" parTransId="{76EBF3EA-770B-F745-8887-FF0AD9BD65C6}" sibTransId="{48B2BFF4-18FA-FC45-90F5-91C4311C4FA7}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US" dirty="0"/>
            <a:t>Almost 25% of all charged off Loans have duration of 60 months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Term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50E7CBF1-8521-FD4F-873F-B671EED445C1}">
      <dgm:prSet/>
      <dgm:spPr/>
      <dgm:t>
        <a:bodyPr/>
        <a:lstStyle/>
        <a:p>
          <a:r>
            <a:rPr lang="en-US" dirty="0"/>
            <a:t>Higher the term means higher the probability of Default</a:t>
          </a:r>
          <a:endParaRPr lang="en-IN" dirty="0"/>
        </a:p>
      </dgm:t>
    </dgm:pt>
    <dgm:pt modelId="{70DECD6F-B80C-7144-A737-FB652EF5D109}" type="parTrans" cxnId="{AD34C15F-1646-D847-9EB3-5476D8080CC8}">
      <dgm:prSet/>
      <dgm:spPr/>
      <dgm:t>
        <a:bodyPr/>
        <a:lstStyle/>
        <a:p>
          <a:endParaRPr lang="en-GB"/>
        </a:p>
      </dgm:t>
    </dgm:pt>
    <dgm:pt modelId="{EB5F5D90-E5B8-E742-80FE-7135D3BCB763}" type="sibTrans" cxnId="{AD34C15F-1646-D847-9EB3-5476D8080CC8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AD34C15F-1646-D847-9EB3-5476D8080CC8}" srcId="{EA405FDA-92E1-6A40-BCDC-E7690D127395}" destId="{50E7CBF1-8521-FD4F-873F-B671EED445C1}" srcOrd="1" destOrd="0" parTransId="{70DECD6F-B80C-7144-A737-FB652EF5D109}" sibTransId="{EB5F5D90-E5B8-E742-80FE-7135D3BCB763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8984BAE7-4A22-4648-AFC9-3961D9FAE253}" type="presOf" srcId="{50E7CBF1-8521-FD4F-873F-B671EED445C1}" destId="{49B4C25E-35E0-4D43-BCD6-A811CEDB6D93}" srcOrd="0" destOrd="1" presId="urn:microsoft.com/office/officeart/2005/8/layout/vList2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US" dirty="0"/>
            <a:t>'Non Verified' loans is very high. LC should take steps to verify these loans.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Verification Status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E4EB53-F7CA-E74A-AA3E-EC2A34F7D3ED}">
      <dgm:prSet/>
      <dgm:spPr/>
      <dgm:t>
        <a:bodyPr/>
        <a:lstStyle/>
        <a:p>
          <a:r>
            <a:rPr lang="en-US" dirty="0"/>
            <a:t>Verified loans show more charged Off percentage as compared to Not verified loans. </a:t>
          </a:r>
        </a:p>
      </dgm:t>
    </dgm:pt>
    <dgm:pt modelId="{560FAAE6-80F6-1645-8F27-68916A451E69}" type="parTrans" cxnId="{66231CC7-9DA9-9C40-A00B-487E0012FBAF}">
      <dgm:prSet/>
      <dgm:spPr/>
      <dgm:t>
        <a:bodyPr/>
        <a:lstStyle/>
        <a:p>
          <a:endParaRPr lang="en-GB"/>
        </a:p>
      </dgm:t>
    </dgm:pt>
    <dgm:pt modelId="{A2ABE832-F0F9-7946-9551-F504CD9100F9}" type="sibTrans" cxnId="{66231CC7-9DA9-9C40-A00B-487E0012FBAF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ECB92F65-722F-A044-B0D0-C7A5B0062ECE}" type="presOf" srcId="{84E4EB53-F7CA-E74A-AA3E-EC2A34F7D3ED}" destId="{E426E2C2-7883-B943-B765-ECE2411BC7B5}" srcOrd="0" destOrd="1" presId="urn:microsoft.com/office/officeart/2005/8/layout/vList2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66231CC7-9DA9-9C40-A00B-487E0012FBAF}" srcId="{83395F50-F07A-F248-960D-FF2064ABB2B7}" destId="{84E4EB53-F7CA-E74A-AA3E-EC2A34F7D3ED}" srcOrd="1" destOrd="0" parTransId="{560FAAE6-80F6-1645-8F27-68916A451E69}" sibTransId="{A2ABE832-F0F9-7946-9551-F504CD9100F9}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pPr rtl="0"/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Loan to Income Ratio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B41535E8-8916-584E-A0E7-E2767B06A06A}">
      <dgm:prSet/>
      <dgm:spPr/>
      <dgm:t>
        <a:bodyPr/>
        <a:lstStyle/>
        <a:p>
          <a:r>
            <a:rPr lang="en-IN" dirty="0"/>
            <a:t>Loan amount of 30% and above of the total income is having probability to default.</a:t>
          </a:r>
        </a:p>
      </dgm:t>
    </dgm:pt>
    <dgm:pt modelId="{E89E3F9D-CCD2-CF44-B19C-8365BD45E18C}" type="parTrans" cxnId="{93F5D0C1-1BAC-ED41-AA7A-328F07A65B5F}">
      <dgm:prSet/>
      <dgm:spPr/>
    </dgm:pt>
    <dgm:pt modelId="{5A5E0BAB-1220-0440-A956-4C331BB98033}" type="sibTrans" cxnId="{93F5D0C1-1BAC-ED41-AA7A-328F07A65B5F}">
      <dgm:prSet/>
      <dgm:spPr/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33182" custLinFactNeighborY="2425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C4CD3CB3-B99B-5846-A9EC-25855A81E933}" type="presOf" srcId="{B41535E8-8916-584E-A0E7-E2767B06A06A}" destId="{49B4C25E-35E0-4D43-BCD6-A811CEDB6D93}" srcOrd="0" destOrd="1" presId="urn:microsoft.com/office/officeart/2005/8/layout/vList2"/>
    <dgm:cxn modelId="{93F5D0C1-1BAC-ED41-AA7A-328F07A65B5F}" srcId="{EA405FDA-92E1-6A40-BCDC-E7690D127395}" destId="{B41535E8-8916-584E-A0E7-E2767B06A06A}" srcOrd="1" destOrd="0" parTransId="{E89E3F9D-CCD2-CF44-B19C-8365BD45E18C}" sibTransId="{5A5E0BAB-1220-0440-A956-4C331BB98033}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GB" dirty="0"/>
            <a:t>Loan defaults are higher at lower income and reduces as the income goes up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Annual Income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Grade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Verification is done for higher amounts but defaults are higher at larger amounts too.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204885E-A06C-E943-9A38-3D2670387E2E}">
      <dgm:prSet/>
      <dgm:spPr/>
      <dgm:t>
        <a:bodyPr/>
        <a:lstStyle/>
        <a:p>
          <a:r>
            <a:rPr lang="en-IN" dirty="0"/>
            <a:t>LC should continue doing the same</a:t>
          </a:r>
        </a:p>
      </dgm:t>
    </dgm:pt>
    <dgm:pt modelId="{205F5B8E-2E64-4042-996A-3539CEA8C707}" type="parTrans" cxnId="{5B93D0D5-CD7B-A04E-84E4-DDAC93CDD8BB}">
      <dgm:prSet/>
      <dgm:spPr/>
      <dgm:t>
        <a:bodyPr/>
        <a:lstStyle/>
        <a:p>
          <a:endParaRPr lang="en-GB"/>
        </a:p>
      </dgm:t>
    </dgm:pt>
    <dgm:pt modelId="{817EFB00-F1CA-BA44-8FD8-B20491AB5B53}" type="sibTrans" cxnId="{5B93D0D5-CD7B-A04E-84E4-DDAC93CDD8BB}">
      <dgm:prSet/>
      <dgm:spPr/>
      <dgm:t>
        <a:bodyPr/>
        <a:lstStyle/>
        <a:p>
          <a:endParaRPr lang="en-GB"/>
        </a:p>
      </dgm:t>
    </dgm:pt>
    <dgm:pt modelId="{6C19B299-D079-BF4E-BADD-9EDA0EBFFE9E}">
      <dgm:prSet/>
      <dgm:spPr/>
      <dgm:t>
        <a:bodyPr/>
        <a:lstStyle/>
        <a:p>
          <a:r>
            <a:rPr lang="en-IN" dirty="0"/>
            <a:t>However Verification process should be tightened further as Verification is not providing right results</a:t>
          </a:r>
        </a:p>
      </dgm:t>
    </dgm:pt>
    <dgm:pt modelId="{5F5FDA2C-816E-A44A-BD9A-2952CEE8462A}" type="parTrans" cxnId="{8D018561-2AFE-994E-869C-835BFEFFB1DB}">
      <dgm:prSet/>
      <dgm:spPr/>
      <dgm:t>
        <a:bodyPr/>
        <a:lstStyle/>
        <a:p>
          <a:endParaRPr lang="en-GB"/>
        </a:p>
      </dgm:t>
    </dgm:pt>
    <dgm:pt modelId="{576E799D-722D-2740-88BF-6B5D41ABF21C}" type="sibTrans" cxnId="{8D018561-2AFE-994E-869C-835BFEFFB1D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2EFD334B-F941-194D-A170-BD253D89051D}" type="presOf" srcId="{5204885E-A06C-E943-9A38-3D2670387E2E}" destId="{03642259-9D16-4245-8C70-36CC48279043}" srcOrd="0" destOrd="1" presId="urn:microsoft.com/office/officeart/2005/8/layout/vList2"/>
    <dgm:cxn modelId="{8D018561-2AFE-994E-869C-835BFEFFB1DB}" srcId="{F3ECB37C-E80F-1743-AF13-C4FC712AEEEF}" destId="{6C19B299-D079-BF4E-BADD-9EDA0EBFFE9E}" srcOrd="2" destOrd="0" parTransId="{5F5FDA2C-816E-A44A-BD9A-2952CEE8462A}" sibTransId="{576E799D-722D-2740-88BF-6B5D41ABF21C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A5FD43B5-8666-1C45-A666-4F193A8A5279}" type="presOf" srcId="{6C19B299-D079-BF4E-BADD-9EDA0EBFFE9E}" destId="{03642259-9D16-4245-8C70-36CC48279043}" srcOrd="0" destOrd="2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5B93D0D5-CD7B-A04E-84E4-DDAC93CDD8BB}" srcId="{F3ECB37C-E80F-1743-AF13-C4FC712AEEEF}" destId="{5204885E-A06C-E943-9A38-3D2670387E2E}" srcOrd="1" destOrd="0" parTransId="{205F5B8E-2E64-4042-996A-3539CEA8C707}" sibTransId="{817EFB00-F1CA-BA44-8FD8-B20491AB5B5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There is a bias towards Rented and Mortgaged Loan Seekers 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House Ownership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14EC5FB0-13EC-E648-A34A-E9871F391906}">
      <dgm:prSet/>
      <dgm:spPr/>
      <dgm:t>
        <a:bodyPr/>
        <a:lstStyle/>
        <a:p>
          <a:r>
            <a:rPr lang="en-IN" dirty="0"/>
            <a:t>LC should prefer Mortgaged Owners over Rented ones as the probability is marginally lower on Mortgaged </a:t>
          </a:r>
          <a:r>
            <a:rPr lang="en-IN" dirty="0" err="1"/>
            <a:t>Seekes</a:t>
          </a:r>
          <a:endParaRPr lang="en-IN" dirty="0"/>
        </a:p>
      </dgm:t>
    </dgm:pt>
    <dgm:pt modelId="{0193D433-6BBF-744B-8318-9321FD461B41}" type="parTrans" cxnId="{8811F276-9B84-9A4F-8C8D-B5D43D380F4F}">
      <dgm:prSet/>
      <dgm:spPr/>
      <dgm:t>
        <a:bodyPr/>
        <a:lstStyle/>
        <a:p>
          <a:endParaRPr lang="en-GB"/>
        </a:p>
      </dgm:t>
    </dgm:pt>
    <dgm:pt modelId="{6F3D0766-EF10-9241-9D70-87BC1B8115BE}" type="sibTrans" cxnId="{8811F276-9B84-9A4F-8C8D-B5D43D380F4F}">
      <dgm:prSet/>
      <dgm:spPr/>
      <dgm:t>
        <a:bodyPr/>
        <a:lstStyle/>
        <a:p>
          <a:endParaRPr lang="en-GB"/>
        </a:p>
      </dgm:t>
    </dgm:pt>
    <dgm:pt modelId="{C284F277-8197-D94F-8FC7-E54F27586917}">
      <dgm:prSet/>
      <dgm:spPr/>
      <dgm:t>
        <a:bodyPr/>
        <a:lstStyle/>
        <a:p>
          <a:r>
            <a:rPr lang="en-IN" dirty="0"/>
            <a:t>Other Category should be strictly avoided</a:t>
          </a:r>
        </a:p>
      </dgm:t>
    </dgm:pt>
    <dgm:pt modelId="{5F285733-5C77-E24F-8940-03B91F750C40}" type="parTrans" cxnId="{879C7CD2-E274-C148-81A8-E3DDF04E3830}">
      <dgm:prSet/>
      <dgm:spPr/>
      <dgm:t>
        <a:bodyPr/>
        <a:lstStyle/>
        <a:p>
          <a:endParaRPr lang="en-GB"/>
        </a:p>
      </dgm:t>
    </dgm:pt>
    <dgm:pt modelId="{0B4C054D-7842-D34C-BCEC-9386A6C4A8B3}" type="sibTrans" cxnId="{879C7CD2-E274-C148-81A8-E3DDF04E383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8237B736-F79C-0641-8855-BB0960887CD7}" type="presOf" srcId="{C284F277-8197-D94F-8FC7-E54F27586917}" destId="{03642259-9D16-4245-8C70-36CC48279043}" srcOrd="0" destOrd="2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592034A-3E8D-0F41-8AFB-3278242AB657}" type="presOf" srcId="{14EC5FB0-13EC-E648-A34A-E9871F391906}" destId="{03642259-9D16-4245-8C70-36CC48279043}" srcOrd="0" destOrd="1" presId="urn:microsoft.com/office/officeart/2005/8/layout/vList2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811F276-9B84-9A4F-8C8D-B5D43D380F4F}" srcId="{F3ECB37C-E80F-1743-AF13-C4FC712AEEEF}" destId="{14EC5FB0-13EC-E648-A34A-E9871F391906}" srcOrd="1" destOrd="0" parTransId="{0193D433-6BBF-744B-8318-9321FD461B41}" sibTransId="{6F3D0766-EF10-9241-9D70-87BC1B8115BE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879C7CD2-E274-C148-81A8-E3DDF04E3830}" srcId="{F3ECB37C-E80F-1743-AF13-C4FC712AEEEF}" destId="{C284F277-8197-D94F-8FC7-E54F27586917}" srcOrd="2" destOrd="0" parTransId="{5F285733-5C77-E24F-8940-03B91F750C40}" sibTransId="{0B4C054D-7842-D34C-BCEC-9386A6C4A8B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Higher loan amount is associated with longer terms and high defaults.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pPr rtl="0"/>
          <a:r>
            <a:rPr lang="en-IN" dirty="0"/>
            <a:t>Loan Amount, </a:t>
          </a:r>
          <a:r>
            <a:rPr lang="en-IN" dirty="0" err="1"/>
            <a:t>Revol</a:t>
          </a:r>
          <a:r>
            <a:rPr lang="en-IN" dirty="0"/>
            <a:t> Util, Grade, Open </a:t>
          </a:r>
          <a:r>
            <a:rPr lang="en-IN" dirty="0" err="1"/>
            <a:t>Acc</a:t>
          </a:r>
          <a:r>
            <a:rPr lang="en-IN" dirty="0"/>
            <a:t> and DTI range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0C9F3EC1-E2DA-A74F-85F0-2881ABA96433}">
      <dgm:prSet/>
      <dgm:spPr/>
      <dgm:t>
        <a:bodyPr/>
        <a:lstStyle/>
        <a:p>
          <a:pPr rtl="0"/>
          <a:r>
            <a:rPr lang="en-IN" dirty="0"/>
            <a:t> Grade decreases as revolving credit line increases.</a:t>
          </a:r>
        </a:p>
      </dgm:t>
    </dgm:pt>
    <dgm:pt modelId="{EA0B4A16-2471-624F-A69B-258F94582E77}" type="parTrans" cxnId="{4EDEE53C-F55F-E044-8AF8-AF3A7AC8A10B}">
      <dgm:prSet/>
      <dgm:spPr/>
    </dgm:pt>
    <dgm:pt modelId="{01AF1F5B-6FE8-1341-ACC1-07B17A9A4407}" type="sibTrans" cxnId="{4EDEE53C-F55F-E044-8AF8-AF3A7AC8A10B}">
      <dgm:prSet/>
      <dgm:spPr/>
    </dgm:pt>
    <dgm:pt modelId="{BC8A5196-4AB3-AF4B-B798-0B84C29C0FB6}">
      <dgm:prSet/>
      <dgm:spPr/>
      <dgm:t>
        <a:bodyPr/>
        <a:lstStyle/>
        <a:p>
          <a:pPr rtl="0"/>
          <a:r>
            <a:rPr lang="en-IN" dirty="0"/>
            <a:t> DTI increases as the open accounts increases </a:t>
          </a:r>
        </a:p>
      </dgm:t>
    </dgm:pt>
    <dgm:pt modelId="{27DA2716-E7EC-2040-8CFC-130347C7B864}" type="parTrans" cxnId="{0CDFBB80-DF6D-6F4C-A4F0-DB37EBB757DA}">
      <dgm:prSet/>
      <dgm:spPr/>
    </dgm:pt>
    <dgm:pt modelId="{A681DDCF-D259-CB41-A079-02762FA013A4}" type="sibTrans" cxnId="{0CDFBB80-DF6D-6F4C-A4F0-DB37EBB757DA}">
      <dgm:prSet/>
      <dgm:spPr/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ScaleY="55630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FE5D433B-A341-4347-B29C-50CF43103D77}" type="presOf" srcId="{0C9F3EC1-E2DA-A74F-85F0-2881ABA96433}" destId="{03642259-9D16-4245-8C70-36CC48279043}" srcOrd="0" destOrd="1" presId="urn:microsoft.com/office/officeart/2005/8/layout/vList2"/>
    <dgm:cxn modelId="{4EDEE53C-F55F-E044-8AF8-AF3A7AC8A10B}" srcId="{F3ECB37C-E80F-1743-AF13-C4FC712AEEEF}" destId="{0C9F3EC1-E2DA-A74F-85F0-2881ABA96433}" srcOrd="1" destOrd="0" parTransId="{EA0B4A16-2471-624F-A69B-258F94582E77}" sibTransId="{01AF1F5B-6FE8-1341-ACC1-07B17A9A4407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0CDFBB80-DF6D-6F4C-A4F0-DB37EBB757DA}" srcId="{F3ECB37C-E80F-1743-AF13-C4FC712AEEEF}" destId="{BC8A5196-4AB3-AF4B-B798-0B84C29C0FB6}" srcOrd="2" destOrd="0" parTransId="{27DA2716-E7EC-2040-8CFC-130347C7B864}" sibTransId="{A681DDCF-D259-CB41-A079-02762FA013A4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A76177F2-3904-BB4A-9D8F-02CB9686393A}" type="presOf" srcId="{BC8A5196-4AB3-AF4B-B798-0B84C29C0FB6}" destId="{03642259-9D16-4245-8C70-36CC48279043}" srcOrd="0" destOrd="2" presId="urn:microsoft.com/office/officeart/2005/8/layout/vList2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Start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Continue Charging Higher Loan Rates</a:t>
          </a:r>
        </a:p>
      </dgm:t>
    </dgm:pt>
    <dgm:pt modelId="{0714FF9F-A0EB-4048-AFE2-2E8B77476155}" type="parTrans" cxnId="{B6E03B68-7983-8A43-B6F0-F037B2506147}">
      <dgm:prSet/>
      <dgm:spPr/>
      <dgm:t>
        <a:bodyPr/>
        <a:lstStyle/>
        <a:p>
          <a:endParaRPr lang="en-GB"/>
        </a:p>
      </dgm:t>
    </dgm:pt>
    <dgm:pt modelId="{F5FAF71B-5DFE-6F42-884A-FB2A6C80F257}" type="sibTrans" cxnId="{B6E03B68-7983-8A43-B6F0-F037B2506147}">
      <dgm:prSet/>
      <dgm:spPr/>
      <dgm:t>
        <a:bodyPr/>
        <a:lstStyle/>
        <a:p>
          <a:endParaRPr lang="en-GB"/>
        </a:p>
      </dgm:t>
    </dgm:pt>
    <dgm:pt modelId="{E2652E79-9EA4-4D48-8927-96DE5CFE5445}">
      <dgm:prSet/>
      <dgm:spPr/>
      <dgm:t>
        <a:bodyPr/>
        <a:lstStyle/>
        <a:p>
          <a:r>
            <a:rPr lang="en-IN" dirty="0"/>
            <a:t>Avoid Higher Terms of 60 months</a:t>
          </a:r>
        </a:p>
      </dgm:t>
    </dgm:pt>
    <dgm:pt modelId="{1E0F7BCE-6C98-F148-9A59-E2197F33360E}" type="parTrans" cxnId="{839F504F-AA41-4248-B5F8-4D157D9C2024}">
      <dgm:prSet/>
      <dgm:spPr/>
      <dgm:t>
        <a:bodyPr/>
        <a:lstStyle/>
        <a:p>
          <a:endParaRPr lang="en-GB"/>
        </a:p>
      </dgm:t>
    </dgm:pt>
    <dgm:pt modelId="{5718DDE6-0AB1-064F-9DF9-69FEFE9DDCE7}" type="sibTrans" cxnId="{839F504F-AA41-4248-B5F8-4D157D9C2024}">
      <dgm:prSet/>
      <dgm:spPr/>
      <dgm:t>
        <a:bodyPr/>
        <a:lstStyle/>
        <a:p>
          <a:endParaRPr lang="en-GB"/>
        </a:p>
      </dgm:t>
    </dgm:pt>
    <dgm:pt modelId="{029284E4-6312-3C43-B01A-13FDCEC23D33}">
      <dgm:prSet/>
      <dgm:spPr/>
      <dgm:t>
        <a:bodyPr/>
        <a:lstStyle/>
        <a:p>
          <a:r>
            <a:rPr lang="en-IN" dirty="0"/>
            <a:t>Consider higher margin on Riskier loans</a:t>
          </a:r>
        </a:p>
      </dgm:t>
    </dgm:pt>
    <dgm:pt modelId="{F4621DF2-D8E1-0945-8A1C-003197983F64}" type="parTrans" cxnId="{F25534ED-37F2-5046-A3E2-8A0DD56A0428}">
      <dgm:prSet/>
      <dgm:spPr/>
      <dgm:t>
        <a:bodyPr/>
        <a:lstStyle/>
        <a:p>
          <a:endParaRPr lang="en-GB"/>
        </a:p>
      </dgm:t>
    </dgm:pt>
    <dgm:pt modelId="{65B2B5C5-25EC-EA4C-A884-4B420024BD2F}" type="sibTrans" cxnId="{F25534ED-37F2-5046-A3E2-8A0DD56A0428}">
      <dgm:prSet/>
      <dgm:spPr/>
      <dgm:t>
        <a:bodyPr/>
        <a:lstStyle/>
        <a:p>
          <a:endParaRPr lang="en-GB"/>
        </a:p>
      </dgm:t>
    </dgm:pt>
    <dgm:pt modelId="{AE89B9E6-1D73-5B4B-AB58-A8F91FEB76FE}">
      <dgm:prSet/>
      <dgm:spPr/>
      <dgm:t>
        <a:bodyPr/>
        <a:lstStyle/>
        <a:p>
          <a:r>
            <a:rPr lang="en-IN" b="0" i="0" dirty="0"/>
            <a:t>LC should restrict lending to applicants having DTI &gt;17</a:t>
          </a:r>
          <a:endParaRPr lang="en-IN" dirty="0"/>
        </a:p>
      </dgm:t>
    </dgm:pt>
    <dgm:pt modelId="{E4DAFE28-0278-D647-AB8F-5B1152B7AAE2}" type="parTrans" cxnId="{9E930AA7-8F99-6F44-A3A9-A23C7FD0FBBE}">
      <dgm:prSet/>
      <dgm:spPr/>
      <dgm:t>
        <a:bodyPr/>
        <a:lstStyle/>
        <a:p>
          <a:endParaRPr lang="en-GB"/>
        </a:p>
      </dgm:t>
    </dgm:pt>
    <dgm:pt modelId="{8517E5CF-9782-D042-84BB-B8187DF0A628}" type="sibTrans" cxnId="{9E930AA7-8F99-6F44-A3A9-A23C7FD0FBBE}">
      <dgm:prSet/>
      <dgm:spPr/>
      <dgm:t>
        <a:bodyPr/>
        <a:lstStyle/>
        <a:p>
          <a:endParaRPr lang="en-GB"/>
        </a:p>
      </dgm:t>
    </dgm:pt>
    <dgm:pt modelId="{6A990AB0-44F6-414F-8D28-D7791939FBD7}">
      <dgm:prSet/>
      <dgm:spPr/>
      <dgm:t>
        <a:bodyPr/>
        <a:lstStyle/>
        <a:p>
          <a:r>
            <a:rPr lang="en-IN" dirty="0"/>
            <a:t>Avoid grade  categories E,F,G</a:t>
          </a:r>
        </a:p>
      </dgm:t>
    </dgm:pt>
    <dgm:pt modelId="{05DEFA4D-4716-DF4B-A7B9-F2EC0359999E}" type="parTrans" cxnId="{664E8160-6002-714B-8EF5-46103924DB6B}">
      <dgm:prSet/>
      <dgm:spPr/>
      <dgm:t>
        <a:bodyPr/>
        <a:lstStyle/>
        <a:p>
          <a:endParaRPr lang="en-GB"/>
        </a:p>
      </dgm:t>
    </dgm:pt>
    <dgm:pt modelId="{7E48FC1E-FD2B-F44F-9A58-73A5869BE3F2}" type="sibTrans" cxnId="{664E8160-6002-714B-8EF5-46103924DB6B}">
      <dgm:prSet/>
      <dgm:spPr/>
      <dgm:t>
        <a:bodyPr/>
        <a:lstStyle/>
        <a:p>
          <a:endParaRPr lang="en-GB"/>
        </a:p>
      </dgm:t>
    </dgm:pt>
    <dgm:pt modelId="{56AD7503-10E0-DA43-AC96-B4B029C68ADD}">
      <dgm:prSet/>
      <dgm:spPr/>
      <dgm:t>
        <a:bodyPr/>
        <a:lstStyle/>
        <a:p>
          <a:endParaRPr lang="en-IN" dirty="0"/>
        </a:p>
      </dgm:t>
    </dgm:pt>
    <dgm:pt modelId="{263BB8B2-5DA2-D948-AC34-F11ED6B0FD06}" type="parTrans" cxnId="{D114F5EB-DFD9-7343-A09E-B0BDBA2918DC}">
      <dgm:prSet/>
      <dgm:spPr/>
      <dgm:t>
        <a:bodyPr/>
        <a:lstStyle/>
        <a:p>
          <a:endParaRPr lang="en-GB"/>
        </a:p>
      </dgm:t>
    </dgm:pt>
    <dgm:pt modelId="{EFA0A601-427B-8D48-9E98-C8BD647083A9}" type="sibTrans" cxnId="{D114F5EB-DFD9-7343-A09E-B0BDBA2918DC}">
      <dgm:prSet/>
      <dgm:spPr/>
      <dgm:t>
        <a:bodyPr/>
        <a:lstStyle/>
        <a:p>
          <a:endParaRPr lang="en-GB"/>
        </a:p>
      </dgm:t>
    </dgm:pt>
    <dgm:pt modelId="{7605BE0E-2FA2-3048-AB93-B2541E6EBAC4}">
      <dgm:prSet/>
      <dgm:spPr/>
      <dgm:t>
        <a:bodyPr/>
        <a:lstStyle/>
        <a:p>
          <a:r>
            <a:rPr lang="en-IN" dirty="0"/>
            <a:t>Continue giving loans to Tenured Employees</a:t>
          </a:r>
        </a:p>
      </dgm:t>
    </dgm:pt>
    <dgm:pt modelId="{15EAFB6D-AEFF-134B-A444-930714B8C235}" type="parTrans" cxnId="{A3ED001F-598F-8B4E-A217-E0DB24FCE72D}">
      <dgm:prSet/>
      <dgm:spPr/>
      <dgm:t>
        <a:bodyPr/>
        <a:lstStyle/>
        <a:p>
          <a:endParaRPr lang="en-GB"/>
        </a:p>
      </dgm:t>
    </dgm:pt>
    <dgm:pt modelId="{C89E2221-91AA-E947-BB94-3439CB4B7A09}" type="sibTrans" cxnId="{A3ED001F-598F-8B4E-A217-E0DB24FCE72D}">
      <dgm:prSet/>
      <dgm:spPr/>
      <dgm:t>
        <a:bodyPr/>
        <a:lstStyle/>
        <a:p>
          <a:endParaRPr lang="en-GB"/>
        </a:p>
      </dgm:t>
    </dgm:pt>
    <dgm:pt modelId="{C84DEEDF-25E7-E349-9CF5-CC748E6D5C66}">
      <dgm:prSet/>
      <dgm:spPr/>
      <dgm:t>
        <a:bodyPr/>
        <a:lstStyle/>
        <a:p>
          <a:r>
            <a:rPr lang="en-IN" dirty="0"/>
            <a:t>Continue Lending Irrespective of Months</a:t>
          </a:r>
        </a:p>
      </dgm:t>
    </dgm:pt>
    <dgm:pt modelId="{D16771AF-6390-B44A-A216-F7E204FB9219}" type="parTrans" cxnId="{35BDC0E4-9EB9-4040-8964-22C1F1BEA962}">
      <dgm:prSet/>
      <dgm:spPr/>
      <dgm:t>
        <a:bodyPr/>
        <a:lstStyle/>
        <a:p>
          <a:endParaRPr lang="en-GB"/>
        </a:p>
      </dgm:t>
    </dgm:pt>
    <dgm:pt modelId="{A38D08D6-DA60-7F45-B02E-1287D113914B}" type="sibTrans" cxnId="{35BDC0E4-9EB9-4040-8964-22C1F1BEA962}">
      <dgm:prSet/>
      <dgm:spPr/>
      <dgm:t>
        <a:bodyPr/>
        <a:lstStyle/>
        <a:p>
          <a:endParaRPr lang="en-GB"/>
        </a:p>
      </dgm:t>
    </dgm:pt>
    <dgm:pt modelId="{8C6F3759-C427-ED49-91FE-555DD9341470}">
      <dgm:prSet/>
      <dgm:spPr/>
      <dgm:t>
        <a:bodyPr/>
        <a:lstStyle/>
        <a:p>
          <a:r>
            <a:rPr lang="en-IN" dirty="0"/>
            <a:t>Continue the Grading System</a:t>
          </a:r>
        </a:p>
      </dgm:t>
    </dgm:pt>
    <dgm:pt modelId="{56D068FC-F5C1-4747-BD4B-DB3CD4462D06}" type="parTrans" cxnId="{22FBFA09-F5F2-D546-A1B2-9DDA6556615C}">
      <dgm:prSet/>
      <dgm:spPr/>
      <dgm:t>
        <a:bodyPr/>
        <a:lstStyle/>
        <a:p>
          <a:endParaRPr lang="en-GB"/>
        </a:p>
      </dgm:t>
    </dgm:pt>
    <dgm:pt modelId="{5E76FC24-B49B-7A4D-B796-0637881C5F23}" type="sibTrans" cxnId="{22FBFA09-F5F2-D546-A1B2-9DDA6556615C}">
      <dgm:prSet/>
      <dgm:spPr/>
      <dgm:t>
        <a:bodyPr/>
        <a:lstStyle/>
        <a:p>
          <a:endParaRPr lang="en-GB"/>
        </a:p>
      </dgm:t>
    </dgm:pt>
    <dgm:pt modelId="{4C017231-0F07-6B44-A4F1-941FF3EE1740}">
      <dgm:prSet/>
      <dgm:spPr/>
      <dgm:t>
        <a:bodyPr/>
        <a:lstStyle/>
        <a:p>
          <a:r>
            <a:rPr lang="en-IN" dirty="0"/>
            <a:t>Tighten the Verification process which has holes</a:t>
          </a:r>
        </a:p>
      </dgm:t>
    </dgm:pt>
    <dgm:pt modelId="{42C8D01D-B300-8C45-AAAE-14B6D30B52DE}" type="parTrans" cxnId="{A8D2A262-2BFD-D347-863F-47099627A235}">
      <dgm:prSet/>
      <dgm:spPr/>
      <dgm:t>
        <a:bodyPr/>
        <a:lstStyle/>
        <a:p>
          <a:endParaRPr lang="en-GB"/>
        </a:p>
      </dgm:t>
    </dgm:pt>
    <dgm:pt modelId="{539B326C-FA29-D945-8D4B-9814E45A4306}" type="sibTrans" cxnId="{A8D2A262-2BFD-D347-863F-47099627A235}">
      <dgm:prSet/>
      <dgm:spPr/>
      <dgm:t>
        <a:bodyPr/>
        <a:lstStyle/>
        <a:p>
          <a:endParaRPr lang="en-GB"/>
        </a:p>
      </dgm:t>
    </dgm:pt>
    <dgm:pt modelId="{DE6F4AB8-E218-2B46-BF97-F46E25EA27FF}">
      <dgm:prSet/>
      <dgm:spPr/>
      <dgm:t>
        <a:bodyPr/>
        <a:lstStyle/>
        <a:p>
          <a:r>
            <a:rPr lang="en-IN" dirty="0"/>
            <a:t>Continue Verification for Higher Value Loans</a:t>
          </a:r>
        </a:p>
      </dgm:t>
    </dgm:pt>
    <dgm:pt modelId="{98DC359D-D970-B542-8040-73965C64ACBB}" type="parTrans" cxnId="{0BAEE494-14DD-4A4A-9ED7-37DF17713AAB}">
      <dgm:prSet/>
      <dgm:spPr/>
      <dgm:t>
        <a:bodyPr/>
        <a:lstStyle/>
        <a:p>
          <a:endParaRPr lang="en-GB"/>
        </a:p>
      </dgm:t>
    </dgm:pt>
    <dgm:pt modelId="{A21D9AC2-B55B-B14B-B108-490A317FEE2E}" type="sibTrans" cxnId="{0BAEE494-14DD-4A4A-9ED7-37DF17713AAB}">
      <dgm:prSet/>
      <dgm:spPr/>
      <dgm:t>
        <a:bodyPr/>
        <a:lstStyle/>
        <a:p>
          <a:endParaRPr lang="en-GB"/>
        </a:p>
      </dgm:t>
    </dgm:pt>
    <dgm:pt modelId="{B80ADC87-74E9-5745-AD18-A4190B340403}">
      <dgm:prSet/>
      <dgm:spPr/>
      <dgm:t>
        <a:bodyPr/>
        <a:lstStyle/>
        <a:p>
          <a:r>
            <a:rPr lang="en-IN" dirty="0"/>
            <a:t>Continue Preferring Rented/Mortgaged Owners</a:t>
          </a:r>
        </a:p>
      </dgm:t>
    </dgm:pt>
    <dgm:pt modelId="{269D9D9B-A99D-0F42-B69F-D2D9CB280E31}" type="parTrans" cxnId="{A7AB0DCD-47AD-FD4B-B6AC-BC14129544ED}">
      <dgm:prSet/>
      <dgm:spPr/>
      <dgm:t>
        <a:bodyPr/>
        <a:lstStyle/>
        <a:p>
          <a:endParaRPr lang="en-GB"/>
        </a:p>
      </dgm:t>
    </dgm:pt>
    <dgm:pt modelId="{A6B2AC7C-D550-5344-A70A-728B061A1388}" type="sibTrans" cxnId="{A7AB0DCD-47AD-FD4B-B6AC-BC14129544ED}">
      <dgm:prSet/>
      <dgm:spPr/>
      <dgm:t>
        <a:bodyPr/>
        <a:lstStyle/>
        <a:p>
          <a:endParaRPr lang="en-GB"/>
        </a:p>
      </dgm:t>
    </dgm:pt>
    <dgm:pt modelId="{E3B83DF7-796F-9E43-8316-5A5DE7E854A1}">
      <dgm:prSet/>
      <dgm:spPr/>
      <dgm:t>
        <a:bodyPr/>
        <a:lstStyle/>
        <a:p>
          <a:r>
            <a:rPr lang="en-IN" dirty="0"/>
            <a:t>Avoid Other Category Home Owners</a:t>
          </a:r>
        </a:p>
      </dgm:t>
    </dgm:pt>
    <dgm:pt modelId="{35742614-7F7A-E045-BE31-A2A74CD8AF83}" type="parTrans" cxnId="{20EC01D8-3836-AB4A-B1DA-F7028B6AD1EF}">
      <dgm:prSet/>
      <dgm:spPr/>
      <dgm:t>
        <a:bodyPr/>
        <a:lstStyle/>
        <a:p>
          <a:endParaRPr lang="en-GB"/>
        </a:p>
      </dgm:t>
    </dgm:pt>
    <dgm:pt modelId="{1C509D56-FF9F-2146-9BCF-76842AE1D532}" type="sibTrans" cxnId="{20EC01D8-3836-AB4A-B1DA-F7028B6AD1EF}">
      <dgm:prSet/>
      <dgm:spPr/>
      <dgm:t>
        <a:bodyPr/>
        <a:lstStyle/>
        <a:p>
          <a:endParaRPr lang="en-GB"/>
        </a:p>
      </dgm:t>
    </dgm:pt>
    <dgm:pt modelId="{1A1F71D3-C7BC-3847-B1CF-6453E9145CA6}">
      <dgm:prSet/>
      <dgm:spPr/>
      <dgm:t>
        <a:bodyPr/>
        <a:lstStyle/>
        <a:p>
          <a:pPr rtl="0"/>
          <a:r>
            <a:rPr lang="en-IN" dirty="0"/>
            <a:t>Reduce lending where purpose is “Small Business”</a:t>
          </a:r>
        </a:p>
      </dgm:t>
    </dgm:pt>
    <dgm:pt modelId="{4836C5BD-E56D-8448-8BC8-98A06D743399}" type="parTrans" cxnId="{CEBDEB95-5A3D-E547-B032-40903D991CDC}">
      <dgm:prSet/>
      <dgm:spPr/>
    </dgm:pt>
    <dgm:pt modelId="{3B8C9617-4A41-3C49-A2E5-EFD6E2C188D6}" type="sibTrans" cxnId="{CEBDEB95-5A3D-E547-B032-40903D991CDC}">
      <dgm:prSet/>
      <dgm:spPr/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2"/>
      <dgm:spPr/>
    </dgm:pt>
    <dgm:pt modelId="{A2CDECB6-FED0-884E-88B1-913ACB9775B4}" type="pres">
      <dgm:prSet presAssocID="{5B327F21-2E3A-3244-9881-84D49F16FF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0" presStyleCnt="2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0" presStyleCnt="2"/>
      <dgm:spPr/>
    </dgm:pt>
    <dgm:pt modelId="{D397FC82-3B92-D94D-A296-537093A4346F}" type="pres">
      <dgm:prSet presAssocID="{484E0F54-19D0-9E47-BAF0-BB90324DBF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D9B08-8186-3E49-B89A-2E57257AA084}" type="presOf" srcId="{E392E5B6-3D0D-034C-9079-F9496D4BD5DD}" destId="{BE961981-68C5-C845-BD4F-C7FE4C31EDE0}" srcOrd="0" destOrd="0" presId="urn:microsoft.com/office/officeart/2005/8/layout/list1"/>
    <dgm:cxn modelId="{22FBFA09-F5F2-D546-A1B2-9DDA6556615C}" srcId="{5B327F21-2E3A-3244-9881-84D49F16FF37}" destId="{8C6F3759-C427-ED49-91FE-555DD9341470}" srcOrd="3" destOrd="0" parTransId="{56D068FC-F5C1-4747-BD4B-DB3CD4462D06}" sibTransId="{5E76FC24-B49B-7A4D-B796-0637881C5F23}"/>
    <dgm:cxn modelId="{A0FB3A0E-D0E2-D544-9B8C-42ACD0693843}" type="presOf" srcId="{E2652E79-9EA4-4D48-8927-96DE5CFE5445}" destId="{83863571-DF5F-A147-87C5-18BE3DDD6475}" srcOrd="0" destOrd="0" presId="urn:microsoft.com/office/officeart/2005/8/layout/list1"/>
    <dgm:cxn modelId="{EF7AA219-23AB-4A43-AA1A-6E5F6FBD52A2}" type="presOf" srcId="{B80ADC87-74E9-5745-AD18-A4190B340403}" destId="{519CE9FF-7A9B-AB4D-AD5D-DBDAC6C2658E}" srcOrd="0" destOrd="5" presId="urn:microsoft.com/office/officeart/2005/8/layout/list1"/>
    <dgm:cxn modelId="{960FDB19-33A9-D64E-8F70-F708954FE340}" type="presOf" srcId="{5B327F21-2E3A-3244-9881-84D49F16FF37}" destId="{A2CDECB6-FED0-884E-88B1-913ACB9775B4}" srcOrd="1" destOrd="0" presId="urn:microsoft.com/office/officeart/2005/8/layout/list1"/>
    <dgm:cxn modelId="{61F20C1C-2F4D-C84D-A8C5-52CE7D6BBA80}" type="presOf" srcId="{FE9DB2F6-6B07-0942-904A-C00B21F6D10C}" destId="{519CE9FF-7A9B-AB4D-AD5D-DBDAC6C2658E}" srcOrd="0" destOrd="0" presId="urn:microsoft.com/office/officeart/2005/8/layout/list1"/>
    <dgm:cxn modelId="{A3ED001F-598F-8B4E-A217-E0DB24FCE72D}" srcId="{5B327F21-2E3A-3244-9881-84D49F16FF37}" destId="{7605BE0E-2FA2-3048-AB93-B2541E6EBAC4}" srcOrd="1" destOrd="0" parTransId="{15EAFB6D-AEFF-134B-A444-930714B8C235}" sibTransId="{C89E2221-91AA-E947-BB94-3439CB4B7A09}"/>
    <dgm:cxn modelId="{432D0A27-6BE2-3247-8AC2-12DDD2A83798}" type="presOf" srcId="{E3B83DF7-796F-9E43-8316-5A5DE7E854A1}" destId="{83863571-DF5F-A147-87C5-18BE3DDD6475}" srcOrd="0" destOrd="6" presId="urn:microsoft.com/office/officeart/2005/8/layout/list1"/>
    <dgm:cxn modelId="{6C0E5528-DE81-924D-8540-590AE2D680BF}" type="presOf" srcId="{1A1F71D3-C7BC-3847-B1CF-6453E9145CA6}" destId="{83863571-DF5F-A147-87C5-18BE3DDD6475}" srcOrd="0" destOrd="2" presId="urn:microsoft.com/office/officeart/2005/8/layout/list1"/>
    <dgm:cxn modelId="{9348C438-0E39-5C4E-AB1C-8A87E882DB97}" type="presOf" srcId="{029284E4-6312-3C43-B01A-13FDCEC23D33}" destId="{83863571-DF5F-A147-87C5-18BE3DDD6475}" srcOrd="0" destOrd="1" presId="urn:microsoft.com/office/officeart/2005/8/layout/list1"/>
    <dgm:cxn modelId="{4E79434A-2062-4B40-8496-2D091D9E45B9}" type="presOf" srcId="{484E0F54-19D0-9E47-BAF0-BB90324DBF3D}" destId="{0463C3B8-D1CE-3444-A71E-6F69AF0B9B4C}" srcOrd="0" destOrd="0" presId="urn:microsoft.com/office/officeart/2005/8/layout/list1"/>
    <dgm:cxn modelId="{BE4A514A-C0E9-B54B-9D2D-4EA51D4BC311}" type="presOf" srcId="{7605BE0E-2FA2-3048-AB93-B2541E6EBAC4}" destId="{519CE9FF-7A9B-AB4D-AD5D-DBDAC6C2658E}" srcOrd="0" destOrd="1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D1B1925C-16D2-6C4E-8A4F-2A5EEAB32DC3}" type="presOf" srcId="{DE6F4AB8-E218-2B46-BF97-F46E25EA27FF}" destId="{519CE9FF-7A9B-AB4D-AD5D-DBDAC6C2658E}" srcOrd="0" destOrd="4" presId="urn:microsoft.com/office/officeart/2005/8/layout/list1"/>
    <dgm:cxn modelId="{BBB31B5E-1660-C641-A0DA-2A417696020B}" type="presOf" srcId="{5B327F21-2E3A-3244-9881-84D49F16FF37}" destId="{469DBDC2-1AE8-C146-A0AE-85EAA59B0F3D}" srcOrd="0" destOrd="0" presId="urn:microsoft.com/office/officeart/2005/8/layout/list1"/>
    <dgm:cxn modelId="{664E8160-6002-714B-8EF5-46103924DB6B}" srcId="{484E0F54-19D0-9E47-BAF0-BB90324DBF3D}" destId="{6A990AB0-44F6-414F-8D28-D7791939FBD7}" srcOrd="4" destOrd="0" parTransId="{05DEFA4D-4716-DF4B-A7B9-F2EC0359999E}" sibTransId="{7E48FC1E-FD2B-F44F-9A58-73A5869BE3F2}"/>
    <dgm:cxn modelId="{A8D2A262-2BFD-D347-863F-47099627A235}" srcId="{484E0F54-19D0-9E47-BAF0-BB90324DBF3D}" destId="{4C017231-0F07-6B44-A4F1-941FF3EE1740}" srcOrd="5" destOrd="0" parTransId="{42C8D01D-B300-8C45-AAAE-14B6D30B52DE}" sibTransId="{539B326C-FA29-D945-8D4B-9814E45A4306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DFDCC77A-3213-E44D-836D-55667EF68F02}" type="presOf" srcId="{AE89B9E6-1D73-5B4B-AB58-A8F91FEB76FE}" destId="{83863571-DF5F-A147-87C5-18BE3DDD6475}" srcOrd="0" destOrd="3" presId="urn:microsoft.com/office/officeart/2005/8/layout/list1"/>
    <dgm:cxn modelId="{0BAEE494-14DD-4A4A-9ED7-37DF17713AAB}" srcId="{5B327F21-2E3A-3244-9881-84D49F16FF37}" destId="{DE6F4AB8-E218-2B46-BF97-F46E25EA27FF}" srcOrd="4" destOrd="0" parTransId="{98DC359D-D970-B542-8040-73965C64ACBB}" sibTransId="{A21D9AC2-B55B-B14B-B108-490A317FEE2E}"/>
    <dgm:cxn modelId="{CEBDEB95-5A3D-E547-B032-40903D991CDC}" srcId="{484E0F54-19D0-9E47-BAF0-BB90324DBF3D}" destId="{1A1F71D3-C7BC-3847-B1CF-6453E9145CA6}" srcOrd="2" destOrd="0" parTransId="{4836C5BD-E56D-8448-8BC8-98A06D743399}" sibTransId="{3B8C9617-4A41-3C49-A2E5-EFD6E2C188D6}"/>
    <dgm:cxn modelId="{BC99019F-A343-6F4D-A8A2-93796B2DDF79}" type="presOf" srcId="{6A990AB0-44F6-414F-8D28-D7791939FBD7}" destId="{83863571-DF5F-A147-87C5-18BE3DDD6475}" srcOrd="0" destOrd="4" presId="urn:microsoft.com/office/officeart/2005/8/layout/list1"/>
    <dgm:cxn modelId="{9E930AA7-8F99-6F44-A3A9-A23C7FD0FBBE}" srcId="{484E0F54-19D0-9E47-BAF0-BB90324DBF3D}" destId="{AE89B9E6-1D73-5B4B-AB58-A8F91FEB76FE}" srcOrd="3" destOrd="0" parTransId="{E4DAFE28-0278-D647-AB8F-5B1152B7AAE2}" sibTransId="{8517E5CF-9782-D042-84BB-B8187DF0A628}"/>
    <dgm:cxn modelId="{0EF43BAF-2852-7746-B060-8C5963401467}" type="presOf" srcId="{8C6F3759-C427-ED49-91FE-555DD9341470}" destId="{519CE9FF-7A9B-AB4D-AD5D-DBDAC6C2658E}" srcOrd="0" destOrd="3" presId="urn:microsoft.com/office/officeart/2005/8/layout/list1"/>
    <dgm:cxn modelId="{7A65F5B0-CB6F-D84D-AABE-56D3A7EFB492}" type="presOf" srcId="{C84DEEDF-25E7-E349-9CF5-CC748E6D5C66}" destId="{519CE9FF-7A9B-AB4D-AD5D-DBDAC6C2658E}" srcOrd="0" destOrd="2" presId="urn:microsoft.com/office/officeart/2005/8/layout/list1"/>
    <dgm:cxn modelId="{CE4510B9-4245-7C42-8696-DCCC1C54BCA9}" srcId="{E392E5B6-3D0D-034C-9079-F9496D4BD5DD}" destId="{5B327F21-2E3A-3244-9881-84D49F16FF37}" srcOrd="0" destOrd="0" parTransId="{1D65D87F-503E-6F4D-8338-8BCE0F71F5E9}" sibTransId="{D9070E28-3407-F640-8ABA-41618C03A9BA}"/>
    <dgm:cxn modelId="{A7AB0DCD-47AD-FD4B-B6AC-BC14129544ED}" srcId="{5B327F21-2E3A-3244-9881-84D49F16FF37}" destId="{B80ADC87-74E9-5745-AD18-A4190B340403}" srcOrd="5" destOrd="0" parTransId="{269D9D9B-A99D-0F42-B69F-D2D9CB280E31}" sibTransId="{A6B2AC7C-D550-5344-A70A-728B061A1388}"/>
    <dgm:cxn modelId="{EC32CED0-B0C9-DE44-A05E-33D3F3E9C8BE}" type="presOf" srcId="{56AD7503-10E0-DA43-AC96-B4B029C68ADD}" destId="{519CE9FF-7A9B-AB4D-AD5D-DBDAC6C2658E}" srcOrd="0" destOrd="6" presId="urn:microsoft.com/office/officeart/2005/8/layout/list1"/>
    <dgm:cxn modelId="{20EC01D8-3836-AB4A-B1DA-F7028B6AD1EF}" srcId="{484E0F54-19D0-9E47-BAF0-BB90324DBF3D}" destId="{E3B83DF7-796F-9E43-8316-5A5DE7E854A1}" srcOrd="6" destOrd="0" parTransId="{35742614-7F7A-E045-BE31-A2A74CD8AF83}" sibTransId="{1C509D56-FF9F-2146-9BCF-76842AE1D532}"/>
    <dgm:cxn modelId="{35BDC0E4-9EB9-4040-8964-22C1F1BEA962}" srcId="{5B327F21-2E3A-3244-9881-84D49F16FF37}" destId="{C84DEEDF-25E7-E349-9CF5-CC748E6D5C66}" srcOrd="2" destOrd="0" parTransId="{D16771AF-6390-B44A-A216-F7E204FB9219}" sibTransId="{A38D08D6-DA60-7F45-B02E-1287D113914B}"/>
    <dgm:cxn modelId="{EC546EEB-6167-9649-989A-7C7D9764B866}" type="presOf" srcId="{484E0F54-19D0-9E47-BAF0-BB90324DBF3D}" destId="{D397FC82-3B92-D94D-A296-537093A4346F}" srcOrd="1" destOrd="0" presId="urn:microsoft.com/office/officeart/2005/8/layout/list1"/>
    <dgm:cxn modelId="{D114F5EB-DFD9-7343-A09E-B0BDBA2918DC}" srcId="{5B327F21-2E3A-3244-9881-84D49F16FF37}" destId="{56AD7503-10E0-DA43-AC96-B4B029C68ADD}" srcOrd="6" destOrd="0" parTransId="{263BB8B2-5DA2-D948-AC34-F11ED6B0FD06}" sibTransId="{EFA0A601-427B-8D48-9E98-C8BD647083A9}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4E7E4CF3-65C0-874A-AA32-E22A5372DC0B}" type="presOf" srcId="{4C017231-0F07-6B44-A4F1-941FF3EE1740}" destId="{83863571-DF5F-A147-87C5-18BE3DDD6475}" srcOrd="0" destOrd="5" presId="urn:microsoft.com/office/officeart/2005/8/layout/list1"/>
    <dgm:cxn modelId="{890815F8-0397-4247-B254-FE4B103743FC}" srcId="{E392E5B6-3D0D-034C-9079-F9496D4BD5DD}" destId="{484E0F54-19D0-9E47-BAF0-BB90324DBF3D}" srcOrd="1" destOrd="0" parTransId="{ECD002CB-CD69-EF47-9198-514ED9EF570C}" sibTransId="{A3B78703-D03D-DF47-AB57-8BABF4BEC0A8}"/>
    <dgm:cxn modelId="{B9480F41-D67D-3A40-9A6F-36D3FBE90ABD}" type="presParOf" srcId="{BE961981-68C5-C845-BD4F-C7FE4C31EDE0}" destId="{13E77680-01D3-274A-B21F-ABDB71EB9F27}" srcOrd="0" destOrd="0" presId="urn:microsoft.com/office/officeart/2005/8/layout/list1"/>
    <dgm:cxn modelId="{F5421561-F760-5E49-A091-920F48EFEE10}" type="presParOf" srcId="{13E77680-01D3-274A-B21F-ABDB71EB9F27}" destId="{469DBDC2-1AE8-C146-A0AE-85EAA59B0F3D}" srcOrd="0" destOrd="0" presId="urn:microsoft.com/office/officeart/2005/8/layout/list1"/>
    <dgm:cxn modelId="{F8CAB525-A1C1-0544-9148-6348CB160BCD}" type="presParOf" srcId="{13E77680-01D3-274A-B21F-ABDB71EB9F27}" destId="{A2CDECB6-FED0-884E-88B1-913ACB9775B4}" srcOrd="1" destOrd="0" presId="urn:microsoft.com/office/officeart/2005/8/layout/list1"/>
    <dgm:cxn modelId="{AA8587FA-2E4B-DC47-A5A2-2CD794E78BE5}" type="presParOf" srcId="{BE961981-68C5-C845-BD4F-C7FE4C31EDE0}" destId="{9B19080F-A2B6-D349-A1E5-1DCC923F14F2}" srcOrd="1" destOrd="0" presId="urn:microsoft.com/office/officeart/2005/8/layout/list1"/>
    <dgm:cxn modelId="{1649BE16-F71B-DC4E-B8E3-4E53610A224E}" type="presParOf" srcId="{BE961981-68C5-C845-BD4F-C7FE4C31EDE0}" destId="{519CE9FF-7A9B-AB4D-AD5D-DBDAC6C2658E}" srcOrd="2" destOrd="0" presId="urn:microsoft.com/office/officeart/2005/8/layout/list1"/>
    <dgm:cxn modelId="{422686D2-56E7-9545-8160-CA2AA92A59D1}" type="presParOf" srcId="{BE961981-68C5-C845-BD4F-C7FE4C31EDE0}" destId="{0A37DB6C-3232-E74A-8AEE-34558AC6B8C0}" srcOrd="3" destOrd="0" presId="urn:microsoft.com/office/officeart/2005/8/layout/list1"/>
    <dgm:cxn modelId="{7B6A1120-81A0-FD4E-B714-91E34FBB6665}" type="presParOf" srcId="{BE961981-68C5-C845-BD4F-C7FE4C31EDE0}" destId="{0F129D29-ED5F-E149-91C3-654B4A75CC66}" srcOrd="4" destOrd="0" presId="urn:microsoft.com/office/officeart/2005/8/layout/list1"/>
    <dgm:cxn modelId="{E68FDF59-93F8-1748-88F9-E6659B8B449B}" type="presParOf" srcId="{0F129D29-ED5F-E149-91C3-654B4A75CC66}" destId="{0463C3B8-D1CE-3444-A71E-6F69AF0B9B4C}" srcOrd="0" destOrd="0" presId="urn:microsoft.com/office/officeart/2005/8/layout/list1"/>
    <dgm:cxn modelId="{859F6083-4CDE-3844-8CA6-B95EAF66CD6E}" type="presParOf" srcId="{0F129D29-ED5F-E149-91C3-654B4A75CC66}" destId="{D397FC82-3B92-D94D-A296-537093A4346F}" srcOrd="1" destOrd="0" presId="urn:microsoft.com/office/officeart/2005/8/layout/list1"/>
    <dgm:cxn modelId="{C5438EC9-F634-F949-A810-161EC59D8D11}" type="presParOf" srcId="{BE961981-68C5-C845-BD4F-C7FE4C31EDE0}" destId="{D233FC63-F3E7-D444-BF4F-E787FCBDFDFE}" srcOrd="5" destOrd="0" presId="urn:microsoft.com/office/officeart/2005/8/layout/list1"/>
    <dgm:cxn modelId="{D2E57777-0483-384B-B176-5435C4595D4D}" type="presParOf" srcId="{BE961981-68C5-C845-BD4F-C7FE4C31EDE0}" destId="{83863571-DF5F-A147-87C5-18BE3DDD6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 dirty="0"/>
            <a:t>Around 14% of the loans are Charged off </a:t>
          </a:r>
          <a:endParaRPr lang="en-IN" dirty="0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8985198C-23F1-E04C-AAF3-CD21E281474B}">
      <dgm:prSet/>
      <dgm:spPr/>
      <dgm:t>
        <a:bodyPr/>
        <a:lstStyle/>
        <a:p>
          <a:r>
            <a:rPr lang="en-US" dirty="0"/>
            <a:t>LC made 17% profit in Fully paid loans while it could recover only 57% from Charge off Loans</a:t>
          </a:r>
        </a:p>
      </dgm:t>
    </dgm:pt>
    <dgm:pt modelId="{7DE3FF5B-E917-E44E-BBAC-7FE644EBFF55}" type="parTrans" cxnId="{67CAA4F6-C510-9540-8CA1-FB8EDC96265A}">
      <dgm:prSet/>
      <dgm:spPr/>
      <dgm:t>
        <a:bodyPr/>
        <a:lstStyle/>
        <a:p>
          <a:endParaRPr lang="en-GB"/>
        </a:p>
      </dgm:t>
    </dgm:pt>
    <dgm:pt modelId="{E47C5436-B4FA-FC4F-A85F-AF97D2176532}" type="sibTrans" cxnId="{67CAA4F6-C510-9540-8CA1-FB8EDC96265A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3088C2C3-4FEA-B645-8F7E-F1C5D7BC85A0}" type="presOf" srcId="{8985198C-23F1-E04C-AAF3-CD21E281474B}" destId="{3EC4D359-6014-3E48-AF6F-0FD1EB526F5C}" srcOrd="0" destOrd="1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CAA4F6-C510-9540-8CA1-FB8EDC96265A}" srcId="{0C2A12AE-6484-324F-A74B-211BF1E8A5E8}" destId="{8985198C-23F1-E04C-AAF3-CD21E281474B}" srcOrd="1" destOrd="0" parTransId="{7DE3FF5B-E917-E44E-BBAC-7FE644EBFF55}" sibTransId="{E47C5436-B4FA-FC4F-A85F-AF97D2176532}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2E46B5-22C4-4921-8B6F-C9C85836FF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B9B699-88B7-44DD-B3E2-BC42F49CB397}">
      <dgm:prSet/>
      <dgm:spPr/>
      <dgm:t>
        <a:bodyPr/>
        <a:lstStyle/>
        <a:p>
          <a:r>
            <a:rPr lang="en-US"/>
            <a:t>Higher proportion of  Loans are sought by people with 10+ years of employment.</a:t>
          </a:r>
        </a:p>
      </dgm:t>
    </dgm:pt>
    <dgm:pt modelId="{E9CB6B8F-16D0-45BC-8E41-460F0DC70803}" type="parTrans" cxnId="{B66B0FB6-3E9B-427B-B6F1-2C9074703F87}">
      <dgm:prSet/>
      <dgm:spPr/>
      <dgm:t>
        <a:bodyPr/>
        <a:lstStyle/>
        <a:p>
          <a:endParaRPr lang="en-US"/>
        </a:p>
      </dgm:t>
    </dgm:pt>
    <dgm:pt modelId="{3BB24CB4-7856-48A9-A30F-57A11283EBD3}" type="sibTrans" cxnId="{B66B0FB6-3E9B-427B-B6F1-2C9074703F87}">
      <dgm:prSet/>
      <dgm:spPr/>
      <dgm:t>
        <a:bodyPr/>
        <a:lstStyle/>
        <a:p>
          <a:endParaRPr lang="en-US"/>
        </a:p>
      </dgm:t>
    </dgm:pt>
    <dgm:pt modelId="{27F846B3-B8F7-43FE-A080-EA996581137D}">
      <dgm:prSet/>
      <dgm:spPr/>
      <dgm:t>
        <a:bodyPr/>
        <a:lstStyle/>
        <a:p>
          <a:r>
            <a:rPr lang="en-US"/>
            <a:t>Most loans have term of 36 months.</a:t>
          </a:r>
        </a:p>
      </dgm:t>
    </dgm:pt>
    <dgm:pt modelId="{1187FB6F-8827-4020-9E36-CCB6BB99C87D}" type="parTrans" cxnId="{4F82420C-9B23-4986-8C6B-0110EA53DCF3}">
      <dgm:prSet/>
      <dgm:spPr/>
      <dgm:t>
        <a:bodyPr/>
        <a:lstStyle/>
        <a:p>
          <a:endParaRPr lang="en-US"/>
        </a:p>
      </dgm:t>
    </dgm:pt>
    <dgm:pt modelId="{57795D33-1550-4B2D-97BA-C93B296F9FA3}" type="sibTrans" cxnId="{4F82420C-9B23-4986-8C6B-0110EA53DCF3}">
      <dgm:prSet/>
      <dgm:spPr/>
      <dgm:t>
        <a:bodyPr/>
        <a:lstStyle/>
        <a:p>
          <a:endParaRPr lang="en-US"/>
        </a:p>
      </dgm:t>
    </dgm:pt>
    <dgm:pt modelId="{6F00A9FE-2137-47C2-9B3B-02DBA9A13763}">
      <dgm:prSet/>
      <dgm:spPr/>
      <dgm:t>
        <a:bodyPr/>
        <a:lstStyle/>
        <a:p>
          <a:r>
            <a:rPr lang="en-US"/>
            <a:t>Maximum loans are taken by people staying on rent or homes on mortagage.</a:t>
          </a:r>
        </a:p>
      </dgm:t>
    </dgm:pt>
    <dgm:pt modelId="{36A73C12-96EA-41D4-87DD-1036E236FF4C}" type="parTrans" cxnId="{D8D7CDA9-3BED-41C4-A79C-947CC2F93A6F}">
      <dgm:prSet/>
      <dgm:spPr/>
      <dgm:t>
        <a:bodyPr/>
        <a:lstStyle/>
        <a:p>
          <a:endParaRPr lang="en-US"/>
        </a:p>
      </dgm:t>
    </dgm:pt>
    <dgm:pt modelId="{6B6E0554-58FF-44AF-8CC9-0ECB3F42E041}" type="sibTrans" cxnId="{D8D7CDA9-3BED-41C4-A79C-947CC2F93A6F}">
      <dgm:prSet/>
      <dgm:spPr/>
      <dgm:t>
        <a:bodyPr/>
        <a:lstStyle/>
        <a:p>
          <a:endParaRPr lang="en-US"/>
        </a:p>
      </dgm:t>
    </dgm:pt>
    <dgm:pt modelId="{084E8B6F-F808-4A4E-AB4D-AEA1721CCE3B}">
      <dgm:prSet/>
      <dgm:spPr/>
      <dgm:t>
        <a:bodyPr/>
        <a:lstStyle/>
        <a:p>
          <a:r>
            <a:rPr lang="en-US"/>
            <a:t>Repeat enquiries have been low in the last six months.</a:t>
          </a:r>
        </a:p>
      </dgm:t>
    </dgm:pt>
    <dgm:pt modelId="{B32FAAEE-B394-4F25-9BAE-4AB18A7915F1}" type="parTrans" cxnId="{E0C50ACC-83F5-47FB-9B76-5528B9718348}">
      <dgm:prSet/>
      <dgm:spPr/>
      <dgm:t>
        <a:bodyPr/>
        <a:lstStyle/>
        <a:p>
          <a:endParaRPr lang="en-US"/>
        </a:p>
      </dgm:t>
    </dgm:pt>
    <dgm:pt modelId="{C90BDBC5-5C68-4EBF-B2C3-5760C59C9022}" type="sibTrans" cxnId="{E0C50ACC-83F5-47FB-9B76-5528B9718348}">
      <dgm:prSet/>
      <dgm:spPr/>
      <dgm:t>
        <a:bodyPr/>
        <a:lstStyle/>
        <a:p>
          <a:endParaRPr lang="en-US"/>
        </a:p>
      </dgm:t>
    </dgm:pt>
    <dgm:pt modelId="{AB75B2C0-E49F-8D49-900E-527762592CF0}" type="pres">
      <dgm:prSet presAssocID="{E12E46B5-22C4-4921-8B6F-C9C85836FF43}" presName="linear" presStyleCnt="0">
        <dgm:presLayoutVars>
          <dgm:animLvl val="lvl"/>
          <dgm:resizeHandles val="exact"/>
        </dgm:presLayoutVars>
      </dgm:prSet>
      <dgm:spPr/>
    </dgm:pt>
    <dgm:pt modelId="{9CFF9CED-2C9B-9E45-B28D-0E2A88CC9472}" type="pres">
      <dgm:prSet presAssocID="{78B9B699-88B7-44DD-B3E2-BC42F49CB3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F1AEDB-FC5F-CC4E-A5B3-F32AFCC648BC}" type="pres">
      <dgm:prSet presAssocID="{3BB24CB4-7856-48A9-A30F-57A11283EBD3}" presName="spacer" presStyleCnt="0"/>
      <dgm:spPr/>
    </dgm:pt>
    <dgm:pt modelId="{97280942-06C7-4C46-9FEF-8803929DCE25}" type="pres">
      <dgm:prSet presAssocID="{27F846B3-B8F7-43FE-A080-EA99658113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00E7E-90AC-4549-A91F-B87672DC0489}" type="pres">
      <dgm:prSet presAssocID="{57795D33-1550-4B2D-97BA-C93B296F9FA3}" presName="spacer" presStyleCnt="0"/>
      <dgm:spPr/>
    </dgm:pt>
    <dgm:pt modelId="{886A7B30-75FF-1747-8B13-E182BBC39662}" type="pres">
      <dgm:prSet presAssocID="{6F00A9FE-2137-47C2-9B3B-02DBA9A137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1729B9-127B-AE41-886D-07B7B4A4A667}" type="pres">
      <dgm:prSet presAssocID="{6B6E0554-58FF-44AF-8CC9-0ECB3F42E041}" presName="spacer" presStyleCnt="0"/>
      <dgm:spPr/>
    </dgm:pt>
    <dgm:pt modelId="{DF250CEC-9521-2B41-B0E4-3D8AE0689306}" type="pres">
      <dgm:prSet presAssocID="{084E8B6F-F808-4A4E-AB4D-AEA1721CCE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82420C-9B23-4986-8C6B-0110EA53DCF3}" srcId="{E12E46B5-22C4-4921-8B6F-C9C85836FF43}" destId="{27F846B3-B8F7-43FE-A080-EA996581137D}" srcOrd="1" destOrd="0" parTransId="{1187FB6F-8827-4020-9E36-CCB6BB99C87D}" sibTransId="{57795D33-1550-4B2D-97BA-C93B296F9FA3}"/>
    <dgm:cxn modelId="{CD64D61A-1768-7B4A-96A1-3B6CF526734A}" type="presOf" srcId="{084E8B6F-F808-4A4E-AB4D-AEA1721CCE3B}" destId="{DF250CEC-9521-2B41-B0E4-3D8AE0689306}" srcOrd="0" destOrd="0" presId="urn:microsoft.com/office/officeart/2005/8/layout/vList2"/>
    <dgm:cxn modelId="{025B3E5E-54AB-DC4C-9076-043F55DA01CF}" type="presOf" srcId="{27F846B3-B8F7-43FE-A080-EA996581137D}" destId="{97280942-06C7-4C46-9FEF-8803929DCE25}" srcOrd="0" destOrd="0" presId="urn:microsoft.com/office/officeart/2005/8/layout/vList2"/>
    <dgm:cxn modelId="{14F84D92-1AE0-3A49-8859-444D28707298}" type="presOf" srcId="{6F00A9FE-2137-47C2-9B3B-02DBA9A13763}" destId="{886A7B30-75FF-1747-8B13-E182BBC39662}" srcOrd="0" destOrd="0" presId="urn:microsoft.com/office/officeart/2005/8/layout/vList2"/>
    <dgm:cxn modelId="{B515D396-EE48-CF44-A5AA-6DD94353CE29}" type="presOf" srcId="{E12E46B5-22C4-4921-8B6F-C9C85836FF43}" destId="{AB75B2C0-E49F-8D49-900E-527762592CF0}" srcOrd="0" destOrd="0" presId="urn:microsoft.com/office/officeart/2005/8/layout/vList2"/>
    <dgm:cxn modelId="{648762A8-BC44-6C42-9F1E-7E2C09139871}" type="presOf" srcId="{78B9B699-88B7-44DD-B3E2-BC42F49CB397}" destId="{9CFF9CED-2C9B-9E45-B28D-0E2A88CC9472}" srcOrd="0" destOrd="0" presId="urn:microsoft.com/office/officeart/2005/8/layout/vList2"/>
    <dgm:cxn modelId="{D8D7CDA9-3BED-41C4-A79C-947CC2F93A6F}" srcId="{E12E46B5-22C4-4921-8B6F-C9C85836FF43}" destId="{6F00A9FE-2137-47C2-9B3B-02DBA9A13763}" srcOrd="2" destOrd="0" parTransId="{36A73C12-96EA-41D4-87DD-1036E236FF4C}" sibTransId="{6B6E0554-58FF-44AF-8CC9-0ECB3F42E041}"/>
    <dgm:cxn modelId="{B66B0FB6-3E9B-427B-B6F1-2C9074703F87}" srcId="{E12E46B5-22C4-4921-8B6F-C9C85836FF43}" destId="{78B9B699-88B7-44DD-B3E2-BC42F49CB397}" srcOrd="0" destOrd="0" parTransId="{E9CB6B8F-16D0-45BC-8E41-460F0DC70803}" sibTransId="{3BB24CB4-7856-48A9-A30F-57A11283EBD3}"/>
    <dgm:cxn modelId="{E0C50ACC-83F5-47FB-9B76-5528B9718348}" srcId="{E12E46B5-22C4-4921-8B6F-C9C85836FF43}" destId="{084E8B6F-F808-4A4E-AB4D-AEA1721CCE3B}" srcOrd="3" destOrd="0" parTransId="{B32FAAEE-B394-4F25-9BAE-4AB18A7915F1}" sibTransId="{C90BDBC5-5C68-4EBF-B2C3-5760C59C9022}"/>
    <dgm:cxn modelId="{243FC628-B1AE-6C40-B089-526FCD933B7D}" type="presParOf" srcId="{AB75B2C0-E49F-8D49-900E-527762592CF0}" destId="{9CFF9CED-2C9B-9E45-B28D-0E2A88CC9472}" srcOrd="0" destOrd="0" presId="urn:microsoft.com/office/officeart/2005/8/layout/vList2"/>
    <dgm:cxn modelId="{8C1B5F21-2AF5-FC4A-802B-459C0B729B20}" type="presParOf" srcId="{AB75B2C0-E49F-8D49-900E-527762592CF0}" destId="{3DF1AEDB-FC5F-CC4E-A5B3-F32AFCC648BC}" srcOrd="1" destOrd="0" presId="urn:microsoft.com/office/officeart/2005/8/layout/vList2"/>
    <dgm:cxn modelId="{60731D03-CAE3-4A43-96F2-D77573A4F394}" type="presParOf" srcId="{AB75B2C0-E49F-8D49-900E-527762592CF0}" destId="{97280942-06C7-4C46-9FEF-8803929DCE25}" srcOrd="2" destOrd="0" presId="urn:microsoft.com/office/officeart/2005/8/layout/vList2"/>
    <dgm:cxn modelId="{C7B9D367-C00F-C041-9245-9A46F4972A46}" type="presParOf" srcId="{AB75B2C0-E49F-8D49-900E-527762592CF0}" destId="{9A900E7E-90AC-4549-A91F-B87672DC0489}" srcOrd="3" destOrd="0" presId="urn:microsoft.com/office/officeart/2005/8/layout/vList2"/>
    <dgm:cxn modelId="{5E0FB53D-F01E-CF4F-900E-49713C71BBDB}" type="presParOf" srcId="{AB75B2C0-E49F-8D49-900E-527762592CF0}" destId="{886A7B30-75FF-1747-8B13-E182BBC39662}" srcOrd="4" destOrd="0" presId="urn:microsoft.com/office/officeart/2005/8/layout/vList2"/>
    <dgm:cxn modelId="{97C9A7D3-DE72-134E-AF51-ED01797D4CBE}" type="presParOf" srcId="{AB75B2C0-E49F-8D49-900E-527762592CF0}" destId="{151729B9-127B-AE41-886D-07B7B4A4A667}" srcOrd="5" destOrd="0" presId="urn:microsoft.com/office/officeart/2005/8/layout/vList2"/>
    <dgm:cxn modelId="{115F1988-FBAA-3E44-B418-7948DAB0DC1C}" type="presParOf" srcId="{AB75B2C0-E49F-8D49-900E-527762592CF0}" destId="{DF250CEC-9521-2B41-B0E4-3D8AE06893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34652-6677-BB49-B31E-BEF4431D65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B425D89-CC7E-2144-8381-5BF67A4BFE52}">
      <dgm:prSet/>
      <dgm:spPr/>
      <dgm:t>
        <a:bodyPr/>
        <a:lstStyle/>
        <a:p>
          <a:r>
            <a:rPr lang="en-US"/>
            <a:t>Seems there is a higher tendency to give of loans without verification.</a:t>
          </a:r>
          <a:endParaRPr lang="en-IN"/>
        </a:p>
      </dgm:t>
    </dgm:pt>
    <dgm:pt modelId="{9489D9B8-CD87-1F45-9C9C-A202D087C925}" type="parTrans" cxnId="{BE1F68A1-58B7-164D-B884-5D0EF38449CA}">
      <dgm:prSet/>
      <dgm:spPr/>
      <dgm:t>
        <a:bodyPr/>
        <a:lstStyle/>
        <a:p>
          <a:endParaRPr lang="en-GB"/>
        </a:p>
      </dgm:t>
    </dgm:pt>
    <dgm:pt modelId="{41288278-7A7D-E04B-8594-3B9D77FDC3C8}" type="sibTrans" cxnId="{BE1F68A1-58B7-164D-B884-5D0EF38449CA}">
      <dgm:prSet/>
      <dgm:spPr/>
      <dgm:t>
        <a:bodyPr/>
        <a:lstStyle/>
        <a:p>
          <a:endParaRPr lang="en-GB"/>
        </a:p>
      </dgm:t>
    </dgm:pt>
    <dgm:pt modelId="{0E6F01C2-C5B5-5740-B6A6-D7DD8C842E24}">
      <dgm:prSet/>
      <dgm:spPr/>
      <dgm:t>
        <a:bodyPr/>
        <a:lstStyle/>
        <a:p>
          <a:r>
            <a:rPr lang="en-US"/>
            <a:t>Most loans are taken from California state.</a:t>
          </a:r>
          <a:endParaRPr lang="en-IN"/>
        </a:p>
      </dgm:t>
    </dgm:pt>
    <dgm:pt modelId="{859C29F8-EECA-5D4F-B55C-47A7FFAA6660}" type="parTrans" cxnId="{AD26BA06-EF44-C64E-AA7D-C16BB7DBCFB6}">
      <dgm:prSet/>
      <dgm:spPr/>
      <dgm:t>
        <a:bodyPr/>
        <a:lstStyle/>
        <a:p>
          <a:endParaRPr lang="en-GB"/>
        </a:p>
      </dgm:t>
    </dgm:pt>
    <dgm:pt modelId="{9B58E168-D43B-2F43-8562-F1318B30B01A}" type="sibTrans" cxnId="{AD26BA06-EF44-C64E-AA7D-C16BB7DBCFB6}">
      <dgm:prSet/>
      <dgm:spPr/>
      <dgm:t>
        <a:bodyPr/>
        <a:lstStyle/>
        <a:p>
          <a:endParaRPr lang="en-GB"/>
        </a:p>
      </dgm:t>
    </dgm:pt>
    <dgm:pt modelId="{C554EB58-419E-4F47-A991-027C51FDEE7F}">
      <dgm:prSet/>
      <dgm:spPr/>
      <dgm:t>
        <a:bodyPr/>
        <a:lstStyle/>
        <a:p>
          <a:r>
            <a:rPr lang="en-US"/>
            <a:t>Most of  loans are taken for debt consolidation.</a:t>
          </a:r>
          <a:endParaRPr lang="en-IN"/>
        </a:p>
      </dgm:t>
    </dgm:pt>
    <dgm:pt modelId="{F8D02EDC-6142-B248-9450-751ACB2B5329}" type="parTrans" cxnId="{C5F27311-C5A0-DF4A-B100-E8D4C6E91165}">
      <dgm:prSet/>
      <dgm:spPr/>
      <dgm:t>
        <a:bodyPr/>
        <a:lstStyle/>
        <a:p>
          <a:endParaRPr lang="en-GB"/>
        </a:p>
      </dgm:t>
    </dgm:pt>
    <dgm:pt modelId="{5F64BD39-3BD1-3B44-AF1E-56F7731CBFFD}" type="sibTrans" cxnId="{C5F27311-C5A0-DF4A-B100-E8D4C6E91165}">
      <dgm:prSet/>
      <dgm:spPr/>
      <dgm:t>
        <a:bodyPr/>
        <a:lstStyle/>
        <a:p>
          <a:endParaRPr lang="en-GB"/>
        </a:p>
      </dgm:t>
    </dgm:pt>
    <dgm:pt modelId="{F6AA39D2-29FB-1A42-BC55-1C8B4087689A}">
      <dgm:prSet/>
      <dgm:spPr/>
      <dgm:t>
        <a:bodyPr/>
        <a:lstStyle/>
        <a:p>
          <a:r>
            <a:rPr lang="en-US" dirty="0"/>
            <a:t>Majority of the loans belong to grade ‘B’.</a:t>
          </a:r>
          <a:endParaRPr lang="en-IN" dirty="0"/>
        </a:p>
      </dgm:t>
    </dgm:pt>
    <dgm:pt modelId="{87F0515E-D7C3-3E43-B5B8-43FF89B63194}" type="parTrans" cxnId="{988C2446-C336-9940-968E-32715F848F1F}">
      <dgm:prSet/>
      <dgm:spPr/>
      <dgm:t>
        <a:bodyPr/>
        <a:lstStyle/>
        <a:p>
          <a:endParaRPr lang="en-GB"/>
        </a:p>
      </dgm:t>
    </dgm:pt>
    <dgm:pt modelId="{A6440BB5-A040-104A-8910-902193FA4AF7}" type="sibTrans" cxnId="{988C2446-C336-9940-968E-32715F848F1F}">
      <dgm:prSet/>
      <dgm:spPr/>
      <dgm:t>
        <a:bodyPr/>
        <a:lstStyle/>
        <a:p>
          <a:endParaRPr lang="en-GB"/>
        </a:p>
      </dgm:t>
    </dgm:pt>
    <dgm:pt modelId="{DF30B6AA-1988-F046-83FA-346277377C93}" type="pres">
      <dgm:prSet presAssocID="{F3034652-6677-BB49-B31E-BEF4431D65B2}" presName="linear" presStyleCnt="0">
        <dgm:presLayoutVars>
          <dgm:animLvl val="lvl"/>
          <dgm:resizeHandles val="exact"/>
        </dgm:presLayoutVars>
      </dgm:prSet>
      <dgm:spPr/>
    </dgm:pt>
    <dgm:pt modelId="{51B861DC-ED37-3442-9200-37F2631B556B}" type="pres">
      <dgm:prSet presAssocID="{6B425D89-CC7E-2144-8381-5BF67A4BFE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B2C976-9D55-AE4A-9F3B-E8D529BD8E6E}" type="pres">
      <dgm:prSet presAssocID="{41288278-7A7D-E04B-8594-3B9D77FDC3C8}" presName="spacer" presStyleCnt="0"/>
      <dgm:spPr/>
    </dgm:pt>
    <dgm:pt modelId="{0F9801A1-D7DD-3C4B-86F8-96EA625CFB01}" type="pres">
      <dgm:prSet presAssocID="{0E6F01C2-C5B5-5740-B6A6-D7DD8C842E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A2D7E2-C3F6-434E-B90C-5E493FA786B0}" type="pres">
      <dgm:prSet presAssocID="{9B58E168-D43B-2F43-8562-F1318B30B01A}" presName="spacer" presStyleCnt="0"/>
      <dgm:spPr/>
    </dgm:pt>
    <dgm:pt modelId="{4EBED01C-0B64-A64E-AB1C-D013E01711D3}" type="pres">
      <dgm:prSet presAssocID="{C554EB58-419E-4F47-A991-027C51FDEE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A8D133-E7F8-AF4F-A37B-CBD03C9240AA}" type="pres">
      <dgm:prSet presAssocID="{5F64BD39-3BD1-3B44-AF1E-56F7731CBFFD}" presName="spacer" presStyleCnt="0"/>
      <dgm:spPr/>
    </dgm:pt>
    <dgm:pt modelId="{05F0C02B-EFA2-7D45-BBE4-F31708CA264C}" type="pres">
      <dgm:prSet presAssocID="{F6AA39D2-29FB-1A42-BC55-1C8B408768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ABC205-724A-8B44-867A-B86A236D9DCA}" type="presOf" srcId="{0E6F01C2-C5B5-5740-B6A6-D7DD8C842E24}" destId="{0F9801A1-D7DD-3C4B-86F8-96EA625CFB01}" srcOrd="0" destOrd="0" presId="urn:microsoft.com/office/officeart/2005/8/layout/vList2"/>
    <dgm:cxn modelId="{AD26BA06-EF44-C64E-AA7D-C16BB7DBCFB6}" srcId="{F3034652-6677-BB49-B31E-BEF4431D65B2}" destId="{0E6F01C2-C5B5-5740-B6A6-D7DD8C842E24}" srcOrd="1" destOrd="0" parTransId="{859C29F8-EECA-5D4F-B55C-47A7FFAA6660}" sibTransId="{9B58E168-D43B-2F43-8562-F1318B30B01A}"/>
    <dgm:cxn modelId="{C5F27311-C5A0-DF4A-B100-E8D4C6E91165}" srcId="{F3034652-6677-BB49-B31E-BEF4431D65B2}" destId="{C554EB58-419E-4F47-A991-027C51FDEE7F}" srcOrd="2" destOrd="0" parTransId="{F8D02EDC-6142-B248-9450-751ACB2B5329}" sibTransId="{5F64BD39-3BD1-3B44-AF1E-56F7731CBFFD}"/>
    <dgm:cxn modelId="{D7780425-8669-3F42-A18E-7C0CB111B73D}" type="presOf" srcId="{F3034652-6677-BB49-B31E-BEF4431D65B2}" destId="{DF30B6AA-1988-F046-83FA-346277377C93}" srcOrd="0" destOrd="0" presId="urn:microsoft.com/office/officeart/2005/8/layout/vList2"/>
    <dgm:cxn modelId="{988C2446-C336-9940-968E-32715F848F1F}" srcId="{F3034652-6677-BB49-B31E-BEF4431D65B2}" destId="{F6AA39D2-29FB-1A42-BC55-1C8B4087689A}" srcOrd="3" destOrd="0" parTransId="{87F0515E-D7C3-3E43-B5B8-43FF89B63194}" sibTransId="{A6440BB5-A040-104A-8910-902193FA4AF7}"/>
    <dgm:cxn modelId="{E7083F53-630D-0140-AAFA-834CF43B01EA}" type="presOf" srcId="{F6AA39D2-29FB-1A42-BC55-1C8B4087689A}" destId="{05F0C02B-EFA2-7D45-BBE4-F31708CA264C}" srcOrd="0" destOrd="0" presId="urn:microsoft.com/office/officeart/2005/8/layout/vList2"/>
    <dgm:cxn modelId="{FE88F86A-3919-A44D-8337-AE0E1D366B54}" type="presOf" srcId="{C554EB58-419E-4F47-A991-027C51FDEE7F}" destId="{4EBED01C-0B64-A64E-AB1C-D013E01711D3}" srcOrd="0" destOrd="0" presId="urn:microsoft.com/office/officeart/2005/8/layout/vList2"/>
    <dgm:cxn modelId="{8BBE6673-25C1-ED47-AF59-0EA8D450391D}" type="presOf" srcId="{6B425D89-CC7E-2144-8381-5BF67A4BFE52}" destId="{51B861DC-ED37-3442-9200-37F2631B556B}" srcOrd="0" destOrd="0" presId="urn:microsoft.com/office/officeart/2005/8/layout/vList2"/>
    <dgm:cxn modelId="{BE1F68A1-58B7-164D-B884-5D0EF38449CA}" srcId="{F3034652-6677-BB49-B31E-BEF4431D65B2}" destId="{6B425D89-CC7E-2144-8381-5BF67A4BFE52}" srcOrd="0" destOrd="0" parTransId="{9489D9B8-CD87-1F45-9C9C-A202D087C925}" sibTransId="{41288278-7A7D-E04B-8594-3B9D77FDC3C8}"/>
    <dgm:cxn modelId="{0B742EC2-52A7-F444-85FC-859B2832BE66}" type="presParOf" srcId="{DF30B6AA-1988-F046-83FA-346277377C93}" destId="{51B861DC-ED37-3442-9200-37F2631B556B}" srcOrd="0" destOrd="0" presId="urn:microsoft.com/office/officeart/2005/8/layout/vList2"/>
    <dgm:cxn modelId="{E0C5FF91-26BD-E746-9822-0C28A74D4E36}" type="presParOf" srcId="{DF30B6AA-1988-F046-83FA-346277377C93}" destId="{A3B2C976-9D55-AE4A-9F3B-E8D529BD8E6E}" srcOrd="1" destOrd="0" presId="urn:microsoft.com/office/officeart/2005/8/layout/vList2"/>
    <dgm:cxn modelId="{2D7D73E6-F0B1-8949-8B7C-6FD4EB10C525}" type="presParOf" srcId="{DF30B6AA-1988-F046-83FA-346277377C93}" destId="{0F9801A1-D7DD-3C4B-86F8-96EA625CFB01}" srcOrd="2" destOrd="0" presId="urn:microsoft.com/office/officeart/2005/8/layout/vList2"/>
    <dgm:cxn modelId="{657A0942-4A40-E743-9C27-632CB4E3B718}" type="presParOf" srcId="{DF30B6AA-1988-F046-83FA-346277377C93}" destId="{C9A2D7E2-C3F6-434E-B90C-5E493FA786B0}" srcOrd="3" destOrd="0" presId="urn:microsoft.com/office/officeart/2005/8/layout/vList2"/>
    <dgm:cxn modelId="{14AA8070-FE99-5947-AAD5-69CC539CC851}" type="presParOf" srcId="{DF30B6AA-1988-F046-83FA-346277377C93}" destId="{4EBED01C-0B64-A64E-AB1C-D013E01711D3}" srcOrd="4" destOrd="0" presId="urn:microsoft.com/office/officeart/2005/8/layout/vList2"/>
    <dgm:cxn modelId="{280605C1-28A1-8E4D-8F09-AD77C760ECCC}" type="presParOf" srcId="{DF30B6AA-1988-F046-83FA-346277377C93}" destId="{88A8D133-E7F8-AF4F-A37B-CBD03C9240AA}" srcOrd="5" destOrd="0" presId="urn:microsoft.com/office/officeart/2005/8/layout/vList2"/>
    <dgm:cxn modelId="{E72873A6-1E68-5B46-BD9B-A1CC9843C983}" type="presParOf" srcId="{DF30B6AA-1988-F046-83FA-346277377C93}" destId="{05F0C02B-EFA2-7D45-BBE4-F31708CA26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People with repeat enquiry tend to default more.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Repeat Enquiry</a:t>
          </a:r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 err="1"/>
            <a:t>Revol</a:t>
          </a:r>
          <a:r>
            <a:rPr lang="en-IN" dirty="0"/>
            <a:t> Util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GB" dirty="0"/>
            <a:t>Revolving Line of Credit is higher for Charged Off loans</a:t>
          </a:r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54125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181055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712597"/>
          <a:ext cx="552871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as the year is going to end.  Any targets being met by LC ?</a:t>
          </a:r>
          <a:endParaRPr lang="en-IN" sz="1800" kern="1200" dirty="0"/>
        </a:p>
      </dsp:txBody>
      <dsp:txXfrm>
        <a:off x="0" y="712597"/>
        <a:ext cx="5528711" cy="8807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26471"/>
          <a:ext cx="4257706" cy="709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Purpose</a:t>
          </a:r>
        </a:p>
      </dsp:txBody>
      <dsp:txXfrm>
        <a:off x="34629" y="61100"/>
        <a:ext cx="4188448" cy="640121"/>
      </dsp:txXfrm>
    </dsp:sp>
    <dsp:sp modelId="{49B4C25E-35E0-4D43-BCD6-A811CEDB6D93}">
      <dsp:nvSpPr>
        <dsp:cNvPr id="0" name=""/>
        <dsp:cNvSpPr/>
      </dsp:nvSpPr>
      <dsp:spPr>
        <a:xfrm>
          <a:off x="0" y="714999"/>
          <a:ext cx="4257706" cy="91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Small Business has default rate of 26%.</a:t>
          </a:r>
          <a:endParaRPr lang="en-IN" sz="1600" kern="1200" dirty="0"/>
        </a:p>
      </dsp:txBody>
      <dsp:txXfrm>
        <a:off x="0" y="714999"/>
        <a:ext cx="4257706" cy="9121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0"/>
          <a:ext cx="5528711" cy="5860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Grade</a:t>
          </a:r>
        </a:p>
      </dsp:txBody>
      <dsp:txXfrm>
        <a:off x="28608" y="28608"/>
        <a:ext cx="5471495" cy="528827"/>
      </dsp:txXfrm>
    </dsp:sp>
    <dsp:sp modelId="{E426E2C2-7883-B943-B765-ECE2411BC7B5}">
      <dsp:nvSpPr>
        <dsp:cNvPr id="0" name=""/>
        <dsp:cNvSpPr/>
      </dsp:nvSpPr>
      <dsp:spPr>
        <a:xfrm>
          <a:off x="0" y="646907"/>
          <a:ext cx="5528711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Nearly 30% of all loans in Grades F and G see a default. 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Grade E onwards are risky and less numerous.</a:t>
          </a:r>
        </a:p>
      </dsp:txBody>
      <dsp:txXfrm>
        <a:off x="0" y="646907"/>
        <a:ext cx="5528711" cy="9687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20100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Term</a:t>
          </a:r>
        </a:p>
      </dsp:txBody>
      <dsp:txXfrm>
        <a:off x="25759" y="45859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545115"/>
          <a:ext cx="4257706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Almost 25% of all charged off Loans have duration of 60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Higher the term means higher the probability of Default</a:t>
          </a:r>
          <a:endParaRPr lang="en-IN" sz="1700" kern="1200" dirty="0"/>
        </a:p>
      </dsp:txBody>
      <dsp:txXfrm>
        <a:off x="0" y="545115"/>
        <a:ext cx="4257706" cy="107019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33258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Verification Status</a:t>
          </a:r>
        </a:p>
      </dsp:txBody>
      <dsp:txXfrm>
        <a:off x="26930" y="60188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593572"/>
          <a:ext cx="5528711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'Non Verified' loans is very high. LC should take steps to verify these loans.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Verified loans show more charged Off percentage as compared to Not verified loans. </a:t>
          </a:r>
        </a:p>
      </dsp:txBody>
      <dsp:txXfrm>
        <a:off x="0" y="593572"/>
        <a:ext cx="5528711" cy="111883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151726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Loan to Income Ratio</a:t>
          </a:r>
        </a:p>
      </dsp:txBody>
      <dsp:txXfrm>
        <a:off x="25759" y="177485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658965"/>
          <a:ext cx="4257706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 dirty="0"/>
            <a:t>Loan amount of 30% and above of the total income is having probability to default.</a:t>
          </a:r>
        </a:p>
      </dsp:txBody>
      <dsp:txXfrm>
        <a:off x="0" y="658965"/>
        <a:ext cx="4257706" cy="8424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46902"/>
          <a:ext cx="5528711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Annual Income</a:t>
          </a:r>
        </a:p>
      </dsp:txBody>
      <dsp:txXfrm>
        <a:off x="35125" y="182027"/>
        <a:ext cx="5458461" cy="649299"/>
      </dsp:txXfrm>
    </dsp:sp>
    <dsp:sp modelId="{E426E2C2-7883-B943-B765-ECE2411BC7B5}">
      <dsp:nvSpPr>
        <dsp:cNvPr id="0" name=""/>
        <dsp:cNvSpPr/>
      </dsp:nvSpPr>
      <dsp:spPr>
        <a:xfrm>
          <a:off x="0" y="872100"/>
          <a:ext cx="5528711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Loan defaults are higher at lower income and reduces as the income goes up</a:t>
          </a:r>
          <a:endParaRPr lang="en-IN" sz="2300" kern="1200" dirty="0"/>
        </a:p>
      </dsp:txBody>
      <dsp:txXfrm>
        <a:off x="0" y="872100"/>
        <a:ext cx="5528711" cy="7296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79279"/>
          <a:ext cx="528367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Grade and Probability of Default</a:t>
          </a:r>
        </a:p>
      </dsp:txBody>
      <dsp:txXfrm>
        <a:off x="18734" y="198013"/>
        <a:ext cx="5246202" cy="346292"/>
      </dsp:txXfrm>
    </dsp:sp>
    <dsp:sp modelId="{03642259-9D16-4245-8C70-36CC48279043}">
      <dsp:nvSpPr>
        <dsp:cNvPr id="0" name=""/>
        <dsp:cNvSpPr/>
      </dsp:nvSpPr>
      <dsp:spPr>
        <a:xfrm>
          <a:off x="0" y="563040"/>
          <a:ext cx="528367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 LC has a Grading System from A to 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Defaults are increasing as per grade, so LC must continue with the system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200" kern="1200" dirty="0"/>
            <a:t>LC should restrict loans in grade E, F, G as the cost benefit of risk is not justified</a:t>
          </a:r>
        </a:p>
      </dsp:txBody>
      <dsp:txXfrm>
        <a:off x="0" y="563040"/>
        <a:ext cx="5283670" cy="6292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Verification Status with Loan Amount – Loan Status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Verification is done for higher amounts but defaults are higher at larger amounts too.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continue doing the same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However Verification process should be tightened further as Verification is not providing right results</a:t>
          </a:r>
        </a:p>
      </dsp:txBody>
      <dsp:txXfrm>
        <a:off x="0" y="1113336"/>
        <a:ext cx="5283670" cy="1883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House Ownership and Probability of Default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There is a bias towards Rented and Mortgaged Loan Seekers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prefer Mortgaged Owners over Rented ones as the probability is marginally lower on Mortgaged </a:t>
          </a:r>
          <a:r>
            <a:rPr lang="en-IN" sz="2000" kern="1200" dirty="0" err="1"/>
            <a:t>Seekes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Other Category should be strictly avoided</a:t>
          </a:r>
        </a:p>
      </dsp:txBody>
      <dsp:txXfrm>
        <a:off x="0" y="1113336"/>
        <a:ext cx="5283670" cy="18837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31110"/>
          <a:ext cx="5283670" cy="663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Loan Amount, </a:t>
          </a:r>
          <a:r>
            <a:rPr lang="en-IN" sz="1700" kern="1200" dirty="0" err="1"/>
            <a:t>Revol</a:t>
          </a:r>
          <a:r>
            <a:rPr lang="en-IN" sz="1700" kern="1200" dirty="0"/>
            <a:t> Util, Grade, Open </a:t>
          </a:r>
          <a:r>
            <a:rPr lang="en-IN" sz="1700" kern="1200" dirty="0" err="1"/>
            <a:t>Acc</a:t>
          </a:r>
          <a:r>
            <a:rPr lang="en-IN" sz="1700" kern="1200" dirty="0"/>
            <a:t> and DTI range</a:t>
          </a:r>
        </a:p>
      </dsp:txBody>
      <dsp:txXfrm>
        <a:off x="32408" y="163518"/>
        <a:ext cx="5218854" cy="599072"/>
      </dsp:txXfrm>
    </dsp:sp>
    <dsp:sp modelId="{03642259-9D16-4245-8C70-36CC48279043}">
      <dsp:nvSpPr>
        <dsp:cNvPr id="0" name=""/>
        <dsp:cNvSpPr/>
      </dsp:nvSpPr>
      <dsp:spPr>
        <a:xfrm>
          <a:off x="0" y="783240"/>
          <a:ext cx="5283670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Higher loan amount is associated with longer terms and high defaults.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Grade decreases as revolving credit line increases.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300" kern="1200" dirty="0"/>
            <a:t> DTI increases as the open accounts increases </a:t>
          </a:r>
        </a:p>
      </dsp:txBody>
      <dsp:txXfrm>
        <a:off x="0" y="783240"/>
        <a:ext cx="5283670" cy="217350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9FF-7A9B-AB4D-AD5D-DBDAC6C2658E}">
      <dsp:nvSpPr>
        <dsp:cNvPr id="0" name=""/>
        <dsp:cNvSpPr/>
      </dsp:nvSpPr>
      <dsp:spPr>
        <a:xfrm>
          <a:off x="0" y="274813"/>
          <a:ext cx="7428697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Charging Higher Loan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giving loans to Tenured Employees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Lending Irrespective of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the Grading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Verification for Higher Value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Preferring Rented/Mortgaged Owners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274813"/>
        <a:ext cx="7428697" cy="2268000"/>
      </dsp:txXfrm>
    </dsp:sp>
    <dsp:sp modelId="{A2CDECB6-FED0-884E-88B1-913ACB9775B4}">
      <dsp:nvSpPr>
        <dsp:cNvPr id="0" name=""/>
        <dsp:cNvSpPr/>
      </dsp:nvSpPr>
      <dsp:spPr>
        <a:xfrm>
          <a:off x="371434" y="38653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Continue Doing</a:t>
          </a:r>
        </a:p>
      </dsp:txBody>
      <dsp:txXfrm>
        <a:off x="394491" y="61710"/>
        <a:ext cx="5153973" cy="426206"/>
      </dsp:txXfrm>
    </dsp:sp>
    <dsp:sp modelId="{83863571-DF5F-A147-87C5-18BE3DDD6475}">
      <dsp:nvSpPr>
        <dsp:cNvPr id="0" name=""/>
        <dsp:cNvSpPr/>
      </dsp:nvSpPr>
      <dsp:spPr>
        <a:xfrm>
          <a:off x="0" y="2865374"/>
          <a:ext cx="7428697" cy="226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Higher Terms of 60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Consider higher margin on Riskier loans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Reduce lending where purpose is “Small Business”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LC should restrict lending to applicants having DTI &gt;17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grade  categories E,F,G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Tighten the Verification process which has holes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Other Category Home Owners</a:t>
          </a:r>
        </a:p>
      </dsp:txBody>
      <dsp:txXfrm>
        <a:off x="0" y="2865374"/>
        <a:ext cx="7428697" cy="2268000"/>
      </dsp:txXfrm>
    </dsp:sp>
    <dsp:sp modelId="{D397FC82-3B92-D94D-A296-537093A4346F}">
      <dsp:nvSpPr>
        <dsp:cNvPr id="0" name=""/>
        <dsp:cNvSpPr/>
      </dsp:nvSpPr>
      <dsp:spPr>
        <a:xfrm>
          <a:off x="371434" y="2629214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Doing</a:t>
          </a:r>
        </a:p>
      </dsp:txBody>
      <dsp:txXfrm>
        <a:off x="394491" y="2652271"/>
        <a:ext cx="5153973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24536"/>
          <a:ext cx="6675626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State of the Business</a:t>
          </a:r>
          <a:endParaRPr lang="en-IN" sz="1800" kern="1200"/>
        </a:p>
      </dsp:txBody>
      <dsp:txXfrm>
        <a:off x="0" y="24536"/>
        <a:ext cx="6675626" cy="518400"/>
      </dsp:txXfrm>
    </dsp:sp>
    <dsp:sp modelId="{3EC4D359-6014-3E48-AF6F-0FD1EB526F5C}">
      <dsp:nvSpPr>
        <dsp:cNvPr id="0" name=""/>
        <dsp:cNvSpPr/>
      </dsp:nvSpPr>
      <dsp:spPr>
        <a:xfrm>
          <a:off x="0" y="542936"/>
          <a:ext cx="6675626" cy="1037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Around 14% of the loans are Charged off 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LC made 17% profit in Fully paid loans while it could recover only 57% from Charge off Loans</a:t>
          </a:r>
        </a:p>
      </dsp:txBody>
      <dsp:txXfrm>
        <a:off x="0" y="542936"/>
        <a:ext cx="6675626" cy="1037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9CED-2C9B-9E45-B28D-0E2A88CC9472}">
      <dsp:nvSpPr>
        <dsp:cNvPr id="0" name=""/>
        <dsp:cNvSpPr/>
      </dsp:nvSpPr>
      <dsp:spPr>
        <a:xfrm>
          <a:off x="0" y="13122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proportion of  Loans are sought by people with 10+ years of employment.</a:t>
          </a:r>
        </a:p>
      </dsp:txBody>
      <dsp:txXfrm>
        <a:off x="40780" y="172009"/>
        <a:ext cx="4862591" cy="753819"/>
      </dsp:txXfrm>
    </dsp:sp>
    <dsp:sp modelId="{97280942-06C7-4C46-9FEF-8803929DCE25}">
      <dsp:nvSpPr>
        <dsp:cNvPr id="0" name=""/>
        <dsp:cNvSpPr/>
      </dsp:nvSpPr>
      <dsp:spPr>
        <a:xfrm>
          <a:off x="0" y="102708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Most loans have term of 36 months.</a:t>
          </a:r>
        </a:p>
      </dsp:txBody>
      <dsp:txXfrm>
        <a:off x="40780" y="1067869"/>
        <a:ext cx="4862591" cy="753819"/>
      </dsp:txXfrm>
    </dsp:sp>
    <dsp:sp modelId="{886A7B30-75FF-1747-8B13-E182BBC39662}">
      <dsp:nvSpPr>
        <dsp:cNvPr id="0" name=""/>
        <dsp:cNvSpPr/>
      </dsp:nvSpPr>
      <dsp:spPr>
        <a:xfrm>
          <a:off x="0" y="192294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Maximum loans are taken by people staying on rent or homes on mortagage.</a:t>
          </a:r>
        </a:p>
      </dsp:txBody>
      <dsp:txXfrm>
        <a:off x="40780" y="1963729"/>
        <a:ext cx="4862591" cy="753819"/>
      </dsp:txXfrm>
    </dsp:sp>
    <dsp:sp modelId="{DF250CEC-9521-2B41-B0E4-3D8AE0689306}">
      <dsp:nvSpPr>
        <dsp:cNvPr id="0" name=""/>
        <dsp:cNvSpPr/>
      </dsp:nvSpPr>
      <dsp:spPr>
        <a:xfrm>
          <a:off x="0" y="281880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Repeat enquiries have been low in the last six months.</a:t>
          </a:r>
        </a:p>
      </dsp:txBody>
      <dsp:txXfrm>
        <a:off x="40780" y="2859589"/>
        <a:ext cx="4862591" cy="753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861DC-ED37-3442-9200-37F2631B556B}">
      <dsp:nvSpPr>
        <dsp:cNvPr id="0" name=""/>
        <dsp:cNvSpPr/>
      </dsp:nvSpPr>
      <dsp:spPr>
        <a:xfrm>
          <a:off x="0" y="46674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Seems there is a higher tendency to give of loans without verification.</a:t>
          </a:r>
          <a:endParaRPr lang="en-IN" sz="1700" kern="1200"/>
        </a:p>
      </dsp:txBody>
      <dsp:txXfrm>
        <a:off x="33012" y="499761"/>
        <a:ext cx="3439470" cy="610236"/>
      </dsp:txXfrm>
    </dsp:sp>
    <dsp:sp modelId="{0F9801A1-D7DD-3C4B-86F8-96EA625CFB01}">
      <dsp:nvSpPr>
        <dsp:cNvPr id="0" name=""/>
        <dsp:cNvSpPr/>
      </dsp:nvSpPr>
      <dsp:spPr>
        <a:xfrm>
          <a:off x="0" y="119196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loans are taken from California state.</a:t>
          </a:r>
          <a:endParaRPr lang="en-IN" sz="1700" kern="1200"/>
        </a:p>
      </dsp:txBody>
      <dsp:txXfrm>
        <a:off x="33012" y="1224981"/>
        <a:ext cx="3439470" cy="610236"/>
      </dsp:txXfrm>
    </dsp:sp>
    <dsp:sp modelId="{4EBED01C-0B64-A64E-AB1C-D013E01711D3}">
      <dsp:nvSpPr>
        <dsp:cNvPr id="0" name=""/>
        <dsp:cNvSpPr/>
      </dsp:nvSpPr>
      <dsp:spPr>
        <a:xfrm>
          <a:off x="0" y="191718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of  loans are taken for debt consolidation.</a:t>
          </a:r>
          <a:endParaRPr lang="en-IN" sz="1700" kern="1200"/>
        </a:p>
      </dsp:txBody>
      <dsp:txXfrm>
        <a:off x="33012" y="1950201"/>
        <a:ext cx="3439470" cy="610236"/>
      </dsp:txXfrm>
    </dsp:sp>
    <dsp:sp modelId="{05F0C02B-EFA2-7D45-BBE4-F31708CA264C}">
      <dsp:nvSpPr>
        <dsp:cNvPr id="0" name=""/>
        <dsp:cNvSpPr/>
      </dsp:nvSpPr>
      <dsp:spPr>
        <a:xfrm>
          <a:off x="0" y="2642409"/>
          <a:ext cx="3505494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Majority of the loans belong to grade ‘B’.</a:t>
          </a:r>
          <a:endParaRPr lang="en-IN" sz="1700" kern="1200" dirty="0"/>
        </a:p>
      </dsp:txBody>
      <dsp:txXfrm>
        <a:off x="33012" y="2675421"/>
        <a:ext cx="3439470" cy="61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11398"/>
          <a:ext cx="388507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Repeat Enquiry</a:t>
          </a:r>
        </a:p>
      </dsp:txBody>
      <dsp:txXfrm>
        <a:off x="46834" y="58232"/>
        <a:ext cx="3791410" cy="865732"/>
      </dsp:txXfrm>
    </dsp:sp>
    <dsp:sp modelId="{03642259-9D16-4245-8C70-36CC48279043}">
      <dsp:nvSpPr>
        <dsp:cNvPr id="0" name=""/>
        <dsp:cNvSpPr/>
      </dsp:nvSpPr>
      <dsp:spPr>
        <a:xfrm>
          <a:off x="0" y="970798"/>
          <a:ext cx="3885078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100" kern="1200" dirty="0"/>
            <a:t>People with repeat enquiry tend to default more.</a:t>
          </a:r>
        </a:p>
      </dsp:txBody>
      <dsp:txXfrm>
        <a:off x="0" y="970798"/>
        <a:ext cx="3885078" cy="1407600"/>
      </dsp:txXfrm>
    </dsp:sp>
    <dsp:sp modelId="{DFCFF652-8088-7E4B-B1E8-EBDAFDFE5978}">
      <dsp:nvSpPr>
        <dsp:cNvPr id="0" name=""/>
        <dsp:cNvSpPr/>
      </dsp:nvSpPr>
      <dsp:spPr>
        <a:xfrm>
          <a:off x="0" y="2378398"/>
          <a:ext cx="3885078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 err="1"/>
            <a:t>Revol</a:t>
          </a:r>
          <a:r>
            <a:rPr lang="en-IN" sz="4000" kern="1200" dirty="0"/>
            <a:t> Util</a:t>
          </a:r>
        </a:p>
      </dsp:txBody>
      <dsp:txXfrm>
        <a:off x="46834" y="2425232"/>
        <a:ext cx="3791410" cy="865732"/>
      </dsp:txXfrm>
    </dsp:sp>
    <dsp:sp modelId="{776792AD-ECDF-1149-B4EA-DDCDDFA9B533}">
      <dsp:nvSpPr>
        <dsp:cNvPr id="0" name=""/>
        <dsp:cNvSpPr/>
      </dsp:nvSpPr>
      <dsp:spPr>
        <a:xfrm>
          <a:off x="0" y="3337798"/>
          <a:ext cx="3885078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3100" kern="1200" dirty="0"/>
            <a:t>Revolving Line of Credit is higher for Charged Off loans</a:t>
          </a:r>
        </a:p>
      </dsp:txBody>
      <dsp:txXfrm>
        <a:off x="0" y="3337798"/>
        <a:ext cx="3885078" cy="1407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50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96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2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1.pn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13" Type="http://schemas.openxmlformats.org/officeDocument/2006/relationships/diagramQuickStyle" Target="../diagrams/quickStyle1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2.xml"/><Relationship Id="rId12" Type="http://schemas.openxmlformats.org/officeDocument/2006/relationships/diagramLayout" Target="../diagrams/layout13.xm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2.xml"/><Relationship Id="rId11" Type="http://schemas.openxmlformats.org/officeDocument/2006/relationships/diagramData" Target="../diagrams/data13.xml"/><Relationship Id="rId5" Type="http://schemas.openxmlformats.org/officeDocument/2006/relationships/image" Target="../media/image1.png"/><Relationship Id="rId15" Type="http://schemas.microsoft.com/office/2007/relationships/diagramDrawing" Target="../diagrams/drawing13.xml"/><Relationship Id="rId10" Type="http://schemas.microsoft.com/office/2007/relationships/diagramDrawing" Target="../diagrams/drawing12.xml"/><Relationship Id="rId4" Type="http://schemas.microsoft.com/office/2007/relationships/hdphoto" Target="../media/hdphoto1.wdp"/><Relationship Id="rId9" Type="http://schemas.openxmlformats.org/officeDocument/2006/relationships/diagramColors" Target="../diagrams/colors12.xml"/><Relationship Id="rId14" Type="http://schemas.openxmlformats.org/officeDocument/2006/relationships/diagramColors" Target="../diagrams/colors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13" Type="http://schemas.openxmlformats.org/officeDocument/2006/relationships/diagramQuickStyle" Target="../diagrams/quickStyle15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4.xml"/><Relationship Id="rId12" Type="http://schemas.openxmlformats.org/officeDocument/2006/relationships/diagramLayout" Target="../diagrams/layout15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4.xml"/><Relationship Id="rId11" Type="http://schemas.openxmlformats.org/officeDocument/2006/relationships/diagramData" Target="../diagrams/data15.xml"/><Relationship Id="rId5" Type="http://schemas.openxmlformats.org/officeDocument/2006/relationships/image" Target="../media/image1.png"/><Relationship Id="rId15" Type="http://schemas.microsoft.com/office/2007/relationships/diagramDrawing" Target="../diagrams/drawing15.xml"/><Relationship Id="rId10" Type="http://schemas.microsoft.com/office/2007/relationships/diagramDrawing" Target="../diagrams/drawing14.xml"/><Relationship Id="rId4" Type="http://schemas.microsoft.com/office/2007/relationships/hdphoto" Target="../media/hdphoto1.wdp"/><Relationship Id="rId9" Type="http://schemas.openxmlformats.org/officeDocument/2006/relationships/diagramColors" Target="../diagrams/colors14.xml"/><Relationship Id="rId14" Type="http://schemas.openxmlformats.org/officeDocument/2006/relationships/diagramColors" Target="../diagrams/colors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6.xml"/><Relationship Id="rId13" Type="http://schemas.openxmlformats.org/officeDocument/2006/relationships/diagramQuickStyle" Target="../diagrams/quickStyle17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6.xml"/><Relationship Id="rId12" Type="http://schemas.openxmlformats.org/officeDocument/2006/relationships/diagramLayout" Target="../diagrams/layout17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6.xml"/><Relationship Id="rId11" Type="http://schemas.openxmlformats.org/officeDocument/2006/relationships/diagramData" Target="../diagrams/data17.xml"/><Relationship Id="rId5" Type="http://schemas.openxmlformats.org/officeDocument/2006/relationships/image" Target="../media/image1.png"/><Relationship Id="rId15" Type="http://schemas.microsoft.com/office/2007/relationships/diagramDrawing" Target="../diagrams/drawing17.xml"/><Relationship Id="rId10" Type="http://schemas.microsoft.com/office/2007/relationships/diagramDrawing" Target="../diagrams/drawing16.xml"/><Relationship Id="rId4" Type="http://schemas.microsoft.com/office/2007/relationships/hdphoto" Target="../media/hdphoto1.wdp"/><Relationship Id="rId9" Type="http://schemas.openxmlformats.org/officeDocument/2006/relationships/diagramColors" Target="../diagrams/colors16.xml"/><Relationship Id="rId14" Type="http://schemas.openxmlformats.org/officeDocument/2006/relationships/diagramColors" Target="../diagrams/colors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image" Target="../media/image25.png"/><Relationship Id="rId7" Type="http://schemas.openxmlformats.org/officeDocument/2006/relationships/image" Target="../media/image1.png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8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8.xml"/><Relationship Id="rId4" Type="http://schemas.openxmlformats.org/officeDocument/2006/relationships/image" Target="../media/image26.png"/><Relationship Id="rId9" Type="http://schemas.openxmlformats.org/officeDocument/2006/relationships/diagramLayout" Target="../diagrams/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9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9.xml"/><Relationship Id="rId11" Type="http://schemas.openxmlformats.org/officeDocument/2006/relationships/image" Target="../media/image27.png"/><Relationship Id="rId5" Type="http://schemas.openxmlformats.org/officeDocument/2006/relationships/image" Target="../media/image1.png"/><Relationship Id="rId10" Type="http://schemas.microsoft.com/office/2007/relationships/diagramDrawing" Target="../diagrams/drawing19.xml"/><Relationship Id="rId4" Type="http://schemas.microsoft.com/office/2007/relationships/hdphoto" Target="../media/hdphoto1.wdp"/><Relationship Id="rId9" Type="http://schemas.openxmlformats.org/officeDocument/2006/relationships/diagramColors" Target="../diagrams/colors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0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0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0.xml"/><Relationship Id="rId11" Type="http://schemas.openxmlformats.org/officeDocument/2006/relationships/image" Target="../media/image29.png"/><Relationship Id="rId5" Type="http://schemas.openxmlformats.org/officeDocument/2006/relationships/image" Target="../media/image1.png"/><Relationship Id="rId10" Type="http://schemas.microsoft.com/office/2007/relationships/diagramDrawing" Target="../diagrams/drawing20.xml"/><Relationship Id="rId4" Type="http://schemas.microsoft.com/office/2007/relationships/hdphoto" Target="../media/hdphoto1.wdp"/><Relationship Id="rId9" Type="http://schemas.openxmlformats.org/officeDocument/2006/relationships/diagramColors" Target="../diagrams/colors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13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diagramLayout" Target="../diagrams/layout21.xm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1.xml"/><Relationship Id="rId11" Type="http://schemas.openxmlformats.org/officeDocument/2006/relationships/image" Target="../media/image31.png"/><Relationship Id="rId5" Type="http://schemas.openxmlformats.org/officeDocument/2006/relationships/image" Target="../media/image1.png"/><Relationship Id="rId10" Type="http://schemas.microsoft.com/office/2007/relationships/diagramDrawing" Target="../diagrams/drawing21.xml"/><Relationship Id="rId4" Type="http://schemas.microsoft.com/office/2007/relationships/hdphoto" Target="../media/hdphoto1.wdp"/><Relationship Id="rId9" Type="http://schemas.openxmlformats.org/officeDocument/2006/relationships/diagramColors" Target="../diagrams/colors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.png"/><Relationship Id="rId7" Type="http://schemas.openxmlformats.org/officeDocument/2006/relationships/diagramData" Target="../diagrams/data8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microsoft.com/office/2007/relationships/diagramDrawing" Target="../diagrams/drawing8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9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9.xml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microsoft.com/office/2007/relationships/diagramDrawing" Target="../diagrams/drawing9.xml"/><Relationship Id="rId4" Type="http://schemas.microsoft.com/office/2007/relationships/hdphoto" Target="../media/hdphoto1.wdp"/><Relationship Id="rId9" Type="http://schemas.openxmlformats.org/officeDocument/2006/relationships/diagramColors" Target="../diagrams/colors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>
                <a:solidFill>
                  <a:schemeClr val="tx1">
                    <a:lumMod val="85000"/>
                    <a:lumOff val="15000"/>
                  </a:schemeClr>
                </a:solidFill>
              </a:rPr>
              <a:t>22-Feb-2021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7012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5AE31CA-E5C1-0F42-8B7B-3BFD62D6B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0" y="956317"/>
            <a:ext cx="5611880" cy="3726478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BC81FCD-AA0D-9945-B6BF-2A64DF014A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40" y="956317"/>
            <a:ext cx="6100000" cy="36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966017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080243"/>
              </p:ext>
            </p:extLst>
          </p:nvPr>
        </p:nvGraphicFramePr>
        <p:xfrm>
          <a:off x="6232687" y="4812729"/>
          <a:ext cx="5528711" cy="1676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E2E009C-8E84-704A-93A3-D2AD3A501AF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4" y="989012"/>
            <a:ext cx="5716225" cy="364870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3F25C69C-481D-BD4E-B648-D4CC41BF00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6" y="989012"/>
            <a:ext cx="5528711" cy="36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914388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274310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4F2A6D-2BFD-D74F-9F17-A7B10E1313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9" y="1041289"/>
            <a:ext cx="5404850" cy="369364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65537A-A76D-F94A-AE89-A96DF40B52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11" y="1031740"/>
            <a:ext cx="5769187" cy="36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61408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07308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0C1BE638-4B90-614B-9716-CE5877B91A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162" y="1031740"/>
            <a:ext cx="5850954" cy="3334456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CAEB76DD-F441-8A4E-A4A3-B13B8B4213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1055905"/>
            <a:ext cx="5458092" cy="33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22412"/>
              </p:ext>
            </p:extLst>
          </p:nvPr>
        </p:nvGraphicFramePr>
        <p:xfrm>
          <a:off x="6422001" y="607325"/>
          <a:ext cx="528367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940289"/>
              </p:ext>
            </p:extLst>
          </p:nvPr>
        </p:nvGraphicFramePr>
        <p:xfrm>
          <a:off x="288558" y="2473674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86" y="304802"/>
            <a:ext cx="6226422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23420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EF984B-06B9-6A4A-93F2-5EB72242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49" y="250891"/>
            <a:ext cx="5432546" cy="32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1D025C-C57C-7D42-AC08-1A10F66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6" y="2018476"/>
            <a:ext cx="5503106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5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7721" y="565679"/>
            <a:ext cx="5001768" cy="8346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Bi Variate Analysis</a:t>
            </a:r>
            <a:endParaRPr lang="en-US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615182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C182972-6B17-3742-A67A-21C81E59F3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08" y="999091"/>
            <a:ext cx="4940599" cy="236732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2B2F753-AD77-224E-8072-A2A0F6689B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7" y="1240260"/>
            <a:ext cx="5909712" cy="2585506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8DC11836-F57E-244E-88C0-DC9027498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4" y="3998781"/>
            <a:ext cx="5909712" cy="24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 Analysis Recommendations</a:t>
            </a:r>
            <a:endParaRPr lang="en-US" sz="3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985915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84716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FF1BA6E-531B-8A4A-8C34-85A3DEA0F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31" y="2742397"/>
            <a:ext cx="3383923" cy="312940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203191A-114E-4041-BCCF-896004C4F7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53" y="2742397"/>
            <a:ext cx="2484379" cy="31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4916337D-5276-5C4A-B2F2-7BE5EAB6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120402"/>
            <a:ext cx="4475531" cy="4613949"/>
          </a:xfrm>
          <a:prstGeom prst="rect">
            <a:avLst/>
          </a:prstGeom>
          <a:effectLst/>
        </p:spPr>
      </p:pic>
      <p:graphicFrame>
        <p:nvGraphicFramePr>
          <p:cNvPr id="35" name="Text Placeholder 13">
            <a:extLst>
              <a:ext uri="{FF2B5EF4-FFF2-40B4-BE49-F238E27FC236}">
                <a16:creationId xmlns:a16="http://schemas.microsoft.com/office/drawing/2014/main" id="{EC8C9280-AE9D-4C49-88FB-A58621DC67C9}"/>
              </a:ext>
            </a:extLst>
          </p:cNvPr>
          <p:cNvGraphicFramePr/>
          <p:nvPr/>
        </p:nvGraphicFramePr>
        <p:xfrm>
          <a:off x="648930" y="2438400"/>
          <a:ext cx="49441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5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7F0F15-20A5-F945-B664-A7A33280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267174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Rectangle 3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7BF12CE-900B-4046-AC9E-86E24A8557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38812"/>
            <a:ext cx="6019331" cy="37771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86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008231" y="1166160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Interest Rate 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DTI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785632" y="1112191"/>
            <a:ext cx="839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Enquiry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073774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E43AF2-1460-D245-A307-EB853BD416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1507137"/>
            <a:ext cx="6634346" cy="1687617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4FCC9B2-D5CF-2A41-ABBF-81F7EE737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3631926"/>
            <a:ext cx="6634346" cy="27268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3C247D-E3AA-D048-A44A-27C0F8A26388}"/>
              </a:ext>
            </a:extLst>
          </p:cNvPr>
          <p:cNvSpPr txBox="1"/>
          <p:nvPr/>
        </p:nvSpPr>
        <p:spPr>
          <a:xfrm>
            <a:off x="785631" y="3262594"/>
            <a:ext cx="663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Revolving Line of Credit across Loan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5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2209</TotalTime>
  <Words>1061</Words>
  <Application>Microsoft Macintosh PowerPoint</Application>
  <PresentationFormat>Widescreen</PresentationFormat>
  <Paragraphs>151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Bogle</vt:lpstr>
      <vt:lpstr>Arial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 Data Analysis</vt:lpstr>
      <vt:lpstr>Understanding Data </vt:lpstr>
      <vt:lpstr> Understanding Data 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Bi Variate Analysis</vt:lpstr>
      <vt:lpstr>Bi Variate Analysis</vt:lpstr>
      <vt:lpstr>Bi Variate Analysis</vt:lpstr>
      <vt:lpstr>Bi 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Sreejith Sreekumaran (sreesree)</cp:lastModifiedBy>
  <cp:revision>126</cp:revision>
  <dcterms:created xsi:type="dcterms:W3CDTF">2016-06-09T08:16:28Z</dcterms:created>
  <dcterms:modified xsi:type="dcterms:W3CDTF">2021-02-21T15:34:58Z</dcterms:modified>
</cp:coreProperties>
</file>