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4"/>
    <p:sldMasterId id="2147483649" r:id="rId5"/>
  </p:sldMasterIdLst>
  <p:notesMasterIdLst>
    <p:notesMasterId r:id="rId20"/>
  </p:notesMasterIdLst>
  <p:handoutMasterIdLst>
    <p:handoutMasterId r:id="rId21"/>
  </p:handoutMasterIdLst>
  <p:sldIdLst>
    <p:sldId id="256" r:id="rId6"/>
    <p:sldId id="257" r:id="rId7"/>
    <p:sldId id="262" r:id="rId8"/>
    <p:sldId id="258" r:id="rId9"/>
    <p:sldId id="263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60" r:id="rId19"/>
  </p:sldIdLst>
  <p:sldSz cx="9144000" cy="6858000" type="screen4x3"/>
  <p:notesSz cx="6858000" cy="9144000"/>
  <p:defaultTextStyle>
    <a:defPPr>
      <a:defRPr lang="es-ES_tradn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79"/>
    <p:restoredTop sz="94687"/>
  </p:normalViewPr>
  <p:slideViewPr>
    <p:cSldViewPr>
      <p:cViewPr varScale="1">
        <p:scale>
          <a:sx n="101" d="100"/>
          <a:sy n="101" d="100"/>
        </p:scale>
        <p:origin x="2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51E942-1B24-44D5-8616-2568CE703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906420-EF13-428F-9ADE-D9B0D170FC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 smtClean="0"/>
            </a:lvl1pPr>
          </a:lstStyle>
          <a:p>
            <a:pPr>
              <a:defRPr/>
            </a:pPr>
            <a:fld id="{2552BFC8-3D58-4601-8B3B-00C618C11EC8}" type="datetimeFigureOut">
              <a:rPr lang="en-US" altLang="es-ES"/>
              <a:pPr>
                <a:defRPr/>
              </a:pPr>
              <a:t>5/10/2022</a:t>
            </a:fld>
            <a:endParaRPr lang="en-US" alt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2C294-28F1-409D-B102-A6C00BA2B1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DC846-D3C1-447F-89C1-28ED605A0A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fld id="{DB38EFC1-D631-41D6-81AD-4275131FBA2A}" type="slidenum">
              <a:rPr lang="en-US" altLang="es-ES"/>
              <a:pPr/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49F41D9E-8DDD-466A-BEC1-D2053833F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0D82086-86AA-4D4B-855A-86D53637F12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x-none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es-ES_tradnl" altLang="x-none" noProof="0">
                <a:sym typeface="Avenir Roman" charset="0"/>
              </a:rPr>
              <a:t>Second level</a:t>
            </a:r>
          </a:p>
          <a:p>
            <a:pPr lvl="2"/>
            <a:r>
              <a:rPr lang="es-ES_tradnl" altLang="x-none" noProof="0">
                <a:sym typeface="Avenir Roman" charset="0"/>
              </a:rPr>
              <a:t>Third level</a:t>
            </a:r>
          </a:p>
          <a:p>
            <a:pPr lvl="3"/>
            <a:r>
              <a:rPr lang="es-ES_tradnl" altLang="x-none" noProof="0">
                <a:sym typeface="Avenir Roman" charset="0"/>
              </a:rPr>
              <a:t>Fourth level</a:t>
            </a:r>
          </a:p>
          <a:p>
            <a:pPr lvl="4"/>
            <a:r>
              <a:rPr lang="es-ES_tradnl" altLang="x-none" noProof="0">
                <a:sym typeface="Avenir Roman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527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26513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1600200"/>
            <a:ext cx="2286000" cy="4525963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0" y="1600200"/>
            <a:ext cx="6705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18057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51D5E5-C07F-461C-AFD3-5385A5D910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867888-D905-406C-B258-CCBF8D237A25}" type="slidenum">
              <a:rPr lang="es-ES_tradnl" altLang="es-ES"/>
              <a:pPr/>
              <a:t>‹#›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570504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1C960D-AB61-4E04-A8F7-094ABF50ED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0F29DD-BD2A-4AAD-82D1-6B3C51601C9B}" type="slidenum">
              <a:rPr lang="es-ES_tradnl" altLang="es-ES"/>
              <a:pPr/>
              <a:t>‹#›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677654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2E5576-E78F-431B-AA85-82AF90392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0C2826-A9F5-4DC9-86E1-10AEB4C0C3E4}" type="slidenum">
              <a:rPr lang="es-ES_tradnl" altLang="es-ES"/>
              <a:pPr/>
              <a:t>‹#›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666784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4232B32-058B-4E19-BBC3-A7DC0CD67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F6072-C616-4130-9928-9A3CEEFFEBD3}" type="slidenum">
              <a:rPr lang="es-ES_tradnl" altLang="es-ES"/>
              <a:pPr/>
              <a:t>‹#›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690772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A25869-6329-4C09-BE0C-F1B06669AC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D444FB-5C9A-43D8-A4A8-331160D58BD2}" type="slidenum">
              <a:rPr lang="es-ES_tradnl" altLang="es-ES"/>
              <a:pPr/>
              <a:t>‹#›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105033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16E7A18-48AF-4F32-9618-6BBB02BA74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6FB2C1-26A0-4653-9F37-FC140FF77D7F}" type="slidenum">
              <a:rPr lang="es-ES_tradnl" altLang="es-ES"/>
              <a:pPr/>
              <a:t>‹#›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798563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66F040A1-A364-4346-B37F-A58377EE04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CD9993-FB92-4BBF-9CF8-3F5E4F51B568}" type="slidenum">
              <a:rPr lang="es-ES_tradnl" altLang="es-ES"/>
              <a:pPr/>
              <a:t>‹#›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651806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A968D8E-489F-4A87-A20B-5D96918748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813514-F3F3-44FE-83A9-68378968CD62}" type="slidenum">
              <a:rPr lang="es-ES_tradnl" altLang="es-ES"/>
              <a:pPr/>
              <a:t>‹#›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64014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40478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>
              <a:sym typeface="Arial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AA31EF-5857-41A9-8084-7307DE957B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93BED6-43DB-4806-8A91-D79874E09D92}" type="slidenum">
              <a:rPr lang="es-ES_tradnl" altLang="es-ES"/>
              <a:pPr/>
              <a:t>‹#›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9826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6EE147-427A-4A87-9260-05FC966FC3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CE76CD-7063-462C-8C31-969F7F5B1C47}" type="slidenum">
              <a:rPr lang="es-ES_tradnl" altLang="es-ES"/>
              <a:pPr/>
              <a:t>‹#›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566957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82677A7-1C3F-4C78-9B4F-9F16B08B71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A1E3DB-071B-4B2B-AC48-77F05416D84E}" type="slidenum">
              <a:rPr lang="es-ES_tradnl" altLang="es-ES"/>
              <a:pPr/>
              <a:t>‹#›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408402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0930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23592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0939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10287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56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366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>
              <a:sym typeface="Arial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9852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2782768F-1EE5-43D5-9A61-35D7075A5D7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957513"/>
            <a:ext cx="91440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>
                <a:sym typeface="Arial Narrow" panose="020B0606020202030204" pitchFamily="34" charset="0"/>
              </a:rPr>
              <a:t>Click to edit Master title style</a:t>
            </a:r>
          </a:p>
        </p:txBody>
      </p:sp>
      <p:pic>
        <p:nvPicPr>
          <p:cNvPr id="1027" name="Picture 2" descr="logoblanco.png">
            <a:extLst>
              <a:ext uri="{FF2B5EF4-FFF2-40B4-BE49-F238E27FC236}">
                <a16:creationId xmlns:a16="http://schemas.microsoft.com/office/drawing/2014/main" id="{67F7A86D-32B3-4B83-AC50-47A74767E2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38" y="3106738"/>
            <a:ext cx="1222375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5498F503-025E-4262-B12D-ADB2118D9777}"/>
              </a:ext>
            </a:extLst>
          </p:cNvPr>
          <p:cNvGrpSpPr>
            <a:grpSpLocks/>
          </p:cNvGrpSpPr>
          <p:nvPr/>
        </p:nvGrpSpPr>
        <p:grpSpPr bwMode="auto">
          <a:xfrm>
            <a:off x="0" y="6402388"/>
            <a:ext cx="9150350" cy="463550"/>
            <a:chOff x="0" y="0"/>
            <a:chExt cx="9151698" cy="464252"/>
          </a:xfrm>
        </p:grpSpPr>
        <p:sp>
          <p:nvSpPr>
            <p:cNvPr id="2" name="Rectangle 2">
              <a:extLst>
                <a:ext uri="{FF2B5EF4-FFF2-40B4-BE49-F238E27FC236}">
                  <a16:creationId xmlns:a16="http://schemas.microsoft.com/office/drawing/2014/main" id="{5EA63966-A753-4BAE-A306-0D35C4D80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151698" cy="464252"/>
            </a:xfrm>
            <a:prstGeom prst="rect">
              <a:avLst/>
            </a:prstGeom>
            <a:solidFill>
              <a:srgbClr val="0098CD"/>
            </a:solidFill>
            <a:ln w="12700" cap="flat" cmpd="sng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>
              <a:lvl1pPr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>
                <a:defRPr/>
              </a:pPr>
              <a:endParaRPr lang="es-ES" altLang="es-ES">
                <a:solidFill>
                  <a:srgbClr val="FFFFFF"/>
                </a:solidFill>
              </a:endParaRPr>
            </a:p>
          </p:txBody>
        </p:sp>
        <p:sp>
          <p:nvSpPr>
            <p:cNvPr id="3" name="Line 3">
              <a:extLst>
                <a:ext uri="{FF2B5EF4-FFF2-40B4-BE49-F238E27FC236}">
                  <a16:creationId xmlns:a16="http://schemas.microsoft.com/office/drawing/2014/main" id="{D80DB72C-4AF9-4690-8044-612D14256C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53095" y="174889"/>
              <a:ext cx="1588" cy="13673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s-MX"/>
            </a:p>
          </p:txBody>
        </p:sp>
      </p:grpSp>
      <p:sp>
        <p:nvSpPr>
          <p:cNvPr id="2054" name="Rectangle 6">
            <a:extLst>
              <a:ext uri="{FF2B5EF4-FFF2-40B4-BE49-F238E27FC236}">
                <a16:creationId xmlns:a16="http://schemas.microsoft.com/office/drawing/2014/main" id="{D70F66CF-912C-4A15-AAEB-2817AB716D0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solidFill>
                  <a:srgbClr val="FFFFFF"/>
                </a:solidFill>
              </a:defRPr>
            </a:lvl1pPr>
          </a:lstStyle>
          <a:p>
            <a:fld id="{EBA58240-5E7C-40E3-A207-98AB2F1A153D}" type="slidenum">
              <a:rPr lang="es-ES_tradnl" altLang="es-ES"/>
              <a:pPr/>
              <a:t>‹#›</a:t>
            </a:fld>
            <a:endParaRPr lang="es-ES_tradnl" altLang="es-ES"/>
          </a:p>
        </p:txBody>
      </p:sp>
      <p:pic>
        <p:nvPicPr>
          <p:cNvPr id="2052" name="Picture 3">
            <a:extLst>
              <a:ext uri="{FF2B5EF4-FFF2-40B4-BE49-F238E27FC236}">
                <a16:creationId xmlns:a16="http://schemas.microsoft.com/office/drawing/2014/main" id="{456BEA10-83EB-436E-AD28-DDC6F2BBCBA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02388"/>
            <a:ext cx="16732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google.com/forms/d/e/1FAIpQLScN-HbhkBMdbYKGGatDDbCjWoHihkhYM5B9Rl8oO5fAV2d-8w/viewform?usp=sf_link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google.com/forms/d/e/1FAIpQLSf2XPPJnEf8rMoK1Yco_m2WfjAmag5PZupojhPZNyzPz0Qfmw/viewform?usp=sf_link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google.com/forms/d/e/1FAIpQLSdKX8BOKLJrYO7A7HzHOvoX5b0bI2niHNw9TUGQCNH5OoRGbQ/viewform?usp=sf_link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google.com/forms/d/e/1FAIpQLSeH3HFKpEMSG9iqbQT5QX8XnoIEYxteI7Z9SlsWK1p9wvymKg/viewform?usp=sf_link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6C80B71C-465C-4733-9602-CE4E4E7BD7E4}"/>
              </a:ext>
            </a:extLst>
          </p:cNvPr>
          <p:cNvSpPr>
            <a:spLocks/>
          </p:cNvSpPr>
          <p:nvPr/>
        </p:nvSpPr>
        <p:spPr bwMode="auto">
          <a:xfrm>
            <a:off x="0" y="5611813"/>
            <a:ext cx="9144000" cy="133350"/>
          </a:xfrm>
          <a:prstGeom prst="rect">
            <a:avLst/>
          </a:prstGeom>
          <a:solidFill>
            <a:srgbClr val="0098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s-ES" altLang="es-ES">
              <a:solidFill>
                <a:srgbClr val="0098CD"/>
              </a:solidFill>
            </a:endParaRPr>
          </a:p>
        </p:txBody>
      </p:sp>
      <p:sp>
        <p:nvSpPr>
          <p:cNvPr id="5123" name="Rectangle 6">
            <a:extLst>
              <a:ext uri="{FF2B5EF4-FFF2-40B4-BE49-F238E27FC236}">
                <a16:creationId xmlns:a16="http://schemas.microsoft.com/office/drawing/2014/main" id="{A9D3A6BD-C188-45C5-AB2D-A7F7785B63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8988425" cy="495300"/>
          </a:xfrm>
        </p:spPr>
        <p:txBody>
          <a:bodyPr anchor="t"/>
          <a:lstStyle/>
          <a:p>
            <a:pPr eaLnBrk="1">
              <a:lnSpc>
                <a:spcPct val="70000"/>
              </a:lnSpc>
            </a:pPr>
            <a:r>
              <a:rPr lang="es-ES_tradnl" altLang="es-ES" sz="2400" dirty="0">
                <a:solidFill>
                  <a:srgbClr val="0098CD"/>
                </a:solidFill>
                <a:latin typeface="Arial" panose="020B0604020202020204" pitchFamily="34" charset="0"/>
              </a:rPr>
              <a:t>Análisis e interpretación de datos</a:t>
            </a:r>
            <a:endParaRPr lang="es-ES_tradnl" altLang="es-ES" sz="1800" dirty="0">
              <a:solidFill>
                <a:srgbClr val="0098CD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7">
            <a:extLst>
              <a:ext uri="{FF2B5EF4-FFF2-40B4-BE49-F238E27FC236}">
                <a16:creationId xmlns:a16="http://schemas.microsoft.com/office/drawing/2014/main" id="{8591A0BF-ACDD-41F9-B558-C3E6B873FF54}"/>
              </a:ext>
            </a:extLst>
          </p:cNvPr>
          <p:cNvSpPr>
            <a:spLocks/>
          </p:cNvSpPr>
          <p:nvPr/>
        </p:nvSpPr>
        <p:spPr bwMode="auto">
          <a:xfrm>
            <a:off x="-381000" y="4610100"/>
            <a:ext cx="89868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>
              <a:lnSpc>
                <a:spcPct val="70000"/>
              </a:lnSpc>
            </a:pPr>
            <a:r>
              <a:rPr lang="es-ES_tradnl" altLang="es-ES" sz="3000" dirty="0">
                <a:solidFill>
                  <a:srgbClr val="000000"/>
                </a:solidFill>
                <a:sym typeface="Arial Narrow" panose="020B0606020202030204" pitchFamily="34" charset="0"/>
              </a:rPr>
              <a:t>Introducción a la asignatura</a:t>
            </a:r>
          </a:p>
        </p:txBody>
      </p:sp>
      <p:sp>
        <p:nvSpPr>
          <p:cNvPr id="5125" name="Rectangle 8">
            <a:extLst>
              <a:ext uri="{FF2B5EF4-FFF2-40B4-BE49-F238E27FC236}">
                <a16:creationId xmlns:a16="http://schemas.microsoft.com/office/drawing/2014/main" id="{B72F4180-887A-4FF0-83C6-E8B8B19A41FB}"/>
              </a:ext>
            </a:extLst>
          </p:cNvPr>
          <p:cNvSpPr>
            <a:spLocks/>
          </p:cNvSpPr>
          <p:nvPr/>
        </p:nvSpPr>
        <p:spPr bwMode="auto">
          <a:xfrm>
            <a:off x="554038" y="611188"/>
            <a:ext cx="528955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70000"/>
              </a:lnSpc>
            </a:pPr>
            <a:r>
              <a:rPr lang="es-ES_tradnl" altLang="es-ES" dirty="0">
                <a:solidFill>
                  <a:srgbClr val="0098CD"/>
                </a:solidFill>
                <a:sym typeface="Arial Narrow" panose="020B0606020202030204" pitchFamily="34" charset="0"/>
              </a:rPr>
              <a:t>Laura Hervert Escobar</a:t>
            </a:r>
          </a:p>
        </p:txBody>
      </p:sp>
      <p:pic>
        <p:nvPicPr>
          <p:cNvPr id="5126" name="Picture 1">
            <a:extLst>
              <a:ext uri="{FF2B5EF4-FFF2-40B4-BE49-F238E27FC236}">
                <a16:creationId xmlns:a16="http://schemas.microsoft.com/office/drawing/2014/main" id="{34FCBAC6-A368-47A0-836A-F7445BF1A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49950"/>
            <a:ext cx="2497138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2">
            <a:extLst>
              <a:ext uri="{FF2B5EF4-FFF2-40B4-BE49-F238E27FC236}">
                <a16:creationId xmlns:a16="http://schemas.microsoft.com/office/drawing/2014/main" id="{AE81A068-7352-4A0D-87F7-4B72408F2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6154738"/>
            <a:ext cx="31686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/>
            <a:r>
              <a:rPr lang="en-US" altLang="es-MX" sz="1300">
                <a:solidFill>
                  <a:srgbClr val="0098CD"/>
                </a:solidFill>
                <a:latin typeface="Unit"/>
              </a:rPr>
              <a:t>Universidad Internacional de La Rioja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FAE4-B32C-4AD7-A50C-6793F017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0070C0"/>
                </a:solidFill>
              </a:rPr>
              <a:t>Actividad ¿En que ciudad vivo?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D2DF-5C81-4FC1-9958-8DC82DA6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https://docs.google.com/forms/d/e/1FAIpQLScN-HbhkBMdbYKGGatDDbCjWoHihkhYM5B9Rl8oO5fAV2d-8w/viewform?usp=sf_link</a:t>
            </a:r>
            <a:r>
              <a:rPr lang="es-MX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2E024-51EB-4159-B39F-81382E5DEC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F29DD-BD2A-4AAD-82D1-6B3C51601C9B}" type="slidenum">
              <a:rPr lang="es-ES_tradnl" altLang="es-ES" smtClean="0"/>
              <a:pPr/>
              <a:t>10</a:t>
            </a:fld>
            <a:endParaRPr lang="es-ES_tradnl" alt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43D7A-74A3-69C4-1EAD-9EDC78BF0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313" y="2701651"/>
            <a:ext cx="339137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9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FAE4-B32C-4AD7-A50C-6793F017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0070C0"/>
                </a:solidFill>
              </a:rPr>
              <a:t>Actividad ¿Cual es mi </a:t>
            </a:r>
            <a:r>
              <a:rPr lang="es-MX" dirty="0" err="1">
                <a:solidFill>
                  <a:srgbClr val="0070C0"/>
                </a:solidFill>
              </a:rPr>
              <a:t>hobbie</a:t>
            </a:r>
            <a:r>
              <a:rPr lang="es-MX" dirty="0">
                <a:solidFill>
                  <a:srgbClr val="0070C0"/>
                </a:solidFill>
              </a:rPr>
              <a:t> favorito?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D2DF-5C81-4FC1-9958-8DC82DA6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https://docs.google.com/forms/d/e/1FAIpQLSf2XPPJnEf8rMoK1Yco_m2WfjAmag5PZupojhPZNyzPz0Qfmw/viewform?usp=sf_link</a:t>
            </a:r>
            <a:r>
              <a:rPr lang="es-MX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2E024-51EB-4159-B39F-81382E5DEC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F29DD-BD2A-4AAD-82D1-6B3C51601C9B}" type="slidenum">
              <a:rPr lang="es-ES_tradnl" altLang="es-ES" smtClean="0"/>
              <a:pPr/>
              <a:t>11</a:t>
            </a:fld>
            <a:endParaRPr lang="es-ES_tradnl" alt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8A6B0-1ED3-6AD7-1CB6-E86AFEF7D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313" y="2636912"/>
            <a:ext cx="3391373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4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FAE4-B32C-4AD7-A50C-6793F017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0070C0"/>
                </a:solidFill>
              </a:rPr>
              <a:t>Actividad ¿Cual es mi objetivo al estudiar esta </a:t>
            </a:r>
            <a:r>
              <a:rPr lang="es-MX" dirty="0" err="1">
                <a:solidFill>
                  <a:srgbClr val="0070C0"/>
                </a:solidFill>
              </a:rPr>
              <a:t>maestria</a:t>
            </a:r>
            <a:r>
              <a:rPr lang="es-MX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D2DF-5C81-4FC1-9958-8DC82DA6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https://docs.google.com/forms/d/e/1FAIpQLSdKX8BOKLJrYO7A7HzHOvoX5b0bI2niHNw9TUGQCNH5OoRGbQ/viewform?usp=sf_link</a:t>
            </a:r>
            <a:r>
              <a:rPr lang="es-MX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2E024-51EB-4159-B39F-81382E5DEC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F29DD-BD2A-4AAD-82D1-6B3C51601C9B}" type="slidenum">
              <a:rPr lang="es-ES_tradnl" altLang="es-ES" smtClean="0"/>
              <a:pPr/>
              <a:t>12</a:t>
            </a:fld>
            <a:endParaRPr lang="es-ES_tradnl" alt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F36F0-3235-D387-019C-30ED5C774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603" y="2636912"/>
            <a:ext cx="3362794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5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FAE4-B32C-4AD7-A50C-6793F017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0070C0"/>
                </a:solidFill>
              </a:rPr>
              <a:t>Actividad ¿Que sabemos de </a:t>
            </a:r>
            <a:r>
              <a:rPr lang="es-MX" dirty="0" err="1">
                <a:solidFill>
                  <a:srgbClr val="0070C0"/>
                </a:solidFill>
              </a:rPr>
              <a:t>Analisis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err="1">
                <a:solidFill>
                  <a:srgbClr val="0070C0"/>
                </a:solidFill>
              </a:rPr>
              <a:t>Estadistico</a:t>
            </a:r>
            <a:r>
              <a:rPr lang="es-MX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D2DF-5C81-4FC1-9958-8DC82DA6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https://docs.google.com/forms/d/e/1FAIpQLSeH3HFKpEMSG9iqbQT5QX8XnoIEYxteI7Z9SlsWK1p9wvymKg/viewform?usp=sf_link</a:t>
            </a:r>
            <a:r>
              <a:rPr lang="es-MX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2E024-51EB-4159-B39F-81382E5DEC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F29DD-BD2A-4AAD-82D1-6B3C51601C9B}" type="slidenum">
              <a:rPr lang="es-ES_tradnl" altLang="es-ES" smtClean="0"/>
              <a:pPr/>
              <a:t>13</a:t>
            </a:fld>
            <a:endParaRPr lang="es-ES_tradnl" alt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3DD40-5E44-D657-DA0B-021AEB30A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655" y="2492896"/>
            <a:ext cx="3324689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4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9C8DA46-2ECA-4B49-9046-23DF082C3BF8}"/>
              </a:ext>
            </a:extLst>
          </p:cNvPr>
          <p:cNvSpPr>
            <a:spLocks/>
          </p:cNvSpPr>
          <p:nvPr/>
        </p:nvSpPr>
        <p:spPr bwMode="auto">
          <a:xfrm>
            <a:off x="3922713" y="5881688"/>
            <a:ext cx="170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200">
                <a:solidFill>
                  <a:srgbClr val="989898"/>
                </a:solidFill>
                <a:sym typeface="Arial Narrow" panose="020B0606020202030204" pitchFamily="34" charset="0"/>
              </a:rPr>
              <a:t>www.unir.net</a:t>
            </a:r>
            <a:endParaRPr lang="es-ES_tradnl" altLang="es-ES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pic>
        <p:nvPicPr>
          <p:cNvPr id="9219" name="Picture 1">
            <a:extLst>
              <a:ext uri="{FF2B5EF4-FFF2-40B4-BE49-F238E27FC236}">
                <a16:creationId xmlns:a16="http://schemas.microsoft.com/office/drawing/2014/main" id="{0402AE3B-01E7-4E67-B289-D2A09296B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1484313"/>
            <a:ext cx="4454525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68410BD0-C9AE-4930-A41A-6A7960858245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0EC4A52B-6A48-49EB-AAAB-2F499CC595B4}" type="slidenum">
              <a:rPr lang="es-ES_tradnl" altLang="es-ES" sz="1200">
                <a:solidFill>
                  <a:srgbClr val="FFFFFF"/>
                </a:solidFill>
              </a:rPr>
              <a:pPr algn="r" eaLnBrk="1"/>
              <a:t>2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D58F628-D45C-4ABC-9D90-BFDC231E62AC}"/>
              </a:ext>
            </a:extLst>
          </p:cNvPr>
          <p:cNvSpPr>
            <a:spLocks/>
          </p:cNvSpPr>
          <p:nvPr/>
        </p:nvSpPr>
        <p:spPr bwMode="auto">
          <a:xfrm>
            <a:off x="419100" y="255588"/>
            <a:ext cx="5614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Índice de la asignatura</a:t>
            </a:r>
            <a:endParaRPr lang="es-ES_tradnl" altLang="es-ES">
              <a:solidFill>
                <a:srgbClr val="000000"/>
              </a:solidFill>
              <a:latin typeface="Arial " charset="0"/>
              <a:sym typeface="Arial Narrow" panose="020B060602020203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C4FF78C-FF51-4188-B661-ADF3455E9171}"/>
              </a:ext>
            </a:extLst>
          </p:cNvPr>
          <p:cNvSpPr>
            <a:spLocks/>
          </p:cNvSpPr>
          <p:nvPr/>
        </p:nvSpPr>
        <p:spPr bwMode="auto">
          <a:xfrm>
            <a:off x="512763" y="1358900"/>
            <a:ext cx="7997825" cy="45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373063" indent="-373063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Tema 1: Temas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Tema 2: Dinámica de la clase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Tema 3: Evaluación y retroalimentación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Tema 4: Conclusiones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 dirty="0">
              <a:solidFill>
                <a:srgbClr val="0098CD"/>
              </a:solidFill>
              <a:latin typeface="Arial " charset="0"/>
              <a:sym typeface="Arial Narrow" panose="020B0606020202030204" pitchFamily="34" charset="0"/>
            </a:endParaRPr>
          </a:p>
        </p:txBody>
      </p:sp>
      <p:sp>
        <p:nvSpPr>
          <p:cNvPr id="6149" name="Marcador de número de diapositiva 1">
            <a:extLst>
              <a:ext uri="{FF2B5EF4-FFF2-40B4-BE49-F238E27FC236}">
                <a16:creationId xmlns:a16="http://schemas.microsoft.com/office/drawing/2014/main" id="{1E691209-B79E-4068-8C3A-AB3079FDD8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72807A92-D08A-46E7-AE13-40EAB1451025}" type="slidenum">
              <a:rPr lang="es-ES_tradnl" altLang="es-ES">
                <a:solidFill>
                  <a:srgbClr val="FFFFFF"/>
                </a:solidFill>
              </a:rPr>
              <a:pPr/>
              <a:t>2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68410BD0-C9AE-4930-A41A-6A7960858245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0EC4A52B-6A48-49EB-AAAB-2F499CC595B4}" type="slidenum">
              <a:rPr lang="es-ES_tradnl" altLang="es-ES" sz="1200">
                <a:solidFill>
                  <a:srgbClr val="FFFFFF"/>
                </a:solidFill>
              </a:rPr>
              <a:pPr algn="r" eaLnBrk="1"/>
              <a:t>3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D58F628-D45C-4ABC-9D90-BFDC231E62AC}"/>
              </a:ext>
            </a:extLst>
          </p:cNvPr>
          <p:cNvSpPr>
            <a:spLocks/>
          </p:cNvSpPr>
          <p:nvPr/>
        </p:nvSpPr>
        <p:spPr bwMode="auto">
          <a:xfrm>
            <a:off x="419100" y="255588"/>
            <a:ext cx="5614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Índice de la asignatura</a:t>
            </a:r>
            <a:endParaRPr lang="es-ES_tradnl" altLang="es-ES">
              <a:solidFill>
                <a:srgbClr val="000000"/>
              </a:solidFill>
              <a:latin typeface="Arial " charset="0"/>
              <a:sym typeface="Arial Narrow" panose="020B060602020203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C4FF78C-FF51-4188-B661-ADF3455E9171}"/>
              </a:ext>
            </a:extLst>
          </p:cNvPr>
          <p:cNvSpPr>
            <a:spLocks/>
          </p:cNvSpPr>
          <p:nvPr/>
        </p:nvSpPr>
        <p:spPr bwMode="auto">
          <a:xfrm>
            <a:off x="512763" y="1358900"/>
            <a:ext cx="7997825" cy="45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373063" indent="-373063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Tema 1: Temas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chemeClr val="bg1">
                    <a:lumMod val="85000"/>
                  </a:schemeClr>
                </a:solidFill>
                <a:latin typeface="Arial " charset="0"/>
                <a:sym typeface="Arial Narrow" panose="020B0606020202030204" pitchFamily="34" charset="0"/>
              </a:rPr>
              <a:t>Tema 2: Dinámica de la clase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chemeClr val="bg1">
                    <a:lumMod val="85000"/>
                  </a:schemeClr>
                </a:solidFill>
                <a:latin typeface="Arial " charset="0"/>
                <a:sym typeface="Arial Narrow" panose="020B0606020202030204" pitchFamily="34" charset="0"/>
              </a:rPr>
              <a:t>Tema 3: Evaluación y retroalimentación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chemeClr val="bg1">
                    <a:lumMod val="85000"/>
                  </a:schemeClr>
                </a:solidFill>
                <a:latin typeface="Arial " charset="0"/>
                <a:sym typeface="Arial Narrow" panose="020B0606020202030204" pitchFamily="34" charset="0"/>
              </a:rPr>
              <a:t>Tema 4: Conclusiones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 dirty="0">
              <a:solidFill>
                <a:srgbClr val="0098CD"/>
              </a:solidFill>
              <a:latin typeface="Arial " charset="0"/>
              <a:sym typeface="Arial Narrow" panose="020B0606020202030204" pitchFamily="34" charset="0"/>
            </a:endParaRPr>
          </a:p>
        </p:txBody>
      </p:sp>
      <p:sp>
        <p:nvSpPr>
          <p:cNvPr id="6149" name="Marcador de número de diapositiva 1">
            <a:extLst>
              <a:ext uri="{FF2B5EF4-FFF2-40B4-BE49-F238E27FC236}">
                <a16:creationId xmlns:a16="http://schemas.microsoft.com/office/drawing/2014/main" id="{1E691209-B79E-4068-8C3A-AB3079FDD8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72807A92-D08A-46E7-AE13-40EAB1451025}" type="slidenum">
              <a:rPr lang="es-ES_tradnl" altLang="es-ES">
                <a:solidFill>
                  <a:srgbClr val="FFFFFF"/>
                </a:solidFill>
              </a:rPr>
              <a:pPr/>
              <a:t>3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74370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5505CA25-7872-43C4-9669-5F8B0DFCC9D6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013E883C-9392-42C5-A670-36ADF015FB67}" type="slidenum">
              <a:rPr lang="es-ES_tradnl" altLang="es-ES" sz="1200">
                <a:solidFill>
                  <a:srgbClr val="FFFFFF"/>
                </a:solidFill>
              </a:rPr>
              <a:pPr algn="r" eaLnBrk="1"/>
              <a:t>4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CE7CED6-F02D-4862-A8A4-1E4EA1106B5D}"/>
              </a:ext>
            </a:extLst>
          </p:cNvPr>
          <p:cNvSpPr>
            <a:spLocks/>
          </p:cNvSpPr>
          <p:nvPr/>
        </p:nvSpPr>
        <p:spPr bwMode="auto">
          <a:xfrm>
            <a:off x="446088" y="303213"/>
            <a:ext cx="5614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>
                <a:solidFill>
                  <a:srgbClr val="0098CD"/>
                </a:solidFill>
                <a:sym typeface="Arial Narrow" panose="020B0606020202030204" pitchFamily="34" charset="0"/>
              </a:rPr>
              <a:t>Tema 1: Nombre del tema</a:t>
            </a:r>
            <a:endParaRPr lang="es-ES_tradnl" altLang="es-ES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8466E7A-493D-48F7-8B22-2C5FAA829335}"/>
              </a:ext>
            </a:extLst>
          </p:cNvPr>
          <p:cNvSpPr>
            <a:spLocks/>
          </p:cNvSpPr>
          <p:nvPr/>
        </p:nvSpPr>
        <p:spPr bwMode="auto">
          <a:xfrm>
            <a:off x="820738" y="1001713"/>
            <a:ext cx="7500937" cy="49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286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2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dirty="0">
                <a:sym typeface="Arial Narrow" panose="020B0606020202030204" pitchFamily="34" charset="0"/>
              </a:rPr>
              <a:t>TEMA1. Introducción a la estadística</a:t>
            </a:r>
          </a:p>
          <a:p>
            <a:pPr eaLnBrk="1">
              <a:lnSpc>
                <a:spcPct val="2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dirty="0">
                <a:sym typeface="Arial Narrow" panose="020B0606020202030204" pitchFamily="34" charset="0"/>
              </a:rPr>
              <a:t>TEMA 2. Medidas que resumen la información </a:t>
            </a:r>
          </a:p>
          <a:p>
            <a:pPr eaLnBrk="1">
              <a:lnSpc>
                <a:spcPct val="2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dirty="0">
                <a:sym typeface="Arial Narrow" panose="020B0606020202030204" pitchFamily="34" charset="0"/>
              </a:rPr>
              <a:t>TEMA 3. Relación entre variables</a:t>
            </a:r>
          </a:p>
          <a:p>
            <a:pPr eaLnBrk="1">
              <a:lnSpc>
                <a:spcPct val="2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dirty="0">
                <a:sym typeface="Arial Narrow" panose="020B0606020202030204" pitchFamily="34" charset="0"/>
              </a:rPr>
              <a:t>TEMA 4. Probabilidad condicional y variables aleatorias</a:t>
            </a:r>
          </a:p>
          <a:p>
            <a:pPr eaLnBrk="1">
              <a:lnSpc>
                <a:spcPct val="2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dirty="0">
                <a:sym typeface="Arial Narrow" panose="020B0606020202030204" pitchFamily="34" charset="0"/>
              </a:rPr>
              <a:t>TEMA 5. Distribución en el muestreo</a:t>
            </a:r>
          </a:p>
          <a:p>
            <a:pPr eaLnBrk="1">
              <a:lnSpc>
                <a:spcPct val="2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dirty="0">
                <a:sym typeface="Arial Narrow" panose="020B0606020202030204" pitchFamily="34" charset="0"/>
              </a:rPr>
              <a:t>TEMA 6. Intervalos de confianza</a:t>
            </a:r>
          </a:p>
          <a:p>
            <a:pPr eaLnBrk="1">
              <a:lnSpc>
                <a:spcPct val="2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dirty="0">
                <a:sym typeface="Arial Narrow" panose="020B0606020202030204" pitchFamily="34" charset="0"/>
              </a:rPr>
              <a:t>TEMA 7. Contrastes de hipótesis</a:t>
            </a:r>
          </a:p>
          <a:p>
            <a:pPr eaLnBrk="1">
              <a:lnSpc>
                <a:spcPct val="2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dirty="0">
                <a:sym typeface="Arial Narrow" panose="020B0606020202030204" pitchFamily="34" charset="0"/>
              </a:rPr>
              <a:t>TEMA 8. Regresión</a:t>
            </a:r>
          </a:p>
          <a:p>
            <a:pPr eaLnBrk="1">
              <a:lnSpc>
                <a:spcPct val="2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dirty="0">
                <a:sym typeface="Arial Narrow" panose="020B0606020202030204" pitchFamily="34" charset="0"/>
              </a:rPr>
              <a:t>TEMA 9. Análisis de componentes principales</a:t>
            </a:r>
          </a:p>
        </p:txBody>
      </p:sp>
      <p:sp>
        <p:nvSpPr>
          <p:cNvPr id="7173" name="Marcador de número de diapositiva 1">
            <a:extLst>
              <a:ext uri="{FF2B5EF4-FFF2-40B4-BE49-F238E27FC236}">
                <a16:creationId xmlns:a16="http://schemas.microsoft.com/office/drawing/2014/main" id="{E9E66C8D-F10B-49D1-910D-DD0C3AE4B9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C033A723-0913-406C-A468-1883A6EC8D09}" type="slidenum">
              <a:rPr lang="es-ES_tradnl" altLang="es-ES">
                <a:solidFill>
                  <a:srgbClr val="FFFFFF"/>
                </a:solidFill>
              </a:rPr>
              <a:pPr/>
              <a:t>4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68410BD0-C9AE-4930-A41A-6A7960858245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0EC4A52B-6A48-49EB-AAAB-2F499CC595B4}" type="slidenum">
              <a:rPr lang="es-ES_tradnl" altLang="es-ES" sz="1200">
                <a:solidFill>
                  <a:srgbClr val="FFFFFF"/>
                </a:solidFill>
              </a:rPr>
              <a:pPr algn="r" eaLnBrk="1"/>
              <a:t>5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D58F628-D45C-4ABC-9D90-BFDC231E62AC}"/>
              </a:ext>
            </a:extLst>
          </p:cNvPr>
          <p:cNvSpPr>
            <a:spLocks/>
          </p:cNvSpPr>
          <p:nvPr/>
        </p:nvSpPr>
        <p:spPr bwMode="auto">
          <a:xfrm>
            <a:off x="419100" y="255588"/>
            <a:ext cx="5614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Índice de la asignatura</a:t>
            </a:r>
            <a:endParaRPr lang="es-ES_tradnl" altLang="es-ES">
              <a:solidFill>
                <a:srgbClr val="000000"/>
              </a:solidFill>
              <a:latin typeface="Arial " charset="0"/>
              <a:sym typeface="Arial Narrow" panose="020B060602020203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C4FF78C-FF51-4188-B661-ADF3455E9171}"/>
              </a:ext>
            </a:extLst>
          </p:cNvPr>
          <p:cNvSpPr>
            <a:spLocks/>
          </p:cNvSpPr>
          <p:nvPr/>
        </p:nvSpPr>
        <p:spPr bwMode="auto">
          <a:xfrm>
            <a:off x="512763" y="1358900"/>
            <a:ext cx="7997825" cy="45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373063" indent="-373063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chemeClr val="bg1">
                    <a:lumMod val="85000"/>
                  </a:schemeClr>
                </a:solidFill>
                <a:latin typeface="Arial " charset="0"/>
                <a:sym typeface="Arial Narrow" panose="020B0606020202030204" pitchFamily="34" charset="0"/>
              </a:rPr>
              <a:t>Tema 1: Temas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Tema 2: Dinámica de la clase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chemeClr val="bg1">
                    <a:lumMod val="85000"/>
                  </a:schemeClr>
                </a:solidFill>
                <a:latin typeface="Arial " charset="0"/>
                <a:sym typeface="Arial Narrow" panose="020B0606020202030204" pitchFamily="34" charset="0"/>
              </a:rPr>
              <a:t>Tema 3: Evaluación y retroalimentación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chemeClr val="bg1">
                    <a:lumMod val="85000"/>
                  </a:schemeClr>
                </a:solidFill>
                <a:latin typeface="Arial " charset="0"/>
                <a:sym typeface="Arial Narrow" panose="020B0606020202030204" pitchFamily="34" charset="0"/>
              </a:rPr>
              <a:t>Tema 4: Conclusiones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 dirty="0">
              <a:solidFill>
                <a:srgbClr val="0098CD"/>
              </a:solidFill>
              <a:latin typeface="Arial " charset="0"/>
              <a:sym typeface="Arial Narrow" panose="020B0606020202030204" pitchFamily="34" charset="0"/>
            </a:endParaRPr>
          </a:p>
        </p:txBody>
      </p:sp>
      <p:sp>
        <p:nvSpPr>
          <p:cNvPr id="6149" name="Marcador de número de diapositiva 1">
            <a:extLst>
              <a:ext uri="{FF2B5EF4-FFF2-40B4-BE49-F238E27FC236}">
                <a16:creationId xmlns:a16="http://schemas.microsoft.com/office/drawing/2014/main" id="{1E691209-B79E-4068-8C3A-AB3079FDD8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72807A92-D08A-46E7-AE13-40EAB1451025}" type="slidenum">
              <a:rPr lang="es-ES_tradnl" altLang="es-ES">
                <a:solidFill>
                  <a:srgbClr val="FFFFFF"/>
                </a:solidFill>
              </a:rPr>
              <a:pPr/>
              <a:t>5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3139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34A6-8172-4E18-BF6C-C49FC2FB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accent6"/>
                </a:solidFill>
              </a:rPr>
              <a:t>Dinámica de la clase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D44FF-8607-4112-BEC0-730B88CE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800" dirty="0"/>
              <a:t>PLATAFORMA</a:t>
            </a:r>
          </a:p>
          <a:p>
            <a:pPr lvl="1"/>
            <a:r>
              <a:rPr lang="es-MX" sz="1800" dirty="0"/>
              <a:t>Donde revisar los temas</a:t>
            </a:r>
          </a:p>
          <a:p>
            <a:r>
              <a:rPr lang="es-MX" sz="1800" dirty="0"/>
              <a:t>PREPARACION</a:t>
            </a:r>
          </a:p>
          <a:p>
            <a:pPr lvl="1"/>
            <a:r>
              <a:rPr lang="es-MX" sz="1800" dirty="0"/>
              <a:t>Lectura del tema previo a la clase</a:t>
            </a:r>
          </a:p>
          <a:p>
            <a:r>
              <a:rPr lang="es-MX" sz="1800" dirty="0"/>
              <a:t>CONEXIÓN</a:t>
            </a:r>
          </a:p>
          <a:p>
            <a:pPr lvl="1"/>
            <a:r>
              <a:rPr lang="es-MX" sz="1800" dirty="0"/>
              <a:t>Conexión en tiempo y forma</a:t>
            </a:r>
          </a:p>
          <a:p>
            <a:r>
              <a:rPr lang="es-MX" sz="1800" dirty="0"/>
              <a:t>REVISION DEL TEMA</a:t>
            </a:r>
          </a:p>
          <a:p>
            <a:pPr lvl="1"/>
            <a:r>
              <a:rPr lang="es-MX" sz="1800" dirty="0"/>
              <a:t>Repaso de los elementos clave del tema</a:t>
            </a:r>
          </a:p>
          <a:p>
            <a:pPr lvl="1"/>
            <a:r>
              <a:rPr lang="es-MX" sz="1800" dirty="0"/>
              <a:t>Ejercicios en clase</a:t>
            </a:r>
          </a:p>
          <a:p>
            <a:r>
              <a:rPr lang="es-MX" sz="1800" dirty="0"/>
              <a:t>ACTIVIDADES</a:t>
            </a:r>
          </a:p>
          <a:p>
            <a:pPr lvl="1"/>
            <a:r>
              <a:rPr lang="es-MX" sz="1800" dirty="0"/>
              <a:t>Solución de actividades</a:t>
            </a:r>
          </a:p>
          <a:p>
            <a:r>
              <a:rPr lang="es-MX" sz="1800" dirty="0"/>
              <a:t>EVALUACION Y RETROALIMENTACION</a:t>
            </a:r>
          </a:p>
          <a:p>
            <a:pPr lvl="1"/>
            <a:r>
              <a:rPr lang="es-MX" sz="1800" dirty="0"/>
              <a:t>Actividades</a:t>
            </a:r>
          </a:p>
          <a:p>
            <a:pPr lvl="1"/>
            <a:r>
              <a:rPr lang="es-MX" sz="1800" dirty="0"/>
              <a:t>Foros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2D6C6-2A58-4368-8243-33999606E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F29DD-BD2A-4AAD-82D1-6B3C51601C9B}" type="slidenum">
              <a:rPr lang="es-ES_tradnl" altLang="es-ES" smtClean="0"/>
              <a:pPr/>
              <a:t>6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12471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68410BD0-C9AE-4930-A41A-6A7960858245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0EC4A52B-6A48-49EB-AAAB-2F499CC595B4}" type="slidenum">
              <a:rPr lang="es-ES_tradnl" altLang="es-ES" sz="1200">
                <a:solidFill>
                  <a:srgbClr val="FFFFFF"/>
                </a:solidFill>
              </a:rPr>
              <a:pPr algn="r" eaLnBrk="1"/>
              <a:t>7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D58F628-D45C-4ABC-9D90-BFDC231E62AC}"/>
              </a:ext>
            </a:extLst>
          </p:cNvPr>
          <p:cNvSpPr>
            <a:spLocks/>
          </p:cNvSpPr>
          <p:nvPr/>
        </p:nvSpPr>
        <p:spPr bwMode="auto">
          <a:xfrm>
            <a:off x="419100" y="255588"/>
            <a:ext cx="5614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Índice de la asignatura</a:t>
            </a:r>
            <a:endParaRPr lang="es-ES_tradnl" altLang="es-ES">
              <a:solidFill>
                <a:srgbClr val="000000"/>
              </a:solidFill>
              <a:latin typeface="Arial " charset="0"/>
              <a:sym typeface="Arial Narrow" panose="020B060602020203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C4FF78C-FF51-4188-B661-ADF3455E9171}"/>
              </a:ext>
            </a:extLst>
          </p:cNvPr>
          <p:cNvSpPr>
            <a:spLocks/>
          </p:cNvSpPr>
          <p:nvPr/>
        </p:nvSpPr>
        <p:spPr bwMode="auto">
          <a:xfrm>
            <a:off x="512763" y="1358900"/>
            <a:ext cx="7997825" cy="45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373063" indent="-373063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chemeClr val="bg1">
                    <a:lumMod val="75000"/>
                  </a:schemeClr>
                </a:solidFill>
                <a:latin typeface="Arial " charset="0"/>
                <a:sym typeface="Arial Narrow" panose="020B0606020202030204" pitchFamily="34" charset="0"/>
              </a:rPr>
              <a:t>Tema 1: Temas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chemeClr val="bg1">
                    <a:lumMod val="75000"/>
                  </a:schemeClr>
                </a:solidFill>
                <a:latin typeface="Arial " charset="0"/>
                <a:sym typeface="Arial Narrow" panose="020B0606020202030204" pitchFamily="34" charset="0"/>
              </a:rPr>
              <a:t>Tema 2: Dinámica de la clase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Tema 3: Evaluación y retroalimentación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chemeClr val="bg1">
                    <a:lumMod val="75000"/>
                  </a:schemeClr>
                </a:solidFill>
                <a:latin typeface="Arial " charset="0"/>
                <a:sym typeface="Arial Narrow" panose="020B0606020202030204" pitchFamily="34" charset="0"/>
              </a:rPr>
              <a:t>Tema 4: Conclusiones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 dirty="0">
              <a:solidFill>
                <a:srgbClr val="0098CD"/>
              </a:solidFill>
              <a:latin typeface="Arial " charset="0"/>
              <a:sym typeface="Arial Narrow" panose="020B0606020202030204" pitchFamily="34" charset="0"/>
            </a:endParaRPr>
          </a:p>
        </p:txBody>
      </p:sp>
      <p:sp>
        <p:nvSpPr>
          <p:cNvPr id="6149" name="Marcador de número de diapositiva 1">
            <a:extLst>
              <a:ext uri="{FF2B5EF4-FFF2-40B4-BE49-F238E27FC236}">
                <a16:creationId xmlns:a16="http://schemas.microsoft.com/office/drawing/2014/main" id="{1E691209-B79E-4068-8C3A-AB3079FDD8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72807A92-D08A-46E7-AE13-40EAB1451025}" type="slidenum">
              <a:rPr lang="es-ES_tradnl" altLang="es-ES">
                <a:solidFill>
                  <a:srgbClr val="FFFFFF"/>
                </a:solidFill>
              </a:rPr>
              <a:pPr/>
              <a:t>7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4829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E8A6-9805-45F8-AD14-A4C781CA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0098CD"/>
                </a:solidFill>
              </a:rPr>
              <a:t>Evaluación y retroalimentación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2D24-7122-442D-97EC-122B55F90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s-MX" dirty="0"/>
              <a:t>Actividades</a:t>
            </a:r>
          </a:p>
          <a:p>
            <a:pPr>
              <a:lnSpc>
                <a:spcPct val="250000"/>
              </a:lnSpc>
            </a:pPr>
            <a:r>
              <a:rPr lang="es-MX" dirty="0"/>
              <a:t>Retroalimentación de actividades</a:t>
            </a:r>
          </a:p>
          <a:p>
            <a:pPr>
              <a:lnSpc>
                <a:spcPct val="250000"/>
              </a:lnSpc>
            </a:pPr>
            <a:r>
              <a:rPr lang="es-MX" dirty="0"/>
              <a:t>Foros</a:t>
            </a:r>
          </a:p>
          <a:p>
            <a:pPr>
              <a:lnSpc>
                <a:spcPct val="250000"/>
              </a:lnSpc>
            </a:pPr>
            <a:r>
              <a:rPr lang="es-MX" dirty="0"/>
              <a:t>Retroalimentación de foros</a:t>
            </a:r>
          </a:p>
          <a:p>
            <a:pPr>
              <a:lnSpc>
                <a:spcPct val="250000"/>
              </a:lnSpc>
            </a:pPr>
            <a:r>
              <a:rPr lang="es-MX" dirty="0"/>
              <a:t>Dudas durante la sesión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8981-66D1-43EF-B09D-0F1906B752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F29DD-BD2A-4AAD-82D1-6B3C51601C9B}" type="slidenum">
              <a:rPr lang="es-ES_tradnl" altLang="es-ES" smtClean="0"/>
              <a:pPr/>
              <a:t>8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5567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68410BD0-C9AE-4930-A41A-6A7960858245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0EC4A52B-6A48-49EB-AAAB-2F499CC595B4}" type="slidenum">
              <a:rPr lang="es-ES_tradnl" altLang="es-ES" sz="1200">
                <a:solidFill>
                  <a:srgbClr val="FFFFFF"/>
                </a:solidFill>
              </a:rPr>
              <a:pPr algn="r" eaLnBrk="1"/>
              <a:t>9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D58F628-D45C-4ABC-9D90-BFDC231E62AC}"/>
              </a:ext>
            </a:extLst>
          </p:cNvPr>
          <p:cNvSpPr>
            <a:spLocks/>
          </p:cNvSpPr>
          <p:nvPr/>
        </p:nvSpPr>
        <p:spPr bwMode="auto">
          <a:xfrm>
            <a:off x="419100" y="255588"/>
            <a:ext cx="5614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Índice de la asignatura</a:t>
            </a:r>
            <a:endParaRPr lang="es-ES_tradnl" altLang="es-ES">
              <a:solidFill>
                <a:srgbClr val="000000"/>
              </a:solidFill>
              <a:latin typeface="Arial " charset="0"/>
              <a:sym typeface="Arial Narrow" panose="020B060602020203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C4FF78C-FF51-4188-B661-ADF3455E9171}"/>
              </a:ext>
            </a:extLst>
          </p:cNvPr>
          <p:cNvSpPr>
            <a:spLocks/>
          </p:cNvSpPr>
          <p:nvPr/>
        </p:nvSpPr>
        <p:spPr bwMode="auto">
          <a:xfrm>
            <a:off x="512763" y="1358900"/>
            <a:ext cx="7997825" cy="45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373063" indent="-373063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chemeClr val="bg1">
                    <a:lumMod val="75000"/>
                  </a:schemeClr>
                </a:solidFill>
                <a:latin typeface="Arial " charset="0"/>
                <a:sym typeface="Arial Narrow" panose="020B0606020202030204" pitchFamily="34" charset="0"/>
              </a:rPr>
              <a:t>Tema 1: Temas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chemeClr val="bg1">
                    <a:lumMod val="85000"/>
                  </a:schemeClr>
                </a:solidFill>
                <a:latin typeface="Arial " charset="0"/>
                <a:sym typeface="Arial Narrow" panose="020B0606020202030204" pitchFamily="34" charset="0"/>
              </a:rPr>
              <a:t>Tema 2: Dinámica de la clase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chemeClr val="bg1">
                    <a:lumMod val="85000"/>
                  </a:schemeClr>
                </a:solidFill>
                <a:latin typeface="Arial " charset="0"/>
                <a:sym typeface="Arial Narrow" panose="020B0606020202030204" pitchFamily="34" charset="0"/>
              </a:rPr>
              <a:t>Tema 3: Evaluación y retroalimentación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Tema 4: Conclusiones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 dirty="0">
              <a:solidFill>
                <a:srgbClr val="0098CD"/>
              </a:solidFill>
              <a:latin typeface="Arial " charset="0"/>
              <a:sym typeface="Arial Narrow" panose="020B0606020202030204" pitchFamily="34" charset="0"/>
            </a:endParaRPr>
          </a:p>
        </p:txBody>
      </p:sp>
      <p:sp>
        <p:nvSpPr>
          <p:cNvPr id="6149" name="Marcador de número de diapositiva 1">
            <a:extLst>
              <a:ext uri="{FF2B5EF4-FFF2-40B4-BE49-F238E27FC236}">
                <a16:creationId xmlns:a16="http://schemas.microsoft.com/office/drawing/2014/main" id="{1E691209-B79E-4068-8C3A-AB3079FDD8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72807A92-D08A-46E7-AE13-40EAB1451025}" type="slidenum">
              <a:rPr lang="es-ES_tradnl" altLang="es-ES">
                <a:solidFill>
                  <a:srgbClr val="FFFFFF"/>
                </a:solidFill>
              </a:rPr>
              <a:pPr/>
              <a:t>9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61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464646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Default">
      <a:majorFont>
        <a:latin typeface="Arial Narrow"/>
        <a:ea typeface="Arial Narrow"/>
        <a:cs typeface="Arial Narrow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Default - 1_Quote slide">
  <a:themeElements>
    <a:clrScheme name="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464646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Default - 1_Quote slide">
      <a:majorFont>
        <a:latin typeface="Arial Narrow"/>
        <a:ea typeface="Arial Narrow"/>
        <a:cs typeface="Arial Narrow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000000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31DB2F8A0633468A088D4C4EF0ECAC" ma:contentTypeVersion="8" ma:contentTypeDescription="Crear nuevo documento." ma:contentTypeScope="" ma:versionID="7464c46148d65bff4629ec072d6092fc">
  <xsd:schema xmlns:xsd="http://www.w3.org/2001/XMLSchema" xmlns:xs="http://www.w3.org/2001/XMLSchema" xmlns:p="http://schemas.microsoft.com/office/2006/metadata/properties" xmlns:ns2="0a70e875-3d35-4be2-921f-7117c31bab9b" xmlns:ns3="86bd8031-ab11-4a91-90a1-e866086aecbd" targetNamespace="http://schemas.microsoft.com/office/2006/metadata/properties" ma:root="true" ma:fieldsID="f157d4b402152e02d5c1c78ee8cc7dc2" ns2:_="" ns3:_="">
    <xsd:import namespace="0a70e875-3d35-4be2-921f-7117c31bab9b"/>
    <xsd:import namespace="86bd8031-ab11-4a91-90a1-e866086aecb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70e875-3d35-4be2-921f-7117c31bab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d8031-ab11-4a91-90a1-e866086aec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98FAD0-A538-4EEF-8A1D-DFBE717C00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70e875-3d35-4be2-921f-7117c31bab9b"/>
    <ds:schemaRef ds:uri="86bd8031-ab11-4a91-90a1-e866086aec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F5B788-8E8B-4C46-95AE-F75913BCF63C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21CDC642-2985-433F-8A74-40E223A144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417</Words>
  <Application>Microsoft Office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</vt:lpstr>
      <vt:lpstr>Arial Narrow</vt:lpstr>
      <vt:lpstr>Avenir Roman</vt:lpstr>
      <vt:lpstr>Unit</vt:lpstr>
      <vt:lpstr>Default</vt:lpstr>
      <vt:lpstr>Default - 1_Quote slide</vt:lpstr>
      <vt:lpstr>Análisis e interpretación de datos</vt:lpstr>
      <vt:lpstr>PowerPoint Presentation</vt:lpstr>
      <vt:lpstr>PowerPoint Presentation</vt:lpstr>
      <vt:lpstr>PowerPoint Presentation</vt:lpstr>
      <vt:lpstr>PowerPoint Presentation</vt:lpstr>
      <vt:lpstr>Dinámica de la clase</vt:lpstr>
      <vt:lpstr>PowerPoint Presentation</vt:lpstr>
      <vt:lpstr>Evaluación y retroalimentación</vt:lpstr>
      <vt:lpstr>PowerPoint Presentation</vt:lpstr>
      <vt:lpstr>Actividad ¿En que ciudad vivo?</vt:lpstr>
      <vt:lpstr>Actividad ¿Cual es mi hobbie favorito?</vt:lpstr>
      <vt:lpstr>Actividad ¿Cual es mi objetivo al estudiar esta maestria?</vt:lpstr>
      <vt:lpstr>Actividad ¿Que sabemos de Analisis Estadistico?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asignatura</dc:title>
  <dc:creator>María Gómez Espinosa</dc:creator>
  <cp:lastModifiedBy>Raúl Valente Ramírez Velarde</cp:lastModifiedBy>
  <cp:revision>21</cp:revision>
  <dcterms:modified xsi:type="dcterms:W3CDTF">2022-05-10T22:55:31Z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SharedWithUsers">
    <vt:lpwstr>Montserrat Boix Teruel;Cristina Jiménez Hernández</vt:lpwstr>
  </property>
  <property fmtid="{D5CDD505-2E9C-101B-9397-08002B2CF9AE}" pid="3" name="SharedWithUsers">
    <vt:lpwstr>1683;#Montserrat Boix Teruel;#2148;#Cristina Jiménez Hernández</vt:lpwstr>
  </property>
  <property fmtid="{D5CDD505-2E9C-101B-9397-08002B2CF9AE}" pid="4" name="display_urn:schemas-microsoft-com:office:office#Editor">
    <vt:lpwstr>ABEL CAJARAVILLE CAPOTE</vt:lpwstr>
  </property>
  <property fmtid="{D5CDD505-2E9C-101B-9397-08002B2CF9AE}" pid="5" name="Order">
    <vt:lpwstr>33800.0000000000</vt:lpwstr>
  </property>
  <property fmtid="{D5CDD505-2E9C-101B-9397-08002B2CF9AE}" pid="6" name="ComplianceAssetId">
    <vt:lpwstr/>
  </property>
  <property fmtid="{D5CDD505-2E9C-101B-9397-08002B2CF9AE}" pid="7" name="display_urn:schemas-microsoft-com:office:office#Author">
    <vt:lpwstr>ABEL CAJARAVILLE CAPOTE</vt:lpwstr>
  </property>
  <property fmtid="{D5CDD505-2E9C-101B-9397-08002B2CF9AE}" pid="8" name="ContentTypeId">
    <vt:lpwstr>0x010100A9E7BC44F0866748874AF19BF15CA63E</vt:lpwstr>
  </property>
  <property fmtid="{D5CDD505-2E9C-101B-9397-08002B2CF9AE}" pid="9" name="_SourceUrl">
    <vt:lpwstr/>
  </property>
  <property fmtid="{D5CDD505-2E9C-101B-9397-08002B2CF9AE}" pid="10" name="_SharedFileIndex">
    <vt:lpwstr/>
  </property>
</Properties>
</file>