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77" r:id="rId4"/>
    <p:sldId id="258" r:id="rId5"/>
    <p:sldId id="260" r:id="rId6"/>
    <p:sldId id="293" r:id="rId7"/>
    <p:sldId id="289" r:id="rId8"/>
    <p:sldId id="290" r:id="rId9"/>
    <p:sldId id="291" r:id="rId10"/>
    <p:sldId id="292" r:id="rId11"/>
    <p:sldId id="259" r:id="rId12"/>
    <p:sldId id="274" r:id="rId13"/>
    <p:sldId id="284" r:id="rId14"/>
    <p:sldId id="286" r:id="rId15"/>
    <p:sldId id="287" r:id="rId16"/>
    <p:sldId id="262" r:id="rId17"/>
    <p:sldId id="263" r:id="rId18"/>
    <p:sldId id="264" r:id="rId19"/>
    <p:sldId id="265" r:id="rId20"/>
    <p:sldId id="275" r:id="rId21"/>
    <p:sldId id="294" r:id="rId22"/>
    <p:sldId id="276" r:id="rId23"/>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6"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05/05/2022</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1CB96-43EA-4AC9-92D2-684118258A6C}" type="slidenum">
              <a:rPr lang="es-ES" altLang="es-MX"/>
              <a:pPr/>
              <a:t>11</a:t>
            </a:fld>
            <a:endParaRPr lang="es-ES" altLang="es-MX"/>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6517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313259" y="1300786"/>
            <a:ext cx="6517482" cy="2509213"/>
          </a:xfrm>
        </p:spPr>
        <p:txBody>
          <a:bodyPr anchor="b">
            <a:normAutofit/>
          </a:bodyPr>
          <a:lstStyle>
            <a:lvl1pPr algn="ctr">
              <a:defRPr sz="3600" cap="none">
                <a:latin typeface="+mn-lt"/>
              </a:defRPr>
            </a:lvl1pPr>
          </a:lstStyle>
          <a:p>
            <a:r>
              <a:rPr lang="en-US" dirty="0"/>
              <a:t>Click to edit master title style</a:t>
            </a:r>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457200" y="6377940"/>
            <a:ext cx="2103120" cy="276999"/>
          </a:xfrm>
        </p:spPr>
        <p:txBody>
          <a:bodyPr/>
          <a:lstStyle/>
          <a:p>
            <a:fld id="{88F76397-B2EC-49A0-AFB1-022BDE81846B}" type="datetime1">
              <a:rPr lang="es-MX" smtClean="0"/>
              <a:t>05/05/2022</a:t>
            </a:fld>
            <a:endParaRPr lang="es-MX"/>
          </a:p>
        </p:txBody>
      </p:sp>
      <p:sp>
        <p:nvSpPr>
          <p:cNvPr id="5" name="Footer Placeholder 4"/>
          <p:cNvSpPr>
            <a:spLocks noGrp="1"/>
          </p:cNvSpPr>
          <p:nvPr>
            <p:ph type="ftr" sz="quarter" idx="11"/>
          </p:nvPr>
        </p:nvSpPr>
        <p:spPr>
          <a:xfrm>
            <a:off x="3108960" y="6377940"/>
            <a:ext cx="2926080" cy="276999"/>
          </a:xfrm>
        </p:spPr>
        <p:txBody>
          <a:bodyPr/>
          <a:lstStyle/>
          <a:p>
            <a:endParaRPr lang="es-MX"/>
          </a:p>
        </p:txBody>
      </p:sp>
      <p:sp>
        <p:nvSpPr>
          <p:cNvPr id="6" name="Slide Number Placeholder 5"/>
          <p:cNvSpPr>
            <a:spLocks noGrp="1"/>
          </p:cNvSpPr>
          <p:nvPr>
            <p:ph type="sldNum" sz="quarter" idx="12"/>
          </p:nvPr>
        </p:nvSpPr>
        <p:spPr>
          <a:xfrm>
            <a:off x="6583680" y="6377940"/>
            <a:ext cx="2103120" cy="276999"/>
          </a:xfrm>
        </p:spPr>
        <p:txBody>
          <a:bodyPr/>
          <a:lstStyle/>
          <a:p>
            <a:fld id="{AAEAFF1E-34D5-4D38-8148-AA026DA2853D}" type="slidenum">
              <a:rPr lang="es-MX" smtClean="0"/>
              <a:t>‹#›</a:t>
            </a:fld>
            <a:endParaRPr lang="es-MX"/>
          </a:p>
        </p:txBody>
      </p:sp>
    </p:spTree>
    <p:extLst>
      <p:ext uri="{BB962C8B-B14F-4D97-AF65-F5344CB8AC3E}">
        <p14:creationId xmlns:p14="http://schemas.microsoft.com/office/powerpoint/2010/main" val="14304600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1" y="457202"/>
            <a:ext cx="8302869" cy="338554"/>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451339" y="1412875"/>
            <a:ext cx="4050323" cy="166199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42339" y="1412875"/>
            <a:ext cx="4050323" cy="166199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pie de página 4"/>
          <p:cNvSpPr>
            <a:spLocks noGrp="1"/>
          </p:cNvSpPr>
          <p:nvPr>
            <p:ph type="ftr" sz="quarter" idx="10"/>
          </p:nvPr>
        </p:nvSpPr>
        <p:spPr>
          <a:xfrm>
            <a:off x="2511670" y="6248400"/>
            <a:ext cx="5583116" cy="276999"/>
          </a:xfrm>
        </p:spPr>
        <p:txBody>
          <a:bodyPr/>
          <a:lstStyle>
            <a:lvl1pPr>
              <a:defRPr/>
            </a:lvl1pPr>
          </a:lstStyle>
          <a:p>
            <a:endParaRPr lang="es-ES" altLang="es-MX"/>
          </a:p>
        </p:txBody>
      </p:sp>
      <p:sp>
        <p:nvSpPr>
          <p:cNvPr id="6" name="Marcador de número de diapositiva 5"/>
          <p:cNvSpPr>
            <a:spLocks noGrp="1"/>
          </p:cNvSpPr>
          <p:nvPr>
            <p:ph type="sldNum" sz="quarter" idx="11"/>
          </p:nvPr>
        </p:nvSpPr>
        <p:spPr>
          <a:xfrm>
            <a:off x="8160728" y="6248400"/>
            <a:ext cx="527539" cy="276999"/>
          </a:xfrm>
        </p:spPr>
        <p:txBody>
          <a:bodyPr/>
          <a:lstStyle>
            <a:lvl1pPr>
              <a:defRPr/>
            </a:lvl1pPr>
          </a:lstStyle>
          <a:p>
            <a:fld id="{92842BF8-0119-485E-B147-16EAC3BC8828}" type="slidenum">
              <a:rPr lang="es-ES" altLang="es-MX"/>
              <a:pPr/>
              <a:t>‹#›</a:t>
            </a:fld>
            <a:endParaRPr lang="es-ES" altLang="es-MX"/>
          </a:p>
        </p:txBody>
      </p:sp>
      <p:sp>
        <p:nvSpPr>
          <p:cNvPr id="7" name="Marcador de fecha 6"/>
          <p:cNvSpPr>
            <a:spLocks noGrp="1"/>
          </p:cNvSpPr>
          <p:nvPr>
            <p:ph type="dt" sz="half" idx="12"/>
          </p:nvPr>
        </p:nvSpPr>
        <p:spPr>
          <a:xfrm>
            <a:off x="457200" y="6245225"/>
            <a:ext cx="1988528" cy="276999"/>
          </a:xfrm>
        </p:spPr>
        <p:txBody>
          <a:bodyPr/>
          <a:lstStyle>
            <a:lvl1pPr>
              <a:defRPr/>
            </a:lvl1pPr>
          </a:lstStyle>
          <a:p>
            <a:fld id="{2568653C-E8AF-4021-9BF2-C5808E9E5E51}" type="datetime1">
              <a:rPr lang="es-MX" altLang="es-MX" smtClean="0"/>
              <a:t>05/05/2022</a:t>
            </a:fld>
            <a:endParaRPr lang="es-ES" altLang="es-MX"/>
          </a:p>
        </p:txBody>
      </p:sp>
    </p:spTree>
    <p:extLst>
      <p:ext uri="{BB962C8B-B14F-4D97-AF65-F5344CB8AC3E}">
        <p14:creationId xmlns:p14="http://schemas.microsoft.com/office/powerpoint/2010/main" val="134959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3579114" y="5908344"/>
            <a:ext cx="1985771" cy="1354217"/>
          </a:xfr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166199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166199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a:xfrm>
            <a:off x="457200" y="6377940"/>
            <a:ext cx="2103120" cy="276999"/>
          </a:xfrm>
        </p:spPr>
        <p:txBody>
          <a:bodyPr/>
          <a:lstStyle/>
          <a:p>
            <a:fld id="{9841F572-247C-4D7E-B3F8-DF68C13E9135}" type="datetime1">
              <a:rPr lang="es-MX" smtClean="0"/>
              <a:t>05/05/2022</a:t>
            </a:fld>
            <a:endParaRPr lang="es-MX"/>
          </a:p>
        </p:txBody>
      </p:sp>
      <p:sp>
        <p:nvSpPr>
          <p:cNvPr id="6" name="Marcador de pie de página 5"/>
          <p:cNvSpPr>
            <a:spLocks noGrp="1"/>
          </p:cNvSpPr>
          <p:nvPr>
            <p:ph type="ftr" sz="quarter" idx="11"/>
          </p:nvPr>
        </p:nvSpPr>
        <p:spPr>
          <a:xfrm>
            <a:off x="3108960" y="6377940"/>
            <a:ext cx="2926080" cy="276999"/>
          </a:xfrm>
        </p:spPr>
        <p:txBody>
          <a:bodyPr/>
          <a:lstStyle/>
          <a:p>
            <a:endParaRPr lang="es-MX"/>
          </a:p>
        </p:txBody>
      </p:sp>
      <p:sp>
        <p:nvSpPr>
          <p:cNvPr id="7" name="Marcador de número de diapositiva 6"/>
          <p:cNvSpPr>
            <a:spLocks noGrp="1"/>
          </p:cNvSpPr>
          <p:nvPr>
            <p:ph type="sldNum" sz="quarter" idx="12"/>
          </p:nvPr>
        </p:nvSpPr>
        <p:spPr>
          <a:xfrm>
            <a:off x="6583680" y="6377940"/>
            <a:ext cx="2103120" cy="276999"/>
          </a:xfrm>
        </p:spPr>
        <p:txBody>
          <a:bodyPr/>
          <a:lstStyle/>
          <a:p>
            <a:fld id="{AAEAFF1E-34D5-4D38-8148-AA026DA2853D}" type="slidenum">
              <a:rPr lang="es-MX" smtClean="0"/>
              <a:t>‹#›</a:t>
            </a:fld>
            <a:endParaRPr lang="es-MX"/>
          </a:p>
        </p:txBody>
      </p:sp>
    </p:spTree>
    <p:extLst>
      <p:ext uri="{BB962C8B-B14F-4D97-AF65-F5344CB8AC3E}">
        <p14:creationId xmlns:p14="http://schemas.microsoft.com/office/powerpoint/2010/main" val="296402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OverObj">
  <p:cSld name="Título y texto encima de l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1" y="457202"/>
            <a:ext cx="8302869" cy="338554"/>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451339" y="1412875"/>
            <a:ext cx="8241323" cy="138499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51339" y="3865565"/>
            <a:ext cx="8241323" cy="138499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pie de página 4"/>
          <p:cNvSpPr>
            <a:spLocks noGrp="1"/>
          </p:cNvSpPr>
          <p:nvPr>
            <p:ph type="ftr" sz="quarter" idx="10"/>
          </p:nvPr>
        </p:nvSpPr>
        <p:spPr>
          <a:xfrm>
            <a:off x="2511670" y="6248400"/>
            <a:ext cx="5583116" cy="276999"/>
          </a:xfrm>
        </p:spPr>
        <p:txBody>
          <a:bodyPr/>
          <a:lstStyle>
            <a:lvl1pPr>
              <a:defRPr/>
            </a:lvl1pPr>
          </a:lstStyle>
          <a:p>
            <a:endParaRPr lang="es-ES" altLang="es-MX"/>
          </a:p>
        </p:txBody>
      </p:sp>
      <p:sp>
        <p:nvSpPr>
          <p:cNvPr id="6" name="Marcador de número de diapositiva 5"/>
          <p:cNvSpPr>
            <a:spLocks noGrp="1"/>
          </p:cNvSpPr>
          <p:nvPr>
            <p:ph type="sldNum" sz="quarter" idx="11"/>
          </p:nvPr>
        </p:nvSpPr>
        <p:spPr>
          <a:xfrm>
            <a:off x="8160728" y="6248400"/>
            <a:ext cx="527539" cy="276999"/>
          </a:xfrm>
        </p:spPr>
        <p:txBody>
          <a:bodyPr/>
          <a:lstStyle>
            <a:lvl1pPr>
              <a:defRPr/>
            </a:lvl1pPr>
          </a:lstStyle>
          <a:p>
            <a:fld id="{60C7296B-E1FA-4EC7-A793-29293D9847F8}" type="slidenum">
              <a:rPr lang="es-ES" altLang="es-MX"/>
              <a:pPr/>
              <a:t>‹#›</a:t>
            </a:fld>
            <a:endParaRPr lang="es-ES" altLang="es-MX"/>
          </a:p>
        </p:txBody>
      </p:sp>
      <p:sp>
        <p:nvSpPr>
          <p:cNvPr id="7" name="Marcador de fecha 6"/>
          <p:cNvSpPr>
            <a:spLocks noGrp="1"/>
          </p:cNvSpPr>
          <p:nvPr>
            <p:ph type="dt" sz="half" idx="12"/>
          </p:nvPr>
        </p:nvSpPr>
        <p:spPr>
          <a:xfrm>
            <a:off x="457200" y="6245225"/>
            <a:ext cx="1988528" cy="276999"/>
          </a:xfrm>
        </p:spPr>
        <p:txBody>
          <a:bodyPr/>
          <a:lstStyle>
            <a:lvl1pPr>
              <a:defRPr/>
            </a:lvl1pPr>
          </a:lstStyle>
          <a:p>
            <a:fld id="{11DA611B-3A56-48A0-BFC0-538FD3304F6A}" type="datetime1">
              <a:rPr lang="es-MX" altLang="es-MX" smtClean="0"/>
              <a:t>05/05/2022</a:t>
            </a:fld>
            <a:endParaRPr lang="es-ES" altLang="es-MX"/>
          </a:p>
        </p:txBody>
      </p:sp>
    </p:spTree>
    <p:extLst>
      <p:ext uri="{BB962C8B-B14F-4D97-AF65-F5344CB8AC3E}">
        <p14:creationId xmlns:p14="http://schemas.microsoft.com/office/powerpoint/2010/main" val="2633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11"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3579114" y="5908344"/>
            <a:ext cx="1985771"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a:p>
        </p:txBody>
      </p:sp>
      <p:sp>
        <p:nvSpPr>
          <p:cNvPr id="3" name="Holder 3"/>
          <p:cNvSpPr>
            <a:spLocks noGrp="1"/>
          </p:cNvSpPr>
          <p:nvPr>
            <p:ph type="body" idx="1"/>
          </p:nvPr>
        </p:nvSpPr>
        <p:spPr>
          <a:xfrm>
            <a:off x="545998" y="1823720"/>
            <a:ext cx="8052003" cy="398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sz="3000" dirty="0">
                <a:latin typeface="Arial"/>
                <a:cs typeface="Arial"/>
              </a:rPr>
              <a:t>1.</a:t>
            </a:r>
            <a:r>
              <a:rPr sz="3000" spc="-10" dirty="0">
                <a:latin typeface="Arial"/>
                <a:cs typeface="Arial"/>
              </a:rPr>
              <a:t> </a:t>
            </a:r>
            <a:r>
              <a:rPr lang="es-MX" sz="3000" spc="-5" dirty="0">
                <a:latin typeface="Arial"/>
                <a:cs typeface="Arial"/>
              </a:rPr>
              <a:t>Introducción a la Estadística</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4 Elipse"/>
          <p:cNvSpPr/>
          <p:nvPr/>
        </p:nvSpPr>
        <p:spPr>
          <a:xfrm>
            <a:off x="2041922" y="2001564"/>
            <a:ext cx="647700" cy="272653"/>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s-CL" sz="900" dirty="0"/>
              <a:t>Parte</a:t>
            </a:r>
          </a:p>
        </p:txBody>
      </p:sp>
      <p:sp>
        <p:nvSpPr>
          <p:cNvPr id="3" name="5 Elipse"/>
          <p:cNvSpPr/>
          <p:nvPr/>
        </p:nvSpPr>
        <p:spPr>
          <a:xfrm>
            <a:off x="5498436" y="1705988"/>
            <a:ext cx="1512168" cy="864096"/>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defPPr>
              <a:defRPr lang="es-CL"/>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s-CL" sz="1350" dirty="0"/>
              <a:t>TODO</a:t>
            </a:r>
          </a:p>
        </p:txBody>
      </p:sp>
      <p:cxnSp>
        <p:nvCxnSpPr>
          <p:cNvPr id="4" name="7 Conector recto de flecha"/>
          <p:cNvCxnSpPr/>
          <p:nvPr/>
        </p:nvCxnSpPr>
        <p:spPr>
          <a:xfrm>
            <a:off x="2906315" y="2138486"/>
            <a:ext cx="253841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11 CuadroTexto"/>
          <p:cNvSpPr txBox="1">
            <a:spLocks noChangeArrowheads="1"/>
          </p:cNvSpPr>
          <p:nvPr/>
        </p:nvSpPr>
        <p:spPr bwMode="auto">
          <a:xfrm>
            <a:off x="2906316" y="1896789"/>
            <a:ext cx="24836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1350" b="1"/>
              <a:t>Estadística Inferencial</a:t>
            </a:r>
          </a:p>
        </p:txBody>
      </p:sp>
      <p:sp>
        <p:nvSpPr>
          <p:cNvPr id="6" name="16 CuadroTexto"/>
          <p:cNvSpPr txBox="1">
            <a:spLocks noChangeArrowheads="1"/>
          </p:cNvSpPr>
          <p:nvPr/>
        </p:nvSpPr>
        <p:spPr bwMode="auto">
          <a:xfrm>
            <a:off x="2744391" y="2177777"/>
            <a:ext cx="2645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900" i="1"/>
              <a:t>Cuando queremos hacer alguna afirmación sobre más elementos de los que vamos a medir</a:t>
            </a:r>
          </a:p>
        </p:txBody>
      </p:sp>
      <p:cxnSp>
        <p:nvCxnSpPr>
          <p:cNvPr id="7" name="18 Conector recto de flecha"/>
          <p:cNvCxnSpPr/>
          <p:nvPr/>
        </p:nvCxnSpPr>
        <p:spPr>
          <a:xfrm>
            <a:off x="2365772" y="2351608"/>
            <a:ext cx="0" cy="5119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19 Conector recto de flecha"/>
          <p:cNvCxnSpPr/>
          <p:nvPr/>
        </p:nvCxnSpPr>
        <p:spPr>
          <a:xfrm>
            <a:off x="6231731" y="2632596"/>
            <a:ext cx="0" cy="2309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22 Rectángulo"/>
          <p:cNvSpPr/>
          <p:nvPr/>
        </p:nvSpPr>
        <p:spPr>
          <a:xfrm>
            <a:off x="1826419" y="3001689"/>
            <a:ext cx="1079897" cy="1905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s-CL" sz="900" dirty="0"/>
              <a:t>MUESTRA</a:t>
            </a:r>
          </a:p>
        </p:txBody>
      </p:sp>
      <p:sp>
        <p:nvSpPr>
          <p:cNvPr id="10" name="24 Rectángulo"/>
          <p:cNvSpPr/>
          <p:nvPr/>
        </p:nvSpPr>
        <p:spPr>
          <a:xfrm>
            <a:off x="5691509" y="3001096"/>
            <a:ext cx="1080120" cy="19133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defPPr>
              <a:defRPr lang="es-CL"/>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s-CL" sz="900" dirty="0"/>
              <a:t>POBLACIÓN</a:t>
            </a:r>
          </a:p>
        </p:txBody>
      </p:sp>
      <p:cxnSp>
        <p:nvCxnSpPr>
          <p:cNvPr id="11" name="28 Conector recto de flecha"/>
          <p:cNvCxnSpPr/>
          <p:nvPr/>
        </p:nvCxnSpPr>
        <p:spPr>
          <a:xfrm>
            <a:off x="3068240" y="3096939"/>
            <a:ext cx="243006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30 CuadroTexto"/>
          <p:cNvSpPr txBox="1">
            <a:spLocks noChangeArrowheads="1"/>
          </p:cNvSpPr>
          <p:nvPr/>
        </p:nvSpPr>
        <p:spPr bwMode="auto">
          <a:xfrm>
            <a:off x="3001566" y="2819523"/>
            <a:ext cx="24836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1350" b="1"/>
              <a:t>Azar - Probabilidad</a:t>
            </a:r>
          </a:p>
        </p:txBody>
      </p:sp>
      <p:cxnSp>
        <p:nvCxnSpPr>
          <p:cNvPr id="13" name="31 Conector recto de flecha"/>
          <p:cNvCxnSpPr/>
          <p:nvPr/>
        </p:nvCxnSpPr>
        <p:spPr>
          <a:xfrm>
            <a:off x="2362200" y="3354114"/>
            <a:ext cx="0" cy="6548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32 Estrella de 6 puntas"/>
          <p:cNvSpPr/>
          <p:nvPr/>
        </p:nvSpPr>
        <p:spPr>
          <a:xfrm>
            <a:off x="1556147" y="4072061"/>
            <a:ext cx="270272" cy="269081"/>
          </a:xfrm>
          <a:prstGeom prst="star6">
            <a:avLst/>
          </a:prstGeom>
        </p:spPr>
        <p:style>
          <a:lnRef idx="1">
            <a:schemeClr val="accent1"/>
          </a:lnRef>
          <a:fillRef idx="3">
            <a:schemeClr val="accent1"/>
          </a:fillRef>
          <a:effectRef idx="2">
            <a:schemeClr val="accent1"/>
          </a:effectRef>
          <a:fontRef idx="minor">
            <a:schemeClr val="lt1"/>
          </a:fontRef>
        </p:style>
        <p:txBody>
          <a:bodyPr anchor="ctr"/>
          <a:lstStyle>
            <a:defPPr>
              <a:defRPr lang="es-CL"/>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s-CL" sz="1350"/>
          </a:p>
        </p:txBody>
      </p:sp>
      <p:sp>
        <p:nvSpPr>
          <p:cNvPr id="15" name="33 CuadroTexto"/>
          <p:cNvSpPr txBox="1">
            <a:spLocks noChangeArrowheads="1"/>
          </p:cNvSpPr>
          <p:nvPr/>
        </p:nvSpPr>
        <p:spPr bwMode="auto">
          <a:xfrm>
            <a:off x="1710928" y="4072060"/>
            <a:ext cx="146566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1350"/>
              <a:t>Representativa</a:t>
            </a:r>
          </a:p>
        </p:txBody>
      </p:sp>
      <p:cxnSp>
        <p:nvCxnSpPr>
          <p:cNvPr id="16" name="35 Conector recto"/>
          <p:cNvCxnSpPr/>
          <p:nvPr/>
        </p:nvCxnSpPr>
        <p:spPr>
          <a:xfrm>
            <a:off x="1710928" y="4351858"/>
            <a:ext cx="140493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36 Estrella de 6 puntas"/>
          <p:cNvSpPr/>
          <p:nvPr/>
        </p:nvSpPr>
        <p:spPr>
          <a:xfrm>
            <a:off x="1539478" y="4641180"/>
            <a:ext cx="270272" cy="269081"/>
          </a:xfrm>
          <a:prstGeom prst="star6">
            <a:avLst/>
          </a:prstGeom>
        </p:spPr>
        <p:style>
          <a:lnRef idx="1">
            <a:schemeClr val="accent1"/>
          </a:lnRef>
          <a:fillRef idx="3">
            <a:schemeClr val="accent1"/>
          </a:fillRef>
          <a:effectRef idx="2">
            <a:schemeClr val="accent1"/>
          </a:effectRef>
          <a:fontRef idx="minor">
            <a:schemeClr val="lt1"/>
          </a:fontRef>
        </p:style>
        <p:txBody>
          <a:bodyPr anchor="ctr"/>
          <a:lstStyle>
            <a:defPPr>
              <a:defRPr lang="es-CL"/>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s-CL" sz="1350"/>
          </a:p>
        </p:txBody>
      </p:sp>
      <p:cxnSp>
        <p:nvCxnSpPr>
          <p:cNvPr id="18" name="37 Conector recto"/>
          <p:cNvCxnSpPr/>
          <p:nvPr/>
        </p:nvCxnSpPr>
        <p:spPr>
          <a:xfrm>
            <a:off x="1690687" y="4920977"/>
            <a:ext cx="140493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38 CuadroTexto"/>
          <p:cNvSpPr txBox="1">
            <a:spLocks noChangeArrowheads="1"/>
          </p:cNvSpPr>
          <p:nvPr/>
        </p:nvSpPr>
        <p:spPr bwMode="auto">
          <a:xfrm>
            <a:off x="1701403" y="4634035"/>
            <a:ext cx="14644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1350"/>
              <a:t>Probabilísticas</a:t>
            </a:r>
          </a:p>
        </p:txBody>
      </p:sp>
      <p:cxnSp>
        <p:nvCxnSpPr>
          <p:cNvPr id="20" name="41 Conector recto de flecha"/>
          <p:cNvCxnSpPr/>
          <p:nvPr/>
        </p:nvCxnSpPr>
        <p:spPr>
          <a:xfrm flipV="1">
            <a:off x="3512344" y="4008958"/>
            <a:ext cx="731044" cy="8191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42 Conector recto de flecha"/>
          <p:cNvCxnSpPr/>
          <p:nvPr/>
        </p:nvCxnSpPr>
        <p:spPr>
          <a:xfrm flipV="1">
            <a:off x="3512344" y="4544739"/>
            <a:ext cx="663178" cy="29289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46 Conector recto de flecha"/>
          <p:cNvCxnSpPr/>
          <p:nvPr/>
        </p:nvCxnSpPr>
        <p:spPr>
          <a:xfrm>
            <a:off x="3512344" y="4837633"/>
            <a:ext cx="663178" cy="24526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3" name="50 Conector recto de flecha"/>
          <p:cNvCxnSpPr/>
          <p:nvPr/>
        </p:nvCxnSpPr>
        <p:spPr>
          <a:xfrm>
            <a:off x="3512344" y="4837633"/>
            <a:ext cx="731044" cy="78462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63 Rectángulo redondeado"/>
          <p:cNvSpPr/>
          <p:nvPr/>
        </p:nvSpPr>
        <p:spPr>
          <a:xfrm>
            <a:off x="4283869" y="3920852"/>
            <a:ext cx="1201340" cy="17859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s-CL" sz="900" dirty="0"/>
              <a:t>Aleatoria simple</a:t>
            </a:r>
          </a:p>
        </p:txBody>
      </p:sp>
      <p:sp>
        <p:nvSpPr>
          <p:cNvPr id="25" name="64 Rectángulo redondeado"/>
          <p:cNvSpPr/>
          <p:nvPr/>
        </p:nvSpPr>
        <p:spPr>
          <a:xfrm>
            <a:off x="4275534" y="4456633"/>
            <a:ext cx="1209675" cy="177403"/>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s-MX" sz="900" dirty="0"/>
              <a:t>Sistemática</a:t>
            </a:r>
            <a:endParaRPr lang="es-CL" sz="900" dirty="0"/>
          </a:p>
        </p:txBody>
      </p:sp>
      <p:sp>
        <p:nvSpPr>
          <p:cNvPr id="26" name="65 Rectángulo redondeado"/>
          <p:cNvSpPr/>
          <p:nvPr/>
        </p:nvSpPr>
        <p:spPr>
          <a:xfrm>
            <a:off x="4283869" y="4993605"/>
            <a:ext cx="1201340" cy="15954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s-MX" sz="900" dirty="0"/>
              <a:t>Estratificada</a:t>
            </a:r>
            <a:endParaRPr lang="es-CL" sz="900" dirty="0"/>
          </a:p>
        </p:txBody>
      </p:sp>
      <p:sp>
        <p:nvSpPr>
          <p:cNvPr id="27" name="66 Rectángulo redondeado"/>
          <p:cNvSpPr/>
          <p:nvPr/>
        </p:nvSpPr>
        <p:spPr>
          <a:xfrm>
            <a:off x="4287441" y="5534148"/>
            <a:ext cx="1197769" cy="17740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s-CL" sz="900" dirty="0"/>
              <a:t>Conglomerado</a:t>
            </a:r>
          </a:p>
        </p:txBody>
      </p:sp>
      <p:sp>
        <p:nvSpPr>
          <p:cNvPr id="28" name="2 Cerrar llave"/>
          <p:cNvSpPr/>
          <p:nvPr/>
        </p:nvSpPr>
        <p:spPr>
          <a:xfrm>
            <a:off x="5498306" y="3777977"/>
            <a:ext cx="485775" cy="2114550"/>
          </a:xfrm>
          <a:prstGeom prst="rightBrace">
            <a:avLst/>
          </a:prstGeom>
        </p:spPr>
        <p:style>
          <a:lnRef idx="3">
            <a:schemeClr val="accent1"/>
          </a:lnRef>
          <a:fillRef idx="0">
            <a:schemeClr val="accent1"/>
          </a:fillRef>
          <a:effectRef idx="2">
            <a:schemeClr val="accent1"/>
          </a:effectRef>
          <a:fontRef idx="minor">
            <a:schemeClr val="tx1"/>
          </a:fontRef>
        </p:style>
        <p:txBody>
          <a:bodyPr anchor="ctr"/>
          <a:lstStyle>
            <a:defPPr>
              <a:defRPr lang="es-CL"/>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fontAlgn="auto">
              <a:spcBef>
                <a:spcPts val="0"/>
              </a:spcBef>
              <a:spcAft>
                <a:spcPts val="0"/>
              </a:spcAft>
              <a:defRPr/>
            </a:pPr>
            <a:endParaRPr lang="es-CL" sz="1350"/>
          </a:p>
        </p:txBody>
      </p:sp>
      <p:sp>
        <p:nvSpPr>
          <p:cNvPr id="29" name="6 CuadroTexto"/>
          <p:cNvSpPr txBox="1">
            <a:spLocks noChangeArrowheads="1"/>
          </p:cNvSpPr>
          <p:nvPr/>
        </p:nvSpPr>
        <p:spPr bwMode="auto">
          <a:xfrm>
            <a:off x="6146007" y="4341142"/>
            <a:ext cx="14585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1050" b="1"/>
              <a:t>«La selección de una muestra representativa y probabilística permite hacer inferencias a partir de la información que se posee»</a:t>
            </a:r>
          </a:p>
        </p:txBody>
      </p:sp>
      <p:sp>
        <p:nvSpPr>
          <p:cNvPr id="30" name="40 CuadroTexto"/>
          <p:cNvSpPr txBox="1">
            <a:spLocks noChangeArrowheads="1"/>
          </p:cNvSpPr>
          <p:nvPr/>
        </p:nvSpPr>
        <p:spPr bwMode="auto">
          <a:xfrm>
            <a:off x="2688162" y="1495414"/>
            <a:ext cx="345638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sz="1350" b="1"/>
              <a:t>ESTADÍSTICA INFERENCIAL</a:t>
            </a:r>
          </a:p>
        </p:txBody>
      </p:sp>
      <p:sp>
        <p:nvSpPr>
          <p:cNvPr id="31" name="30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10</a:t>
            </a:fld>
            <a:endParaRPr lang="es-MX" dirty="0"/>
          </a:p>
        </p:txBody>
      </p:sp>
      <p:sp>
        <p:nvSpPr>
          <p:cNvPr id="32" name="1 Título">
            <a:extLst>
              <a:ext uri="{FF2B5EF4-FFF2-40B4-BE49-F238E27FC236}">
                <a16:creationId xmlns:a16="http://schemas.microsoft.com/office/drawing/2014/main" id="{9BD13241-D133-45C2-988E-D89FC9586D28}"/>
              </a:ext>
            </a:extLst>
          </p:cNvPr>
          <p:cNvSpPr txBox="1">
            <a:spLocks/>
          </p:cNvSpPr>
          <p:nvPr/>
        </p:nvSpPr>
        <p:spPr>
          <a:xfrm>
            <a:off x="1601391" y="1052515"/>
            <a:ext cx="5829300" cy="395286"/>
          </a:xfrm>
          <a:prstGeom prst="rect">
            <a:avLst/>
          </a:prstGeom>
        </p:spPr>
        <p:txBody>
          <a:bodyPr>
            <a:normAutofit fontScale="75000" lnSpcReduction="20000"/>
          </a:bodyPr>
          <a:lstStyle>
            <a:lvl1pPr>
              <a:defRPr>
                <a:latin typeface="+mj-lt"/>
                <a:ea typeface="+mj-ea"/>
                <a:cs typeface="+mj-cs"/>
              </a:defRPr>
            </a:lvl1pPr>
          </a:lstStyle>
          <a:p>
            <a:r>
              <a:rPr lang="es-AR" sz="3000" kern="0" dirty="0">
                <a:solidFill>
                  <a:srgbClr val="7030A0"/>
                </a:solidFill>
              </a:rPr>
              <a:t>Estadística Inferencial</a:t>
            </a:r>
          </a:p>
        </p:txBody>
      </p:sp>
    </p:spTree>
    <p:extLst>
      <p:ext uri="{BB962C8B-B14F-4D97-AF65-F5344CB8AC3E}">
        <p14:creationId xmlns:p14="http://schemas.microsoft.com/office/powerpoint/2010/main" val="310921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00541" y="1185862"/>
            <a:ext cx="5876459" cy="338138"/>
          </a:xfrm>
        </p:spPr>
        <p:txBody>
          <a:bodyPr>
            <a:normAutofit fontScale="90000"/>
          </a:bodyPr>
          <a:lstStyle/>
          <a:p>
            <a:r>
              <a:rPr lang="es-ES" altLang="es-MX" sz="2400" dirty="0"/>
              <a:t>Pasos en un estudio estadístico</a:t>
            </a:r>
          </a:p>
        </p:txBody>
      </p:sp>
      <p:sp>
        <p:nvSpPr>
          <p:cNvPr id="84995" name="Rectangle 3"/>
          <p:cNvSpPr>
            <a:spLocks noGrp="1" noChangeArrowheads="1"/>
          </p:cNvSpPr>
          <p:nvPr>
            <p:ph type="body" sz="half" idx="1"/>
          </p:nvPr>
        </p:nvSpPr>
        <p:spPr>
          <a:xfrm>
            <a:off x="609601" y="1914006"/>
            <a:ext cx="7848600" cy="3831788"/>
          </a:xfrm>
        </p:spPr>
        <p:txBody>
          <a:bodyPr>
            <a:normAutofit lnSpcReduction="10000"/>
          </a:bodyPr>
          <a:lstStyle/>
          <a:p>
            <a:pPr>
              <a:lnSpc>
                <a:spcPct val="80000"/>
              </a:lnSpc>
            </a:pPr>
            <a:r>
              <a:rPr lang="es-ES" altLang="es-MX" sz="2000" b="1" dirty="0"/>
              <a:t>Plantear </a:t>
            </a:r>
            <a:r>
              <a:rPr lang="es-ES" altLang="es-MX" sz="2000" b="1" dirty="0">
                <a:solidFill>
                  <a:srgbClr val="CC3300"/>
                </a:solidFill>
              </a:rPr>
              <a:t>hipótesis</a:t>
            </a:r>
            <a:r>
              <a:rPr lang="es-ES" altLang="es-MX" sz="2000" b="1" dirty="0"/>
              <a:t> sobre una </a:t>
            </a:r>
            <a:r>
              <a:rPr lang="es-ES" altLang="es-MX" sz="2000" b="1" i="1" dirty="0">
                <a:solidFill>
                  <a:srgbClr val="CC3300"/>
                </a:solidFill>
              </a:rPr>
              <a:t>población</a:t>
            </a:r>
          </a:p>
          <a:p>
            <a:pPr>
              <a:lnSpc>
                <a:spcPct val="80000"/>
              </a:lnSpc>
            </a:pPr>
            <a:endParaRPr lang="es-ES" altLang="es-MX" sz="2000" b="1" i="1" dirty="0">
              <a:solidFill>
                <a:srgbClr val="CC3300"/>
              </a:solidFill>
            </a:endParaRPr>
          </a:p>
          <a:p>
            <a:pPr lvl="2">
              <a:lnSpc>
                <a:spcPct val="80000"/>
              </a:lnSpc>
            </a:pPr>
            <a:r>
              <a:rPr lang="es-ES" altLang="es-MX" sz="2000" b="1" dirty="0">
                <a:solidFill>
                  <a:srgbClr val="339933"/>
                </a:solidFill>
              </a:rPr>
              <a:t>Los fumadores tienen </a:t>
            </a:r>
            <a:r>
              <a:rPr lang="es-ES" altLang="es-MX" sz="2000" b="1" i="1" dirty="0">
                <a:solidFill>
                  <a:srgbClr val="339933"/>
                </a:solidFill>
              </a:rPr>
              <a:t>“más bajas” </a:t>
            </a:r>
            <a:r>
              <a:rPr lang="es-ES" altLang="es-MX" sz="2000" b="1" dirty="0">
                <a:solidFill>
                  <a:srgbClr val="339933"/>
                </a:solidFill>
              </a:rPr>
              <a:t>laborales</a:t>
            </a:r>
            <a:r>
              <a:rPr lang="es-ES" altLang="es-MX" sz="2000" b="1" i="1" dirty="0">
                <a:solidFill>
                  <a:srgbClr val="339933"/>
                </a:solidFill>
              </a:rPr>
              <a:t> </a:t>
            </a:r>
            <a:r>
              <a:rPr lang="es-ES" altLang="es-MX" sz="2000" b="1" dirty="0">
                <a:solidFill>
                  <a:srgbClr val="339933"/>
                </a:solidFill>
              </a:rPr>
              <a:t>que los no fumadores</a:t>
            </a:r>
          </a:p>
          <a:p>
            <a:pPr lvl="2">
              <a:lnSpc>
                <a:spcPct val="80000"/>
              </a:lnSpc>
            </a:pPr>
            <a:r>
              <a:rPr lang="es-ES" altLang="es-MX" sz="2000" dirty="0"/>
              <a:t>¿En qué sentido? ¿Mayor número? ¿Tiempo medio?</a:t>
            </a:r>
          </a:p>
          <a:p>
            <a:pPr lvl="2">
              <a:lnSpc>
                <a:spcPct val="80000"/>
              </a:lnSpc>
            </a:pPr>
            <a:endParaRPr lang="es-ES" altLang="es-MX" sz="2000" dirty="0"/>
          </a:p>
          <a:p>
            <a:pPr>
              <a:lnSpc>
                <a:spcPct val="80000"/>
              </a:lnSpc>
            </a:pPr>
            <a:r>
              <a:rPr lang="es-ES" altLang="es-MX" sz="2000" b="1" dirty="0"/>
              <a:t>Decidir qué datos recoger (diseño de experimentos)</a:t>
            </a:r>
          </a:p>
          <a:p>
            <a:pPr>
              <a:lnSpc>
                <a:spcPct val="80000"/>
              </a:lnSpc>
            </a:pPr>
            <a:endParaRPr lang="es-ES" altLang="es-MX" sz="2000" b="1" dirty="0"/>
          </a:p>
          <a:p>
            <a:pPr lvl="1">
              <a:lnSpc>
                <a:spcPct val="80000"/>
              </a:lnSpc>
            </a:pPr>
            <a:r>
              <a:rPr lang="es-ES" altLang="es-MX" sz="2000" dirty="0"/>
              <a:t>Qué individuos pertenecerán al estudio (</a:t>
            </a:r>
            <a:r>
              <a:rPr lang="es-ES" altLang="es-MX" sz="2000" i="1" dirty="0">
                <a:solidFill>
                  <a:srgbClr val="CC3300"/>
                </a:solidFill>
              </a:rPr>
              <a:t>muestras</a:t>
            </a:r>
            <a:r>
              <a:rPr lang="es-ES" altLang="es-MX" sz="2000" dirty="0"/>
              <a:t>)</a:t>
            </a:r>
          </a:p>
          <a:p>
            <a:pPr lvl="2">
              <a:lnSpc>
                <a:spcPct val="80000"/>
              </a:lnSpc>
            </a:pPr>
            <a:r>
              <a:rPr lang="es-ES" altLang="es-MX" sz="2000" dirty="0"/>
              <a:t>Fumadores y no fumadores en edad laboral.</a:t>
            </a:r>
          </a:p>
          <a:p>
            <a:pPr lvl="2">
              <a:lnSpc>
                <a:spcPct val="80000"/>
              </a:lnSpc>
            </a:pPr>
            <a:r>
              <a:rPr lang="es-ES" altLang="es-MX" sz="2000" dirty="0"/>
              <a:t>Criterios de exclusión ¿Cómo se eligen? ¿Descartamos los que padecen enfermedades crónicas?</a:t>
            </a:r>
          </a:p>
          <a:p>
            <a:pPr lvl="2">
              <a:lnSpc>
                <a:spcPct val="80000"/>
              </a:lnSpc>
            </a:pPr>
            <a:endParaRPr lang="es-ES" altLang="es-MX" sz="2000" dirty="0"/>
          </a:p>
          <a:p>
            <a:pPr lvl="1">
              <a:lnSpc>
                <a:spcPct val="80000"/>
              </a:lnSpc>
            </a:pPr>
            <a:r>
              <a:rPr lang="es-ES" altLang="es-MX" sz="2000" dirty="0"/>
              <a:t>Qué datos recoger de los mismos (</a:t>
            </a:r>
            <a:r>
              <a:rPr lang="es-ES" altLang="es-MX" sz="2000" i="1" dirty="0">
                <a:solidFill>
                  <a:srgbClr val="CC3300"/>
                </a:solidFill>
              </a:rPr>
              <a:t>variables</a:t>
            </a:r>
            <a:r>
              <a:rPr lang="es-ES" altLang="es-MX" sz="2000" dirty="0"/>
              <a:t>)</a:t>
            </a:r>
          </a:p>
          <a:p>
            <a:pPr lvl="2">
              <a:lnSpc>
                <a:spcPct val="80000"/>
              </a:lnSpc>
            </a:pPr>
            <a:r>
              <a:rPr lang="es-ES" altLang="es-MX" sz="2000" dirty="0"/>
              <a:t>Número de bajas</a:t>
            </a:r>
          </a:p>
          <a:p>
            <a:pPr lvl="2">
              <a:lnSpc>
                <a:spcPct val="80000"/>
              </a:lnSpc>
            </a:pPr>
            <a:r>
              <a:rPr lang="es-ES" altLang="es-MX" sz="2000" dirty="0"/>
              <a:t>Tiempo de duración de cada baja</a:t>
            </a:r>
          </a:p>
          <a:p>
            <a:pPr lvl="2">
              <a:lnSpc>
                <a:spcPct val="80000"/>
              </a:lnSpc>
            </a:pPr>
            <a:r>
              <a:rPr lang="es-ES" altLang="es-MX" sz="2000" dirty="0"/>
              <a:t>¿Sexo? ¿Sector laboral? ¿Otros factores?</a:t>
            </a:r>
          </a:p>
          <a:p>
            <a:pPr>
              <a:lnSpc>
                <a:spcPct val="80000"/>
              </a:lnSpc>
            </a:pPr>
            <a:endParaRPr lang="es-ES" altLang="es-MX" sz="4800" b="1" dirty="0"/>
          </a:p>
        </p:txBody>
      </p:sp>
      <p:pic>
        <p:nvPicPr>
          <p:cNvPr id="84999" name="Picture 7" descr="j011867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7719098" y="2512636"/>
            <a:ext cx="969169" cy="10251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1 Marcador de número de diapositiva"/>
          <p:cNvSpPr>
            <a:spLocks noGrp="1"/>
          </p:cNvSpPr>
          <p:nvPr>
            <p:ph type="sldNum" sz="quarter" idx="11"/>
          </p:nvPr>
        </p:nvSpPr>
        <p:spPr>
          <a:xfrm>
            <a:off x="8166851" y="5225143"/>
            <a:ext cx="527539" cy="276999"/>
          </a:xfrm>
        </p:spPr>
        <p:txBody>
          <a:bodyPr/>
          <a:lstStyle/>
          <a:p>
            <a:fld id="{92842BF8-0119-485E-B147-16EAC3BC8828}" type="slidenum">
              <a:rPr lang="es-ES" altLang="es-MX" smtClean="0"/>
              <a:pPr/>
              <a:t>11</a:t>
            </a:fld>
            <a:endParaRPr lang="es-ES" altLang="es-MX" dirty="0"/>
          </a:p>
        </p:txBody>
      </p:sp>
      <p:sp>
        <p:nvSpPr>
          <p:cNvPr id="6" name="1 Título">
            <a:extLst>
              <a:ext uri="{FF2B5EF4-FFF2-40B4-BE49-F238E27FC236}">
                <a16:creationId xmlns:a16="http://schemas.microsoft.com/office/drawing/2014/main" id="{A9D2A2C7-C9E9-471F-9BC9-FE05C8FF5EAE}"/>
              </a:ext>
            </a:extLst>
          </p:cNvPr>
          <p:cNvSpPr txBox="1">
            <a:spLocks/>
          </p:cNvSpPr>
          <p:nvPr/>
        </p:nvSpPr>
        <p:spPr>
          <a:xfrm>
            <a:off x="1601391" y="609600"/>
            <a:ext cx="5829300" cy="395286"/>
          </a:xfrm>
          <a:prstGeom prst="rect">
            <a:avLst/>
          </a:prstGeom>
        </p:spPr>
        <p:txBody>
          <a:bodyPr>
            <a:normAutofit fontScale="75000" lnSpcReduction="20000"/>
          </a:bodyPr>
          <a:lstStyle>
            <a:lvl1pPr>
              <a:defRPr>
                <a:latin typeface="+mj-lt"/>
                <a:ea typeface="+mj-ea"/>
                <a:cs typeface="+mj-cs"/>
              </a:defRPr>
            </a:lvl1pPr>
          </a:lstStyle>
          <a:p>
            <a:r>
              <a:rPr lang="es-AR" sz="3000" kern="0" dirty="0">
                <a:solidFill>
                  <a:srgbClr val="7030A0"/>
                </a:solidFill>
              </a:rPr>
              <a:t>Estadística Inferencial</a:t>
            </a:r>
          </a:p>
        </p:txBody>
      </p:sp>
    </p:spTree>
    <p:extLst>
      <p:ext uri="{BB962C8B-B14F-4D97-AF65-F5344CB8AC3E}">
        <p14:creationId xmlns:p14="http://schemas.microsoft.com/office/powerpoint/2010/main" val="211768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4995">
                                            <p:txEl>
                                              <p:pRg st="2" end="2"/>
                                            </p:txEl>
                                          </p:spTgt>
                                        </p:tgtEl>
                                        <p:attrNameLst>
                                          <p:attrName>style.visibility</p:attrName>
                                        </p:attrNameLst>
                                      </p:cBhvr>
                                      <p:to>
                                        <p:strVal val="visible"/>
                                      </p:to>
                                    </p:set>
                                    <p:animEffect transition="in" filter="fade">
                                      <p:cBhvr>
                                        <p:cTn id="7" dur="1000"/>
                                        <p:tgtEl>
                                          <p:spTgt spid="84995">
                                            <p:txEl>
                                              <p:pRg st="2" end="2"/>
                                            </p:txEl>
                                          </p:spTgt>
                                        </p:tgtEl>
                                      </p:cBhvr>
                                    </p:animEffect>
                                    <p:anim calcmode="lin" valueType="num">
                                      <p:cBhvr>
                                        <p:cTn id="8" dur="10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4995">
                                            <p:txEl>
                                              <p:pRg st="2" end="2"/>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animEffect transition="in" filter="fade">
                                      <p:cBhvr>
                                        <p:cTn id="13" dur="1000"/>
                                        <p:tgtEl>
                                          <p:spTgt spid="84995">
                                            <p:txEl>
                                              <p:pRg st="3" end="3"/>
                                            </p:txEl>
                                          </p:spTgt>
                                        </p:tgtEl>
                                      </p:cBhvr>
                                    </p:animEffect>
                                    <p:anim calcmode="lin" valueType="num">
                                      <p:cBhvr>
                                        <p:cTn id="14" dur="10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849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84995">
                                            <p:txEl>
                                              <p:pRg st="7" end="7"/>
                                            </p:txEl>
                                          </p:spTgt>
                                        </p:tgtEl>
                                        <p:attrNameLst>
                                          <p:attrName>style.visibility</p:attrName>
                                        </p:attrNameLst>
                                      </p:cBhvr>
                                      <p:to>
                                        <p:strVal val="visible"/>
                                      </p:to>
                                    </p:set>
                                    <p:animEffect transition="in" filter="fade">
                                      <p:cBhvr>
                                        <p:cTn id="20" dur="1000"/>
                                        <p:tgtEl>
                                          <p:spTgt spid="84995">
                                            <p:txEl>
                                              <p:pRg st="7" end="7"/>
                                            </p:txEl>
                                          </p:spTgt>
                                        </p:tgtEl>
                                      </p:cBhvr>
                                    </p:animEffect>
                                    <p:anim calcmode="lin" valueType="num">
                                      <p:cBhvr>
                                        <p:cTn id="21" dur="10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84995">
                                            <p:txEl>
                                              <p:pRg st="7" end="7"/>
                                            </p:txEl>
                                          </p:spTgt>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1000"/>
                            </p:stCondLst>
                            <p:childTnLst>
                              <p:par>
                                <p:cTn id="24" presetID="42" presetClass="entr" presetSubtype="0" fill="hold" nodeType="afterEffect">
                                  <p:stCondLst>
                                    <p:cond delay="0"/>
                                  </p:stCondLst>
                                  <p:childTnLst>
                                    <p:set>
                                      <p:cBhvr>
                                        <p:cTn id="25" dur="1" fill="hold">
                                          <p:stCondLst>
                                            <p:cond delay="0"/>
                                          </p:stCondLst>
                                        </p:cTn>
                                        <p:tgtEl>
                                          <p:spTgt spid="84995">
                                            <p:txEl>
                                              <p:pRg st="11" end="11"/>
                                            </p:txEl>
                                          </p:spTgt>
                                        </p:tgtEl>
                                        <p:attrNameLst>
                                          <p:attrName>style.visibility</p:attrName>
                                        </p:attrNameLst>
                                      </p:cBhvr>
                                      <p:to>
                                        <p:strVal val="visible"/>
                                      </p:to>
                                    </p:set>
                                    <p:animEffect transition="in" filter="fade">
                                      <p:cBhvr>
                                        <p:cTn id="26" dur="1000"/>
                                        <p:tgtEl>
                                          <p:spTgt spid="84995">
                                            <p:txEl>
                                              <p:pRg st="11" end="11"/>
                                            </p:txEl>
                                          </p:spTgt>
                                        </p:tgtEl>
                                      </p:cBhvr>
                                    </p:animEffect>
                                    <p:anim calcmode="lin" valueType="num">
                                      <p:cBhvr>
                                        <p:cTn id="27" dur="1000" fill="hold"/>
                                        <p:tgtEl>
                                          <p:spTgt spid="84995">
                                            <p:txEl>
                                              <p:pRg st="11" end="11"/>
                                            </p:txEl>
                                          </p:spTgt>
                                        </p:tgtEl>
                                        <p:attrNameLst>
                                          <p:attrName>ppt_x</p:attrName>
                                        </p:attrNameLst>
                                      </p:cBhvr>
                                      <p:tavLst>
                                        <p:tav tm="0">
                                          <p:val>
                                            <p:strVal val="#ppt_x"/>
                                          </p:val>
                                        </p:tav>
                                        <p:tav tm="100000">
                                          <p:val>
                                            <p:strVal val="#ppt_x"/>
                                          </p:val>
                                        </p:tav>
                                      </p:tavLst>
                                    </p:anim>
                                    <p:anim calcmode="lin" valueType="num">
                                      <p:cBhvr>
                                        <p:cTn id="28" dur="1000" fill="hold"/>
                                        <p:tgtEl>
                                          <p:spTgt spid="8499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84995">
                                            <p:txEl>
                                              <p:pRg st="8" end="8"/>
                                            </p:txEl>
                                          </p:spTgt>
                                        </p:tgtEl>
                                        <p:attrNameLst>
                                          <p:attrName>style.visibility</p:attrName>
                                        </p:attrNameLst>
                                      </p:cBhvr>
                                      <p:to>
                                        <p:strVal val="visible"/>
                                      </p:to>
                                    </p:set>
                                    <p:animEffect transition="in" filter="fade">
                                      <p:cBhvr>
                                        <p:cTn id="33" dur="1000"/>
                                        <p:tgtEl>
                                          <p:spTgt spid="84995">
                                            <p:txEl>
                                              <p:pRg st="8" end="8"/>
                                            </p:txEl>
                                          </p:spTgt>
                                        </p:tgtEl>
                                      </p:cBhvr>
                                    </p:animEffect>
                                    <p:anim calcmode="lin" valueType="num">
                                      <p:cBhvr>
                                        <p:cTn id="34" dur="10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84995">
                                            <p:txEl>
                                              <p:pRg st="8" end="8"/>
                                            </p:txEl>
                                          </p:spTgt>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1000"/>
                            </p:stCondLst>
                            <p:childTnLst>
                              <p:par>
                                <p:cTn id="37" presetID="42" presetClass="entr" presetSubtype="0" fill="hold" nodeType="afterEffect">
                                  <p:stCondLst>
                                    <p:cond delay="0"/>
                                  </p:stCondLst>
                                  <p:childTnLst>
                                    <p:set>
                                      <p:cBhvr>
                                        <p:cTn id="38" dur="1" fill="hold">
                                          <p:stCondLst>
                                            <p:cond delay="0"/>
                                          </p:stCondLst>
                                        </p:cTn>
                                        <p:tgtEl>
                                          <p:spTgt spid="84995">
                                            <p:txEl>
                                              <p:pRg st="9" end="9"/>
                                            </p:txEl>
                                          </p:spTgt>
                                        </p:tgtEl>
                                        <p:attrNameLst>
                                          <p:attrName>style.visibility</p:attrName>
                                        </p:attrNameLst>
                                      </p:cBhvr>
                                      <p:to>
                                        <p:strVal val="visible"/>
                                      </p:to>
                                    </p:set>
                                    <p:animEffect transition="in" filter="fade">
                                      <p:cBhvr>
                                        <p:cTn id="39" dur="1000"/>
                                        <p:tgtEl>
                                          <p:spTgt spid="84995">
                                            <p:txEl>
                                              <p:pRg st="9" end="9"/>
                                            </p:txEl>
                                          </p:spTgt>
                                        </p:tgtEl>
                                      </p:cBhvr>
                                    </p:animEffect>
                                    <p:anim calcmode="lin" valueType="num">
                                      <p:cBhvr>
                                        <p:cTn id="40" dur="1000" fill="hold"/>
                                        <p:tgtEl>
                                          <p:spTgt spid="8499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8499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84995">
                                            <p:txEl>
                                              <p:pRg st="12" end="12"/>
                                            </p:txEl>
                                          </p:spTgt>
                                        </p:tgtEl>
                                        <p:attrNameLst>
                                          <p:attrName>style.visibility</p:attrName>
                                        </p:attrNameLst>
                                      </p:cBhvr>
                                      <p:to>
                                        <p:strVal val="visible"/>
                                      </p:to>
                                    </p:set>
                                    <p:animEffect transition="in" filter="fade">
                                      <p:cBhvr>
                                        <p:cTn id="46" dur="1000"/>
                                        <p:tgtEl>
                                          <p:spTgt spid="84995">
                                            <p:txEl>
                                              <p:pRg st="12" end="12"/>
                                            </p:txEl>
                                          </p:spTgt>
                                        </p:tgtEl>
                                      </p:cBhvr>
                                    </p:animEffect>
                                    <p:anim calcmode="lin" valueType="num">
                                      <p:cBhvr>
                                        <p:cTn id="47" dur="1000" fill="hold"/>
                                        <p:tgtEl>
                                          <p:spTgt spid="84995">
                                            <p:txEl>
                                              <p:pRg st="12" end="12"/>
                                            </p:txEl>
                                          </p:spTgt>
                                        </p:tgtEl>
                                        <p:attrNameLst>
                                          <p:attrName>ppt_x</p:attrName>
                                        </p:attrNameLst>
                                      </p:cBhvr>
                                      <p:tavLst>
                                        <p:tav tm="0">
                                          <p:val>
                                            <p:strVal val="#ppt_x"/>
                                          </p:val>
                                        </p:tav>
                                        <p:tav tm="100000">
                                          <p:val>
                                            <p:strVal val="#ppt_x"/>
                                          </p:val>
                                        </p:tav>
                                      </p:tavLst>
                                    </p:anim>
                                    <p:anim calcmode="lin" valueType="num">
                                      <p:cBhvr>
                                        <p:cTn id="48" dur="1000" fill="hold"/>
                                        <p:tgtEl>
                                          <p:spTgt spid="84995">
                                            <p:txEl>
                                              <p:pRg st="12" end="12"/>
                                            </p:txEl>
                                          </p:spTgt>
                                        </p:tgtEl>
                                        <p:attrNameLst>
                                          <p:attrName>ppt_y</p:attrName>
                                        </p:attrNameLst>
                                      </p:cBhvr>
                                      <p:tavLst>
                                        <p:tav tm="0">
                                          <p:val>
                                            <p:strVal val="#ppt_y+.1"/>
                                          </p:val>
                                        </p:tav>
                                        <p:tav tm="100000">
                                          <p:val>
                                            <p:strVal val="#ppt_y"/>
                                          </p:val>
                                        </p:tav>
                                      </p:tavLst>
                                    </p:anim>
                                  </p:childTnLst>
                                </p:cTn>
                              </p:par>
                            </p:childTnLst>
                          </p:cTn>
                        </p:par>
                        <p:par>
                          <p:cTn id="49" fill="hold" nodeType="afterGroup">
                            <p:stCondLst>
                              <p:cond delay="1000"/>
                            </p:stCondLst>
                            <p:childTnLst>
                              <p:par>
                                <p:cTn id="50" presetID="42" presetClass="entr" presetSubtype="0" fill="hold" nodeType="afterEffect">
                                  <p:stCondLst>
                                    <p:cond delay="0"/>
                                  </p:stCondLst>
                                  <p:childTnLst>
                                    <p:set>
                                      <p:cBhvr>
                                        <p:cTn id="51" dur="1" fill="hold">
                                          <p:stCondLst>
                                            <p:cond delay="0"/>
                                          </p:stCondLst>
                                        </p:cTn>
                                        <p:tgtEl>
                                          <p:spTgt spid="84995">
                                            <p:txEl>
                                              <p:pRg st="13" end="13"/>
                                            </p:txEl>
                                          </p:spTgt>
                                        </p:tgtEl>
                                        <p:attrNameLst>
                                          <p:attrName>style.visibility</p:attrName>
                                        </p:attrNameLst>
                                      </p:cBhvr>
                                      <p:to>
                                        <p:strVal val="visible"/>
                                      </p:to>
                                    </p:set>
                                    <p:animEffect transition="in" filter="fade">
                                      <p:cBhvr>
                                        <p:cTn id="52" dur="1000"/>
                                        <p:tgtEl>
                                          <p:spTgt spid="84995">
                                            <p:txEl>
                                              <p:pRg st="13" end="13"/>
                                            </p:txEl>
                                          </p:spTgt>
                                        </p:tgtEl>
                                      </p:cBhvr>
                                    </p:animEffect>
                                    <p:anim calcmode="lin" valueType="num">
                                      <p:cBhvr>
                                        <p:cTn id="53" dur="1000" fill="hold"/>
                                        <p:tgtEl>
                                          <p:spTgt spid="84995">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84995">
                                            <p:txEl>
                                              <p:pRg st="13" end="13"/>
                                            </p:txEl>
                                          </p:spTgt>
                                        </p:tgtEl>
                                        <p:attrNameLst>
                                          <p:attrName>ppt_y</p:attrName>
                                        </p:attrNameLst>
                                      </p:cBhvr>
                                      <p:tavLst>
                                        <p:tav tm="0">
                                          <p:val>
                                            <p:strVal val="#ppt_y+.1"/>
                                          </p:val>
                                        </p:tav>
                                        <p:tav tm="100000">
                                          <p:val>
                                            <p:strVal val="#ppt_y"/>
                                          </p:val>
                                        </p:tav>
                                      </p:tavLst>
                                    </p:anim>
                                  </p:childTnLst>
                                </p:cTn>
                              </p:par>
                            </p:childTnLst>
                          </p:cTn>
                        </p:par>
                        <p:par>
                          <p:cTn id="55" fill="hold" nodeType="afterGroup">
                            <p:stCondLst>
                              <p:cond delay="2000"/>
                            </p:stCondLst>
                            <p:childTnLst>
                              <p:par>
                                <p:cTn id="56" presetID="42" presetClass="entr" presetSubtype="0" fill="hold" nodeType="afterEffect">
                                  <p:stCondLst>
                                    <p:cond delay="0"/>
                                  </p:stCondLst>
                                  <p:childTnLst>
                                    <p:set>
                                      <p:cBhvr>
                                        <p:cTn id="57" dur="1" fill="hold">
                                          <p:stCondLst>
                                            <p:cond delay="0"/>
                                          </p:stCondLst>
                                        </p:cTn>
                                        <p:tgtEl>
                                          <p:spTgt spid="84995">
                                            <p:txEl>
                                              <p:pRg st="14" end="14"/>
                                            </p:txEl>
                                          </p:spTgt>
                                        </p:tgtEl>
                                        <p:attrNameLst>
                                          <p:attrName>style.visibility</p:attrName>
                                        </p:attrNameLst>
                                      </p:cBhvr>
                                      <p:to>
                                        <p:strVal val="visible"/>
                                      </p:to>
                                    </p:set>
                                    <p:animEffect transition="in" filter="fade">
                                      <p:cBhvr>
                                        <p:cTn id="58" dur="1000"/>
                                        <p:tgtEl>
                                          <p:spTgt spid="84995">
                                            <p:txEl>
                                              <p:pRg st="14" end="14"/>
                                            </p:txEl>
                                          </p:spTgt>
                                        </p:tgtEl>
                                      </p:cBhvr>
                                    </p:animEffect>
                                    <p:anim calcmode="lin" valueType="num">
                                      <p:cBhvr>
                                        <p:cTn id="59" dur="1000" fill="hold"/>
                                        <p:tgtEl>
                                          <p:spTgt spid="84995">
                                            <p:txEl>
                                              <p:pRg st="14" end="14"/>
                                            </p:txEl>
                                          </p:spTgt>
                                        </p:tgtEl>
                                        <p:attrNameLst>
                                          <p:attrName>ppt_x</p:attrName>
                                        </p:attrNameLst>
                                      </p:cBhvr>
                                      <p:tavLst>
                                        <p:tav tm="0">
                                          <p:val>
                                            <p:strVal val="#ppt_x"/>
                                          </p:val>
                                        </p:tav>
                                        <p:tav tm="100000">
                                          <p:val>
                                            <p:strVal val="#ppt_x"/>
                                          </p:val>
                                        </p:tav>
                                      </p:tavLst>
                                    </p:anim>
                                    <p:anim calcmode="lin" valueType="num">
                                      <p:cBhvr>
                                        <p:cTn id="60" dur="1000" fill="hold"/>
                                        <p:tgtEl>
                                          <p:spTgt spid="8499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45808" y="1628776"/>
            <a:ext cx="8246745" cy="3870611"/>
          </a:xfrm>
          <a:prstGeom prst="rect">
            <a:avLst/>
          </a:prstGeom>
        </p:spPr>
        <p:txBody>
          <a:bodyPr wrap="square">
            <a:spAutoFit/>
          </a:bodyPr>
          <a:lstStyle/>
          <a:p>
            <a:pPr>
              <a:lnSpc>
                <a:spcPct val="80000"/>
              </a:lnSpc>
            </a:pPr>
            <a:r>
              <a:rPr lang="es-ES" altLang="es-MX" sz="2100" b="1" dirty="0"/>
              <a:t>Recoger los datos (</a:t>
            </a:r>
            <a:r>
              <a:rPr lang="es-ES" altLang="es-MX" sz="2100" b="1" i="1" dirty="0">
                <a:solidFill>
                  <a:srgbClr val="CC3300"/>
                </a:solidFill>
              </a:rPr>
              <a:t>muestreo</a:t>
            </a:r>
            <a:r>
              <a:rPr lang="es-ES" altLang="es-MX" sz="2100" b="1" dirty="0"/>
              <a:t>)</a:t>
            </a:r>
          </a:p>
          <a:p>
            <a:pPr lvl="1">
              <a:lnSpc>
                <a:spcPct val="80000"/>
              </a:lnSpc>
            </a:pPr>
            <a:r>
              <a:rPr lang="es-ES" altLang="es-MX" sz="2100" dirty="0"/>
              <a:t>¿Estratificado? ¿Sistemáticamente?</a:t>
            </a:r>
          </a:p>
          <a:p>
            <a:pPr lvl="1">
              <a:lnSpc>
                <a:spcPct val="80000"/>
              </a:lnSpc>
            </a:pPr>
            <a:endParaRPr lang="es-ES" altLang="es-MX" sz="2100" dirty="0"/>
          </a:p>
          <a:p>
            <a:pPr>
              <a:lnSpc>
                <a:spcPct val="80000"/>
              </a:lnSpc>
            </a:pPr>
            <a:r>
              <a:rPr lang="es-ES" altLang="es-MX" sz="2100" b="1" dirty="0">
                <a:solidFill>
                  <a:srgbClr val="CC3300"/>
                </a:solidFill>
              </a:rPr>
              <a:t>Describir</a:t>
            </a:r>
            <a:r>
              <a:rPr lang="es-ES" altLang="es-MX" sz="2100" b="1" dirty="0"/>
              <a:t> (resumir) los datos obtenidos</a:t>
            </a:r>
          </a:p>
          <a:p>
            <a:pPr lvl="2">
              <a:lnSpc>
                <a:spcPct val="80000"/>
              </a:lnSpc>
            </a:pPr>
            <a:r>
              <a:rPr lang="es-ES" altLang="es-MX" sz="2100" dirty="0"/>
              <a:t>tiempo medio de baja en fumadores y no (</a:t>
            </a:r>
            <a:r>
              <a:rPr lang="es-ES" altLang="es-MX" sz="2100" i="1" dirty="0">
                <a:solidFill>
                  <a:srgbClr val="CC3300"/>
                </a:solidFill>
              </a:rPr>
              <a:t>estadísticos</a:t>
            </a:r>
            <a:r>
              <a:rPr lang="es-ES" altLang="es-MX" sz="2100" dirty="0"/>
              <a:t>)</a:t>
            </a:r>
          </a:p>
          <a:p>
            <a:pPr lvl="2">
              <a:lnSpc>
                <a:spcPct val="80000"/>
              </a:lnSpc>
            </a:pPr>
            <a:r>
              <a:rPr lang="es-ES" altLang="es-MX" sz="2100" dirty="0"/>
              <a:t>% de bajas por fumadores y sexo (</a:t>
            </a:r>
            <a:r>
              <a:rPr lang="es-ES" altLang="es-MX" sz="2100" i="1" dirty="0">
                <a:solidFill>
                  <a:srgbClr val="CC3300"/>
                </a:solidFill>
              </a:rPr>
              <a:t>frecuencias</a:t>
            </a:r>
            <a:r>
              <a:rPr lang="es-ES" altLang="es-MX" sz="2100" dirty="0"/>
              <a:t>),  gráficos,...</a:t>
            </a:r>
          </a:p>
          <a:p>
            <a:pPr lvl="2">
              <a:lnSpc>
                <a:spcPct val="80000"/>
              </a:lnSpc>
            </a:pPr>
            <a:endParaRPr lang="es-ES" altLang="es-MX" sz="2100" dirty="0"/>
          </a:p>
          <a:p>
            <a:pPr>
              <a:lnSpc>
                <a:spcPct val="80000"/>
              </a:lnSpc>
            </a:pPr>
            <a:r>
              <a:rPr lang="es-ES" altLang="es-MX" sz="2100" b="1" dirty="0"/>
              <a:t>Realizar una </a:t>
            </a:r>
            <a:r>
              <a:rPr lang="es-ES" altLang="es-MX" sz="2100" b="1" dirty="0">
                <a:solidFill>
                  <a:srgbClr val="CC3300"/>
                </a:solidFill>
              </a:rPr>
              <a:t>inferencia</a:t>
            </a:r>
            <a:r>
              <a:rPr lang="es-ES" altLang="es-MX" sz="2100" b="1" dirty="0"/>
              <a:t> sobre la población</a:t>
            </a:r>
          </a:p>
          <a:p>
            <a:pPr lvl="2">
              <a:lnSpc>
                <a:spcPct val="80000"/>
              </a:lnSpc>
            </a:pPr>
            <a:r>
              <a:rPr lang="es-ES" altLang="es-MX" sz="2100" dirty="0"/>
              <a:t>Los fumadores están de baja al menos 10 días/año más </a:t>
            </a:r>
            <a:r>
              <a:rPr lang="es-ES" altLang="es-MX" sz="2100" i="1" dirty="0"/>
              <a:t>de media</a:t>
            </a:r>
            <a:r>
              <a:rPr lang="es-ES" altLang="es-MX" sz="2100" dirty="0"/>
              <a:t> que los no fumadores.</a:t>
            </a:r>
          </a:p>
          <a:p>
            <a:pPr lvl="1">
              <a:lnSpc>
                <a:spcPct val="80000"/>
              </a:lnSpc>
            </a:pPr>
            <a:endParaRPr lang="es-ES" altLang="es-MX" sz="2100" dirty="0"/>
          </a:p>
          <a:p>
            <a:pPr>
              <a:lnSpc>
                <a:spcPct val="80000"/>
              </a:lnSpc>
            </a:pPr>
            <a:r>
              <a:rPr lang="es-ES" altLang="es-MX" sz="2100" b="1" dirty="0"/>
              <a:t>Cuantificar la confianza en la inferencia</a:t>
            </a:r>
          </a:p>
          <a:p>
            <a:pPr lvl="1">
              <a:lnSpc>
                <a:spcPct val="80000"/>
              </a:lnSpc>
            </a:pPr>
            <a:r>
              <a:rPr lang="es-ES" altLang="es-MX" sz="2100" i="1" dirty="0">
                <a:solidFill>
                  <a:srgbClr val="CC3300"/>
                </a:solidFill>
              </a:rPr>
              <a:t>Nivel de confianza</a:t>
            </a:r>
            <a:r>
              <a:rPr lang="es-ES" altLang="es-MX" sz="2100" i="1" dirty="0"/>
              <a:t> del 95%</a:t>
            </a:r>
          </a:p>
          <a:p>
            <a:pPr lvl="1">
              <a:lnSpc>
                <a:spcPct val="80000"/>
              </a:lnSpc>
            </a:pPr>
            <a:r>
              <a:rPr lang="es-ES" altLang="es-MX" sz="2100" i="1" dirty="0">
                <a:solidFill>
                  <a:srgbClr val="CC3300"/>
                </a:solidFill>
              </a:rPr>
              <a:t>Significación del contraste</a:t>
            </a:r>
            <a:r>
              <a:rPr lang="es-ES" altLang="es-MX" sz="2100" i="1" dirty="0"/>
              <a:t>: p=2%</a:t>
            </a:r>
          </a:p>
          <a:p>
            <a:pPr>
              <a:lnSpc>
                <a:spcPct val="80000"/>
              </a:lnSpc>
            </a:pPr>
            <a:endParaRPr lang="es-ES" altLang="es-MX" sz="675" i="1" dirty="0"/>
          </a:p>
          <a:p>
            <a:pPr lvl="1">
              <a:lnSpc>
                <a:spcPct val="80000"/>
              </a:lnSpc>
            </a:pPr>
            <a:endParaRPr lang="es-ES" altLang="es-MX" sz="600" dirty="0"/>
          </a:p>
        </p:txBody>
      </p:sp>
      <p:sp>
        <p:nvSpPr>
          <p:cNvPr id="4" name="1 Título">
            <a:extLst>
              <a:ext uri="{FF2B5EF4-FFF2-40B4-BE49-F238E27FC236}">
                <a16:creationId xmlns:a16="http://schemas.microsoft.com/office/drawing/2014/main" id="{E0E141B0-7BD9-44B7-8B17-B990AB675407}"/>
              </a:ext>
            </a:extLst>
          </p:cNvPr>
          <p:cNvSpPr txBox="1">
            <a:spLocks/>
          </p:cNvSpPr>
          <p:nvPr/>
        </p:nvSpPr>
        <p:spPr>
          <a:xfrm>
            <a:off x="1601391" y="685800"/>
            <a:ext cx="5829300" cy="395286"/>
          </a:xfrm>
          <a:prstGeom prst="rect">
            <a:avLst/>
          </a:prstGeom>
        </p:spPr>
        <p:txBody>
          <a:bodyPr>
            <a:normAutofit fontScale="75000" lnSpcReduction="20000"/>
          </a:bodyPr>
          <a:lstStyle>
            <a:lvl1pPr>
              <a:defRPr>
                <a:latin typeface="+mj-lt"/>
                <a:ea typeface="+mj-ea"/>
                <a:cs typeface="+mj-cs"/>
              </a:defRPr>
            </a:lvl1pPr>
          </a:lstStyle>
          <a:p>
            <a:r>
              <a:rPr lang="es-AR" sz="3000" kern="0" dirty="0">
                <a:solidFill>
                  <a:srgbClr val="7030A0"/>
                </a:solidFill>
              </a:rPr>
              <a:t>Estadística Inferencial</a:t>
            </a:r>
          </a:p>
        </p:txBody>
      </p:sp>
    </p:spTree>
    <p:extLst>
      <p:ext uri="{BB962C8B-B14F-4D97-AF65-F5344CB8AC3E}">
        <p14:creationId xmlns:p14="http://schemas.microsoft.com/office/powerpoint/2010/main" val="427399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CuadroTexto"/>
          <p:cNvSpPr txBox="1">
            <a:spLocks noChangeArrowheads="1"/>
          </p:cNvSpPr>
          <p:nvPr/>
        </p:nvSpPr>
        <p:spPr bwMode="auto">
          <a:xfrm>
            <a:off x="797719" y="2058987"/>
            <a:ext cx="14037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defTabSz="685800">
              <a:defRPr/>
            </a:pPr>
            <a:r>
              <a:rPr lang="es-CL" altLang="es-MX" sz="1500" b="1">
                <a:solidFill>
                  <a:sysClr val="windowText" lastClr="000000"/>
                </a:solidFill>
              </a:rPr>
              <a:t>¿Qué son los parámetros?</a:t>
            </a:r>
          </a:p>
        </p:txBody>
      </p:sp>
      <p:cxnSp>
        <p:nvCxnSpPr>
          <p:cNvPr id="4" name="5 Conector recto"/>
          <p:cNvCxnSpPr/>
          <p:nvPr/>
        </p:nvCxnSpPr>
        <p:spPr>
          <a:xfrm>
            <a:off x="2047874" y="1775619"/>
            <a:ext cx="0" cy="1209675"/>
          </a:xfrm>
          <a:prstGeom prst="line">
            <a:avLst/>
          </a:prstGeom>
          <a:noFill/>
          <a:ln w="38100" cap="flat" cmpd="sng" algn="ctr">
            <a:solidFill>
              <a:srgbClr val="4F81BD"/>
            </a:solidFill>
            <a:prstDash val="solid"/>
          </a:ln>
          <a:effectLst>
            <a:outerShdw blurRad="40000" dist="23000" dir="5400000" rotWithShape="0">
              <a:srgbClr val="000000">
                <a:alpha val="35000"/>
              </a:srgbClr>
            </a:outerShdw>
          </a:effectLst>
        </p:spPr>
      </p:cxnSp>
      <p:sp>
        <p:nvSpPr>
          <p:cNvPr id="5" name="6 CuadroTexto"/>
          <p:cNvSpPr txBox="1">
            <a:spLocks noChangeArrowheads="1"/>
          </p:cNvSpPr>
          <p:nvPr/>
        </p:nvSpPr>
        <p:spPr bwMode="auto">
          <a:xfrm>
            <a:off x="2147887" y="1883966"/>
            <a:ext cx="619839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defTabSz="685800">
              <a:defRPr/>
            </a:pPr>
            <a:r>
              <a:rPr lang="es-CL" altLang="es-MX" sz="1400" dirty="0">
                <a:solidFill>
                  <a:sysClr val="windowText" lastClr="000000"/>
                </a:solidFill>
              </a:rPr>
              <a:t>«En estadística se refiere a los valores o medidas que caracterizan a una población como, por ejemplo, la media y la desviación típica de una población (…) Son cantidades indeterminadas, constantes o fijas respecto a una condición o situación, que caracterizan a un fenómeno en un momento dado que ocurre en una población» (Sierra Bravo, 1991).</a:t>
            </a:r>
          </a:p>
        </p:txBody>
      </p:sp>
      <p:sp>
        <p:nvSpPr>
          <p:cNvPr id="6" name="7 CuadroTexto"/>
          <p:cNvSpPr txBox="1">
            <a:spLocks noChangeArrowheads="1"/>
          </p:cNvSpPr>
          <p:nvPr/>
        </p:nvSpPr>
        <p:spPr bwMode="auto">
          <a:xfrm>
            <a:off x="797719" y="3101975"/>
            <a:ext cx="14037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defTabSz="685800">
              <a:defRPr/>
            </a:pPr>
            <a:r>
              <a:rPr lang="es-CL" altLang="es-MX" sz="1500" b="1">
                <a:solidFill>
                  <a:sysClr val="windowText" lastClr="000000"/>
                </a:solidFill>
              </a:rPr>
              <a:t>¿Qué son los Estadísticos?</a:t>
            </a:r>
          </a:p>
        </p:txBody>
      </p:sp>
      <p:cxnSp>
        <p:nvCxnSpPr>
          <p:cNvPr id="7" name="8 Conector recto"/>
          <p:cNvCxnSpPr/>
          <p:nvPr/>
        </p:nvCxnSpPr>
        <p:spPr>
          <a:xfrm>
            <a:off x="2047874" y="3131741"/>
            <a:ext cx="0" cy="471488"/>
          </a:xfrm>
          <a:prstGeom prst="line">
            <a:avLst/>
          </a:prstGeom>
          <a:noFill/>
          <a:ln w="38100" cap="flat" cmpd="sng" algn="ctr">
            <a:solidFill>
              <a:srgbClr val="9BBB59"/>
            </a:solidFill>
            <a:prstDash val="solid"/>
          </a:ln>
          <a:effectLst>
            <a:outerShdw blurRad="40000" dist="23000" dir="5400000" rotWithShape="0">
              <a:srgbClr val="000000">
                <a:alpha val="35000"/>
              </a:srgbClr>
            </a:outerShdw>
          </a:effectLst>
        </p:spPr>
      </p:cxnSp>
      <p:sp>
        <p:nvSpPr>
          <p:cNvPr id="8" name="9 CuadroTexto"/>
          <p:cNvSpPr txBox="1">
            <a:spLocks noChangeArrowheads="1"/>
          </p:cNvSpPr>
          <p:nvPr/>
        </p:nvSpPr>
        <p:spPr bwMode="auto">
          <a:xfrm>
            <a:off x="2201466" y="3131741"/>
            <a:ext cx="6198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defTabSz="685800">
              <a:defRPr/>
            </a:pPr>
            <a:r>
              <a:rPr lang="es-CL" altLang="es-MX" sz="1400" dirty="0">
                <a:solidFill>
                  <a:sysClr val="windowText" lastClr="000000"/>
                </a:solidFill>
              </a:rPr>
              <a:t>Se contrapone al parámetro porque es un valor que se obtiene a partir de los valores muéstrales. Se pueden obtener media y varianzas muéstrales.</a:t>
            </a:r>
          </a:p>
        </p:txBody>
      </p:sp>
      <p:sp>
        <p:nvSpPr>
          <p:cNvPr id="9" name="11 CuadroTexto"/>
          <p:cNvSpPr txBox="1">
            <a:spLocks noChangeArrowheads="1"/>
          </p:cNvSpPr>
          <p:nvPr/>
        </p:nvSpPr>
        <p:spPr bwMode="auto">
          <a:xfrm>
            <a:off x="797719" y="3781822"/>
            <a:ext cx="14037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defTabSz="685800">
              <a:defRPr/>
            </a:pPr>
            <a:r>
              <a:rPr lang="es-CL" altLang="es-MX" sz="1500" b="1">
                <a:solidFill>
                  <a:sysClr val="windowText" lastClr="000000"/>
                </a:solidFill>
              </a:rPr>
              <a:t>¿Qué es la Estimación?</a:t>
            </a:r>
          </a:p>
        </p:txBody>
      </p:sp>
      <p:cxnSp>
        <p:nvCxnSpPr>
          <p:cNvPr id="10" name="12 Conector recto"/>
          <p:cNvCxnSpPr/>
          <p:nvPr/>
        </p:nvCxnSpPr>
        <p:spPr>
          <a:xfrm>
            <a:off x="2047874" y="3752056"/>
            <a:ext cx="0" cy="623888"/>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sp>
        <p:nvSpPr>
          <p:cNvPr id="11" name="13 CuadroTexto"/>
          <p:cNvSpPr txBox="1">
            <a:spLocks noChangeArrowheads="1"/>
          </p:cNvSpPr>
          <p:nvPr/>
        </p:nvSpPr>
        <p:spPr bwMode="auto">
          <a:xfrm>
            <a:off x="2197894" y="3752056"/>
            <a:ext cx="6198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defTabSz="685800">
              <a:defRPr/>
            </a:pPr>
            <a:r>
              <a:rPr lang="es-CL" altLang="es-MX" sz="1400">
                <a:solidFill>
                  <a:sysClr val="windowText" lastClr="000000"/>
                </a:solidFill>
              </a:rPr>
              <a:t>«En estadística es la operación mediante la cual se trata de determinar el valor del parámetro, utilizando datos incompletos procedentes de una muestra (Estadístico)</a:t>
            </a:r>
          </a:p>
        </p:txBody>
      </p:sp>
      <p:sp>
        <p:nvSpPr>
          <p:cNvPr id="12" name="16 Rectángulo redondeado"/>
          <p:cNvSpPr/>
          <p:nvPr/>
        </p:nvSpPr>
        <p:spPr>
          <a:xfrm>
            <a:off x="710803" y="4572397"/>
            <a:ext cx="1512094" cy="216694"/>
          </a:xfrm>
          <a:prstGeom prst="roundRect">
            <a:avLst/>
          </a:prstGeom>
          <a:solidFill>
            <a:sysClr val="window" lastClr="FFFFFF"/>
          </a:solidFill>
          <a:ln w="25400" cap="flat" cmpd="sng" algn="ctr">
            <a:solidFill>
              <a:srgbClr val="9BBB59"/>
            </a:solidFill>
            <a:prstDash val="solid"/>
          </a:ln>
          <a:effectLst/>
        </p:spPr>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85800" fontAlgn="auto">
              <a:spcBef>
                <a:spcPts val="0"/>
              </a:spcBef>
              <a:spcAft>
                <a:spcPts val="0"/>
              </a:spcAft>
              <a:defRPr/>
            </a:pPr>
            <a:r>
              <a:rPr lang="es-CL" sz="900" dirty="0">
                <a:solidFill>
                  <a:sysClr val="windowText" lastClr="000000"/>
                </a:solidFill>
                <a:latin typeface="Calibri"/>
              </a:rPr>
              <a:t>Estadístico</a:t>
            </a:r>
          </a:p>
        </p:txBody>
      </p:sp>
      <p:sp>
        <p:nvSpPr>
          <p:cNvPr id="13" name="17 Rectángulo redondeado"/>
          <p:cNvSpPr/>
          <p:nvPr/>
        </p:nvSpPr>
        <p:spPr>
          <a:xfrm>
            <a:off x="5334000" y="4572397"/>
            <a:ext cx="1512094" cy="216694"/>
          </a:xfrm>
          <a:prstGeom prst="roundRect">
            <a:avLst/>
          </a:prstGeom>
          <a:solidFill>
            <a:sysClr val="window" lastClr="FFFFFF"/>
          </a:solidFill>
          <a:ln w="25400" cap="flat" cmpd="sng" algn="ctr">
            <a:solidFill>
              <a:srgbClr val="9BBB59"/>
            </a:solidFill>
            <a:prstDash val="solid"/>
          </a:ln>
          <a:effectLst/>
        </p:spPr>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85800" fontAlgn="auto">
              <a:spcBef>
                <a:spcPts val="0"/>
              </a:spcBef>
              <a:spcAft>
                <a:spcPts val="0"/>
              </a:spcAft>
              <a:defRPr/>
            </a:pPr>
            <a:r>
              <a:rPr lang="es-CL" sz="900" dirty="0">
                <a:solidFill>
                  <a:sysClr val="windowText" lastClr="000000"/>
                </a:solidFill>
                <a:latin typeface="Calibri"/>
              </a:rPr>
              <a:t>Parámetro</a:t>
            </a:r>
          </a:p>
        </p:txBody>
      </p:sp>
      <p:cxnSp>
        <p:nvCxnSpPr>
          <p:cNvPr id="14" name="19 Conector recto de flecha"/>
          <p:cNvCxnSpPr/>
          <p:nvPr/>
        </p:nvCxnSpPr>
        <p:spPr>
          <a:xfrm>
            <a:off x="2282428" y="4631928"/>
            <a:ext cx="3848471" cy="0"/>
          </a:xfrm>
          <a:prstGeom prst="straightConnector1">
            <a:avLst/>
          </a:prstGeom>
          <a:noFill/>
          <a:ln w="38100" cap="flat" cmpd="sng" algn="ctr">
            <a:solidFill>
              <a:srgbClr val="F79646"/>
            </a:solidFill>
            <a:prstDash val="solid"/>
            <a:tailEnd type="arrow"/>
          </a:ln>
          <a:effectLst>
            <a:outerShdw blurRad="40000" dist="23000" dir="5400000" rotWithShape="0">
              <a:srgbClr val="000000">
                <a:alpha val="35000"/>
              </a:srgbClr>
            </a:outerShdw>
          </a:effectLst>
        </p:spPr>
      </p:cxnSp>
      <p:sp>
        <p:nvSpPr>
          <p:cNvPr id="15" name="21 CuadroTexto"/>
          <p:cNvSpPr txBox="1">
            <a:spLocks noChangeArrowheads="1"/>
          </p:cNvSpPr>
          <p:nvPr/>
        </p:nvSpPr>
        <p:spPr bwMode="auto">
          <a:xfrm>
            <a:off x="2633662" y="4667647"/>
            <a:ext cx="22145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defTabSz="685800">
              <a:defRPr/>
            </a:pPr>
            <a:r>
              <a:rPr lang="es-CL" altLang="es-MX" sz="1350" b="1">
                <a:solidFill>
                  <a:sysClr val="windowText" lastClr="000000"/>
                </a:solidFill>
              </a:rPr>
              <a:t>Estimación</a:t>
            </a:r>
          </a:p>
        </p:txBody>
      </p:sp>
      <p:cxnSp>
        <p:nvCxnSpPr>
          <p:cNvPr id="16" name="23 Conector recto de flecha"/>
          <p:cNvCxnSpPr/>
          <p:nvPr/>
        </p:nvCxnSpPr>
        <p:spPr>
          <a:xfrm flipH="1">
            <a:off x="2633662" y="4943872"/>
            <a:ext cx="758429" cy="320278"/>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7" name="24 Conector recto de flecha"/>
          <p:cNvCxnSpPr/>
          <p:nvPr/>
        </p:nvCxnSpPr>
        <p:spPr>
          <a:xfrm>
            <a:off x="3983831" y="4943872"/>
            <a:ext cx="756047" cy="320278"/>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18" name="30 Elipse"/>
          <p:cNvSpPr/>
          <p:nvPr/>
        </p:nvSpPr>
        <p:spPr>
          <a:xfrm>
            <a:off x="1500187" y="5480844"/>
            <a:ext cx="1727597" cy="431006"/>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85800" fontAlgn="auto">
              <a:spcBef>
                <a:spcPts val="0"/>
              </a:spcBef>
              <a:spcAft>
                <a:spcPts val="0"/>
              </a:spcAft>
              <a:defRPr/>
            </a:pPr>
            <a:r>
              <a:rPr lang="es-CL" sz="900" dirty="0">
                <a:solidFill>
                  <a:sysClr val="windowText" lastClr="000000"/>
                </a:solidFill>
                <a:latin typeface="Calibri"/>
              </a:rPr>
              <a:t>Estimaciones puntuales </a:t>
            </a:r>
          </a:p>
        </p:txBody>
      </p:sp>
      <p:sp>
        <p:nvSpPr>
          <p:cNvPr id="19" name="32 Elipse"/>
          <p:cNvSpPr/>
          <p:nvPr/>
        </p:nvSpPr>
        <p:spPr>
          <a:xfrm>
            <a:off x="3902868" y="5480844"/>
            <a:ext cx="1728788" cy="431006"/>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defPPr>
              <a:defRPr lang="es-CL"/>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685800" fontAlgn="auto">
              <a:spcBef>
                <a:spcPts val="0"/>
              </a:spcBef>
              <a:spcAft>
                <a:spcPts val="0"/>
              </a:spcAft>
              <a:defRPr/>
            </a:pPr>
            <a:r>
              <a:rPr lang="es-CL" sz="900" dirty="0">
                <a:solidFill>
                  <a:sysClr val="windowText" lastClr="000000"/>
                </a:solidFill>
                <a:latin typeface="Calibri"/>
              </a:rPr>
              <a:t>Estimaciones de Intervalo</a:t>
            </a:r>
          </a:p>
        </p:txBody>
      </p:sp>
      <p:sp>
        <p:nvSpPr>
          <p:cNvPr id="20" name="3 CuadroTexto"/>
          <p:cNvSpPr txBox="1">
            <a:spLocks noChangeArrowheads="1"/>
          </p:cNvSpPr>
          <p:nvPr/>
        </p:nvSpPr>
        <p:spPr bwMode="auto">
          <a:xfrm>
            <a:off x="2748719" y="1264607"/>
            <a:ext cx="49435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CL" altLang="es-MX" b="1" dirty="0"/>
              <a:t>Estimación de Parámetros</a:t>
            </a:r>
          </a:p>
        </p:txBody>
      </p:sp>
      <p:sp>
        <p:nvSpPr>
          <p:cNvPr id="2" name="1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13</a:t>
            </a:fld>
            <a:endParaRPr lang="es-MX" dirty="0"/>
          </a:p>
        </p:txBody>
      </p:sp>
    </p:spTree>
    <p:extLst>
      <p:ext uri="{BB962C8B-B14F-4D97-AF65-F5344CB8AC3E}">
        <p14:creationId xmlns:p14="http://schemas.microsoft.com/office/powerpoint/2010/main" val="136705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1547813" y="1275160"/>
            <a:ext cx="6048375" cy="0"/>
          </a:xfrm>
          <a:prstGeom prst="line">
            <a:avLst/>
          </a:prstGeom>
        </p:spPr>
        <p:style>
          <a:lnRef idx="3">
            <a:schemeClr val="accent3"/>
          </a:lnRef>
          <a:fillRef idx="0">
            <a:schemeClr val="accent3"/>
          </a:fillRef>
          <a:effectRef idx="2">
            <a:schemeClr val="accent3"/>
          </a:effectRef>
          <a:fontRef idx="minor">
            <a:schemeClr val="tx1"/>
          </a:fontRef>
        </p:style>
      </p:cxnSp>
      <p:sp>
        <p:nvSpPr>
          <p:cNvPr id="17411" name="5 CuadroTexto"/>
          <p:cNvSpPr txBox="1">
            <a:spLocks noChangeArrowheads="1"/>
          </p:cNvSpPr>
          <p:nvPr/>
        </p:nvSpPr>
        <p:spPr bwMode="auto">
          <a:xfrm>
            <a:off x="1586984" y="1467952"/>
            <a:ext cx="546511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s-CL" altLang="es-MX" sz="2100" b="1" dirty="0">
                <a:solidFill>
                  <a:prstClr val="black"/>
                </a:solidFill>
                <a:cs typeface="Arial" charset="0"/>
              </a:rPr>
              <a:t>Estimación de Parámetros</a:t>
            </a:r>
          </a:p>
        </p:txBody>
      </p:sp>
      <p:grpSp>
        <p:nvGrpSpPr>
          <p:cNvPr id="4" name="Grupo 3"/>
          <p:cNvGrpSpPr/>
          <p:nvPr/>
        </p:nvGrpSpPr>
        <p:grpSpPr>
          <a:xfrm>
            <a:off x="838200" y="1910240"/>
            <a:ext cx="7245669" cy="4090690"/>
            <a:chOff x="1774826" y="981076"/>
            <a:chExt cx="8569325" cy="5454253"/>
          </a:xfrm>
        </p:grpSpPr>
        <p:sp>
          <p:nvSpPr>
            <p:cNvPr id="3" name="2 Rectángulo redondeado"/>
            <p:cNvSpPr/>
            <p:nvPr/>
          </p:nvSpPr>
          <p:spPr>
            <a:xfrm>
              <a:off x="2351089" y="1052513"/>
              <a:ext cx="2808287" cy="4318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CL" sz="1600" dirty="0">
                  <a:solidFill>
                    <a:prstClr val="black"/>
                  </a:solidFill>
                </a:rPr>
                <a:t>Estimaciones Puntuales</a:t>
              </a:r>
            </a:p>
          </p:txBody>
        </p:sp>
        <p:sp>
          <p:nvSpPr>
            <p:cNvPr id="2" name="1 Elipse"/>
            <p:cNvSpPr/>
            <p:nvPr/>
          </p:nvSpPr>
          <p:spPr>
            <a:xfrm>
              <a:off x="1774826" y="981076"/>
              <a:ext cx="720725" cy="576263"/>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s-CL" sz="1600" dirty="0">
                  <a:solidFill>
                    <a:prstClr val="white"/>
                  </a:solidFill>
                </a:rPr>
                <a:t>1</a:t>
              </a:r>
            </a:p>
          </p:txBody>
        </p:sp>
        <p:sp>
          <p:nvSpPr>
            <p:cNvPr id="17414" name="6 CuadroTexto"/>
            <p:cNvSpPr txBox="1">
              <a:spLocks noChangeArrowheads="1"/>
            </p:cNvSpPr>
            <p:nvPr/>
          </p:nvSpPr>
          <p:spPr bwMode="auto">
            <a:xfrm>
              <a:off x="2068514" y="1690689"/>
              <a:ext cx="82756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s-CL" altLang="es-MX" sz="1200">
                  <a:solidFill>
                    <a:prstClr val="black"/>
                  </a:solidFill>
                  <a:cs typeface="Arial" charset="0"/>
                </a:rPr>
                <a:t>- Sólo un valor numérico sirva para estimar el parámetro, es decir, asigna directamente al parámetro el valor obtenido para el estadístico</a:t>
              </a:r>
            </a:p>
          </p:txBody>
        </p:sp>
        <p:sp>
          <p:nvSpPr>
            <p:cNvPr id="8" name="7 Rectángulo redondeado"/>
            <p:cNvSpPr>
              <a:spLocks noRot="1" noChangeAspect="1" noMove="1" noResize="1" noEditPoints="1" noAdjustHandles="1" noChangeArrowheads="1" noChangeShapeType="1" noTextEdit="1"/>
            </p:cNvSpPr>
            <p:nvPr/>
          </p:nvSpPr>
          <p:spPr>
            <a:xfrm>
              <a:off x="4583832" y="2060849"/>
              <a:ext cx="2592288" cy="513581"/>
            </a:xfrm>
            <a:prstGeom prst="roundRect">
              <a:avLst/>
            </a:prstGeom>
            <a:blipFill rotWithShape="1">
              <a:blip r:embed="rId2"/>
              <a:stretch>
                <a:fillRect/>
              </a:stretch>
            </a:blipFill>
          </p:spPr>
          <p:txBody>
            <a:bodyPr/>
            <a:lstStyle/>
            <a:p>
              <a:pPr fontAlgn="base">
                <a:spcBef>
                  <a:spcPct val="0"/>
                </a:spcBef>
                <a:spcAft>
                  <a:spcPct val="0"/>
                </a:spcAft>
                <a:defRPr/>
              </a:pPr>
              <a:r>
                <a:rPr lang="es-CL" sz="1350">
                  <a:noFill/>
                  <a:cs typeface="Arial" charset="0"/>
                </a:rPr>
                <a:t> </a:t>
              </a:r>
            </a:p>
          </p:txBody>
        </p:sp>
        <p:sp>
          <p:nvSpPr>
            <p:cNvPr id="17416" name="8 CuadroTexto"/>
            <p:cNvSpPr txBox="1">
              <a:spLocks noChangeArrowheads="1"/>
            </p:cNvSpPr>
            <p:nvPr/>
          </p:nvSpPr>
          <p:spPr bwMode="auto">
            <a:xfrm>
              <a:off x="2068514" y="2708276"/>
              <a:ext cx="82756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s-CL" altLang="es-MX" sz="1200">
                  <a:solidFill>
                    <a:prstClr val="black"/>
                  </a:solidFill>
                  <a:cs typeface="Arial" charset="0"/>
                </a:rPr>
                <a:t>- Constituye la inferencia más simple que se puede realizar: asignar al parámetro el valor del estadístico que mejor sirva para estimarlo. </a:t>
              </a:r>
            </a:p>
          </p:txBody>
        </p:sp>
        <p:sp>
          <p:nvSpPr>
            <p:cNvPr id="10" name="9 Explosión 1"/>
            <p:cNvSpPr/>
            <p:nvPr/>
          </p:nvSpPr>
          <p:spPr>
            <a:xfrm>
              <a:off x="2082800" y="3832225"/>
              <a:ext cx="2376488" cy="1727200"/>
            </a:xfrm>
            <a:prstGeom prst="irregularSeal1">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s-CL" sz="1050" dirty="0">
                  <a:solidFill>
                    <a:prstClr val="black"/>
                  </a:solidFill>
                </a:rPr>
                <a:t>Condiciones para ser un buen estimador</a:t>
              </a:r>
            </a:p>
          </p:txBody>
        </p:sp>
        <p:sp>
          <p:nvSpPr>
            <p:cNvPr id="17418" name="10 CuadroTexto"/>
            <p:cNvSpPr txBox="1">
              <a:spLocks noChangeArrowheads="1"/>
            </p:cNvSpPr>
            <p:nvPr/>
          </p:nvSpPr>
          <p:spPr bwMode="auto">
            <a:xfrm>
              <a:off x="4583114" y="3357564"/>
              <a:ext cx="5545138" cy="307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AutoNum type="alphaLcParenR"/>
              </a:pPr>
              <a:r>
                <a:rPr lang="es-CL" altLang="es-MX" sz="1200" b="1" dirty="0">
                  <a:solidFill>
                    <a:prstClr val="black"/>
                  </a:solidFill>
                  <a:cs typeface="Arial" charset="0"/>
                </a:rPr>
                <a:t>Carencia de Sesgo: </a:t>
              </a:r>
              <a:r>
                <a:rPr lang="es-CL" altLang="es-MX" sz="1200" dirty="0">
                  <a:solidFill>
                    <a:prstClr val="black"/>
                  </a:solidFill>
                  <a:cs typeface="Arial" charset="0"/>
                </a:rPr>
                <a:t>Un estimador será </a:t>
              </a:r>
              <a:r>
                <a:rPr lang="es-CL" altLang="es-MX" sz="1200" dirty="0" err="1">
                  <a:solidFill>
                    <a:prstClr val="black"/>
                  </a:solidFill>
                  <a:cs typeface="Arial" charset="0"/>
                </a:rPr>
                <a:t>insesgado</a:t>
              </a:r>
              <a:r>
                <a:rPr lang="es-CL" altLang="es-MX" sz="1200" dirty="0">
                  <a:solidFill>
                    <a:prstClr val="black"/>
                  </a:solidFill>
                  <a:cs typeface="Arial" charset="0"/>
                </a:rPr>
                <a:t> si su valor esperado coincide con el del parámetro a estimar</a:t>
              </a:r>
            </a:p>
            <a:p>
              <a:pPr eaLnBrk="1" fontAlgn="base" hangingPunct="1">
                <a:spcBef>
                  <a:spcPct val="0"/>
                </a:spcBef>
                <a:spcAft>
                  <a:spcPct val="0"/>
                </a:spcAft>
                <a:buFontTx/>
                <a:buAutoNum type="alphaLcParenR"/>
              </a:pPr>
              <a:endParaRPr lang="es-CL" altLang="es-MX" sz="1200" dirty="0">
                <a:solidFill>
                  <a:prstClr val="black"/>
                </a:solidFill>
                <a:cs typeface="Arial" charset="0"/>
              </a:endParaRPr>
            </a:p>
            <a:p>
              <a:pPr eaLnBrk="1" fontAlgn="base" hangingPunct="1">
                <a:spcBef>
                  <a:spcPct val="0"/>
                </a:spcBef>
                <a:spcAft>
                  <a:spcPct val="0"/>
                </a:spcAft>
                <a:buFontTx/>
                <a:buAutoNum type="alphaLcParenR"/>
              </a:pPr>
              <a:r>
                <a:rPr lang="es-CL" altLang="es-MX" sz="1200" b="1" dirty="0">
                  <a:solidFill>
                    <a:prstClr val="black"/>
                  </a:solidFill>
                  <a:cs typeface="Arial" charset="0"/>
                </a:rPr>
                <a:t>Consistencia: </a:t>
              </a:r>
              <a:r>
                <a:rPr lang="es-CL" altLang="es-MX" sz="1200" dirty="0">
                  <a:solidFill>
                    <a:prstClr val="black"/>
                  </a:solidFill>
                  <a:cs typeface="Arial" charset="0"/>
                </a:rPr>
                <a:t>Un estimador será consistente si, conforme aumenta el tamaño </a:t>
              </a:r>
              <a:r>
                <a:rPr lang="es-CL" altLang="es-MX" sz="1200" dirty="0" err="1">
                  <a:solidFill>
                    <a:prstClr val="black"/>
                  </a:solidFill>
                  <a:cs typeface="Arial" charset="0"/>
                </a:rPr>
                <a:t>muestral</a:t>
              </a:r>
              <a:r>
                <a:rPr lang="es-CL" altLang="es-MX" sz="1200" dirty="0">
                  <a:solidFill>
                    <a:prstClr val="black"/>
                  </a:solidFill>
                  <a:cs typeface="Arial" charset="0"/>
                </a:rPr>
                <a:t>, su valor se va aproximando al del parámetro</a:t>
              </a:r>
            </a:p>
            <a:p>
              <a:pPr eaLnBrk="1" fontAlgn="base" hangingPunct="1">
                <a:spcBef>
                  <a:spcPct val="0"/>
                </a:spcBef>
                <a:spcAft>
                  <a:spcPct val="0"/>
                </a:spcAft>
                <a:buFontTx/>
                <a:buAutoNum type="alphaLcParenR"/>
              </a:pPr>
              <a:endParaRPr lang="es-CL" altLang="es-MX" sz="1200" b="1" dirty="0">
                <a:solidFill>
                  <a:prstClr val="black"/>
                </a:solidFill>
                <a:cs typeface="Arial" charset="0"/>
              </a:endParaRPr>
            </a:p>
            <a:p>
              <a:pPr eaLnBrk="1" fontAlgn="base" hangingPunct="1">
                <a:spcBef>
                  <a:spcPct val="0"/>
                </a:spcBef>
                <a:spcAft>
                  <a:spcPct val="0"/>
                </a:spcAft>
                <a:buFontTx/>
                <a:buAutoNum type="alphaLcParenR"/>
              </a:pPr>
              <a:r>
                <a:rPr lang="es-CL" altLang="es-MX" sz="1200" b="1" dirty="0">
                  <a:solidFill>
                    <a:prstClr val="black"/>
                  </a:solidFill>
                  <a:cs typeface="Arial" charset="0"/>
                </a:rPr>
                <a:t>Eficiencia: </a:t>
              </a:r>
              <a:r>
                <a:rPr lang="es-CL" altLang="es-MX" sz="1200" dirty="0">
                  <a:solidFill>
                    <a:prstClr val="black"/>
                  </a:solidFill>
                  <a:cs typeface="Arial" charset="0"/>
                </a:rPr>
                <a:t>Dados dos posibles estimadores, diremos que el primero es un estimador más eficiente que el segundo si se cumple que el primer estimador tiene una varianza menor que el segundo.</a:t>
              </a:r>
            </a:p>
            <a:p>
              <a:pPr eaLnBrk="1" fontAlgn="base" hangingPunct="1">
                <a:spcBef>
                  <a:spcPct val="0"/>
                </a:spcBef>
                <a:spcAft>
                  <a:spcPct val="0"/>
                </a:spcAft>
                <a:buFontTx/>
                <a:buAutoNum type="alphaLcParenR"/>
              </a:pPr>
              <a:endParaRPr lang="es-CL" altLang="es-MX" sz="1200" dirty="0">
                <a:solidFill>
                  <a:prstClr val="black"/>
                </a:solidFill>
                <a:cs typeface="Arial" charset="0"/>
              </a:endParaRPr>
            </a:p>
            <a:p>
              <a:pPr eaLnBrk="1" fontAlgn="base" hangingPunct="1">
                <a:spcBef>
                  <a:spcPct val="0"/>
                </a:spcBef>
                <a:spcAft>
                  <a:spcPct val="0"/>
                </a:spcAft>
                <a:buFontTx/>
                <a:buAutoNum type="alphaLcParenR"/>
              </a:pPr>
              <a:r>
                <a:rPr lang="es-CL" altLang="es-MX" sz="1200" b="1" dirty="0">
                  <a:solidFill>
                    <a:prstClr val="black"/>
                  </a:solidFill>
                  <a:cs typeface="Arial" charset="0"/>
                </a:rPr>
                <a:t>Suficiencia: </a:t>
              </a:r>
              <a:r>
                <a:rPr lang="es-CL" altLang="es-MX" sz="1200" dirty="0">
                  <a:solidFill>
                    <a:prstClr val="black"/>
                  </a:solidFill>
                  <a:cs typeface="Arial" charset="0"/>
                </a:rPr>
                <a:t>Un estimador será suficiente si utiliza toda la información </a:t>
              </a:r>
              <a:r>
                <a:rPr lang="es-CL" altLang="es-MX" sz="1200" dirty="0" err="1">
                  <a:solidFill>
                    <a:prstClr val="black"/>
                  </a:solidFill>
                  <a:cs typeface="Arial" charset="0"/>
                </a:rPr>
                <a:t>muestral</a:t>
              </a:r>
              <a:r>
                <a:rPr lang="es-CL" altLang="es-MX" sz="1200" dirty="0">
                  <a:solidFill>
                    <a:prstClr val="black"/>
                  </a:solidFill>
                  <a:cs typeface="Arial" charset="0"/>
                </a:rPr>
                <a:t> disponible</a:t>
              </a:r>
            </a:p>
          </p:txBody>
        </p:sp>
      </p:grpSp>
      <p:sp>
        <p:nvSpPr>
          <p:cNvPr id="6" name="5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4CEE3AB-8A7E-4712-91D9-00F54B6603CD}" type="slidenum">
              <a:rPr lang="es-CL" smtClean="0">
                <a:solidFill>
                  <a:prstClr val="black">
                    <a:tint val="75000"/>
                  </a:prstClr>
                </a:solidFill>
              </a:rPr>
              <a:pPr>
                <a:defRPr/>
              </a:pPr>
              <a:t>14</a:t>
            </a:fld>
            <a:endParaRPr lang="es-CL">
              <a:solidFill>
                <a:prstClr val="black">
                  <a:tint val="75000"/>
                </a:prstClr>
              </a:solidFill>
            </a:endParaRPr>
          </a:p>
        </p:txBody>
      </p:sp>
    </p:spTree>
    <p:extLst>
      <p:ext uri="{BB962C8B-B14F-4D97-AF65-F5344CB8AC3E}">
        <p14:creationId xmlns:p14="http://schemas.microsoft.com/office/powerpoint/2010/main" val="38283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657482" y="1552692"/>
            <a:ext cx="2106215" cy="32385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CL" sz="1200" dirty="0">
                <a:solidFill>
                  <a:prstClr val="black"/>
                </a:solidFill>
              </a:rPr>
              <a:t>Estimaciones de Intervalos</a:t>
            </a:r>
          </a:p>
        </p:txBody>
      </p:sp>
      <p:sp>
        <p:nvSpPr>
          <p:cNvPr id="5" name="4 Elipse"/>
          <p:cNvSpPr/>
          <p:nvPr/>
        </p:nvSpPr>
        <p:spPr>
          <a:xfrm>
            <a:off x="1225284" y="1499115"/>
            <a:ext cx="540544" cy="432197"/>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s-CL" sz="1350" dirty="0">
                <a:solidFill>
                  <a:prstClr val="white"/>
                </a:solidFill>
              </a:rPr>
              <a:t>2</a:t>
            </a:r>
          </a:p>
        </p:txBody>
      </p:sp>
      <p:sp>
        <p:nvSpPr>
          <p:cNvPr id="18437" name="6 CuadroTexto"/>
          <p:cNvSpPr txBox="1">
            <a:spLocks noChangeArrowheads="1"/>
          </p:cNvSpPr>
          <p:nvPr/>
        </p:nvSpPr>
        <p:spPr bwMode="auto">
          <a:xfrm>
            <a:off x="1143000" y="685800"/>
            <a:ext cx="493646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s-CL" altLang="es-MX" sz="2100" b="1" dirty="0">
                <a:solidFill>
                  <a:prstClr val="black"/>
                </a:solidFill>
                <a:cs typeface="Arial" charset="0"/>
              </a:rPr>
              <a:t>Estimación de Parámetros</a:t>
            </a:r>
          </a:p>
        </p:txBody>
      </p:sp>
      <p:sp>
        <p:nvSpPr>
          <p:cNvPr id="18438" name="7 CuadroTexto"/>
          <p:cNvSpPr txBox="1">
            <a:spLocks noChangeArrowheads="1"/>
          </p:cNvSpPr>
          <p:nvPr/>
        </p:nvSpPr>
        <p:spPr bwMode="auto">
          <a:xfrm>
            <a:off x="838200" y="2133600"/>
            <a:ext cx="705397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Char char="-"/>
            </a:pPr>
            <a:r>
              <a:rPr lang="es-CL" altLang="es-MX" sz="1600" dirty="0">
                <a:solidFill>
                  <a:prstClr val="black"/>
                </a:solidFill>
                <a:cs typeface="Arial" charset="0"/>
              </a:rPr>
              <a:t>Como el término lo sugiere, una estimación de intervalo es un rango o banda de valores dentro del cual se dice que el parámetro está con un nivel de probabilidad establecido. </a:t>
            </a:r>
          </a:p>
          <a:p>
            <a:pPr eaLnBrk="1" fontAlgn="base" hangingPunct="1">
              <a:spcBef>
                <a:spcPct val="0"/>
              </a:spcBef>
              <a:spcAft>
                <a:spcPct val="0"/>
              </a:spcAft>
              <a:buFontTx/>
              <a:buChar char="-"/>
            </a:pPr>
            <a:r>
              <a:rPr lang="es-CL" altLang="es-MX" sz="1600" dirty="0">
                <a:solidFill>
                  <a:prstClr val="black"/>
                </a:solidFill>
                <a:cs typeface="Arial" charset="0"/>
              </a:rPr>
              <a:t>Proporciona un intervalo, un rango de valores entre los que estará situado el parámetro con una cierta probabilidad. </a:t>
            </a:r>
          </a:p>
          <a:p>
            <a:pPr eaLnBrk="1" fontAlgn="base" hangingPunct="1">
              <a:spcBef>
                <a:spcPct val="0"/>
              </a:spcBef>
              <a:spcAft>
                <a:spcPct val="0"/>
              </a:spcAft>
              <a:buFontTx/>
              <a:buChar char="-"/>
            </a:pPr>
            <a:r>
              <a:rPr lang="es-CL" altLang="es-MX" sz="1600" dirty="0">
                <a:solidFill>
                  <a:prstClr val="black"/>
                </a:solidFill>
                <a:cs typeface="Arial" charset="0"/>
              </a:rPr>
              <a:t>La estimación puntual se utiliza poco, pues no tenemos datos suficientes para que nos indiquen el grado de fiabilidad de dato  </a:t>
            </a:r>
            <a:r>
              <a:rPr lang="es-CL" altLang="es-MX" sz="1600" dirty="0" err="1">
                <a:solidFill>
                  <a:prstClr val="black"/>
                </a:solidFill>
                <a:cs typeface="Arial" charset="0"/>
              </a:rPr>
              <a:t>muestral</a:t>
            </a:r>
            <a:r>
              <a:rPr lang="es-CL" altLang="es-MX" sz="1600" dirty="0">
                <a:solidFill>
                  <a:prstClr val="black"/>
                </a:solidFill>
                <a:cs typeface="Arial" charset="0"/>
              </a:rPr>
              <a:t> hemos tomado. Lo que tiene más sentido plantearse es cuál es la probabilidad de que la media o proporción poblacional pertenezcan a un intervalo determinado.</a:t>
            </a:r>
          </a:p>
          <a:p>
            <a:pPr eaLnBrk="1" fontAlgn="base" hangingPunct="1">
              <a:spcBef>
                <a:spcPct val="0"/>
              </a:spcBef>
              <a:spcAft>
                <a:spcPct val="0"/>
              </a:spcAft>
              <a:buFontTx/>
              <a:buChar char="-"/>
            </a:pPr>
            <a:r>
              <a:rPr lang="es-CL" altLang="es-MX" sz="1600" dirty="0">
                <a:solidFill>
                  <a:prstClr val="black"/>
                </a:solidFill>
                <a:cs typeface="Arial" charset="0"/>
              </a:rPr>
              <a:t>Para comprender el fundamento de las estimaciones de intervalo se requiere un dominio del concepto de una </a:t>
            </a:r>
            <a:r>
              <a:rPr lang="es-CL" altLang="es-MX" sz="1600" b="1" dirty="0">
                <a:solidFill>
                  <a:prstClr val="black"/>
                </a:solidFill>
                <a:cs typeface="Arial" charset="0"/>
              </a:rPr>
              <a:t>distribución de muestreo, específicamente, la distribución de muestreo de la media (DMM)</a:t>
            </a:r>
          </a:p>
          <a:p>
            <a:pPr eaLnBrk="1" fontAlgn="base" hangingPunct="1">
              <a:spcBef>
                <a:spcPct val="0"/>
              </a:spcBef>
              <a:spcAft>
                <a:spcPct val="0"/>
              </a:spcAft>
              <a:buFontTx/>
              <a:buChar char="-"/>
            </a:pPr>
            <a:r>
              <a:rPr lang="es-CL" altLang="es-MX" sz="1600" dirty="0">
                <a:solidFill>
                  <a:prstClr val="black"/>
                </a:solidFill>
                <a:cs typeface="Arial" charset="0"/>
              </a:rPr>
              <a:t>Dada una muestra, se puede calcular la Distribución de muestreo de la media donde, con cierta seguridad, estará la media poblacional que se busca.  </a:t>
            </a:r>
          </a:p>
        </p:txBody>
      </p:sp>
      <p:sp>
        <p:nvSpPr>
          <p:cNvPr id="2" name="1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4CEE3AB-8A7E-4712-91D9-00F54B6603CD}" type="slidenum">
              <a:rPr lang="es-CL" smtClean="0">
                <a:solidFill>
                  <a:prstClr val="black">
                    <a:tint val="75000"/>
                  </a:prstClr>
                </a:solidFill>
              </a:rPr>
              <a:pPr>
                <a:defRPr/>
              </a:pPr>
              <a:t>15</a:t>
            </a:fld>
            <a:endParaRPr lang="es-CL" dirty="0">
              <a:solidFill>
                <a:prstClr val="black">
                  <a:tint val="75000"/>
                </a:prstClr>
              </a:solidFill>
            </a:endParaRPr>
          </a:p>
        </p:txBody>
      </p:sp>
    </p:spTree>
    <p:extLst>
      <p:ext uri="{BB962C8B-B14F-4D97-AF65-F5344CB8AC3E}">
        <p14:creationId xmlns:p14="http://schemas.microsoft.com/office/powerpoint/2010/main" val="145961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07269" y="871835"/>
            <a:ext cx="5826919" cy="338138"/>
          </a:xfrm>
        </p:spPr>
        <p:txBody>
          <a:bodyPr>
            <a:normAutofit/>
          </a:bodyPr>
          <a:lstStyle/>
          <a:p>
            <a:r>
              <a:rPr lang="es-ES" altLang="es-MX" dirty="0"/>
              <a:t>Variables</a:t>
            </a:r>
          </a:p>
        </p:txBody>
      </p:sp>
      <p:sp>
        <p:nvSpPr>
          <p:cNvPr id="102403" name="Rectangle 3"/>
          <p:cNvSpPr>
            <a:spLocks noGrp="1" noChangeArrowheads="1"/>
          </p:cNvSpPr>
          <p:nvPr>
            <p:ph sz="half" idx="1"/>
          </p:nvPr>
        </p:nvSpPr>
        <p:spPr>
          <a:xfrm>
            <a:off x="1007269" y="1747243"/>
            <a:ext cx="6696075" cy="701279"/>
          </a:xfrm>
        </p:spPr>
        <p:txBody>
          <a:bodyPr>
            <a:noAutofit/>
          </a:bodyPr>
          <a:lstStyle/>
          <a:p>
            <a:r>
              <a:rPr lang="es-ES" altLang="es-MX" dirty="0"/>
              <a:t>Una </a:t>
            </a:r>
            <a:r>
              <a:rPr lang="es-ES" altLang="es-MX" b="1" dirty="0">
                <a:solidFill>
                  <a:srgbClr val="CC3300"/>
                </a:solidFill>
              </a:rPr>
              <a:t>variable</a:t>
            </a:r>
            <a:r>
              <a:rPr lang="es-ES" altLang="es-MX" dirty="0"/>
              <a:t> es una característica observable </a:t>
            </a:r>
            <a:r>
              <a:rPr lang="es-ES" altLang="es-MX" i="1" dirty="0"/>
              <a:t>que varía entre los diferentes individuos</a:t>
            </a:r>
            <a:r>
              <a:rPr lang="es-ES" altLang="es-MX" dirty="0"/>
              <a:t> de una población. La información que disponemos de cada individuo es resumida en </a:t>
            </a:r>
            <a:r>
              <a:rPr lang="es-ES" altLang="es-MX" b="1" dirty="0"/>
              <a:t>variables</a:t>
            </a:r>
            <a:r>
              <a:rPr lang="es-ES" altLang="es-MX" dirty="0"/>
              <a:t>.</a:t>
            </a:r>
          </a:p>
          <a:p>
            <a:endParaRPr lang="es-ES" altLang="es-MX" dirty="0"/>
          </a:p>
        </p:txBody>
      </p:sp>
      <p:sp>
        <p:nvSpPr>
          <p:cNvPr id="102412" name="Rectangle 12"/>
          <p:cNvSpPr>
            <a:spLocks noGrp="1" noChangeArrowheads="1"/>
          </p:cNvSpPr>
          <p:nvPr>
            <p:ph sz="half" idx="2"/>
          </p:nvPr>
        </p:nvSpPr>
        <p:spPr>
          <a:xfrm>
            <a:off x="1007269" y="2942930"/>
            <a:ext cx="7248049" cy="2586332"/>
          </a:xfrm>
        </p:spPr>
        <p:txBody>
          <a:bodyPr>
            <a:normAutofit/>
          </a:bodyPr>
          <a:lstStyle/>
          <a:p>
            <a:pPr>
              <a:lnSpc>
                <a:spcPct val="80000"/>
              </a:lnSpc>
            </a:pPr>
            <a:r>
              <a:rPr lang="es-ES" altLang="es-MX" dirty="0"/>
              <a:t>En los individuos de la </a:t>
            </a:r>
            <a:r>
              <a:rPr lang="es-ES" altLang="es-MX" i="1" dirty="0"/>
              <a:t>población</a:t>
            </a:r>
            <a:r>
              <a:rPr lang="es-ES" altLang="es-MX" dirty="0"/>
              <a:t> española, de uno a otro </a:t>
            </a:r>
            <a:r>
              <a:rPr lang="es-ES" altLang="es-MX" b="1" i="1" dirty="0"/>
              <a:t>es variable</a:t>
            </a:r>
            <a:r>
              <a:rPr lang="es-ES" altLang="es-MX" dirty="0"/>
              <a:t>:</a:t>
            </a:r>
          </a:p>
          <a:p>
            <a:pPr>
              <a:lnSpc>
                <a:spcPct val="80000"/>
              </a:lnSpc>
            </a:pPr>
            <a:endParaRPr lang="es-ES" altLang="es-MX" dirty="0"/>
          </a:p>
          <a:p>
            <a:pPr lvl="1">
              <a:lnSpc>
                <a:spcPct val="80000"/>
              </a:lnSpc>
            </a:pPr>
            <a:r>
              <a:rPr lang="es-ES" altLang="es-MX" sz="2100" dirty="0"/>
              <a:t>El grupo sanguíneo </a:t>
            </a:r>
          </a:p>
          <a:p>
            <a:pPr lvl="2">
              <a:lnSpc>
                <a:spcPct val="80000"/>
              </a:lnSpc>
            </a:pPr>
            <a:r>
              <a:rPr lang="es-ES" altLang="es-MX" dirty="0">
                <a:solidFill>
                  <a:srgbClr val="339933"/>
                </a:solidFill>
              </a:rPr>
              <a:t>{A, B, AB, O} </a:t>
            </a:r>
            <a:r>
              <a:rPr lang="es-ES" altLang="es-MX" dirty="0">
                <a:solidFill>
                  <a:srgbClr val="339933"/>
                </a:solidFill>
                <a:sym typeface="Wingdings" panose="05000000000000000000" pitchFamily="2" charset="2"/>
              </a:rPr>
              <a:t> Var. Cualitativa</a:t>
            </a:r>
            <a:endParaRPr lang="es-ES" altLang="es-MX" dirty="0">
              <a:solidFill>
                <a:srgbClr val="339933"/>
              </a:solidFill>
            </a:endParaRPr>
          </a:p>
          <a:p>
            <a:pPr lvl="1">
              <a:lnSpc>
                <a:spcPct val="80000"/>
              </a:lnSpc>
            </a:pPr>
            <a:r>
              <a:rPr lang="es-ES" altLang="es-MX" sz="2100" dirty="0"/>
              <a:t>Su nivel de felicidad “declarado” </a:t>
            </a:r>
          </a:p>
          <a:p>
            <a:pPr lvl="2">
              <a:lnSpc>
                <a:spcPct val="80000"/>
              </a:lnSpc>
            </a:pPr>
            <a:r>
              <a:rPr lang="es-ES" altLang="es-MX" dirty="0">
                <a:solidFill>
                  <a:srgbClr val="339933"/>
                </a:solidFill>
              </a:rPr>
              <a:t>{Deprimido, Ni fu ni fa, Muy Feliz} </a:t>
            </a:r>
            <a:r>
              <a:rPr lang="es-ES" altLang="es-MX" dirty="0">
                <a:solidFill>
                  <a:srgbClr val="339933"/>
                </a:solidFill>
                <a:sym typeface="Wingdings" panose="05000000000000000000" pitchFamily="2" charset="2"/>
              </a:rPr>
              <a:t> Var. Ordinal</a:t>
            </a:r>
            <a:endParaRPr lang="es-ES" altLang="es-MX" dirty="0">
              <a:solidFill>
                <a:srgbClr val="339933"/>
              </a:solidFill>
            </a:endParaRPr>
          </a:p>
          <a:p>
            <a:pPr lvl="1">
              <a:lnSpc>
                <a:spcPct val="80000"/>
              </a:lnSpc>
            </a:pPr>
            <a:r>
              <a:rPr lang="es-ES" altLang="es-MX" sz="2100" dirty="0"/>
              <a:t>El número de hijos</a:t>
            </a:r>
          </a:p>
          <a:p>
            <a:pPr lvl="2">
              <a:lnSpc>
                <a:spcPct val="80000"/>
              </a:lnSpc>
            </a:pPr>
            <a:r>
              <a:rPr lang="es-ES" altLang="es-MX" dirty="0">
                <a:solidFill>
                  <a:srgbClr val="339933"/>
                </a:solidFill>
              </a:rPr>
              <a:t>{0,1,2,3,...} </a:t>
            </a:r>
            <a:r>
              <a:rPr lang="es-ES" altLang="es-MX" dirty="0">
                <a:solidFill>
                  <a:srgbClr val="339933"/>
                </a:solidFill>
                <a:sym typeface="Wingdings" panose="05000000000000000000" pitchFamily="2" charset="2"/>
              </a:rPr>
              <a:t> Var. Numérica discreta</a:t>
            </a:r>
            <a:endParaRPr lang="es-ES" altLang="es-MX" dirty="0">
              <a:solidFill>
                <a:srgbClr val="339933"/>
              </a:solidFill>
            </a:endParaRPr>
          </a:p>
          <a:p>
            <a:pPr lvl="1">
              <a:lnSpc>
                <a:spcPct val="80000"/>
              </a:lnSpc>
            </a:pPr>
            <a:r>
              <a:rPr lang="es-ES" altLang="es-MX" sz="2100" dirty="0"/>
              <a:t>La altura</a:t>
            </a:r>
          </a:p>
          <a:p>
            <a:pPr lvl="2">
              <a:lnSpc>
                <a:spcPct val="80000"/>
              </a:lnSpc>
            </a:pPr>
            <a:r>
              <a:rPr lang="es-ES" altLang="es-MX" dirty="0">
                <a:solidFill>
                  <a:srgbClr val="339933"/>
                </a:solidFill>
              </a:rPr>
              <a:t>{1’62 ; 1’74; ...} </a:t>
            </a:r>
            <a:r>
              <a:rPr lang="es-ES" altLang="es-MX" dirty="0">
                <a:solidFill>
                  <a:srgbClr val="339933"/>
                </a:solidFill>
                <a:sym typeface="Wingdings" panose="05000000000000000000" pitchFamily="2" charset="2"/>
              </a:rPr>
              <a:t> Var. Numérica continua</a:t>
            </a:r>
            <a:endParaRPr lang="es-ES" altLang="es-MX" dirty="0">
              <a:solidFill>
                <a:srgbClr val="339933"/>
              </a:solidFill>
            </a:endParaRPr>
          </a:p>
          <a:p>
            <a:pPr lvl="3">
              <a:lnSpc>
                <a:spcPct val="80000"/>
              </a:lnSpc>
            </a:pPr>
            <a:endParaRPr lang="es-ES" altLang="es-MX" sz="1125" dirty="0">
              <a:solidFill>
                <a:srgbClr val="339933"/>
              </a:solidFill>
            </a:endParaRPr>
          </a:p>
          <a:p>
            <a:pPr>
              <a:lnSpc>
                <a:spcPct val="80000"/>
              </a:lnSpc>
            </a:pPr>
            <a:endParaRPr lang="es-ES" altLang="es-MX" sz="1500" dirty="0"/>
          </a:p>
        </p:txBody>
      </p:sp>
      <p:sp>
        <p:nvSpPr>
          <p:cNvPr id="7" name="Marcador de número de diapositiva 5"/>
          <p:cNvSpPr>
            <a:spLocks noGrp="1"/>
          </p:cNvSpPr>
          <p:nvPr>
            <p:ph type="sldNum" sz="quarter" idx="4294967295"/>
          </p:nvPr>
        </p:nvSpPr>
        <p:spPr>
          <a:xfrm>
            <a:off x="8464153" y="5272087"/>
            <a:ext cx="679847" cy="276999"/>
          </a:xfrm>
        </p:spPr>
        <p:txBody>
          <a:bodyPr/>
          <a:lstStyle/>
          <a:p>
            <a:fld id="{0F8371B2-D60A-4DD7-A2D0-553538D4F542}" type="slidenum">
              <a:rPr lang="es-ES" altLang="es-MX"/>
              <a:pPr/>
              <a:t>16</a:t>
            </a:fld>
            <a:endParaRPr lang="es-ES" altLang="es-MX" dirty="0"/>
          </a:p>
        </p:txBody>
      </p:sp>
    </p:spTree>
    <p:extLst>
      <p:ext uri="{BB962C8B-B14F-4D97-AF65-F5344CB8AC3E}">
        <p14:creationId xmlns:p14="http://schemas.microsoft.com/office/powerpoint/2010/main" val="67242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2412">
                                            <p:txEl>
                                              <p:pRg st="0" end="0"/>
                                            </p:txEl>
                                          </p:spTgt>
                                        </p:tgtEl>
                                        <p:attrNameLst>
                                          <p:attrName>style.visibility</p:attrName>
                                        </p:attrNameLst>
                                      </p:cBhvr>
                                      <p:to>
                                        <p:strVal val="visible"/>
                                      </p:to>
                                    </p:set>
                                    <p:animEffect transition="in" filter="fade">
                                      <p:cBhvr>
                                        <p:cTn id="7" dur="1000"/>
                                        <p:tgtEl>
                                          <p:spTgt spid="102412">
                                            <p:txEl>
                                              <p:pRg st="0" end="0"/>
                                            </p:txEl>
                                          </p:spTgt>
                                        </p:tgtEl>
                                      </p:cBhvr>
                                    </p:animEffect>
                                    <p:anim calcmode="lin" valueType="num">
                                      <p:cBhvr>
                                        <p:cTn id="8" dur="1000" fill="hold"/>
                                        <p:tgtEl>
                                          <p:spTgt spid="1024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2412">
                                            <p:txEl>
                                              <p:pRg st="2" end="2"/>
                                            </p:txEl>
                                          </p:spTgt>
                                        </p:tgtEl>
                                        <p:attrNameLst>
                                          <p:attrName>style.visibility</p:attrName>
                                        </p:attrNameLst>
                                      </p:cBhvr>
                                      <p:to>
                                        <p:strVal val="visible"/>
                                      </p:to>
                                    </p:set>
                                    <p:animEffect transition="in" filter="fade">
                                      <p:cBhvr>
                                        <p:cTn id="14" dur="1000"/>
                                        <p:tgtEl>
                                          <p:spTgt spid="102412">
                                            <p:txEl>
                                              <p:pRg st="2" end="2"/>
                                            </p:txEl>
                                          </p:spTgt>
                                        </p:tgtEl>
                                      </p:cBhvr>
                                    </p:animEffect>
                                    <p:anim calcmode="lin" valueType="num">
                                      <p:cBhvr>
                                        <p:cTn id="15" dur="1000" fill="hold"/>
                                        <p:tgtEl>
                                          <p:spTgt spid="1024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12">
                                            <p:txEl>
                                              <p:pRg st="2" end="2"/>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2412">
                                            <p:txEl>
                                              <p:pRg st="3" end="3"/>
                                            </p:txEl>
                                          </p:spTgt>
                                        </p:tgtEl>
                                        <p:attrNameLst>
                                          <p:attrName>style.visibility</p:attrName>
                                        </p:attrNameLst>
                                      </p:cBhvr>
                                      <p:to>
                                        <p:strVal val="visible"/>
                                      </p:to>
                                    </p:set>
                                    <p:animEffect transition="in" filter="fade">
                                      <p:cBhvr>
                                        <p:cTn id="20" dur="1000"/>
                                        <p:tgtEl>
                                          <p:spTgt spid="102412">
                                            <p:txEl>
                                              <p:pRg st="3" end="3"/>
                                            </p:txEl>
                                          </p:spTgt>
                                        </p:tgtEl>
                                      </p:cBhvr>
                                    </p:animEffect>
                                    <p:anim calcmode="lin" valueType="num">
                                      <p:cBhvr>
                                        <p:cTn id="21" dur="1000" fill="hold"/>
                                        <p:tgtEl>
                                          <p:spTgt spid="10241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1024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102412">
                                            <p:txEl>
                                              <p:pRg st="4" end="4"/>
                                            </p:txEl>
                                          </p:spTgt>
                                        </p:tgtEl>
                                        <p:attrNameLst>
                                          <p:attrName>style.visibility</p:attrName>
                                        </p:attrNameLst>
                                      </p:cBhvr>
                                      <p:to>
                                        <p:strVal val="visible"/>
                                      </p:to>
                                    </p:set>
                                    <p:animEffect transition="in" filter="fade">
                                      <p:cBhvr>
                                        <p:cTn id="27" dur="1000"/>
                                        <p:tgtEl>
                                          <p:spTgt spid="102412">
                                            <p:txEl>
                                              <p:pRg st="4" end="4"/>
                                            </p:txEl>
                                          </p:spTgt>
                                        </p:tgtEl>
                                      </p:cBhvr>
                                    </p:animEffect>
                                    <p:anim calcmode="lin" valueType="num">
                                      <p:cBhvr>
                                        <p:cTn id="28" dur="1000" fill="hold"/>
                                        <p:tgtEl>
                                          <p:spTgt spid="10241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412">
                                            <p:txEl>
                                              <p:pRg st="4" end="4"/>
                                            </p:txEl>
                                          </p:spTgt>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1000"/>
                            </p:stCondLst>
                            <p:childTnLst>
                              <p:par>
                                <p:cTn id="31" presetID="42" presetClass="entr" presetSubtype="0" fill="hold" nodeType="afterEffect">
                                  <p:stCondLst>
                                    <p:cond delay="0"/>
                                  </p:stCondLst>
                                  <p:childTnLst>
                                    <p:set>
                                      <p:cBhvr>
                                        <p:cTn id="32" dur="1" fill="hold">
                                          <p:stCondLst>
                                            <p:cond delay="0"/>
                                          </p:stCondLst>
                                        </p:cTn>
                                        <p:tgtEl>
                                          <p:spTgt spid="102412">
                                            <p:txEl>
                                              <p:pRg st="5" end="5"/>
                                            </p:txEl>
                                          </p:spTgt>
                                        </p:tgtEl>
                                        <p:attrNameLst>
                                          <p:attrName>style.visibility</p:attrName>
                                        </p:attrNameLst>
                                      </p:cBhvr>
                                      <p:to>
                                        <p:strVal val="visible"/>
                                      </p:to>
                                    </p:set>
                                    <p:animEffect transition="in" filter="fade">
                                      <p:cBhvr>
                                        <p:cTn id="33" dur="1000"/>
                                        <p:tgtEl>
                                          <p:spTgt spid="102412">
                                            <p:txEl>
                                              <p:pRg st="5" end="5"/>
                                            </p:txEl>
                                          </p:spTgt>
                                        </p:tgtEl>
                                      </p:cBhvr>
                                    </p:animEffect>
                                    <p:anim calcmode="lin" valueType="num">
                                      <p:cBhvr>
                                        <p:cTn id="34" dur="1000" fill="hold"/>
                                        <p:tgtEl>
                                          <p:spTgt spid="10241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24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02412">
                                            <p:txEl>
                                              <p:pRg st="6" end="6"/>
                                            </p:txEl>
                                          </p:spTgt>
                                        </p:tgtEl>
                                        <p:attrNameLst>
                                          <p:attrName>style.visibility</p:attrName>
                                        </p:attrNameLst>
                                      </p:cBhvr>
                                      <p:to>
                                        <p:strVal val="visible"/>
                                      </p:to>
                                    </p:set>
                                    <p:animEffect transition="in" filter="fade">
                                      <p:cBhvr>
                                        <p:cTn id="40" dur="1000"/>
                                        <p:tgtEl>
                                          <p:spTgt spid="102412">
                                            <p:txEl>
                                              <p:pRg st="6" end="6"/>
                                            </p:txEl>
                                          </p:spTgt>
                                        </p:tgtEl>
                                      </p:cBhvr>
                                    </p:animEffect>
                                    <p:anim calcmode="lin" valueType="num">
                                      <p:cBhvr>
                                        <p:cTn id="41" dur="1000" fill="hold"/>
                                        <p:tgtEl>
                                          <p:spTgt spid="10241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102412">
                                            <p:txEl>
                                              <p:pRg st="6" end="6"/>
                                            </p:txEl>
                                          </p:spTgt>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1000"/>
                            </p:stCondLst>
                            <p:childTnLst>
                              <p:par>
                                <p:cTn id="44" presetID="42" presetClass="entr" presetSubtype="0" fill="hold" nodeType="afterEffect">
                                  <p:stCondLst>
                                    <p:cond delay="0"/>
                                  </p:stCondLst>
                                  <p:childTnLst>
                                    <p:set>
                                      <p:cBhvr>
                                        <p:cTn id="45" dur="1" fill="hold">
                                          <p:stCondLst>
                                            <p:cond delay="0"/>
                                          </p:stCondLst>
                                        </p:cTn>
                                        <p:tgtEl>
                                          <p:spTgt spid="102412">
                                            <p:txEl>
                                              <p:pRg st="7" end="7"/>
                                            </p:txEl>
                                          </p:spTgt>
                                        </p:tgtEl>
                                        <p:attrNameLst>
                                          <p:attrName>style.visibility</p:attrName>
                                        </p:attrNameLst>
                                      </p:cBhvr>
                                      <p:to>
                                        <p:strVal val="visible"/>
                                      </p:to>
                                    </p:set>
                                    <p:animEffect transition="in" filter="fade">
                                      <p:cBhvr>
                                        <p:cTn id="46" dur="1000"/>
                                        <p:tgtEl>
                                          <p:spTgt spid="102412">
                                            <p:txEl>
                                              <p:pRg st="7" end="7"/>
                                            </p:txEl>
                                          </p:spTgt>
                                        </p:tgtEl>
                                      </p:cBhvr>
                                    </p:animEffect>
                                    <p:anim calcmode="lin" valueType="num">
                                      <p:cBhvr>
                                        <p:cTn id="47" dur="1000" fill="hold"/>
                                        <p:tgtEl>
                                          <p:spTgt spid="10241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024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02412">
                                            <p:txEl>
                                              <p:pRg st="8" end="8"/>
                                            </p:txEl>
                                          </p:spTgt>
                                        </p:tgtEl>
                                        <p:attrNameLst>
                                          <p:attrName>style.visibility</p:attrName>
                                        </p:attrNameLst>
                                      </p:cBhvr>
                                      <p:to>
                                        <p:strVal val="visible"/>
                                      </p:to>
                                    </p:set>
                                    <p:animEffect transition="in" filter="fade">
                                      <p:cBhvr>
                                        <p:cTn id="53" dur="1000"/>
                                        <p:tgtEl>
                                          <p:spTgt spid="102412">
                                            <p:txEl>
                                              <p:pRg st="8" end="8"/>
                                            </p:txEl>
                                          </p:spTgt>
                                        </p:tgtEl>
                                      </p:cBhvr>
                                    </p:animEffect>
                                    <p:anim calcmode="lin" valueType="num">
                                      <p:cBhvr>
                                        <p:cTn id="54" dur="1000" fill="hold"/>
                                        <p:tgtEl>
                                          <p:spTgt spid="102412">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102412">
                                            <p:txEl>
                                              <p:pRg st="8" end="8"/>
                                            </p:txEl>
                                          </p:spTgt>
                                        </p:tgtEl>
                                        <p:attrNameLst>
                                          <p:attrName>ppt_y</p:attrName>
                                        </p:attrNameLst>
                                      </p:cBhvr>
                                      <p:tavLst>
                                        <p:tav tm="0">
                                          <p:val>
                                            <p:strVal val="#ppt_y+.1"/>
                                          </p:val>
                                        </p:tav>
                                        <p:tav tm="100000">
                                          <p:val>
                                            <p:strVal val="#ppt_y"/>
                                          </p:val>
                                        </p:tav>
                                      </p:tavLst>
                                    </p:anim>
                                  </p:childTnLst>
                                </p:cTn>
                              </p:par>
                            </p:childTnLst>
                          </p:cTn>
                        </p:par>
                        <p:par>
                          <p:cTn id="56" fill="hold" nodeType="afterGroup">
                            <p:stCondLst>
                              <p:cond delay="1000"/>
                            </p:stCondLst>
                            <p:childTnLst>
                              <p:par>
                                <p:cTn id="57" presetID="42" presetClass="entr" presetSubtype="0" fill="hold" nodeType="afterEffect">
                                  <p:stCondLst>
                                    <p:cond delay="0"/>
                                  </p:stCondLst>
                                  <p:childTnLst>
                                    <p:set>
                                      <p:cBhvr>
                                        <p:cTn id="58" dur="1" fill="hold">
                                          <p:stCondLst>
                                            <p:cond delay="0"/>
                                          </p:stCondLst>
                                        </p:cTn>
                                        <p:tgtEl>
                                          <p:spTgt spid="102412">
                                            <p:txEl>
                                              <p:pRg st="9" end="9"/>
                                            </p:txEl>
                                          </p:spTgt>
                                        </p:tgtEl>
                                        <p:attrNameLst>
                                          <p:attrName>style.visibility</p:attrName>
                                        </p:attrNameLst>
                                      </p:cBhvr>
                                      <p:to>
                                        <p:strVal val="visible"/>
                                      </p:to>
                                    </p:set>
                                    <p:animEffect transition="in" filter="fade">
                                      <p:cBhvr>
                                        <p:cTn id="59" dur="1000"/>
                                        <p:tgtEl>
                                          <p:spTgt spid="102412">
                                            <p:txEl>
                                              <p:pRg st="9" end="9"/>
                                            </p:txEl>
                                          </p:spTgt>
                                        </p:tgtEl>
                                      </p:cBhvr>
                                    </p:animEffect>
                                    <p:anim calcmode="lin" valueType="num">
                                      <p:cBhvr>
                                        <p:cTn id="60" dur="1000" fill="hold"/>
                                        <p:tgtEl>
                                          <p:spTgt spid="102412">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10241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77" name="Rectangle 33"/>
          <p:cNvSpPr>
            <a:spLocks noGrp="1" noChangeArrowheads="1"/>
          </p:cNvSpPr>
          <p:nvPr>
            <p:ph type="title"/>
          </p:nvPr>
        </p:nvSpPr>
        <p:spPr>
          <a:xfrm>
            <a:off x="702773" y="1433752"/>
            <a:ext cx="6106174" cy="501254"/>
          </a:xfrm>
        </p:spPr>
        <p:txBody>
          <a:bodyPr>
            <a:normAutofit/>
          </a:bodyPr>
          <a:lstStyle/>
          <a:p>
            <a:r>
              <a:rPr lang="es-ES" altLang="es-MX" dirty="0"/>
              <a:t>Tipos de variables</a:t>
            </a:r>
          </a:p>
        </p:txBody>
      </p:sp>
      <p:sp>
        <p:nvSpPr>
          <p:cNvPr id="108575" name="Rectangle 31"/>
          <p:cNvSpPr>
            <a:spLocks noGrp="1" noChangeArrowheads="1"/>
          </p:cNvSpPr>
          <p:nvPr>
            <p:ph idx="1"/>
          </p:nvPr>
        </p:nvSpPr>
        <p:spPr>
          <a:xfrm>
            <a:off x="942974" y="2163929"/>
            <a:ext cx="7681892" cy="3725465"/>
          </a:xfrm>
        </p:spPr>
        <p:txBody>
          <a:bodyPr>
            <a:noAutofit/>
          </a:bodyPr>
          <a:lstStyle/>
          <a:p>
            <a:pPr>
              <a:lnSpc>
                <a:spcPct val="80000"/>
              </a:lnSpc>
            </a:pPr>
            <a:r>
              <a:rPr lang="es-ES" altLang="es-MX" dirty="0">
                <a:solidFill>
                  <a:srgbClr val="CC3300"/>
                </a:solidFill>
              </a:rPr>
              <a:t>Cualitativas o </a:t>
            </a:r>
            <a:r>
              <a:rPr lang="es-ES" altLang="es-MX" dirty="0">
                <a:solidFill>
                  <a:srgbClr val="0070C0"/>
                </a:solidFill>
              </a:rPr>
              <a:t>Categóricas</a:t>
            </a:r>
            <a:br>
              <a:rPr lang="es-ES" altLang="es-MX" dirty="0">
                <a:solidFill>
                  <a:srgbClr val="CC3300"/>
                </a:solidFill>
              </a:rPr>
            </a:br>
            <a:r>
              <a:rPr lang="es-ES" altLang="es-MX" dirty="0"/>
              <a:t>Si sus valores (</a:t>
            </a:r>
            <a:r>
              <a:rPr lang="es-ES" altLang="es-MX" i="1" dirty="0"/>
              <a:t>modalidades</a:t>
            </a:r>
            <a:r>
              <a:rPr lang="es-ES" altLang="es-MX" dirty="0"/>
              <a:t>) no se pueden asociar naturalmente a un número </a:t>
            </a:r>
            <a:r>
              <a:rPr lang="es-ES" altLang="es-MX" dirty="0">
                <a:solidFill>
                  <a:srgbClr val="339933"/>
                </a:solidFill>
              </a:rPr>
              <a:t>(no se pueden hacer operaciones aritméticas con ellos)</a:t>
            </a:r>
          </a:p>
          <a:p>
            <a:pPr>
              <a:lnSpc>
                <a:spcPct val="80000"/>
              </a:lnSpc>
            </a:pPr>
            <a:endParaRPr lang="es-ES" altLang="es-MX" dirty="0">
              <a:solidFill>
                <a:srgbClr val="339933"/>
              </a:solidFill>
            </a:endParaRPr>
          </a:p>
          <a:p>
            <a:pPr lvl="1">
              <a:lnSpc>
                <a:spcPct val="80000"/>
              </a:lnSpc>
            </a:pPr>
            <a:r>
              <a:rPr lang="es-ES" altLang="es-MX" sz="1600" dirty="0">
                <a:solidFill>
                  <a:srgbClr val="CC3300"/>
                </a:solidFill>
              </a:rPr>
              <a:t>Nominales</a:t>
            </a:r>
            <a:r>
              <a:rPr lang="es-ES" altLang="es-MX" sz="1600" dirty="0"/>
              <a:t>: Si sus valores no se pueden ordenar</a:t>
            </a:r>
          </a:p>
          <a:p>
            <a:pPr lvl="2">
              <a:lnSpc>
                <a:spcPct val="80000"/>
              </a:lnSpc>
            </a:pPr>
            <a:r>
              <a:rPr lang="es-ES" altLang="es-MX" sz="1400" dirty="0">
                <a:solidFill>
                  <a:srgbClr val="002060"/>
                </a:solidFill>
              </a:rPr>
              <a:t>Sexo, Grupo Sanguíneo, Religión, Nacionalidad, Fumar (Sí/No)</a:t>
            </a:r>
          </a:p>
          <a:p>
            <a:pPr lvl="1">
              <a:lnSpc>
                <a:spcPct val="80000"/>
              </a:lnSpc>
            </a:pPr>
            <a:endParaRPr lang="es-ES" altLang="es-MX" sz="1600" dirty="0">
              <a:solidFill>
                <a:schemeClr val="accent1"/>
              </a:solidFill>
            </a:endParaRPr>
          </a:p>
          <a:p>
            <a:pPr lvl="1">
              <a:lnSpc>
                <a:spcPct val="80000"/>
              </a:lnSpc>
            </a:pPr>
            <a:r>
              <a:rPr lang="es-ES" altLang="es-MX" sz="1600" dirty="0">
                <a:solidFill>
                  <a:srgbClr val="CC3300"/>
                </a:solidFill>
              </a:rPr>
              <a:t>Ordinales</a:t>
            </a:r>
            <a:r>
              <a:rPr lang="es-ES" altLang="es-MX" sz="1600" dirty="0"/>
              <a:t>: Si sus valores se pueden ordenar</a:t>
            </a:r>
          </a:p>
          <a:p>
            <a:pPr lvl="2">
              <a:lnSpc>
                <a:spcPct val="80000"/>
              </a:lnSpc>
            </a:pPr>
            <a:r>
              <a:rPr lang="es-ES" altLang="es-MX" sz="1400" dirty="0">
                <a:solidFill>
                  <a:srgbClr val="002060"/>
                </a:solidFill>
              </a:rPr>
              <a:t>Mejoría a un tratamiento, Grado de satisfacción, Intensidad del dolor</a:t>
            </a:r>
          </a:p>
          <a:p>
            <a:pPr lvl="1">
              <a:lnSpc>
                <a:spcPct val="80000"/>
              </a:lnSpc>
            </a:pPr>
            <a:endParaRPr lang="es-ES" altLang="es-MX" sz="1600" dirty="0">
              <a:solidFill>
                <a:schemeClr val="accent1"/>
              </a:solidFill>
            </a:endParaRPr>
          </a:p>
          <a:p>
            <a:pPr>
              <a:lnSpc>
                <a:spcPct val="80000"/>
              </a:lnSpc>
            </a:pPr>
            <a:r>
              <a:rPr lang="es-ES" altLang="es-MX" dirty="0">
                <a:solidFill>
                  <a:srgbClr val="CC3300"/>
                </a:solidFill>
              </a:rPr>
              <a:t>Cuantitativas o Numéricas</a:t>
            </a:r>
            <a:br>
              <a:rPr lang="es-ES" altLang="es-MX" dirty="0">
                <a:solidFill>
                  <a:srgbClr val="CC3300"/>
                </a:solidFill>
              </a:rPr>
            </a:br>
            <a:r>
              <a:rPr lang="es-ES" altLang="es-MX" dirty="0"/>
              <a:t>Si sus valores son numéricos (</a:t>
            </a:r>
            <a:r>
              <a:rPr lang="es-ES" altLang="es-MX" dirty="0">
                <a:solidFill>
                  <a:srgbClr val="339933"/>
                </a:solidFill>
              </a:rPr>
              <a:t>tiene sentido hacer operaciones aritméticas con ellos</a:t>
            </a:r>
            <a:r>
              <a:rPr lang="es-ES" altLang="es-MX" dirty="0"/>
              <a:t>)</a:t>
            </a:r>
          </a:p>
          <a:p>
            <a:pPr>
              <a:lnSpc>
                <a:spcPct val="80000"/>
              </a:lnSpc>
            </a:pPr>
            <a:endParaRPr lang="es-ES" altLang="es-MX" dirty="0"/>
          </a:p>
          <a:p>
            <a:pPr lvl="1">
              <a:lnSpc>
                <a:spcPct val="80000"/>
              </a:lnSpc>
            </a:pPr>
            <a:r>
              <a:rPr lang="es-ES" altLang="es-MX" sz="1600" dirty="0">
                <a:solidFill>
                  <a:srgbClr val="CC3300"/>
                </a:solidFill>
              </a:rPr>
              <a:t>Discretas</a:t>
            </a:r>
            <a:r>
              <a:rPr lang="es-ES" altLang="es-MX" sz="1600" dirty="0"/>
              <a:t>: Si toma valores enteros</a:t>
            </a:r>
          </a:p>
          <a:p>
            <a:pPr lvl="2">
              <a:lnSpc>
                <a:spcPct val="80000"/>
              </a:lnSpc>
            </a:pPr>
            <a:r>
              <a:rPr lang="es-ES" altLang="es-MX" sz="1400" dirty="0">
                <a:solidFill>
                  <a:srgbClr val="002060"/>
                </a:solidFill>
              </a:rPr>
              <a:t>Número de hijos, Número de cigarrillos, </a:t>
            </a:r>
            <a:r>
              <a:rPr lang="es-ES" altLang="es-MX" sz="1400" u="sng" dirty="0" err="1">
                <a:solidFill>
                  <a:srgbClr val="002060"/>
                </a:solidFill>
              </a:rPr>
              <a:t>Num</a:t>
            </a:r>
            <a:r>
              <a:rPr lang="es-ES" altLang="es-MX" sz="1400" u="sng" dirty="0">
                <a:solidFill>
                  <a:srgbClr val="002060"/>
                </a:solidFill>
              </a:rPr>
              <a:t>. de “cumpleaños”</a:t>
            </a:r>
          </a:p>
          <a:p>
            <a:pPr lvl="1">
              <a:lnSpc>
                <a:spcPct val="80000"/>
              </a:lnSpc>
            </a:pPr>
            <a:endParaRPr lang="es-ES" altLang="es-MX" sz="1600" dirty="0">
              <a:solidFill>
                <a:schemeClr val="accent1"/>
              </a:solidFill>
            </a:endParaRPr>
          </a:p>
          <a:p>
            <a:pPr lvl="1">
              <a:lnSpc>
                <a:spcPct val="80000"/>
              </a:lnSpc>
            </a:pPr>
            <a:r>
              <a:rPr lang="es-ES" altLang="es-MX" sz="1600" dirty="0">
                <a:solidFill>
                  <a:srgbClr val="CC3300"/>
                </a:solidFill>
              </a:rPr>
              <a:t>Continuas</a:t>
            </a:r>
            <a:r>
              <a:rPr lang="es-ES" altLang="es-MX" sz="1600" dirty="0"/>
              <a:t>: Si entre dos valores, son posibles infinitos valores intermedios.</a:t>
            </a:r>
          </a:p>
          <a:p>
            <a:pPr lvl="2">
              <a:lnSpc>
                <a:spcPct val="80000"/>
              </a:lnSpc>
            </a:pPr>
            <a:r>
              <a:rPr lang="es-ES" altLang="es-MX" sz="1400" dirty="0">
                <a:solidFill>
                  <a:srgbClr val="002060"/>
                </a:solidFill>
              </a:rPr>
              <a:t>Altura, Presión intraocular, Dosis de medicamento administrado, </a:t>
            </a:r>
            <a:r>
              <a:rPr lang="es-ES" altLang="es-MX" sz="1400" u="sng" dirty="0">
                <a:solidFill>
                  <a:srgbClr val="002060"/>
                </a:solidFill>
              </a:rPr>
              <a:t>edad</a:t>
            </a:r>
          </a:p>
        </p:txBody>
      </p:sp>
      <p:sp>
        <p:nvSpPr>
          <p:cNvPr id="2" name="1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17</a:t>
            </a:fld>
            <a:endParaRPr lang="es-MX" dirty="0"/>
          </a:p>
        </p:txBody>
      </p:sp>
      <p:sp>
        <p:nvSpPr>
          <p:cNvPr id="108578" name="AutoShape 34"/>
          <p:cNvSpPr>
            <a:spLocks/>
          </p:cNvSpPr>
          <p:nvPr/>
        </p:nvSpPr>
        <p:spPr bwMode="auto">
          <a:xfrm>
            <a:off x="648004" y="2163928"/>
            <a:ext cx="54769" cy="2376488"/>
          </a:xfrm>
          <a:prstGeom prst="leftBrace">
            <a:avLst>
              <a:gd name="adj1" fmla="val 361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1350"/>
          </a:p>
        </p:txBody>
      </p:sp>
      <p:sp>
        <p:nvSpPr>
          <p:cNvPr id="108579" name="AutoShape 35"/>
          <p:cNvSpPr>
            <a:spLocks/>
          </p:cNvSpPr>
          <p:nvPr/>
        </p:nvSpPr>
        <p:spPr bwMode="auto">
          <a:xfrm>
            <a:off x="1135742" y="3028322"/>
            <a:ext cx="54769" cy="647700"/>
          </a:xfrm>
          <a:prstGeom prst="leftBrace">
            <a:avLst>
              <a:gd name="adj1" fmla="val 9855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1350"/>
          </a:p>
        </p:txBody>
      </p:sp>
      <p:sp>
        <p:nvSpPr>
          <p:cNvPr id="108580" name="AutoShape 36"/>
          <p:cNvSpPr>
            <a:spLocks/>
          </p:cNvSpPr>
          <p:nvPr/>
        </p:nvSpPr>
        <p:spPr bwMode="auto">
          <a:xfrm>
            <a:off x="1163012" y="5153976"/>
            <a:ext cx="54769" cy="540544"/>
          </a:xfrm>
          <a:prstGeom prst="leftBrace">
            <a:avLst>
              <a:gd name="adj1" fmla="val 8224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1350"/>
          </a:p>
        </p:txBody>
      </p:sp>
    </p:spTree>
    <p:extLst>
      <p:ext uri="{BB962C8B-B14F-4D97-AF65-F5344CB8AC3E}">
        <p14:creationId xmlns:p14="http://schemas.microsoft.com/office/powerpoint/2010/main" val="177152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8579"/>
                                        </p:tgtEl>
                                        <p:attrNameLst>
                                          <p:attrName>style.visibility</p:attrName>
                                        </p:attrNameLst>
                                      </p:cBhvr>
                                      <p:to>
                                        <p:strVal val="visible"/>
                                      </p:to>
                                    </p:set>
                                    <p:anim calcmode="lin" valueType="num">
                                      <p:cBhvr>
                                        <p:cTn id="7" dur="500" fill="hold"/>
                                        <p:tgtEl>
                                          <p:spTgt spid="108579"/>
                                        </p:tgtEl>
                                        <p:attrNameLst>
                                          <p:attrName>ppt_w</p:attrName>
                                        </p:attrNameLst>
                                      </p:cBhvr>
                                      <p:tavLst>
                                        <p:tav tm="0">
                                          <p:val>
                                            <p:strVal val="#ppt_w*0.05"/>
                                          </p:val>
                                        </p:tav>
                                        <p:tav tm="100000">
                                          <p:val>
                                            <p:strVal val="#ppt_w"/>
                                          </p:val>
                                        </p:tav>
                                      </p:tavLst>
                                    </p:anim>
                                    <p:anim calcmode="lin" valueType="num">
                                      <p:cBhvr>
                                        <p:cTn id="8" dur="500" fill="hold"/>
                                        <p:tgtEl>
                                          <p:spTgt spid="108579"/>
                                        </p:tgtEl>
                                        <p:attrNameLst>
                                          <p:attrName>ppt_h</p:attrName>
                                        </p:attrNameLst>
                                      </p:cBhvr>
                                      <p:tavLst>
                                        <p:tav tm="0">
                                          <p:val>
                                            <p:strVal val="#ppt_h"/>
                                          </p:val>
                                        </p:tav>
                                        <p:tav tm="100000">
                                          <p:val>
                                            <p:strVal val="#ppt_h"/>
                                          </p:val>
                                        </p:tav>
                                      </p:tavLst>
                                    </p:anim>
                                    <p:anim calcmode="lin" valueType="num">
                                      <p:cBhvr>
                                        <p:cTn id="9" dur="500" fill="hold"/>
                                        <p:tgtEl>
                                          <p:spTgt spid="108579"/>
                                        </p:tgtEl>
                                        <p:attrNameLst>
                                          <p:attrName>ppt_x</p:attrName>
                                        </p:attrNameLst>
                                      </p:cBhvr>
                                      <p:tavLst>
                                        <p:tav tm="0">
                                          <p:val>
                                            <p:strVal val="#ppt_x-.2"/>
                                          </p:val>
                                        </p:tav>
                                        <p:tav tm="100000">
                                          <p:val>
                                            <p:strVal val="#ppt_x"/>
                                          </p:val>
                                        </p:tav>
                                      </p:tavLst>
                                    </p:anim>
                                    <p:anim calcmode="lin" valueType="num">
                                      <p:cBhvr>
                                        <p:cTn id="10" dur="500" fill="hold"/>
                                        <p:tgtEl>
                                          <p:spTgt spid="108579"/>
                                        </p:tgtEl>
                                        <p:attrNameLst>
                                          <p:attrName>ppt_y</p:attrName>
                                        </p:attrNameLst>
                                      </p:cBhvr>
                                      <p:tavLst>
                                        <p:tav tm="0">
                                          <p:val>
                                            <p:strVal val="#ppt_y"/>
                                          </p:val>
                                        </p:tav>
                                        <p:tav tm="100000">
                                          <p:val>
                                            <p:strVal val="#ppt_y"/>
                                          </p:val>
                                        </p:tav>
                                      </p:tavLst>
                                    </p:anim>
                                    <p:animEffect transition="in" filter="fade">
                                      <p:cBhvr>
                                        <p:cTn id="11" dur="500"/>
                                        <p:tgtEl>
                                          <p:spTgt spid="108579"/>
                                        </p:tgtEl>
                                      </p:cBhvr>
                                    </p:animEffect>
                                  </p:childTnLst>
                                </p:cTn>
                              </p:par>
                            </p:childTnLst>
                          </p:cTn>
                        </p:par>
                        <p:par>
                          <p:cTn id="12" fill="hold" nodeType="afterGroup">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108580"/>
                                        </p:tgtEl>
                                        <p:attrNameLst>
                                          <p:attrName>style.visibility</p:attrName>
                                        </p:attrNameLst>
                                      </p:cBhvr>
                                      <p:to>
                                        <p:strVal val="visible"/>
                                      </p:to>
                                    </p:set>
                                    <p:anim calcmode="lin" valueType="num">
                                      <p:cBhvr>
                                        <p:cTn id="15" dur="500" fill="hold"/>
                                        <p:tgtEl>
                                          <p:spTgt spid="108580"/>
                                        </p:tgtEl>
                                        <p:attrNameLst>
                                          <p:attrName>ppt_w</p:attrName>
                                        </p:attrNameLst>
                                      </p:cBhvr>
                                      <p:tavLst>
                                        <p:tav tm="0">
                                          <p:val>
                                            <p:strVal val="#ppt_w*0.05"/>
                                          </p:val>
                                        </p:tav>
                                        <p:tav tm="100000">
                                          <p:val>
                                            <p:strVal val="#ppt_w"/>
                                          </p:val>
                                        </p:tav>
                                      </p:tavLst>
                                    </p:anim>
                                    <p:anim calcmode="lin" valueType="num">
                                      <p:cBhvr>
                                        <p:cTn id="16" dur="500" fill="hold"/>
                                        <p:tgtEl>
                                          <p:spTgt spid="108580"/>
                                        </p:tgtEl>
                                        <p:attrNameLst>
                                          <p:attrName>ppt_h</p:attrName>
                                        </p:attrNameLst>
                                      </p:cBhvr>
                                      <p:tavLst>
                                        <p:tav tm="0">
                                          <p:val>
                                            <p:strVal val="#ppt_h"/>
                                          </p:val>
                                        </p:tav>
                                        <p:tav tm="100000">
                                          <p:val>
                                            <p:strVal val="#ppt_h"/>
                                          </p:val>
                                        </p:tav>
                                      </p:tavLst>
                                    </p:anim>
                                    <p:anim calcmode="lin" valueType="num">
                                      <p:cBhvr>
                                        <p:cTn id="17" dur="500" fill="hold"/>
                                        <p:tgtEl>
                                          <p:spTgt spid="108580"/>
                                        </p:tgtEl>
                                        <p:attrNameLst>
                                          <p:attrName>ppt_x</p:attrName>
                                        </p:attrNameLst>
                                      </p:cBhvr>
                                      <p:tavLst>
                                        <p:tav tm="0">
                                          <p:val>
                                            <p:strVal val="#ppt_x-.2"/>
                                          </p:val>
                                        </p:tav>
                                        <p:tav tm="100000">
                                          <p:val>
                                            <p:strVal val="#ppt_x"/>
                                          </p:val>
                                        </p:tav>
                                      </p:tavLst>
                                    </p:anim>
                                    <p:anim calcmode="lin" valueType="num">
                                      <p:cBhvr>
                                        <p:cTn id="18" dur="500" fill="hold"/>
                                        <p:tgtEl>
                                          <p:spTgt spid="108580"/>
                                        </p:tgtEl>
                                        <p:attrNameLst>
                                          <p:attrName>ppt_y</p:attrName>
                                        </p:attrNameLst>
                                      </p:cBhvr>
                                      <p:tavLst>
                                        <p:tav tm="0">
                                          <p:val>
                                            <p:strVal val="#ppt_y"/>
                                          </p:val>
                                        </p:tav>
                                        <p:tav tm="100000">
                                          <p:val>
                                            <p:strVal val="#ppt_y"/>
                                          </p:val>
                                        </p:tav>
                                      </p:tavLst>
                                    </p:anim>
                                    <p:animEffect transition="in" filter="fade">
                                      <p:cBhvr>
                                        <p:cTn id="19" dur="500"/>
                                        <p:tgtEl>
                                          <p:spTgt spid="1085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08575">
                                            <p:txEl>
                                              <p:pRg st="2" end="2"/>
                                            </p:txEl>
                                          </p:spTgt>
                                        </p:tgtEl>
                                        <p:attrNameLst>
                                          <p:attrName>style.visibility</p:attrName>
                                        </p:attrNameLst>
                                      </p:cBhvr>
                                      <p:to>
                                        <p:strVal val="visible"/>
                                      </p:to>
                                    </p:set>
                                    <p:animEffect transition="in" filter="fade">
                                      <p:cBhvr>
                                        <p:cTn id="24" dur="1000"/>
                                        <p:tgtEl>
                                          <p:spTgt spid="108575">
                                            <p:txEl>
                                              <p:pRg st="2" end="2"/>
                                            </p:txEl>
                                          </p:spTgt>
                                        </p:tgtEl>
                                      </p:cBhvr>
                                    </p:animEffect>
                                    <p:anim calcmode="lin" valueType="num">
                                      <p:cBhvr>
                                        <p:cTn id="25" dur="1000" fill="hold"/>
                                        <p:tgtEl>
                                          <p:spTgt spid="10857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08575">
                                            <p:txEl>
                                              <p:pRg st="2" end="2"/>
                                            </p:txEl>
                                          </p:spTgt>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1000"/>
                            </p:stCondLst>
                            <p:childTnLst>
                              <p:par>
                                <p:cTn id="28" presetID="42" presetClass="entr" presetSubtype="0" fill="hold" nodeType="afterEffect">
                                  <p:stCondLst>
                                    <p:cond delay="0"/>
                                  </p:stCondLst>
                                  <p:childTnLst>
                                    <p:set>
                                      <p:cBhvr>
                                        <p:cTn id="29" dur="1" fill="hold">
                                          <p:stCondLst>
                                            <p:cond delay="0"/>
                                          </p:stCondLst>
                                        </p:cTn>
                                        <p:tgtEl>
                                          <p:spTgt spid="108575">
                                            <p:txEl>
                                              <p:pRg st="3" end="3"/>
                                            </p:txEl>
                                          </p:spTgt>
                                        </p:tgtEl>
                                        <p:attrNameLst>
                                          <p:attrName>style.visibility</p:attrName>
                                        </p:attrNameLst>
                                      </p:cBhvr>
                                      <p:to>
                                        <p:strVal val="visible"/>
                                      </p:to>
                                    </p:set>
                                    <p:animEffect transition="in" filter="fade">
                                      <p:cBhvr>
                                        <p:cTn id="30" dur="1000"/>
                                        <p:tgtEl>
                                          <p:spTgt spid="108575">
                                            <p:txEl>
                                              <p:pRg st="3" end="3"/>
                                            </p:txEl>
                                          </p:spTgt>
                                        </p:tgtEl>
                                      </p:cBhvr>
                                    </p:animEffect>
                                    <p:anim calcmode="lin" valueType="num">
                                      <p:cBhvr>
                                        <p:cTn id="31" dur="1000" fill="hold"/>
                                        <p:tgtEl>
                                          <p:spTgt spid="10857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085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nodeType="clickEffect">
                                  <p:stCondLst>
                                    <p:cond delay="0"/>
                                  </p:stCondLst>
                                  <p:childTnLst>
                                    <p:set>
                                      <p:cBhvr>
                                        <p:cTn id="36" dur="1" fill="hold">
                                          <p:stCondLst>
                                            <p:cond delay="0"/>
                                          </p:stCondLst>
                                        </p:cTn>
                                        <p:tgtEl>
                                          <p:spTgt spid="108575">
                                            <p:txEl>
                                              <p:pRg st="5" end="5"/>
                                            </p:txEl>
                                          </p:spTgt>
                                        </p:tgtEl>
                                        <p:attrNameLst>
                                          <p:attrName>style.visibility</p:attrName>
                                        </p:attrNameLst>
                                      </p:cBhvr>
                                      <p:to>
                                        <p:strVal val="visible"/>
                                      </p:to>
                                    </p:set>
                                    <p:animEffect transition="in" filter="fade">
                                      <p:cBhvr>
                                        <p:cTn id="37" dur="1000"/>
                                        <p:tgtEl>
                                          <p:spTgt spid="108575">
                                            <p:txEl>
                                              <p:pRg st="5" end="5"/>
                                            </p:txEl>
                                          </p:spTgt>
                                        </p:tgtEl>
                                      </p:cBhvr>
                                    </p:animEffect>
                                    <p:anim calcmode="lin" valueType="num">
                                      <p:cBhvr>
                                        <p:cTn id="38" dur="1000" fill="hold"/>
                                        <p:tgtEl>
                                          <p:spTgt spid="10857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8575">
                                            <p:txEl>
                                              <p:pRg st="5" end="5"/>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1000"/>
                            </p:stCondLst>
                            <p:childTnLst>
                              <p:par>
                                <p:cTn id="41" presetID="42" presetClass="entr" presetSubtype="0" fill="hold" nodeType="afterEffect">
                                  <p:stCondLst>
                                    <p:cond delay="0"/>
                                  </p:stCondLst>
                                  <p:childTnLst>
                                    <p:set>
                                      <p:cBhvr>
                                        <p:cTn id="42" dur="1" fill="hold">
                                          <p:stCondLst>
                                            <p:cond delay="0"/>
                                          </p:stCondLst>
                                        </p:cTn>
                                        <p:tgtEl>
                                          <p:spTgt spid="108575">
                                            <p:txEl>
                                              <p:pRg st="6" end="6"/>
                                            </p:txEl>
                                          </p:spTgt>
                                        </p:tgtEl>
                                        <p:attrNameLst>
                                          <p:attrName>style.visibility</p:attrName>
                                        </p:attrNameLst>
                                      </p:cBhvr>
                                      <p:to>
                                        <p:strVal val="visible"/>
                                      </p:to>
                                    </p:set>
                                    <p:animEffect transition="in" filter="fade">
                                      <p:cBhvr>
                                        <p:cTn id="43" dur="1000"/>
                                        <p:tgtEl>
                                          <p:spTgt spid="108575">
                                            <p:txEl>
                                              <p:pRg st="6" end="6"/>
                                            </p:txEl>
                                          </p:spTgt>
                                        </p:tgtEl>
                                      </p:cBhvr>
                                    </p:animEffect>
                                    <p:anim calcmode="lin" valueType="num">
                                      <p:cBhvr>
                                        <p:cTn id="44" dur="1000" fill="hold"/>
                                        <p:tgtEl>
                                          <p:spTgt spid="10857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85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108575">
                                            <p:txEl>
                                              <p:pRg st="10" end="10"/>
                                            </p:txEl>
                                          </p:spTgt>
                                        </p:tgtEl>
                                        <p:attrNameLst>
                                          <p:attrName>style.visibility</p:attrName>
                                        </p:attrNameLst>
                                      </p:cBhvr>
                                      <p:to>
                                        <p:strVal val="visible"/>
                                      </p:to>
                                    </p:set>
                                    <p:animEffect transition="in" filter="fade">
                                      <p:cBhvr>
                                        <p:cTn id="50" dur="1000"/>
                                        <p:tgtEl>
                                          <p:spTgt spid="108575">
                                            <p:txEl>
                                              <p:pRg st="10" end="10"/>
                                            </p:txEl>
                                          </p:spTgt>
                                        </p:tgtEl>
                                      </p:cBhvr>
                                    </p:animEffect>
                                    <p:anim calcmode="lin" valueType="num">
                                      <p:cBhvr>
                                        <p:cTn id="51" dur="1000" fill="hold"/>
                                        <p:tgtEl>
                                          <p:spTgt spid="108575">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108575">
                                            <p:txEl>
                                              <p:pRg st="10" end="10"/>
                                            </p:txEl>
                                          </p:spTgt>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42" presetClass="entr" presetSubtype="0" fill="hold" nodeType="afterEffect">
                                  <p:stCondLst>
                                    <p:cond delay="0"/>
                                  </p:stCondLst>
                                  <p:childTnLst>
                                    <p:set>
                                      <p:cBhvr>
                                        <p:cTn id="55" dur="1" fill="hold">
                                          <p:stCondLst>
                                            <p:cond delay="0"/>
                                          </p:stCondLst>
                                        </p:cTn>
                                        <p:tgtEl>
                                          <p:spTgt spid="108575">
                                            <p:txEl>
                                              <p:pRg st="11" end="11"/>
                                            </p:txEl>
                                          </p:spTgt>
                                        </p:tgtEl>
                                        <p:attrNameLst>
                                          <p:attrName>style.visibility</p:attrName>
                                        </p:attrNameLst>
                                      </p:cBhvr>
                                      <p:to>
                                        <p:strVal val="visible"/>
                                      </p:to>
                                    </p:set>
                                    <p:animEffect transition="in" filter="fade">
                                      <p:cBhvr>
                                        <p:cTn id="56" dur="1000"/>
                                        <p:tgtEl>
                                          <p:spTgt spid="108575">
                                            <p:txEl>
                                              <p:pRg st="11" end="11"/>
                                            </p:txEl>
                                          </p:spTgt>
                                        </p:tgtEl>
                                      </p:cBhvr>
                                    </p:animEffect>
                                    <p:anim calcmode="lin" valueType="num">
                                      <p:cBhvr>
                                        <p:cTn id="57" dur="1000" fill="hold"/>
                                        <p:tgtEl>
                                          <p:spTgt spid="108575">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0857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08575">
                                            <p:txEl>
                                              <p:pRg st="13" end="13"/>
                                            </p:txEl>
                                          </p:spTgt>
                                        </p:tgtEl>
                                        <p:attrNameLst>
                                          <p:attrName>style.visibility</p:attrName>
                                        </p:attrNameLst>
                                      </p:cBhvr>
                                      <p:to>
                                        <p:strVal val="visible"/>
                                      </p:to>
                                    </p:set>
                                    <p:animEffect transition="in" filter="fade">
                                      <p:cBhvr>
                                        <p:cTn id="63" dur="1000"/>
                                        <p:tgtEl>
                                          <p:spTgt spid="108575">
                                            <p:txEl>
                                              <p:pRg st="13" end="13"/>
                                            </p:txEl>
                                          </p:spTgt>
                                        </p:tgtEl>
                                      </p:cBhvr>
                                    </p:animEffect>
                                    <p:anim calcmode="lin" valueType="num">
                                      <p:cBhvr>
                                        <p:cTn id="64" dur="1000" fill="hold"/>
                                        <p:tgtEl>
                                          <p:spTgt spid="108575">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108575">
                                            <p:txEl>
                                              <p:pRg st="13" end="13"/>
                                            </p:txEl>
                                          </p:spTgt>
                                        </p:tgtEl>
                                        <p:attrNameLst>
                                          <p:attrName>ppt_y</p:attrName>
                                        </p:attrNameLst>
                                      </p:cBhvr>
                                      <p:tavLst>
                                        <p:tav tm="0">
                                          <p:val>
                                            <p:strVal val="#ppt_y+.1"/>
                                          </p:val>
                                        </p:tav>
                                        <p:tav tm="100000">
                                          <p:val>
                                            <p:strVal val="#ppt_y"/>
                                          </p:val>
                                        </p:tav>
                                      </p:tavLst>
                                    </p:anim>
                                  </p:childTnLst>
                                </p:cTn>
                              </p:par>
                            </p:childTnLst>
                          </p:cTn>
                        </p:par>
                        <p:par>
                          <p:cTn id="66" fill="hold" nodeType="afterGroup">
                            <p:stCondLst>
                              <p:cond delay="1000"/>
                            </p:stCondLst>
                            <p:childTnLst>
                              <p:par>
                                <p:cTn id="67" presetID="42" presetClass="entr" presetSubtype="0" fill="hold" nodeType="afterEffect">
                                  <p:stCondLst>
                                    <p:cond delay="0"/>
                                  </p:stCondLst>
                                  <p:childTnLst>
                                    <p:set>
                                      <p:cBhvr>
                                        <p:cTn id="68" dur="1" fill="hold">
                                          <p:stCondLst>
                                            <p:cond delay="0"/>
                                          </p:stCondLst>
                                        </p:cTn>
                                        <p:tgtEl>
                                          <p:spTgt spid="108575">
                                            <p:txEl>
                                              <p:pRg st="14" end="14"/>
                                            </p:txEl>
                                          </p:spTgt>
                                        </p:tgtEl>
                                        <p:attrNameLst>
                                          <p:attrName>style.visibility</p:attrName>
                                        </p:attrNameLst>
                                      </p:cBhvr>
                                      <p:to>
                                        <p:strVal val="visible"/>
                                      </p:to>
                                    </p:set>
                                    <p:animEffect transition="in" filter="fade">
                                      <p:cBhvr>
                                        <p:cTn id="69" dur="1000"/>
                                        <p:tgtEl>
                                          <p:spTgt spid="108575">
                                            <p:txEl>
                                              <p:pRg st="14" end="14"/>
                                            </p:txEl>
                                          </p:spTgt>
                                        </p:tgtEl>
                                      </p:cBhvr>
                                    </p:animEffect>
                                    <p:anim calcmode="lin" valueType="num">
                                      <p:cBhvr>
                                        <p:cTn id="70" dur="1000" fill="hold"/>
                                        <p:tgtEl>
                                          <p:spTgt spid="108575">
                                            <p:txEl>
                                              <p:pRg st="14" end="14"/>
                                            </p:txEl>
                                          </p:spTgt>
                                        </p:tgtEl>
                                        <p:attrNameLst>
                                          <p:attrName>ppt_x</p:attrName>
                                        </p:attrNameLst>
                                      </p:cBhvr>
                                      <p:tavLst>
                                        <p:tav tm="0">
                                          <p:val>
                                            <p:strVal val="#ppt_x"/>
                                          </p:val>
                                        </p:tav>
                                        <p:tav tm="100000">
                                          <p:val>
                                            <p:strVal val="#ppt_x"/>
                                          </p:val>
                                        </p:tav>
                                      </p:tavLst>
                                    </p:anim>
                                    <p:anim calcmode="lin" valueType="num">
                                      <p:cBhvr>
                                        <p:cTn id="71" dur="1000" fill="hold"/>
                                        <p:tgtEl>
                                          <p:spTgt spid="10857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9" grpId="0" animBg="1"/>
      <p:bldP spid="1085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1" name="Rectangle 11"/>
          <p:cNvSpPr>
            <a:spLocks noGrp="1" noChangeArrowheads="1"/>
          </p:cNvSpPr>
          <p:nvPr>
            <p:ph type="body" sz="half" idx="1"/>
          </p:nvPr>
        </p:nvSpPr>
        <p:spPr>
          <a:xfrm>
            <a:off x="737558" y="762001"/>
            <a:ext cx="8053151" cy="5238750"/>
          </a:xfrm>
        </p:spPr>
        <p:txBody>
          <a:bodyPr>
            <a:normAutofit lnSpcReduction="10000"/>
          </a:bodyPr>
          <a:lstStyle/>
          <a:p>
            <a:pPr>
              <a:lnSpc>
                <a:spcPct val="80000"/>
              </a:lnSpc>
            </a:pPr>
            <a:r>
              <a:rPr lang="es-ES" altLang="es-MX" dirty="0"/>
              <a:t>Es buena idea </a:t>
            </a:r>
            <a:r>
              <a:rPr lang="es-ES" altLang="es-MX" dirty="0">
                <a:solidFill>
                  <a:srgbClr val="0066FF"/>
                </a:solidFill>
              </a:rPr>
              <a:t>codificar</a:t>
            </a:r>
            <a:r>
              <a:rPr lang="es-ES" altLang="es-MX" dirty="0"/>
              <a:t> las variables como números para poder procesarlas con facilidad.</a:t>
            </a:r>
          </a:p>
          <a:p>
            <a:pPr>
              <a:lnSpc>
                <a:spcPct val="80000"/>
              </a:lnSpc>
            </a:pPr>
            <a:endParaRPr lang="es-ES" altLang="es-MX" dirty="0"/>
          </a:p>
          <a:p>
            <a:pPr>
              <a:lnSpc>
                <a:spcPct val="80000"/>
              </a:lnSpc>
            </a:pPr>
            <a:r>
              <a:rPr lang="es-ES" altLang="es-MX" dirty="0"/>
              <a:t>Es conveniente asignar “</a:t>
            </a:r>
            <a:r>
              <a:rPr lang="es-ES" altLang="es-MX" dirty="0">
                <a:solidFill>
                  <a:srgbClr val="0066FF"/>
                </a:solidFill>
              </a:rPr>
              <a:t>etiquetas</a:t>
            </a:r>
            <a:r>
              <a:rPr lang="es-ES" altLang="es-MX" dirty="0"/>
              <a:t>” a los valores de las variables para recordar qué significan los códigos numéricos.</a:t>
            </a:r>
          </a:p>
          <a:p>
            <a:pPr>
              <a:lnSpc>
                <a:spcPct val="80000"/>
              </a:lnSpc>
            </a:pPr>
            <a:endParaRPr lang="es-ES" altLang="es-MX" dirty="0"/>
          </a:p>
          <a:p>
            <a:pPr lvl="1">
              <a:lnSpc>
                <a:spcPct val="80000"/>
              </a:lnSpc>
            </a:pPr>
            <a:r>
              <a:rPr lang="es-ES" altLang="es-MX" sz="1600" dirty="0">
                <a:solidFill>
                  <a:srgbClr val="0066FF"/>
                </a:solidFill>
              </a:rPr>
              <a:t>Sexo</a:t>
            </a:r>
            <a:r>
              <a:rPr lang="es-ES" altLang="es-MX" sz="1600" dirty="0">
                <a:solidFill>
                  <a:srgbClr val="339933"/>
                </a:solidFill>
              </a:rPr>
              <a:t> </a:t>
            </a:r>
            <a:r>
              <a:rPr lang="es-ES" altLang="es-MX" sz="1600" dirty="0"/>
              <a:t>(</a:t>
            </a:r>
            <a:r>
              <a:rPr lang="es-ES" altLang="es-MX" sz="1600" dirty="0" err="1"/>
              <a:t>Cualit</a:t>
            </a:r>
            <a:r>
              <a:rPr lang="es-ES" altLang="es-MX" sz="1600" dirty="0"/>
              <a:t>: Códigos arbitrarios)</a:t>
            </a:r>
          </a:p>
          <a:p>
            <a:pPr lvl="2">
              <a:lnSpc>
                <a:spcPct val="80000"/>
              </a:lnSpc>
            </a:pPr>
            <a:r>
              <a:rPr lang="es-ES" altLang="es-MX" sz="1600" dirty="0"/>
              <a:t>1 = Hombre</a:t>
            </a:r>
          </a:p>
          <a:p>
            <a:pPr lvl="2">
              <a:lnSpc>
                <a:spcPct val="80000"/>
              </a:lnSpc>
            </a:pPr>
            <a:r>
              <a:rPr lang="es-ES" altLang="es-MX" sz="1600" dirty="0"/>
              <a:t>2 = Mujer</a:t>
            </a:r>
          </a:p>
          <a:p>
            <a:pPr lvl="2">
              <a:lnSpc>
                <a:spcPct val="80000"/>
              </a:lnSpc>
            </a:pPr>
            <a:endParaRPr lang="es-ES" altLang="es-MX" sz="1600" dirty="0"/>
          </a:p>
          <a:p>
            <a:pPr lvl="1">
              <a:lnSpc>
                <a:spcPct val="80000"/>
              </a:lnSpc>
            </a:pPr>
            <a:r>
              <a:rPr lang="es-ES" altLang="es-MX" sz="1600" dirty="0">
                <a:solidFill>
                  <a:srgbClr val="0066FF"/>
                </a:solidFill>
              </a:rPr>
              <a:t>Raza</a:t>
            </a:r>
            <a:r>
              <a:rPr lang="es-ES" altLang="es-MX" sz="1600" dirty="0">
                <a:solidFill>
                  <a:srgbClr val="339933"/>
                </a:solidFill>
              </a:rPr>
              <a:t> </a:t>
            </a:r>
            <a:r>
              <a:rPr lang="es-ES" altLang="es-MX" sz="1600" dirty="0"/>
              <a:t>(</a:t>
            </a:r>
            <a:r>
              <a:rPr lang="es-ES" altLang="es-MX" sz="1600" dirty="0" err="1"/>
              <a:t>Cualit</a:t>
            </a:r>
            <a:r>
              <a:rPr lang="es-ES" altLang="es-MX" sz="1600" dirty="0"/>
              <a:t>: Códigos arbitrarios)</a:t>
            </a:r>
            <a:endParaRPr lang="es-ES" altLang="es-MX" sz="1600" dirty="0">
              <a:solidFill>
                <a:srgbClr val="339933"/>
              </a:solidFill>
            </a:endParaRPr>
          </a:p>
          <a:p>
            <a:pPr lvl="2">
              <a:lnSpc>
                <a:spcPct val="80000"/>
              </a:lnSpc>
            </a:pPr>
            <a:r>
              <a:rPr lang="es-ES" altLang="es-MX" sz="1600" dirty="0"/>
              <a:t>1 = Blanca</a:t>
            </a:r>
          </a:p>
          <a:p>
            <a:pPr lvl="2">
              <a:lnSpc>
                <a:spcPct val="80000"/>
              </a:lnSpc>
            </a:pPr>
            <a:r>
              <a:rPr lang="es-ES" altLang="es-MX" sz="1600" dirty="0"/>
              <a:t>2 = Negra,...</a:t>
            </a:r>
          </a:p>
          <a:p>
            <a:pPr lvl="2">
              <a:lnSpc>
                <a:spcPct val="80000"/>
              </a:lnSpc>
            </a:pPr>
            <a:endParaRPr lang="es-ES" altLang="es-MX" sz="1600" dirty="0"/>
          </a:p>
          <a:p>
            <a:pPr lvl="1">
              <a:lnSpc>
                <a:spcPct val="80000"/>
              </a:lnSpc>
            </a:pPr>
            <a:r>
              <a:rPr lang="es-ES" altLang="es-MX" sz="1600" dirty="0">
                <a:solidFill>
                  <a:srgbClr val="0066FF"/>
                </a:solidFill>
              </a:rPr>
              <a:t>Felicidad</a:t>
            </a:r>
            <a:r>
              <a:rPr lang="es-ES" altLang="es-MX" sz="1600" dirty="0">
                <a:solidFill>
                  <a:srgbClr val="339933"/>
                </a:solidFill>
              </a:rPr>
              <a:t> </a:t>
            </a:r>
            <a:r>
              <a:rPr lang="es-ES" altLang="es-MX" sz="1600" dirty="0"/>
              <a:t>Ordinal: Respetar un orden al codificar.</a:t>
            </a:r>
          </a:p>
          <a:p>
            <a:pPr lvl="2">
              <a:lnSpc>
                <a:spcPct val="80000"/>
              </a:lnSpc>
            </a:pPr>
            <a:r>
              <a:rPr lang="es-ES" altLang="es-MX" sz="1600" dirty="0"/>
              <a:t>1 = Muy feliz</a:t>
            </a:r>
          </a:p>
          <a:p>
            <a:pPr lvl="2">
              <a:lnSpc>
                <a:spcPct val="80000"/>
              </a:lnSpc>
            </a:pPr>
            <a:r>
              <a:rPr lang="es-ES" altLang="es-MX" sz="1600" dirty="0"/>
              <a:t>2 = Bastante feliz</a:t>
            </a:r>
          </a:p>
          <a:p>
            <a:pPr lvl="2">
              <a:lnSpc>
                <a:spcPct val="80000"/>
              </a:lnSpc>
            </a:pPr>
            <a:r>
              <a:rPr lang="es-ES" altLang="es-MX" sz="1600" dirty="0"/>
              <a:t>3 = No demasiado feliz</a:t>
            </a:r>
          </a:p>
          <a:p>
            <a:pPr lvl="2">
              <a:lnSpc>
                <a:spcPct val="80000"/>
              </a:lnSpc>
            </a:pPr>
            <a:endParaRPr lang="es-ES" altLang="es-MX" sz="1600" dirty="0"/>
          </a:p>
          <a:p>
            <a:pPr>
              <a:lnSpc>
                <a:spcPct val="80000"/>
              </a:lnSpc>
            </a:pPr>
            <a:r>
              <a:rPr lang="es-ES" altLang="es-MX" dirty="0"/>
              <a:t>Se pueden asignar códigos a respuestas especiales como</a:t>
            </a:r>
          </a:p>
          <a:p>
            <a:pPr>
              <a:lnSpc>
                <a:spcPct val="80000"/>
              </a:lnSpc>
            </a:pPr>
            <a:endParaRPr lang="es-ES" altLang="es-MX" dirty="0"/>
          </a:p>
          <a:p>
            <a:pPr lvl="2">
              <a:lnSpc>
                <a:spcPct val="80000"/>
              </a:lnSpc>
            </a:pPr>
            <a:r>
              <a:rPr lang="es-ES" altLang="es-MX" sz="1600" dirty="0"/>
              <a:t>0 = No sabe</a:t>
            </a:r>
          </a:p>
          <a:p>
            <a:pPr lvl="2">
              <a:lnSpc>
                <a:spcPct val="80000"/>
              </a:lnSpc>
            </a:pPr>
            <a:r>
              <a:rPr lang="es-ES" altLang="es-MX" sz="1600" dirty="0"/>
              <a:t>99 = No contesta...</a:t>
            </a:r>
          </a:p>
          <a:p>
            <a:pPr lvl="2">
              <a:lnSpc>
                <a:spcPct val="80000"/>
              </a:lnSpc>
            </a:pPr>
            <a:endParaRPr lang="es-ES" altLang="es-MX" sz="1600" dirty="0"/>
          </a:p>
          <a:p>
            <a:pPr>
              <a:lnSpc>
                <a:spcPct val="80000"/>
              </a:lnSpc>
            </a:pPr>
            <a:r>
              <a:rPr lang="es-ES" altLang="es-MX" dirty="0"/>
              <a:t>Estas situaciones deberán ser tenidas en cuentas en el análisis. </a:t>
            </a:r>
            <a:r>
              <a:rPr lang="es-ES" altLang="es-MX" dirty="0">
                <a:solidFill>
                  <a:srgbClr val="CC3300"/>
                </a:solidFill>
              </a:rPr>
              <a:t>Datos perdidos</a:t>
            </a:r>
            <a:r>
              <a:rPr lang="es-ES" altLang="es-MX" dirty="0"/>
              <a:t> (‘</a:t>
            </a:r>
            <a:r>
              <a:rPr lang="es-ES" altLang="es-MX" dirty="0" err="1"/>
              <a:t>missing</a:t>
            </a:r>
            <a:r>
              <a:rPr lang="es-ES" altLang="es-MX" dirty="0"/>
              <a:t> data’)</a:t>
            </a:r>
          </a:p>
        </p:txBody>
      </p:sp>
      <p:sp>
        <p:nvSpPr>
          <p:cNvPr id="2" name="1 Marcador de número de diapositiva"/>
          <p:cNvSpPr>
            <a:spLocks noGrp="1"/>
          </p:cNvSpPr>
          <p:nvPr>
            <p:ph type="sldNum" sz="quarter" idx="11"/>
          </p:nvPr>
        </p:nvSpPr>
        <p:spPr>
          <a:xfrm>
            <a:off x="8203590" y="5274129"/>
            <a:ext cx="527539" cy="276999"/>
          </a:xfrm>
        </p:spPr>
        <p:txBody>
          <a:bodyPr/>
          <a:lstStyle/>
          <a:p>
            <a:fld id="{92842BF8-0119-485E-B147-16EAC3BC8828}" type="slidenum">
              <a:rPr lang="es-ES" altLang="es-MX" smtClean="0"/>
              <a:pPr/>
              <a:t>18</a:t>
            </a:fld>
            <a:endParaRPr lang="es-ES" altLang="es-MX" dirty="0"/>
          </a:p>
        </p:txBody>
      </p:sp>
    </p:spTree>
    <p:extLst>
      <p:ext uri="{BB962C8B-B14F-4D97-AF65-F5344CB8AC3E}">
        <p14:creationId xmlns:p14="http://schemas.microsoft.com/office/powerpoint/2010/main" val="1127012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8011">
                                            <p:txEl>
                                              <p:pRg st="2" end="2"/>
                                            </p:txEl>
                                          </p:spTgt>
                                        </p:tgtEl>
                                        <p:attrNameLst>
                                          <p:attrName>style.visibility</p:attrName>
                                        </p:attrNameLst>
                                      </p:cBhvr>
                                      <p:to>
                                        <p:strVal val="visible"/>
                                      </p:to>
                                    </p:set>
                                    <p:animEffect transition="in" filter="fade">
                                      <p:cBhvr>
                                        <p:cTn id="7" dur="1000"/>
                                        <p:tgtEl>
                                          <p:spTgt spid="128011">
                                            <p:txEl>
                                              <p:pRg st="2" end="2"/>
                                            </p:txEl>
                                          </p:spTgt>
                                        </p:tgtEl>
                                      </p:cBhvr>
                                    </p:animEffect>
                                    <p:anim calcmode="lin" valueType="num">
                                      <p:cBhvr>
                                        <p:cTn id="8" dur="1000" fill="hold"/>
                                        <p:tgtEl>
                                          <p:spTgt spid="1280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28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8011">
                                            <p:txEl>
                                              <p:pRg st="4" end="4"/>
                                            </p:txEl>
                                          </p:spTgt>
                                        </p:tgtEl>
                                        <p:attrNameLst>
                                          <p:attrName>style.visibility</p:attrName>
                                        </p:attrNameLst>
                                      </p:cBhvr>
                                      <p:to>
                                        <p:strVal val="visible"/>
                                      </p:to>
                                    </p:set>
                                    <p:animEffect transition="in" filter="fade">
                                      <p:cBhvr>
                                        <p:cTn id="14" dur="1000"/>
                                        <p:tgtEl>
                                          <p:spTgt spid="128011">
                                            <p:txEl>
                                              <p:pRg st="4" end="4"/>
                                            </p:txEl>
                                          </p:spTgt>
                                        </p:tgtEl>
                                      </p:cBhvr>
                                    </p:animEffect>
                                    <p:anim calcmode="lin" valueType="num">
                                      <p:cBhvr>
                                        <p:cTn id="15" dur="1000" fill="hold"/>
                                        <p:tgtEl>
                                          <p:spTgt spid="12801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28011">
                                            <p:txEl>
                                              <p:pRg st="4" end="4"/>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42" presetClass="entr" presetSubtype="0" fill="hold" nodeType="afterEffect">
                                  <p:stCondLst>
                                    <p:cond delay="0"/>
                                  </p:stCondLst>
                                  <p:childTnLst>
                                    <p:set>
                                      <p:cBhvr>
                                        <p:cTn id="19" dur="1" fill="hold">
                                          <p:stCondLst>
                                            <p:cond delay="0"/>
                                          </p:stCondLst>
                                        </p:cTn>
                                        <p:tgtEl>
                                          <p:spTgt spid="128011">
                                            <p:txEl>
                                              <p:pRg st="5" end="5"/>
                                            </p:txEl>
                                          </p:spTgt>
                                        </p:tgtEl>
                                        <p:attrNameLst>
                                          <p:attrName>style.visibility</p:attrName>
                                        </p:attrNameLst>
                                      </p:cBhvr>
                                      <p:to>
                                        <p:strVal val="visible"/>
                                      </p:to>
                                    </p:set>
                                    <p:animEffect transition="in" filter="fade">
                                      <p:cBhvr>
                                        <p:cTn id="20" dur="1000"/>
                                        <p:tgtEl>
                                          <p:spTgt spid="128011">
                                            <p:txEl>
                                              <p:pRg st="5" end="5"/>
                                            </p:txEl>
                                          </p:spTgt>
                                        </p:tgtEl>
                                      </p:cBhvr>
                                    </p:animEffect>
                                    <p:anim calcmode="lin" valueType="num">
                                      <p:cBhvr>
                                        <p:cTn id="21" dur="1000" fill="hold"/>
                                        <p:tgtEl>
                                          <p:spTgt spid="128011">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128011">
                                            <p:txEl>
                                              <p:pRg st="5" end="5"/>
                                            </p:txEl>
                                          </p:spTgt>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42" presetClass="entr" presetSubtype="0" fill="hold" nodeType="afterEffect">
                                  <p:stCondLst>
                                    <p:cond delay="0"/>
                                  </p:stCondLst>
                                  <p:childTnLst>
                                    <p:set>
                                      <p:cBhvr>
                                        <p:cTn id="25" dur="1" fill="hold">
                                          <p:stCondLst>
                                            <p:cond delay="0"/>
                                          </p:stCondLst>
                                        </p:cTn>
                                        <p:tgtEl>
                                          <p:spTgt spid="128011">
                                            <p:txEl>
                                              <p:pRg st="6" end="6"/>
                                            </p:txEl>
                                          </p:spTgt>
                                        </p:tgtEl>
                                        <p:attrNameLst>
                                          <p:attrName>style.visibility</p:attrName>
                                        </p:attrNameLst>
                                      </p:cBhvr>
                                      <p:to>
                                        <p:strVal val="visible"/>
                                      </p:to>
                                    </p:set>
                                    <p:animEffect transition="in" filter="fade">
                                      <p:cBhvr>
                                        <p:cTn id="26" dur="1000"/>
                                        <p:tgtEl>
                                          <p:spTgt spid="128011">
                                            <p:txEl>
                                              <p:pRg st="6" end="6"/>
                                            </p:txEl>
                                          </p:spTgt>
                                        </p:tgtEl>
                                      </p:cBhvr>
                                    </p:animEffect>
                                    <p:anim calcmode="lin" valueType="num">
                                      <p:cBhvr>
                                        <p:cTn id="27" dur="1000" fill="hold"/>
                                        <p:tgtEl>
                                          <p:spTgt spid="128011">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280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28011">
                                            <p:txEl>
                                              <p:pRg st="8" end="8"/>
                                            </p:txEl>
                                          </p:spTgt>
                                        </p:tgtEl>
                                        <p:attrNameLst>
                                          <p:attrName>style.visibility</p:attrName>
                                        </p:attrNameLst>
                                      </p:cBhvr>
                                      <p:to>
                                        <p:strVal val="visible"/>
                                      </p:to>
                                    </p:set>
                                    <p:animEffect transition="in" filter="fade">
                                      <p:cBhvr>
                                        <p:cTn id="33" dur="1000"/>
                                        <p:tgtEl>
                                          <p:spTgt spid="128011">
                                            <p:txEl>
                                              <p:pRg st="8" end="8"/>
                                            </p:txEl>
                                          </p:spTgt>
                                        </p:tgtEl>
                                      </p:cBhvr>
                                    </p:animEffect>
                                    <p:anim calcmode="lin" valueType="num">
                                      <p:cBhvr>
                                        <p:cTn id="34" dur="1000" fill="hold"/>
                                        <p:tgtEl>
                                          <p:spTgt spid="1280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28011">
                                            <p:txEl>
                                              <p:pRg st="8" end="8"/>
                                            </p:txEl>
                                          </p:spTgt>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1000"/>
                            </p:stCondLst>
                            <p:childTnLst>
                              <p:par>
                                <p:cTn id="37" presetID="42" presetClass="entr" presetSubtype="0" fill="hold" nodeType="afterEffect">
                                  <p:stCondLst>
                                    <p:cond delay="0"/>
                                  </p:stCondLst>
                                  <p:childTnLst>
                                    <p:set>
                                      <p:cBhvr>
                                        <p:cTn id="38" dur="1" fill="hold">
                                          <p:stCondLst>
                                            <p:cond delay="0"/>
                                          </p:stCondLst>
                                        </p:cTn>
                                        <p:tgtEl>
                                          <p:spTgt spid="128011">
                                            <p:txEl>
                                              <p:pRg st="9" end="9"/>
                                            </p:txEl>
                                          </p:spTgt>
                                        </p:tgtEl>
                                        <p:attrNameLst>
                                          <p:attrName>style.visibility</p:attrName>
                                        </p:attrNameLst>
                                      </p:cBhvr>
                                      <p:to>
                                        <p:strVal val="visible"/>
                                      </p:to>
                                    </p:set>
                                    <p:animEffect transition="in" filter="fade">
                                      <p:cBhvr>
                                        <p:cTn id="39" dur="1000"/>
                                        <p:tgtEl>
                                          <p:spTgt spid="128011">
                                            <p:txEl>
                                              <p:pRg st="9" end="9"/>
                                            </p:txEl>
                                          </p:spTgt>
                                        </p:tgtEl>
                                      </p:cBhvr>
                                    </p:animEffect>
                                    <p:anim calcmode="lin" valueType="num">
                                      <p:cBhvr>
                                        <p:cTn id="40" dur="1000" fill="hold"/>
                                        <p:tgtEl>
                                          <p:spTgt spid="128011">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128011">
                                            <p:txEl>
                                              <p:pRg st="9" end="9"/>
                                            </p:txEl>
                                          </p:spTgt>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2000"/>
                            </p:stCondLst>
                            <p:childTnLst>
                              <p:par>
                                <p:cTn id="43" presetID="42" presetClass="entr" presetSubtype="0" fill="hold" nodeType="afterEffect">
                                  <p:stCondLst>
                                    <p:cond delay="0"/>
                                  </p:stCondLst>
                                  <p:childTnLst>
                                    <p:set>
                                      <p:cBhvr>
                                        <p:cTn id="44" dur="1" fill="hold">
                                          <p:stCondLst>
                                            <p:cond delay="0"/>
                                          </p:stCondLst>
                                        </p:cTn>
                                        <p:tgtEl>
                                          <p:spTgt spid="128011">
                                            <p:txEl>
                                              <p:pRg st="10" end="10"/>
                                            </p:txEl>
                                          </p:spTgt>
                                        </p:tgtEl>
                                        <p:attrNameLst>
                                          <p:attrName>style.visibility</p:attrName>
                                        </p:attrNameLst>
                                      </p:cBhvr>
                                      <p:to>
                                        <p:strVal val="visible"/>
                                      </p:to>
                                    </p:set>
                                    <p:animEffect transition="in" filter="fade">
                                      <p:cBhvr>
                                        <p:cTn id="45" dur="1000"/>
                                        <p:tgtEl>
                                          <p:spTgt spid="128011">
                                            <p:txEl>
                                              <p:pRg st="10" end="10"/>
                                            </p:txEl>
                                          </p:spTgt>
                                        </p:tgtEl>
                                      </p:cBhvr>
                                    </p:animEffect>
                                    <p:anim calcmode="lin" valueType="num">
                                      <p:cBhvr>
                                        <p:cTn id="46" dur="1000" fill="hold"/>
                                        <p:tgtEl>
                                          <p:spTgt spid="128011">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12801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128011">
                                            <p:txEl>
                                              <p:pRg st="12" end="12"/>
                                            </p:txEl>
                                          </p:spTgt>
                                        </p:tgtEl>
                                        <p:attrNameLst>
                                          <p:attrName>style.visibility</p:attrName>
                                        </p:attrNameLst>
                                      </p:cBhvr>
                                      <p:to>
                                        <p:strVal val="visible"/>
                                      </p:to>
                                    </p:set>
                                    <p:animEffect transition="in" filter="fade">
                                      <p:cBhvr>
                                        <p:cTn id="52" dur="1000"/>
                                        <p:tgtEl>
                                          <p:spTgt spid="128011">
                                            <p:txEl>
                                              <p:pRg st="12" end="12"/>
                                            </p:txEl>
                                          </p:spTgt>
                                        </p:tgtEl>
                                      </p:cBhvr>
                                    </p:animEffect>
                                    <p:anim calcmode="lin" valueType="num">
                                      <p:cBhvr>
                                        <p:cTn id="53" dur="1000" fill="hold"/>
                                        <p:tgtEl>
                                          <p:spTgt spid="128011">
                                            <p:txEl>
                                              <p:pRg st="12" end="12"/>
                                            </p:txEl>
                                          </p:spTgt>
                                        </p:tgtEl>
                                        <p:attrNameLst>
                                          <p:attrName>ppt_x</p:attrName>
                                        </p:attrNameLst>
                                      </p:cBhvr>
                                      <p:tavLst>
                                        <p:tav tm="0">
                                          <p:val>
                                            <p:strVal val="#ppt_x"/>
                                          </p:val>
                                        </p:tav>
                                        <p:tav tm="100000">
                                          <p:val>
                                            <p:strVal val="#ppt_x"/>
                                          </p:val>
                                        </p:tav>
                                      </p:tavLst>
                                    </p:anim>
                                    <p:anim calcmode="lin" valueType="num">
                                      <p:cBhvr>
                                        <p:cTn id="54" dur="1000" fill="hold"/>
                                        <p:tgtEl>
                                          <p:spTgt spid="128011">
                                            <p:txEl>
                                              <p:pRg st="12" end="12"/>
                                            </p:txEl>
                                          </p:spTgt>
                                        </p:tgtEl>
                                        <p:attrNameLst>
                                          <p:attrName>ppt_y</p:attrName>
                                        </p:attrNameLst>
                                      </p:cBhvr>
                                      <p:tavLst>
                                        <p:tav tm="0">
                                          <p:val>
                                            <p:strVal val="#ppt_y+.1"/>
                                          </p:val>
                                        </p:tav>
                                        <p:tav tm="100000">
                                          <p:val>
                                            <p:strVal val="#ppt_y"/>
                                          </p:val>
                                        </p:tav>
                                      </p:tavLst>
                                    </p:anim>
                                  </p:childTnLst>
                                </p:cTn>
                              </p:par>
                            </p:childTnLst>
                          </p:cTn>
                        </p:par>
                        <p:par>
                          <p:cTn id="55" fill="hold" nodeType="afterGroup">
                            <p:stCondLst>
                              <p:cond delay="1000"/>
                            </p:stCondLst>
                            <p:childTnLst>
                              <p:par>
                                <p:cTn id="56" presetID="42" presetClass="entr" presetSubtype="0" fill="hold" nodeType="afterEffect">
                                  <p:stCondLst>
                                    <p:cond delay="0"/>
                                  </p:stCondLst>
                                  <p:childTnLst>
                                    <p:set>
                                      <p:cBhvr>
                                        <p:cTn id="57" dur="1" fill="hold">
                                          <p:stCondLst>
                                            <p:cond delay="0"/>
                                          </p:stCondLst>
                                        </p:cTn>
                                        <p:tgtEl>
                                          <p:spTgt spid="128011">
                                            <p:txEl>
                                              <p:pRg st="13" end="13"/>
                                            </p:txEl>
                                          </p:spTgt>
                                        </p:tgtEl>
                                        <p:attrNameLst>
                                          <p:attrName>style.visibility</p:attrName>
                                        </p:attrNameLst>
                                      </p:cBhvr>
                                      <p:to>
                                        <p:strVal val="visible"/>
                                      </p:to>
                                    </p:set>
                                    <p:animEffect transition="in" filter="fade">
                                      <p:cBhvr>
                                        <p:cTn id="58" dur="1000"/>
                                        <p:tgtEl>
                                          <p:spTgt spid="128011">
                                            <p:txEl>
                                              <p:pRg st="13" end="13"/>
                                            </p:txEl>
                                          </p:spTgt>
                                        </p:tgtEl>
                                      </p:cBhvr>
                                    </p:animEffect>
                                    <p:anim calcmode="lin" valueType="num">
                                      <p:cBhvr>
                                        <p:cTn id="59" dur="1000" fill="hold"/>
                                        <p:tgtEl>
                                          <p:spTgt spid="128011">
                                            <p:txEl>
                                              <p:pRg st="13" end="13"/>
                                            </p:txEl>
                                          </p:spTgt>
                                        </p:tgtEl>
                                        <p:attrNameLst>
                                          <p:attrName>ppt_x</p:attrName>
                                        </p:attrNameLst>
                                      </p:cBhvr>
                                      <p:tavLst>
                                        <p:tav tm="0">
                                          <p:val>
                                            <p:strVal val="#ppt_x"/>
                                          </p:val>
                                        </p:tav>
                                        <p:tav tm="100000">
                                          <p:val>
                                            <p:strVal val="#ppt_x"/>
                                          </p:val>
                                        </p:tav>
                                      </p:tavLst>
                                    </p:anim>
                                    <p:anim calcmode="lin" valueType="num">
                                      <p:cBhvr>
                                        <p:cTn id="60" dur="1000" fill="hold"/>
                                        <p:tgtEl>
                                          <p:spTgt spid="128011">
                                            <p:txEl>
                                              <p:pRg st="13" end="13"/>
                                            </p:txEl>
                                          </p:spTgt>
                                        </p:tgtEl>
                                        <p:attrNameLst>
                                          <p:attrName>ppt_y</p:attrName>
                                        </p:attrNameLst>
                                      </p:cBhvr>
                                      <p:tavLst>
                                        <p:tav tm="0">
                                          <p:val>
                                            <p:strVal val="#ppt_y+.1"/>
                                          </p:val>
                                        </p:tav>
                                        <p:tav tm="100000">
                                          <p:val>
                                            <p:strVal val="#ppt_y"/>
                                          </p:val>
                                        </p:tav>
                                      </p:tavLst>
                                    </p:anim>
                                  </p:childTnLst>
                                </p:cTn>
                              </p:par>
                            </p:childTnLst>
                          </p:cTn>
                        </p:par>
                        <p:par>
                          <p:cTn id="61" fill="hold" nodeType="afterGroup">
                            <p:stCondLst>
                              <p:cond delay="2000"/>
                            </p:stCondLst>
                            <p:childTnLst>
                              <p:par>
                                <p:cTn id="62" presetID="42" presetClass="entr" presetSubtype="0" fill="hold" nodeType="afterEffect">
                                  <p:stCondLst>
                                    <p:cond delay="0"/>
                                  </p:stCondLst>
                                  <p:childTnLst>
                                    <p:set>
                                      <p:cBhvr>
                                        <p:cTn id="63" dur="1" fill="hold">
                                          <p:stCondLst>
                                            <p:cond delay="0"/>
                                          </p:stCondLst>
                                        </p:cTn>
                                        <p:tgtEl>
                                          <p:spTgt spid="128011">
                                            <p:txEl>
                                              <p:pRg st="14" end="14"/>
                                            </p:txEl>
                                          </p:spTgt>
                                        </p:tgtEl>
                                        <p:attrNameLst>
                                          <p:attrName>style.visibility</p:attrName>
                                        </p:attrNameLst>
                                      </p:cBhvr>
                                      <p:to>
                                        <p:strVal val="visible"/>
                                      </p:to>
                                    </p:set>
                                    <p:animEffect transition="in" filter="fade">
                                      <p:cBhvr>
                                        <p:cTn id="64" dur="1000"/>
                                        <p:tgtEl>
                                          <p:spTgt spid="128011">
                                            <p:txEl>
                                              <p:pRg st="14" end="14"/>
                                            </p:txEl>
                                          </p:spTgt>
                                        </p:tgtEl>
                                      </p:cBhvr>
                                    </p:animEffect>
                                    <p:anim calcmode="lin" valueType="num">
                                      <p:cBhvr>
                                        <p:cTn id="65" dur="1000" fill="hold"/>
                                        <p:tgtEl>
                                          <p:spTgt spid="128011">
                                            <p:txEl>
                                              <p:pRg st="14" end="14"/>
                                            </p:txEl>
                                          </p:spTgt>
                                        </p:tgtEl>
                                        <p:attrNameLst>
                                          <p:attrName>ppt_x</p:attrName>
                                        </p:attrNameLst>
                                      </p:cBhvr>
                                      <p:tavLst>
                                        <p:tav tm="0">
                                          <p:val>
                                            <p:strVal val="#ppt_x"/>
                                          </p:val>
                                        </p:tav>
                                        <p:tav tm="100000">
                                          <p:val>
                                            <p:strVal val="#ppt_x"/>
                                          </p:val>
                                        </p:tav>
                                      </p:tavLst>
                                    </p:anim>
                                    <p:anim calcmode="lin" valueType="num">
                                      <p:cBhvr>
                                        <p:cTn id="66" dur="1000" fill="hold"/>
                                        <p:tgtEl>
                                          <p:spTgt spid="128011">
                                            <p:txEl>
                                              <p:pRg st="14" end="14"/>
                                            </p:txEl>
                                          </p:spTgt>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000"/>
                            </p:stCondLst>
                            <p:childTnLst>
                              <p:par>
                                <p:cTn id="68" presetID="42" presetClass="entr" presetSubtype="0" fill="hold" nodeType="afterEffect">
                                  <p:stCondLst>
                                    <p:cond delay="0"/>
                                  </p:stCondLst>
                                  <p:childTnLst>
                                    <p:set>
                                      <p:cBhvr>
                                        <p:cTn id="69" dur="1" fill="hold">
                                          <p:stCondLst>
                                            <p:cond delay="0"/>
                                          </p:stCondLst>
                                        </p:cTn>
                                        <p:tgtEl>
                                          <p:spTgt spid="128011">
                                            <p:txEl>
                                              <p:pRg st="15" end="15"/>
                                            </p:txEl>
                                          </p:spTgt>
                                        </p:tgtEl>
                                        <p:attrNameLst>
                                          <p:attrName>style.visibility</p:attrName>
                                        </p:attrNameLst>
                                      </p:cBhvr>
                                      <p:to>
                                        <p:strVal val="visible"/>
                                      </p:to>
                                    </p:set>
                                    <p:animEffect transition="in" filter="fade">
                                      <p:cBhvr>
                                        <p:cTn id="70" dur="1000"/>
                                        <p:tgtEl>
                                          <p:spTgt spid="128011">
                                            <p:txEl>
                                              <p:pRg st="15" end="15"/>
                                            </p:txEl>
                                          </p:spTgt>
                                        </p:tgtEl>
                                      </p:cBhvr>
                                    </p:animEffect>
                                    <p:anim calcmode="lin" valueType="num">
                                      <p:cBhvr>
                                        <p:cTn id="71" dur="1000" fill="hold"/>
                                        <p:tgtEl>
                                          <p:spTgt spid="128011">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128011">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2" presetClass="entr" presetSubtype="0" fill="hold" nodeType="clickEffect">
                                  <p:stCondLst>
                                    <p:cond delay="0"/>
                                  </p:stCondLst>
                                  <p:childTnLst>
                                    <p:set>
                                      <p:cBhvr>
                                        <p:cTn id="76" dur="1" fill="hold">
                                          <p:stCondLst>
                                            <p:cond delay="0"/>
                                          </p:stCondLst>
                                        </p:cTn>
                                        <p:tgtEl>
                                          <p:spTgt spid="128011">
                                            <p:txEl>
                                              <p:pRg st="17" end="17"/>
                                            </p:txEl>
                                          </p:spTgt>
                                        </p:tgtEl>
                                        <p:attrNameLst>
                                          <p:attrName>style.visibility</p:attrName>
                                        </p:attrNameLst>
                                      </p:cBhvr>
                                      <p:to>
                                        <p:strVal val="visible"/>
                                      </p:to>
                                    </p:set>
                                    <p:animEffect transition="in" filter="fade">
                                      <p:cBhvr>
                                        <p:cTn id="77" dur="1000"/>
                                        <p:tgtEl>
                                          <p:spTgt spid="128011">
                                            <p:txEl>
                                              <p:pRg st="17" end="17"/>
                                            </p:txEl>
                                          </p:spTgt>
                                        </p:tgtEl>
                                      </p:cBhvr>
                                    </p:animEffect>
                                    <p:anim calcmode="lin" valueType="num">
                                      <p:cBhvr>
                                        <p:cTn id="78" dur="1000" fill="hold"/>
                                        <p:tgtEl>
                                          <p:spTgt spid="128011">
                                            <p:txEl>
                                              <p:pRg st="17" end="17"/>
                                            </p:txEl>
                                          </p:spTgt>
                                        </p:tgtEl>
                                        <p:attrNameLst>
                                          <p:attrName>ppt_x</p:attrName>
                                        </p:attrNameLst>
                                      </p:cBhvr>
                                      <p:tavLst>
                                        <p:tav tm="0">
                                          <p:val>
                                            <p:strVal val="#ppt_x"/>
                                          </p:val>
                                        </p:tav>
                                        <p:tav tm="100000">
                                          <p:val>
                                            <p:strVal val="#ppt_x"/>
                                          </p:val>
                                        </p:tav>
                                      </p:tavLst>
                                    </p:anim>
                                    <p:anim calcmode="lin" valueType="num">
                                      <p:cBhvr>
                                        <p:cTn id="79" dur="1000" fill="hold"/>
                                        <p:tgtEl>
                                          <p:spTgt spid="128011">
                                            <p:txEl>
                                              <p:pRg st="17" end="17"/>
                                            </p:txEl>
                                          </p:spTgt>
                                        </p:tgtEl>
                                        <p:attrNameLst>
                                          <p:attrName>ppt_y</p:attrName>
                                        </p:attrNameLst>
                                      </p:cBhvr>
                                      <p:tavLst>
                                        <p:tav tm="0">
                                          <p:val>
                                            <p:strVal val="#ppt_y+.1"/>
                                          </p:val>
                                        </p:tav>
                                        <p:tav tm="100000">
                                          <p:val>
                                            <p:strVal val="#ppt_y"/>
                                          </p:val>
                                        </p:tav>
                                      </p:tavLst>
                                    </p:anim>
                                  </p:childTnLst>
                                </p:cTn>
                              </p:par>
                            </p:childTnLst>
                          </p:cTn>
                        </p:par>
                        <p:par>
                          <p:cTn id="80" fill="hold" nodeType="afterGroup">
                            <p:stCondLst>
                              <p:cond delay="1000"/>
                            </p:stCondLst>
                            <p:childTnLst>
                              <p:par>
                                <p:cTn id="81" presetID="42" presetClass="entr" presetSubtype="0" fill="hold" nodeType="afterEffect">
                                  <p:stCondLst>
                                    <p:cond delay="0"/>
                                  </p:stCondLst>
                                  <p:childTnLst>
                                    <p:set>
                                      <p:cBhvr>
                                        <p:cTn id="82" dur="1" fill="hold">
                                          <p:stCondLst>
                                            <p:cond delay="0"/>
                                          </p:stCondLst>
                                        </p:cTn>
                                        <p:tgtEl>
                                          <p:spTgt spid="128011">
                                            <p:txEl>
                                              <p:pRg st="19" end="19"/>
                                            </p:txEl>
                                          </p:spTgt>
                                        </p:tgtEl>
                                        <p:attrNameLst>
                                          <p:attrName>style.visibility</p:attrName>
                                        </p:attrNameLst>
                                      </p:cBhvr>
                                      <p:to>
                                        <p:strVal val="visible"/>
                                      </p:to>
                                    </p:set>
                                    <p:animEffect transition="in" filter="fade">
                                      <p:cBhvr>
                                        <p:cTn id="83" dur="1000"/>
                                        <p:tgtEl>
                                          <p:spTgt spid="128011">
                                            <p:txEl>
                                              <p:pRg st="19" end="19"/>
                                            </p:txEl>
                                          </p:spTgt>
                                        </p:tgtEl>
                                      </p:cBhvr>
                                    </p:animEffect>
                                    <p:anim calcmode="lin" valueType="num">
                                      <p:cBhvr>
                                        <p:cTn id="84" dur="1000" fill="hold"/>
                                        <p:tgtEl>
                                          <p:spTgt spid="128011">
                                            <p:txEl>
                                              <p:pRg st="19" end="19"/>
                                            </p:txEl>
                                          </p:spTgt>
                                        </p:tgtEl>
                                        <p:attrNameLst>
                                          <p:attrName>ppt_x</p:attrName>
                                        </p:attrNameLst>
                                      </p:cBhvr>
                                      <p:tavLst>
                                        <p:tav tm="0">
                                          <p:val>
                                            <p:strVal val="#ppt_x"/>
                                          </p:val>
                                        </p:tav>
                                        <p:tav tm="100000">
                                          <p:val>
                                            <p:strVal val="#ppt_x"/>
                                          </p:val>
                                        </p:tav>
                                      </p:tavLst>
                                    </p:anim>
                                    <p:anim calcmode="lin" valueType="num">
                                      <p:cBhvr>
                                        <p:cTn id="85" dur="1000" fill="hold"/>
                                        <p:tgtEl>
                                          <p:spTgt spid="128011">
                                            <p:txEl>
                                              <p:pRg st="19" end="19"/>
                                            </p:txEl>
                                          </p:spTgt>
                                        </p:tgtEl>
                                        <p:attrNameLst>
                                          <p:attrName>ppt_y</p:attrName>
                                        </p:attrNameLst>
                                      </p:cBhvr>
                                      <p:tavLst>
                                        <p:tav tm="0">
                                          <p:val>
                                            <p:strVal val="#ppt_y+.1"/>
                                          </p:val>
                                        </p:tav>
                                        <p:tav tm="100000">
                                          <p:val>
                                            <p:strVal val="#ppt_y"/>
                                          </p:val>
                                        </p:tav>
                                      </p:tavLst>
                                    </p:anim>
                                  </p:childTnLst>
                                </p:cTn>
                              </p:par>
                            </p:childTnLst>
                          </p:cTn>
                        </p:par>
                        <p:par>
                          <p:cTn id="86" fill="hold" nodeType="afterGroup">
                            <p:stCondLst>
                              <p:cond delay="2000"/>
                            </p:stCondLst>
                            <p:childTnLst>
                              <p:par>
                                <p:cTn id="87" presetID="42" presetClass="entr" presetSubtype="0" fill="hold" nodeType="afterEffect">
                                  <p:stCondLst>
                                    <p:cond delay="0"/>
                                  </p:stCondLst>
                                  <p:childTnLst>
                                    <p:set>
                                      <p:cBhvr>
                                        <p:cTn id="88" dur="1" fill="hold">
                                          <p:stCondLst>
                                            <p:cond delay="0"/>
                                          </p:stCondLst>
                                        </p:cTn>
                                        <p:tgtEl>
                                          <p:spTgt spid="128011">
                                            <p:txEl>
                                              <p:pRg st="20" end="20"/>
                                            </p:txEl>
                                          </p:spTgt>
                                        </p:tgtEl>
                                        <p:attrNameLst>
                                          <p:attrName>style.visibility</p:attrName>
                                        </p:attrNameLst>
                                      </p:cBhvr>
                                      <p:to>
                                        <p:strVal val="visible"/>
                                      </p:to>
                                    </p:set>
                                    <p:animEffect transition="in" filter="fade">
                                      <p:cBhvr>
                                        <p:cTn id="89" dur="1000"/>
                                        <p:tgtEl>
                                          <p:spTgt spid="128011">
                                            <p:txEl>
                                              <p:pRg st="20" end="20"/>
                                            </p:txEl>
                                          </p:spTgt>
                                        </p:tgtEl>
                                      </p:cBhvr>
                                    </p:animEffect>
                                    <p:anim calcmode="lin" valueType="num">
                                      <p:cBhvr>
                                        <p:cTn id="90" dur="1000" fill="hold"/>
                                        <p:tgtEl>
                                          <p:spTgt spid="128011">
                                            <p:txEl>
                                              <p:pRg st="20" end="20"/>
                                            </p:txEl>
                                          </p:spTgt>
                                        </p:tgtEl>
                                        <p:attrNameLst>
                                          <p:attrName>ppt_x</p:attrName>
                                        </p:attrNameLst>
                                      </p:cBhvr>
                                      <p:tavLst>
                                        <p:tav tm="0">
                                          <p:val>
                                            <p:strVal val="#ppt_x"/>
                                          </p:val>
                                        </p:tav>
                                        <p:tav tm="100000">
                                          <p:val>
                                            <p:strVal val="#ppt_x"/>
                                          </p:val>
                                        </p:tav>
                                      </p:tavLst>
                                    </p:anim>
                                    <p:anim calcmode="lin" valueType="num">
                                      <p:cBhvr>
                                        <p:cTn id="91" dur="1000" fill="hold"/>
                                        <p:tgtEl>
                                          <p:spTgt spid="128011">
                                            <p:txEl>
                                              <p:pRg st="20" end="20"/>
                                            </p:txEl>
                                          </p:spTgt>
                                        </p:tgtEl>
                                        <p:attrNameLst>
                                          <p:attrName>ppt_y</p:attrName>
                                        </p:attrNameLst>
                                      </p:cBhvr>
                                      <p:tavLst>
                                        <p:tav tm="0">
                                          <p:val>
                                            <p:strVal val="#ppt_y+.1"/>
                                          </p:val>
                                        </p:tav>
                                        <p:tav tm="100000">
                                          <p:val>
                                            <p:strVal val="#ppt_y"/>
                                          </p:val>
                                        </p:tav>
                                      </p:tavLst>
                                    </p:anim>
                                  </p:childTnLst>
                                </p:cTn>
                              </p:par>
                            </p:childTnLst>
                          </p:cTn>
                        </p:par>
                        <p:par>
                          <p:cTn id="92" fill="hold" nodeType="afterGroup">
                            <p:stCondLst>
                              <p:cond delay="3000"/>
                            </p:stCondLst>
                            <p:childTnLst>
                              <p:par>
                                <p:cTn id="93" presetID="42" presetClass="entr" presetSubtype="0" fill="hold" nodeType="afterEffect">
                                  <p:stCondLst>
                                    <p:cond delay="0"/>
                                  </p:stCondLst>
                                  <p:childTnLst>
                                    <p:set>
                                      <p:cBhvr>
                                        <p:cTn id="94" dur="1" fill="hold">
                                          <p:stCondLst>
                                            <p:cond delay="0"/>
                                          </p:stCondLst>
                                        </p:cTn>
                                        <p:tgtEl>
                                          <p:spTgt spid="128011">
                                            <p:txEl>
                                              <p:pRg st="22" end="22"/>
                                            </p:txEl>
                                          </p:spTgt>
                                        </p:tgtEl>
                                        <p:attrNameLst>
                                          <p:attrName>style.visibility</p:attrName>
                                        </p:attrNameLst>
                                      </p:cBhvr>
                                      <p:to>
                                        <p:strVal val="visible"/>
                                      </p:to>
                                    </p:set>
                                    <p:animEffect transition="in" filter="fade">
                                      <p:cBhvr>
                                        <p:cTn id="95" dur="1000"/>
                                        <p:tgtEl>
                                          <p:spTgt spid="128011">
                                            <p:txEl>
                                              <p:pRg st="22" end="22"/>
                                            </p:txEl>
                                          </p:spTgt>
                                        </p:tgtEl>
                                      </p:cBhvr>
                                    </p:animEffect>
                                    <p:anim calcmode="lin" valueType="num">
                                      <p:cBhvr>
                                        <p:cTn id="96" dur="1000" fill="hold"/>
                                        <p:tgtEl>
                                          <p:spTgt spid="128011">
                                            <p:txEl>
                                              <p:pRg st="22" end="22"/>
                                            </p:txEl>
                                          </p:spTgt>
                                        </p:tgtEl>
                                        <p:attrNameLst>
                                          <p:attrName>ppt_x</p:attrName>
                                        </p:attrNameLst>
                                      </p:cBhvr>
                                      <p:tavLst>
                                        <p:tav tm="0">
                                          <p:val>
                                            <p:strVal val="#ppt_x"/>
                                          </p:val>
                                        </p:tav>
                                        <p:tav tm="100000">
                                          <p:val>
                                            <p:strVal val="#ppt_x"/>
                                          </p:val>
                                        </p:tav>
                                      </p:tavLst>
                                    </p:anim>
                                    <p:anim calcmode="lin" valueType="num">
                                      <p:cBhvr>
                                        <p:cTn id="97" dur="1000" fill="hold"/>
                                        <p:tgtEl>
                                          <p:spTgt spid="128011">
                                            <p:txEl>
                                              <p:pRg st="22" end="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5" name="Rectangle 13"/>
          <p:cNvSpPr>
            <a:spLocks noGrp="1" noChangeArrowheads="1"/>
          </p:cNvSpPr>
          <p:nvPr>
            <p:ph type="body" sz="half" idx="1"/>
          </p:nvPr>
        </p:nvSpPr>
        <p:spPr>
          <a:xfrm>
            <a:off x="1397479" y="1066801"/>
            <a:ext cx="7377643" cy="1895638"/>
          </a:xfrm>
        </p:spPr>
        <p:txBody>
          <a:bodyPr>
            <a:noAutofit/>
          </a:bodyPr>
          <a:lstStyle/>
          <a:p>
            <a:pPr>
              <a:lnSpc>
                <a:spcPct val="130000"/>
              </a:lnSpc>
            </a:pPr>
            <a:r>
              <a:rPr lang="es-ES" altLang="es-MX" dirty="0"/>
              <a:t>Aunque se codifiquen como números, debemos recordar siempre el verdadero tipo de las variables y su significado cuando vayamos a usar programas de cálculo estadístico.</a:t>
            </a:r>
          </a:p>
          <a:p>
            <a:pPr>
              <a:lnSpc>
                <a:spcPct val="130000"/>
              </a:lnSpc>
            </a:pPr>
            <a:endParaRPr lang="es-ES" altLang="es-MX" dirty="0"/>
          </a:p>
          <a:p>
            <a:pPr>
              <a:lnSpc>
                <a:spcPct val="130000"/>
              </a:lnSpc>
            </a:pPr>
            <a:r>
              <a:rPr lang="es-ES" altLang="es-MX" dirty="0"/>
              <a:t>No todo está permitido con cualquier tipo de variable.</a:t>
            </a:r>
          </a:p>
        </p:txBody>
      </p:sp>
      <p:sp>
        <p:nvSpPr>
          <p:cNvPr id="2" name="1 Marcador de número de diapositiva"/>
          <p:cNvSpPr>
            <a:spLocks noGrp="1"/>
          </p:cNvSpPr>
          <p:nvPr>
            <p:ph type="sldNum" sz="quarter" idx="11"/>
          </p:nvPr>
        </p:nvSpPr>
        <p:spPr>
          <a:xfrm>
            <a:off x="8206002" y="5271601"/>
            <a:ext cx="527539" cy="276999"/>
          </a:xfrm>
        </p:spPr>
        <p:txBody>
          <a:bodyPr/>
          <a:lstStyle/>
          <a:p>
            <a:fld id="{60C7296B-E1FA-4EC7-A793-29293D9847F8}" type="slidenum">
              <a:rPr lang="es-ES" altLang="es-MX" smtClean="0"/>
              <a:pPr/>
              <a:t>19</a:t>
            </a:fld>
            <a:endParaRPr lang="es-ES" altLang="es-MX" dirty="0"/>
          </a:p>
        </p:txBody>
      </p:sp>
      <p:sp>
        <p:nvSpPr>
          <p:cNvPr id="9" name="Rectangle 3"/>
          <p:cNvSpPr txBox="1">
            <a:spLocks noChangeArrowheads="1"/>
          </p:cNvSpPr>
          <p:nvPr/>
        </p:nvSpPr>
        <p:spPr>
          <a:xfrm>
            <a:off x="1397479" y="3205792"/>
            <a:ext cx="6808523" cy="2065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altLang="es-MX" sz="1800" dirty="0"/>
              <a:t>Los posibles valores de una variable suelen denominarse </a:t>
            </a:r>
            <a:r>
              <a:rPr lang="es-ES" altLang="es-MX" sz="1800" dirty="0">
                <a:solidFill>
                  <a:srgbClr val="CC3300"/>
                </a:solidFill>
              </a:rPr>
              <a:t>modalidades</a:t>
            </a:r>
            <a:r>
              <a:rPr lang="es-ES" altLang="es-MX" sz="1800" dirty="0"/>
              <a:t>.</a:t>
            </a:r>
          </a:p>
          <a:p>
            <a:pPr>
              <a:lnSpc>
                <a:spcPct val="120000"/>
              </a:lnSpc>
            </a:pPr>
            <a:r>
              <a:rPr lang="es-ES" altLang="es-MX" sz="1800" dirty="0"/>
              <a:t>Las modalidades </a:t>
            </a:r>
            <a:r>
              <a:rPr lang="es-ES" altLang="es-MX" sz="2000" dirty="0"/>
              <a:t>pueden</a:t>
            </a:r>
            <a:r>
              <a:rPr lang="es-ES" altLang="es-MX" sz="1800" dirty="0"/>
              <a:t> agruparse en </a:t>
            </a:r>
            <a:r>
              <a:rPr lang="es-ES" altLang="es-MX" sz="1800" dirty="0">
                <a:solidFill>
                  <a:srgbClr val="CC3300"/>
                </a:solidFill>
              </a:rPr>
              <a:t>clases</a:t>
            </a:r>
            <a:r>
              <a:rPr lang="es-ES" altLang="es-MX" sz="1800" dirty="0"/>
              <a:t> (intervalos)</a:t>
            </a:r>
          </a:p>
          <a:p>
            <a:pPr lvl="1">
              <a:lnSpc>
                <a:spcPct val="120000"/>
              </a:lnSpc>
            </a:pPr>
            <a:r>
              <a:rPr lang="es-ES" altLang="es-MX" sz="1800" dirty="0"/>
              <a:t>Edades: </a:t>
            </a:r>
          </a:p>
          <a:p>
            <a:pPr lvl="2">
              <a:lnSpc>
                <a:spcPct val="120000"/>
              </a:lnSpc>
            </a:pPr>
            <a:r>
              <a:rPr lang="es-ES" altLang="es-MX" sz="1600" dirty="0"/>
              <a:t> Menos de 20 años, de 20 a 50 años, más de 50 años</a:t>
            </a:r>
          </a:p>
          <a:p>
            <a:pPr lvl="1">
              <a:lnSpc>
                <a:spcPct val="120000"/>
              </a:lnSpc>
            </a:pPr>
            <a:r>
              <a:rPr lang="es-ES" altLang="es-MX" sz="1800" dirty="0"/>
              <a:t>Hijos:</a:t>
            </a:r>
          </a:p>
          <a:p>
            <a:pPr lvl="2">
              <a:lnSpc>
                <a:spcPct val="120000"/>
              </a:lnSpc>
            </a:pPr>
            <a:r>
              <a:rPr lang="es-ES" altLang="es-MX" sz="1600" dirty="0"/>
              <a:t>Menos de 3 hijos, De 3 a 5, 6 o más hijos</a:t>
            </a:r>
          </a:p>
          <a:p>
            <a:pPr marL="685800" lvl="2" indent="0">
              <a:lnSpc>
                <a:spcPct val="120000"/>
              </a:lnSpc>
              <a:buNone/>
            </a:pPr>
            <a:endParaRPr lang="es-ES" altLang="es-MX" sz="1600" dirty="0"/>
          </a:p>
          <a:p>
            <a:pPr>
              <a:lnSpc>
                <a:spcPct val="120000"/>
              </a:lnSpc>
            </a:pPr>
            <a:endParaRPr lang="es-ES" altLang="es-MX" sz="1800" dirty="0"/>
          </a:p>
          <a:p>
            <a:pPr>
              <a:lnSpc>
                <a:spcPct val="120000"/>
              </a:lnSpc>
            </a:pPr>
            <a:endParaRPr lang="es-ES" altLang="es-MX" sz="1800" dirty="0"/>
          </a:p>
        </p:txBody>
      </p:sp>
    </p:spTree>
    <p:extLst>
      <p:ext uri="{BB962C8B-B14F-4D97-AF65-F5344CB8AC3E}">
        <p14:creationId xmlns:p14="http://schemas.microsoft.com/office/powerpoint/2010/main" val="104727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1000"/>
                                        <p:tgtEl>
                                          <p:spTgt spid="9">
                                            <p:txEl>
                                              <p:pRg st="2" end="2"/>
                                            </p:txEl>
                                          </p:spTgt>
                                        </p:tgtEl>
                                      </p:cBhvr>
                                    </p:animEffect>
                                    <p:anim calcmode="lin" valueType="num">
                                      <p:cBhvr>
                                        <p:cTn id="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1000"/>
                                        <p:tgtEl>
                                          <p:spTgt spid="9">
                                            <p:txEl>
                                              <p:pRg st="3" end="3"/>
                                            </p:txEl>
                                          </p:spTgt>
                                        </p:tgtEl>
                                      </p:cBhvr>
                                    </p:animEffect>
                                    <p:anim calcmode="lin" valueType="num">
                                      <p:cBhvr>
                                        <p:cTn id="1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1000"/>
                                        <p:tgtEl>
                                          <p:spTgt spid="9">
                                            <p:txEl>
                                              <p:pRg st="4" end="4"/>
                                            </p:txEl>
                                          </p:spTgt>
                                        </p:tgtEl>
                                      </p:cBhvr>
                                    </p:animEffect>
                                    <p:anim calcmode="lin" valueType="num">
                                      <p:cBhvr>
                                        <p:cTn id="1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1000"/>
                                        <p:tgtEl>
                                          <p:spTgt spid="9">
                                            <p:txEl>
                                              <p:pRg st="5" end="5"/>
                                            </p:txEl>
                                          </p:spTgt>
                                        </p:tgtEl>
                                      </p:cBhvr>
                                    </p:animEffect>
                                    <p:anim calcmode="lin" valueType="num">
                                      <p:cBhvr>
                                        <p:cTn id="2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119" y="279654"/>
            <a:ext cx="360616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97CD"/>
                </a:solidFill>
              </a:rPr>
              <a:t>Índice</a:t>
            </a:r>
            <a:r>
              <a:rPr sz="2800" spc="-20" dirty="0">
                <a:solidFill>
                  <a:srgbClr val="0097CD"/>
                </a:solidFill>
              </a:rPr>
              <a:t> </a:t>
            </a:r>
            <a:r>
              <a:rPr sz="2800" dirty="0">
                <a:solidFill>
                  <a:srgbClr val="0097CD"/>
                </a:solidFill>
              </a:rPr>
              <a:t>de</a:t>
            </a:r>
            <a:r>
              <a:rPr sz="2800" spc="-20" dirty="0">
                <a:solidFill>
                  <a:srgbClr val="0097CD"/>
                </a:solidFill>
              </a:rPr>
              <a:t> </a:t>
            </a:r>
            <a:r>
              <a:rPr sz="2800" dirty="0">
                <a:solidFill>
                  <a:srgbClr val="0097CD"/>
                </a:solidFill>
              </a:rPr>
              <a:t>la</a:t>
            </a:r>
            <a:r>
              <a:rPr sz="2800" spc="-15" dirty="0">
                <a:solidFill>
                  <a:srgbClr val="0097CD"/>
                </a:solidFill>
              </a:rPr>
              <a:t> </a:t>
            </a:r>
            <a:r>
              <a:rPr sz="2800" spc="-5" dirty="0">
                <a:solidFill>
                  <a:srgbClr val="0097CD"/>
                </a:solidFill>
              </a:rPr>
              <a:t>asignatura</a:t>
            </a:r>
            <a:endParaRPr sz="2800"/>
          </a:p>
        </p:txBody>
      </p:sp>
      <p:sp>
        <p:nvSpPr>
          <p:cNvPr id="3" name="object 3"/>
          <p:cNvSpPr txBox="1"/>
          <p:nvPr/>
        </p:nvSpPr>
        <p:spPr>
          <a:xfrm>
            <a:off x="545998" y="1823720"/>
            <a:ext cx="8225763" cy="3160481"/>
          </a:xfrm>
          <a:prstGeom prst="rect">
            <a:avLst/>
          </a:prstGeom>
        </p:spPr>
        <p:txBody>
          <a:bodyPr vert="horz" wrap="square" lIns="0" tIns="13335" rIns="0" bIns="0" rtlCol="0">
            <a:spAutoFit/>
          </a:bodyPr>
          <a:lstStyle/>
          <a:p>
            <a:pPr marL="386080" indent="-373380">
              <a:lnSpc>
                <a:spcPct val="100000"/>
              </a:lnSpc>
              <a:spcBef>
                <a:spcPts val="105"/>
              </a:spcBef>
              <a:buSzPct val="50000"/>
              <a:buChar char="►"/>
              <a:tabLst>
                <a:tab pos="385445" algn="l"/>
                <a:tab pos="386080" algn="l"/>
              </a:tabLst>
            </a:pPr>
            <a:r>
              <a:rPr sz="2000" dirty="0">
                <a:solidFill>
                  <a:srgbClr val="0097CD"/>
                </a:solidFill>
                <a:latin typeface="Arial"/>
                <a:cs typeface="Arial"/>
              </a:rPr>
              <a:t>¿Qué</a:t>
            </a:r>
            <a:r>
              <a:rPr sz="2000" spc="-40" dirty="0">
                <a:solidFill>
                  <a:srgbClr val="0097CD"/>
                </a:solidFill>
                <a:latin typeface="Arial"/>
                <a:cs typeface="Arial"/>
              </a:rPr>
              <a:t> </a:t>
            </a:r>
            <a:r>
              <a:rPr sz="2000" dirty="0">
                <a:solidFill>
                  <a:srgbClr val="0097CD"/>
                </a:solidFill>
                <a:latin typeface="Arial"/>
                <a:cs typeface="Arial"/>
              </a:rPr>
              <a:t>es</a:t>
            </a:r>
            <a:r>
              <a:rPr sz="2000" spc="-30" dirty="0">
                <a:solidFill>
                  <a:srgbClr val="0097CD"/>
                </a:solidFill>
                <a:latin typeface="Arial"/>
                <a:cs typeface="Arial"/>
              </a:rPr>
              <a:t> </a:t>
            </a:r>
            <a:r>
              <a:rPr sz="2000" dirty="0">
                <a:solidFill>
                  <a:srgbClr val="0097CD"/>
                </a:solidFill>
                <a:latin typeface="Arial"/>
                <a:cs typeface="Arial"/>
              </a:rPr>
              <a:t>la</a:t>
            </a:r>
            <a:r>
              <a:rPr sz="2000" spc="-15" dirty="0">
                <a:solidFill>
                  <a:srgbClr val="0097CD"/>
                </a:solidFill>
                <a:latin typeface="Arial"/>
                <a:cs typeface="Arial"/>
              </a:rPr>
              <a:t> </a:t>
            </a:r>
            <a:r>
              <a:rPr sz="2000" dirty="0">
                <a:solidFill>
                  <a:srgbClr val="0097CD"/>
                </a:solidFill>
                <a:latin typeface="Arial"/>
                <a:cs typeface="Arial"/>
              </a:rPr>
              <a:t>estadística?</a:t>
            </a:r>
            <a:endParaRPr sz="2000" dirty="0">
              <a:latin typeface="Arial"/>
              <a:cs typeface="Arial"/>
            </a:endParaRPr>
          </a:p>
          <a:p>
            <a:pPr>
              <a:lnSpc>
                <a:spcPct val="100000"/>
              </a:lnSpc>
              <a:buClr>
                <a:srgbClr val="0097CD"/>
              </a:buClr>
              <a:buFont typeface="Arial"/>
              <a:buChar char="►"/>
            </a:pPr>
            <a:endParaRPr sz="2200" dirty="0">
              <a:latin typeface="Arial"/>
              <a:cs typeface="Arial"/>
            </a:endParaRPr>
          </a:p>
          <a:p>
            <a:pPr>
              <a:lnSpc>
                <a:spcPct val="100000"/>
              </a:lnSpc>
              <a:spcBef>
                <a:spcPts val="25"/>
              </a:spcBef>
              <a:buClr>
                <a:srgbClr val="0097CD"/>
              </a:buClr>
              <a:buFont typeface="Arial"/>
              <a:buChar char="►"/>
            </a:pPr>
            <a:endParaRPr sz="1950" dirty="0">
              <a:latin typeface="Arial"/>
              <a:cs typeface="Arial"/>
            </a:endParaRPr>
          </a:p>
          <a:p>
            <a:pPr marL="386080" indent="-373380">
              <a:lnSpc>
                <a:spcPct val="100000"/>
              </a:lnSpc>
              <a:buSzPct val="50000"/>
              <a:buChar char="►"/>
              <a:tabLst>
                <a:tab pos="385445" algn="l"/>
                <a:tab pos="386080" algn="l"/>
              </a:tabLst>
            </a:pPr>
            <a:r>
              <a:rPr sz="2000" dirty="0">
                <a:solidFill>
                  <a:srgbClr val="0097CD"/>
                </a:solidFill>
                <a:latin typeface="Arial"/>
                <a:cs typeface="Arial"/>
              </a:rPr>
              <a:t>Población,</a:t>
            </a:r>
            <a:r>
              <a:rPr sz="2000" spc="-35" dirty="0">
                <a:solidFill>
                  <a:srgbClr val="0097CD"/>
                </a:solidFill>
                <a:latin typeface="Arial"/>
                <a:cs typeface="Arial"/>
              </a:rPr>
              <a:t> </a:t>
            </a:r>
            <a:r>
              <a:rPr sz="2000" dirty="0">
                <a:solidFill>
                  <a:srgbClr val="0097CD"/>
                </a:solidFill>
                <a:latin typeface="Arial"/>
                <a:cs typeface="Arial"/>
              </a:rPr>
              <a:t>muestra</a:t>
            </a:r>
            <a:r>
              <a:rPr sz="2000" spc="-55" dirty="0">
                <a:solidFill>
                  <a:srgbClr val="0097CD"/>
                </a:solidFill>
                <a:latin typeface="Arial"/>
                <a:cs typeface="Arial"/>
              </a:rPr>
              <a:t> </a:t>
            </a:r>
            <a:r>
              <a:rPr sz="2000" dirty="0">
                <a:solidFill>
                  <a:srgbClr val="0097CD"/>
                </a:solidFill>
                <a:latin typeface="Arial"/>
                <a:cs typeface="Arial"/>
              </a:rPr>
              <a:t>y</a:t>
            </a:r>
            <a:r>
              <a:rPr sz="2000" spc="-25" dirty="0">
                <a:solidFill>
                  <a:srgbClr val="0097CD"/>
                </a:solidFill>
                <a:latin typeface="Arial"/>
                <a:cs typeface="Arial"/>
              </a:rPr>
              <a:t> </a:t>
            </a:r>
            <a:r>
              <a:rPr sz="2000" dirty="0">
                <a:solidFill>
                  <a:srgbClr val="0097CD"/>
                </a:solidFill>
                <a:latin typeface="Arial"/>
                <a:cs typeface="Arial"/>
              </a:rPr>
              <a:t>muestreo</a:t>
            </a:r>
            <a:endParaRPr sz="2000" dirty="0">
              <a:latin typeface="Arial"/>
              <a:cs typeface="Arial"/>
            </a:endParaRPr>
          </a:p>
          <a:p>
            <a:pPr>
              <a:lnSpc>
                <a:spcPct val="100000"/>
              </a:lnSpc>
              <a:buClr>
                <a:srgbClr val="0097CD"/>
              </a:buClr>
              <a:buFont typeface="Arial"/>
              <a:buChar char="►"/>
            </a:pPr>
            <a:endParaRPr sz="2200" dirty="0">
              <a:latin typeface="Arial"/>
              <a:cs typeface="Arial"/>
            </a:endParaRPr>
          </a:p>
          <a:p>
            <a:pPr>
              <a:lnSpc>
                <a:spcPct val="100000"/>
              </a:lnSpc>
              <a:spcBef>
                <a:spcPts val="30"/>
              </a:spcBef>
              <a:buClr>
                <a:srgbClr val="0097CD"/>
              </a:buClr>
              <a:buFont typeface="Arial"/>
              <a:buChar char="►"/>
            </a:pPr>
            <a:endParaRPr sz="1950" dirty="0">
              <a:latin typeface="Arial"/>
              <a:cs typeface="Arial"/>
            </a:endParaRPr>
          </a:p>
          <a:p>
            <a:pPr marL="386080" indent="-373380">
              <a:lnSpc>
                <a:spcPct val="100000"/>
              </a:lnSpc>
              <a:buSzPct val="50000"/>
              <a:buChar char="►"/>
              <a:tabLst>
                <a:tab pos="385445" algn="l"/>
                <a:tab pos="386080" algn="l"/>
              </a:tabLst>
            </a:pPr>
            <a:r>
              <a:rPr sz="2000" spc="-15" dirty="0">
                <a:solidFill>
                  <a:srgbClr val="0097CD"/>
                </a:solidFill>
                <a:latin typeface="Arial"/>
                <a:cs typeface="Arial"/>
              </a:rPr>
              <a:t>Tipos</a:t>
            </a:r>
            <a:r>
              <a:rPr sz="2000" spc="-30" dirty="0">
                <a:solidFill>
                  <a:srgbClr val="0097CD"/>
                </a:solidFill>
                <a:latin typeface="Arial"/>
                <a:cs typeface="Arial"/>
              </a:rPr>
              <a:t> </a:t>
            </a:r>
            <a:r>
              <a:rPr sz="2000" dirty="0">
                <a:solidFill>
                  <a:srgbClr val="0097CD"/>
                </a:solidFill>
                <a:latin typeface="Arial"/>
                <a:cs typeface="Arial"/>
              </a:rPr>
              <a:t>de</a:t>
            </a:r>
            <a:r>
              <a:rPr sz="2000" spc="-30" dirty="0">
                <a:solidFill>
                  <a:srgbClr val="0097CD"/>
                </a:solidFill>
                <a:latin typeface="Arial"/>
                <a:cs typeface="Arial"/>
              </a:rPr>
              <a:t> </a:t>
            </a:r>
            <a:r>
              <a:rPr sz="2000" dirty="0">
                <a:solidFill>
                  <a:srgbClr val="0097CD"/>
                </a:solidFill>
                <a:latin typeface="Arial"/>
                <a:cs typeface="Arial"/>
              </a:rPr>
              <a:t>variables</a:t>
            </a:r>
            <a:r>
              <a:rPr sz="2000" spc="-25" dirty="0">
                <a:solidFill>
                  <a:srgbClr val="0097CD"/>
                </a:solidFill>
                <a:latin typeface="Arial"/>
                <a:cs typeface="Arial"/>
              </a:rPr>
              <a:t> </a:t>
            </a:r>
            <a:r>
              <a:rPr sz="2000" dirty="0">
                <a:solidFill>
                  <a:srgbClr val="0097CD"/>
                </a:solidFill>
                <a:latin typeface="Arial"/>
                <a:cs typeface="Arial"/>
              </a:rPr>
              <a:t>estadísticas</a:t>
            </a:r>
            <a:endParaRPr sz="2000" dirty="0">
              <a:latin typeface="Arial"/>
              <a:cs typeface="Arial"/>
            </a:endParaRPr>
          </a:p>
          <a:p>
            <a:pPr>
              <a:lnSpc>
                <a:spcPct val="100000"/>
              </a:lnSpc>
              <a:buClr>
                <a:srgbClr val="0097CD"/>
              </a:buClr>
              <a:buFont typeface="Arial"/>
              <a:buChar char="►"/>
            </a:pPr>
            <a:endParaRPr sz="2200" dirty="0">
              <a:latin typeface="Arial"/>
              <a:cs typeface="Arial"/>
            </a:endParaRPr>
          </a:p>
          <a:p>
            <a:pPr>
              <a:lnSpc>
                <a:spcPct val="100000"/>
              </a:lnSpc>
              <a:spcBef>
                <a:spcPts val="25"/>
              </a:spcBef>
              <a:buClr>
                <a:srgbClr val="0097CD"/>
              </a:buClr>
              <a:buFont typeface="Arial"/>
              <a:buChar char="►"/>
            </a:pPr>
            <a:endParaRPr sz="1950" dirty="0">
              <a:latin typeface="Arial"/>
              <a:cs typeface="Arial"/>
            </a:endParaRPr>
          </a:p>
          <a:p>
            <a:pPr marL="386080" indent="-373380">
              <a:lnSpc>
                <a:spcPct val="100000"/>
              </a:lnSpc>
              <a:spcBef>
                <a:spcPts val="5"/>
              </a:spcBef>
              <a:buSzPct val="50000"/>
              <a:buChar char="►"/>
              <a:tabLst>
                <a:tab pos="385445" algn="l"/>
                <a:tab pos="386080" algn="l"/>
              </a:tabLst>
            </a:pPr>
            <a:r>
              <a:rPr lang="es-MX" sz="2000" dirty="0">
                <a:solidFill>
                  <a:srgbClr val="0097CD"/>
                </a:solidFill>
                <a:latin typeface="Arial"/>
                <a:cs typeface="Arial"/>
              </a:rPr>
              <a:t>Diseño de experimentos (Estadística inferencial)</a:t>
            </a:r>
            <a:endParaRPr sz="2000" dirty="0">
              <a:latin typeface="Arial"/>
              <a:cs typeface="Arial"/>
            </a:endParaRPr>
          </a:p>
        </p:txBody>
      </p:sp>
      <p:sp>
        <p:nvSpPr>
          <p:cNvPr id="4" name="object 4"/>
          <p:cNvSpPr txBox="1"/>
          <p:nvPr/>
        </p:nvSpPr>
        <p:spPr>
          <a:xfrm>
            <a:off x="8661272" y="6543547"/>
            <a:ext cx="110489"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2</a:t>
            </a:r>
            <a:endParaRPr sz="1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955" y="1082954"/>
            <a:ext cx="6649295" cy="470802"/>
          </a:xfrm>
          <a:prstGeom prst="rect">
            <a:avLst/>
          </a:prstGeom>
        </p:spPr>
        <p:txBody>
          <a:bodyPr vert="horz" wrap="square" lIns="0" tIns="9049" rIns="0" bIns="0" rtlCol="0" anchor="ctr">
            <a:spAutoFit/>
          </a:bodyPr>
          <a:lstStyle/>
          <a:p>
            <a:pPr marL="9525">
              <a:spcBef>
                <a:spcPts val="71"/>
              </a:spcBef>
            </a:pPr>
            <a:r>
              <a:rPr sz="3000" dirty="0">
                <a:solidFill>
                  <a:srgbClr val="0097CD"/>
                </a:solidFill>
              </a:rPr>
              <a:t>Activar complementos de Excel</a:t>
            </a:r>
            <a:endParaRPr sz="3000" dirty="0"/>
          </a:p>
        </p:txBody>
      </p:sp>
      <p:sp>
        <p:nvSpPr>
          <p:cNvPr id="3" name="object 3"/>
          <p:cNvSpPr txBox="1"/>
          <p:nvPr/>
        </p:nvSpPr>
        <p:spPr>
          <a:xfrm>
            <a:off x="7574948" y="5764911"/>
            <a:ext cx="147161" cy="148117"/>
          </a:xfrm>
          <a:prstGeom prst="rect">
            <a:avLst/>
          </a:prstGeom>
        </p:spPr>
        <p:txBody>
          <a:bodyPr vert="horz" wrap="square" lIns="0" tIns="9525" rIns="0" bIns="0" rtlCol="0">
            <a:spAutoFit/>
          </a:bodyPr>
          <a:lstStyle/>
          <a:p>
            <a:pPr marL="9525">
              <a:spcBef>
                <a:spcPts val="75"/>
              </a:spcBef>
            </a:pPr>
            <a:r>
              <a:rPr sz="900" spc="-4" dirty="0">
                <a:solidFill>
                  <a:srgbClr val="FFFFFF"/>
                </a:solidFill>
                <a:latin typeface="Arial"/>
                <a:cs typeface="Arial"/>
              </a:rPr>
              <a:t>20</a:t>
            </a:r>
            <a:endParaRPr sz="900">
              <a:latin typeface="Arial"/>
              <a:cs typeface="Arial"/>
            </a:endParaRPr>
          </a:p>
        </p:txBody>
      </p:sp>
      <p:pic>
        <p:nvPicPr>
          <p:cNvPr id="4" name="object 4"/>
          <p:cNvPicPr/>
          <p:nvPr/>
        </p:nvPicPr>
        <p:blipFill>
          <a:blip r:embed="rId2" cstate="print"/>
          <a:stretch>
            <a:fillRect/>
          </a:stretch>
        </p:blipFill>
        <p:spPr>
          <a:xfrm>
            <a:off x="1331594" y="1589912"/>
            <a:ext cx="1620774" cy="1321308"/>
          </a:xfrm>
          <a:prstGeom prst="rect">
            <a:avLst/>
          </a:prstGeom>
        </p:spPr>
      </p:pic>
      <p:pic>
        <p:nvPicPr>
          <p:cNvPr id="5" name="object 5"/>
          <p:cNvPicPr/>
          <p:nvPr/>
        </p:nvPicPr>
        <p:blipFill>
          <a:blip r:embed="rId3" cstate="print"/>
          <a:stretch>
            <a:fillRect/>
          </a:stretch>
        </p:blipFill>
        <p:spPr>
          <a:xfrm>
            <a:off x="3224404" y="1561337"/>
            <a:ext cx="1347596" cy="1379601"/>
          </a:xfrm>
          <a:prstGeom prst="rect">
            <a:avLst/>
          </a:prstGeom>
        </p:spPr>
      </p:pic>
      <p:grpSp>
        <p:nvGrpSpPr>
          <p:cNvPr id="6" name="object 6"/>
          <p:cNvGrpSpPr/>
          <p:nvPr/>
        </p:nvGrpSpPr>
        <p:grpSpPr>
          <a:xfrm>
            <a:off x="4302252" y="1615060"/>
            <a:ext cx="3699034" cy="1802606"/>
            <a:chOff x="4212335" y="1010411"/>
            <a:chExt cx="4932045" cy="2403475"/>
          </a:xfrm>
        </p:grpSpPr>
        <p:pic>
          <p:nvPicPr>
            <p:cNvPr id="7" name="object 7"/>
            <p:cNvPicPr/>
            <p:nvPr/>
          </p:nvPicPr>
          <p:blipFill>
            <a:blip r:embed="rId4" cstate="print"/>
            <a:stretch>
              <a:fillRect/>
            </a:stretch>
          </p:blipFill>
          <p:spPr>
            <a:xfrm>
              <a:off x="4982534" y="1010411"/>
              <a:ext cx="3809421" cy="2151183"/>
            </a:xfrm>
            <a:prstGeom prst="rect">
              <a:avLst/>
            </a:prstGeom>
          </p:spPr>
        </p:pic>
        <p:pic>
          <p:nvPicPr>
            <p:cNvPr id="8" name="object 8"/>
            <p:cNvPicPr/>
            <p:nvPr/>
          </p:nvPicPr>
          <p:blipFill>
            <a:blip r:embed="rId5" cstate="print"/>
            <a:stretch>
              <a:fillRect/>
            </a:stretch>
          </p:blipFill>
          <p:spPr>
            <a:xfrm>
              <a:off x="4212335" y="3005327"/>
              <a:ext cx="4931664" cy="408432"/>
            </a:xfrm>
            <a:prstGeom prst="rect">
              <a:avLst/>
            </a:prstGeom>
          </p:spPr>
        </p:pic>
      </p:grpSp>
      <p:pic>
        <p:nvPicPr>
          <p:cNvPr id="9" name="object 9"/>
          <p:cNvPicPr/>
          <p:nvPr/>
        </p:nvPicPr>
        <p:blipFill>
          <a:blip r:embed="rId6" cstate="print"/>
          <a:stretch>
            <a:fillRect/>
          </a:stretch>
        </p:blipFill>
        <p:spPr>
          <a:xfrm>
            <a:off x="1409318" y="3287267"/>
            <a:ext cx="2688336" cy="2225421"/>
          </a:xfrm>
          <a:prstGeom prst="rect">
            <a:avLst/>
          </a:prstGeom>
        </p:spPr>
      </p:pic>
      <p:pic>
        <p:nvPicPr>
          <p:cNvPr id="10" name="object 10"/>
          <p:cNvPicPr/>
          <p:nvPr/>
        </p:nvPicPr>
        <p:blipFill>
          <a:blip r:embed="rId7" cstate="print"/>
          <a:stretch>
            <a:fillRect/>
          </a:stretch>
        </p:blipFill>
        <p:spPr>
          <a:xfrm>
            <a:off x="5436108" y="3457575"/>
            <a:ext cx="1349883" cy="216484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dirty="0"/>
              <a:t>Realicemos un resumen de lo que hemos aprendido hasta ahora.</a:t>
            </a:r>
          </a:p>
          <a:p>
            <a:pPr>
              <a:spcAft>
                <a:spcPts val="600"/>
              </a:spcAft>
            </a:pPr>
            <a:endParaRPr lang="es-MX" dirty="0"/>
          </a:p>
          <a:p>
            <a:pPr>
              <a:spcAft>
                <a:spcPts val="600"/>
              </a:spcAft>
            </a:pPr>
            <a:r>
              <a:rPr lang="es-MX" dirty="0"/>
              <a:t>Hagamos una PPTX de una pagina con un resumen de la clase:</a:t>
            </a:r>
          </a:p>
          <a:p>
            <a:pPr>
              <a:spcAft>
                <a:spcPts val="600"/>
              </a:spcAft>
            </a:pPr>
            <a:endParaRPr lang="es-MX" dirty="0"/>
          </a:p>
          <a:p>
            <a:pPr>
              <a:spcAft>
                <a:spcPts val="600"/>
              </a:spcAft>
            </a:pPr>
            <a:r>
              <a:rPr lang="es-MX" dirty="0"/>
              <a:t>https://docs.google.com/drawings/d/1EZySZ8yrL5hyaWMdWIpWrQjY7zv5TXr6cVUiJh8CQZo/edit?usp=sharing</a:t>
            </a:r>
          </a:p>
          <a:p>
            <a:pPr>
              <a:spcAft>
                <a:spcPts val="600"/>
              </a:spcAft>
            </a:pPr>
            <a:endParaRPr lang="es-MX" dirty="0"/>
          </a:p>
        </p:txBody>
      </p:sp>
      <p:pic>
        <p:nvPicPr>
          <p:cNvPr id="2" name="Picture 1">
            <a:extLst>
              <a:ext uri="{FF2B5EF4-FFF2-40B4-BE49-F238E27FC236}">
                <a16:creationId xmlns:a16="http://schemas.microsoft.com/office/drawing/2014/main" id="{E2D4D88D-3B0F-C7EF-B781-F35FA3F15E35}"/>
              </a:ext>
            </a:extLst>
          </p:cNvPr>
          <p:cNvPicPr>
            <a:picLocks noChangeAspect="1"/>
          </p:cNvPicPr>
          <p:nvPr/>
        </p:nvPicPr>
        <p:blipFill>
          <a:blip r:embed="rId2"/>
          <a:stretch>
            <a:fillRect/>
          </a:stretch>
        </p:blipFill>
        <p:spPr>
          <a:xfrm>
            <a:off x="4800600" y="1447800"/>
            <a:ext cx="3343742" cy="3362794"/>
          </a:xfrm>
          <a:prstGeom prst="rect">
            <a:avLst/>
          </a:prstGeom>
        </p:spPr>
      </p:pic>
    </p:spTree>
    <p:extLst>
      <p:ext uri="{BB962C8B-B14F-4D97-AF65-F5344CB8AC3E}">
        <p14:creationId xmlns:p14="http://schemas.microsoft.com/office/powerpoint/2010/main" val="417442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08711" y="1470424"/>
            <a:ext cx="6641306" cy="357188"/>
          </a:xfrm>
        </p:spPr>
        <p:txBody>
          <a:bodyPr>
            <a:normAutofit/>
          </a:bodyPr>
          <a:lstStyle/>
          <a:p>
            <a:r>
              <a:rPr lang="es-ES" altLang="es-MX" cap="none" dirty="0"/>
              <a:t>¿Para qué sirve la estadística?</a:t>
            </a:r>
          </a:p>
        </p:txBody>
      </p:sp>
      <p:sp>
        <p:nvSpPr>
          <p:cNvPr id="76803" name="Rectangle 3"/>
          <p:cNvSpPr>
            <a:spLocks noGrp="1" noChangeArrowheads="1"/>
          </p:cNvSpPr>
          <p:nvPr>
            <p:ph idx="1"/>
          </p:nvPr>
        </p:nvSpPr>
        <p:spPr>
          <a:xfrm>
            <a:off x="1219200" y="2113360"/>
            <a:ext cx="6858000" cy="3511153"/>
          </a:xfrm>
        </p:spPr>
        <p:txBody>
          <a:bodyPr>
            <a:normAutofit/>
          </a:bodyPr>
          <a:lstStyle/>
          <a:p>
            <a:pPr>
              <a:lnSpc>
                <a:spcPct val="80000"/>
              </a:lnSpc>
            </a:pPr>
            <a:r>
              <a:rPr lang="es-ES" altLang="es-MX" dirty="0"/>
              <a:t>La Ciencia se ocupa en general de fenómenos observables</a:t>
            </a:r>
          </a:p>
          <a:p>
            <a:pPr>
              <a:lnSpc>
                <a:spcPct val="80000"/>
              </a:lnSpc>
            </a:pPr>
            <a:endParaRPr lang="es-ES" altLang="es-MX" dirty="0"/>
          </a:p>
          <a:p>
            <a:pPr>
              <a:lnSpc>
                <a:spcPct val="80000"/>
              </a:lnSpc>
            </a:pPr>
            <a:r>
              <a:rPr lang="es-ES" altLang="es-MX" dirty="0"/>
              <a:t>La Ciencia se desarrolla observando hechos, formulando leyes que los explican y realizando experimentos para validar o rechazar dichas leyes</a:t>
            </a:r>
          </a:p>
          <a:p>
            <a:pPr>
              <a:lnSpc>
                <a:spcPct val="80000"/>
              </a:lnSpc>
            </a:pPr>
            <a:endParaRPr lang="es-ES" altLang="es-MX" dirty="0"/>
          </a:p>
          <a:p>
            <a:pPr lvl="1">
              <a:lnSpc>
                <a:spcPct val="80000"/>
              </a:lnSpc>
            </a:pPr>
            <a:r>
              <a:rPr lang="es-ES" altLang="es-MX" sz="1650" dirty="0"/>
              <a:t>Los modelos que crea la ciencia son de tipo determinista o </a:t>
            </a:r>
            <a:r>
              <a:rPr lang="es-ES" altLang="es-MX" sz="1650" b="1" dirty="0">
                <a:solidFill>
                  <a:srgbClr val="CC3300"/>
                </a:solidFill>
              </a:rPr>
              <a:t>aleatorio (estocástico)</a:t>
            </a:r>
          </a:p>
          <a:p>
            <a:pPr lvl="1">
              <a:lnSpc>
                <a:spcPct val="80000"/>
              </a:lnSpc>
            </a:pPr>
            <a:endParaRPr lang="es-ES" altLang="es-MX" sz="1650" dirty="0">
              <a:solidFill>
                <a:srgbClr val="CC3300"/>
              </a:solidFill>
            </a:endParaRPr>
          </a:p>
          <a:p>
            <a:pPr lvl="1">
              <a:lnSpc>
                <a:spcPct val="80000"/>
              </a:lnSpc>
            </a:pPr>
            <a:r>
              <a:rPr lang="es-ES" altLang="es-MX" sz="1650" dirty="0"/>
              <a:t>La </a:t>
            </a:r>
            <a:r>
              <a:rPr lang="es-ES" altLang="es-MX" sz="1650" b="1" dirty="0">
                <a:solidFill>
                  <a:srgbClr val="CC3300"/>
                </a:solidFill>
              </a:rPr>
              <a:t>Estadística</a:t>
            </a:r>
            <a:r>
              <a:rPr lang="es-ES" altLang="es-MX" sz="1650" dirty="0"/>
              <a:t> se utiliza como </a:t>
            </a:r>
            <a:r>
              <a:rPr lang="es-ES" altLang="es-MX" sz="1650" b="1" dirty="0">
                <a:solidFill>
                  <a:srgbClr val="CC3300"/>
                </a:solidFill>
              </a:rPr>
              <a:t>tecnología al servicio</a:t>
            </a:r>
            <a:r>
              <a:rPr lang="es-ES" altLang="es-MX" sz="1650" dirty="0"/>
              <a:t> de las ciencias donde la variabilidad y la incertidumbre forman parte de su naturaleza</a:t>
            </a:r>
          </a:p>
        </p:txBody>
      </p:sp>
      <p:sp>
        <p:nvSpPr>
          <p:cNvPr id="2" name="1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3</a:t>
            </a:fld>
            <a:endParaRPr lang="es-MX" dirty="0"/>
          </a:p>
        </p:txBody>
      </p:sp>
    </p:spTree>
    <p:extLst>
      <p:ext uri="{BB962C8B-B14F-4D97-AF65-F5344CB8AC3E}">
        <p14:creationId xmlns:p14="http://schemas.microsoft.com/office/powerpoint/2010/main" val="139148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16161" y="1462684"/>
            <a:ext cx="5006579" cy="298847"/>
          </a:xfrm>
        </p:spPr>
        <p:txBody>
          <a:bodyPr>
            <a:normAutofit fontScale="90000"/>
          </a:bodyPr>
          <a:lstStyle/>
          <a:p>
            <a:r>
              <a:rPr lang="es-ES" altLang="es-MX" dirty="0"/>
              <a:t>Definición</a:t>
            </a:r>
          </a:p>
        </p:txBody>
      </p:sp>
      <p:sp>
        <p:nvSpPr>
          <p:cNvPr id="81923" name="Rectangle 3"/>
          <p:cNvSpPr>
            <a:spLocks noGrp="1" noChangeArrowheads="1"/>
          </p:cNvSpPr>
          <p:nvPr>
            <p:ph idx="1"/>
          </p:nvPr>
        </p:nvSpPr>
        <p:spPr>
          <a:xfrm>
            <a:off x="1791654" y="2034778"/>
            <a:ext cx="7022782" cy="3726656"/>
          </a:xfrm>
        </p:spPr>
        <p:txBody>
          <a:bodyPr>
            <a:normAutofit/>
          </a:bodyPr>
          <a:lstStyle/>
          <a:p>
            <a:pPr lvl="1" eaLnBrk="0" hangingPunct="0">
              <a:lnSpc>
                <a:spcPct val="80000"/>
              </a:lnSpc>
              <a:spcBef>
                <a:spcPct val="0"/>
              </a:spcBef>
              <a:spcAft>
                <a:spcPts val="450"/>
              </a:spcAft>
            </a:pPr>
            <a:r>
              <a:rPr lang="es-ES_tradnl" altLang="es-MX" sz="1950" b="1" dirty="0">
                <a:solidFill>
                  <a:srgbClr val="CC3300"/>
                </a:solidFill>
              </a:rPr>
              <a:t>La Estadística es la Ciencia de la</a:t>
            </a:r>
          </a:p>
          <a:p>
            <a:pPr lvl="1" eaLnBrk="0" hangingPunct="0">
              <a:lnSpc>
                <a:spcPct val="80000"/>
              </a:lnSpc>
              <a:spcBef>
                <a:spcPct val="0"/>
              </a:spcBef>
              <a:spcAft>
                <a:spcPts val="450"/>
              </a:spcAft>
            </a:pPr>
            <a:endParaRPr lang="es-ES_tradnl" altLang="es-MX" sz="1950" b="1" dirty="0">
              <a:solidFill>
                <a:srgbClr val="CC3300"/>
              </a:solidFill>
            </a:endParaRPr>
          </a:p>
          <a:p>
            <a:pPr lvl="1" eaLnBrk="0" hangingPunct="0">
              <a:lnSpc>
                <a:spcPct val="80000"/>
              </a:lnSpc>
              <a:spcBef>
                <a:spcPct val="0"/>
              </a:spcBef>
              <a:spcAft>
                <a:spcPts val="450"/>
              </a:spcAft>
              <a:buFontTx/>
              <a:buChar char="•"/>
            </a:pPr>
            <a:r>
              <a:rPr lang="es-ES_tradnl" altLang="es-MX" sz="1950" b="1" dirty="0">
                <a:solidFill>
                  <a:srgbClr val="CC3300"/>
                </a:solidFill>
              </a:rPr>
              <a:t>Sistematización, recogida, ordenación y presentación</a:t>
            </a:r>
            <a:r>
              <a:rPr lang="es-ES_tradnl" altLang="es-MX" sz="1950" dirty="0"/>
              <a:t> de los datos referentes a un fenómeno que presenta variabilidad o incertidumbre para su estudio metódico, con objeto de </a:t>
            </a:r>
          </a:p>
          <a:p>
            <a:pPr lvl="1" eaLnBrk="0" hangingPunct="0">
              <a:lnSpc>
                <a:spcPct val="80000"/>
              </a:lnSpc>
              <a:spcBef>
                <a:spcPct val="0"/>
              </a:spcBef>
              <a:spcAft>
                <a:spcPts val="450"/>
              </a:spcAft>
              <a:buFontTx/>
              <a:buChar char="•"/>
            </a:pPr>
            <a:endParaRPr lang="es-ES_tradnl" altLang="es-MX" sz="1950" dirty="0"/>
          </a:p>
          <a:p>
            <a:pPr lvl="1" eaLnBrk="0" hangingPunct="0">
              <a:lnSpc>
                <a:spcPct val="80000"/>
              </a:lnSpc>
              <a:spcBef>
                <a:spcPct val="0"/>
              </a:spcBef>
              <a:spcAft>
                <a:spcPts val="450"/>
              </a:spcAft>
              <a:buFontTx/>
              <a:buChar char="•"/>
            </a:pPr>
            <a:r>
              <a:rPr lang="es-ES_tradnl" altLang="es-MX" sz="1950" b="1" dirty="0">
                <a:solidFill>
                  <a:srgbClr val="CC3300"/>
                </a:solidFill>
              </a:rPr>
              <a:t>deducir las leyes</a:t>
            </a:r>
            <a:r>
              <a:rPr lang="es-ES_tradnl" altLang="es-MX" sz="1950" dirty="0"/>
              <a:t> que rigen esos fenómenos, </a:t>
            </a:r>
          </a:p>
          <a:p>
            <a:pPr lvl="1" eaLnBrk="0" hangingPunct="0">
              <a:lnSpc>
                <a:spcPct val="80000"/>
              </a:lnSpc>
              <a:spcBef>
                <a:spcPct val="0"/>
              </a:spcBef>
              <a:spcAft>
                <a:spcPts val="450"/>
              </a:spcAft>
              <a:buFontTx/>
              <a:buChar char="•"/>
            </a:pPr>
            <a:endParaRPr lang="es-ES_tradnl" altLang="es-MX" sz="1950" dirty="0"/>
          </a:p>
          <a:p>
            <a:pPr lvl="1" eaLnBrk="0" hangingPunct="0">
              <a:lnSpc>
                <a:spcPct val="80000"/>
              </a:lnSpc>
              <a:spcBef>
                <a:spcPct val="0"/>
              </a:spcBef>
              <a:spcAft>
                <a:spcPts val="450"/>
              </a:spcAft>
              <a:buFontTx/>
              <a:buChar char="•"/>
            </a:pPr>
            <a:endParaRPr lang="es-ES_tradnl" altLang="es-MX" sz="1950" dirty="0"/>
          </a:p>
          <a:p>
            <a:pPr lvl="1" eaLnBrk="0" hangingPunct="0">
              <a:lnSpc>
                <a:spcPct val="80000"/>
              </a:lnSpc>
              <a:spcBef>
                <a:spcPct val="0"/>
              </a:spcBef>
              <a:spcAft>
                <a:spcPts val="450"/>
              </a:spcAft>
              <a:buFontTx/>
              <a:buChar char="•"/>
            </a:pPr>
            <a:r>
              <a:rPr lang="es-ES_tradnl" altLang="es-MX" sz="1950" dirty="0"/>
              <a:t>y poder de esa forma hacer previsiones sobre los mismos, tomar </a:t>
            </a:r>
            <a:r>
              <a:rPr lang="es-ES_tradnl" altLang="es-MX" sz="1950" b="1" dirty="0">
                <a:solidFill>
                  <a:srgbClr val="CC3300"/>
                </a:solidFill>
              </a:rPr>
              <a:t>decisiones</a:t>
            </a:r>
            <a:r>
              <a:rPr lang="es-ES_tradnl" altLang="es-MX" sz="1950" dirty="0"/>
              <a:t> u obtener </a:t>
            </a:r>
            <a:r>
              <a:rPr lang="es-ES_tradnl" altLang="es-MX" sz="1950" b="1" dirty="0">
                <a:solidFill>
                  <a:srgbClr val="CC3300"/>
                </a:solidFill>
              </a:rPr>
              <a:t>conclusiones</a:t>
            </a:r>
            <a:r>
              <a:rPr lang="es-ES_tradnl" altLang="es-MX" sz="1950" dirty="0"/>
              <a:t>.</a:t>
            </a:r>
          </a:p>
          <a:p>
            <a:pPr>
              <a:lnSpc>
                <a:spcPct val="80000"/>
              </a:lnSpc>
            </a:pPr>
            <a:endParaRPr lang="es-ES" altLang="es-MX" sz="2325" dirty="0"/>
          </a:p>
          <a:p>
            <a:pPr>
              <a:lnSpc>
                <a:spcPct val="80000"/>
              </a:lnSpc>
            </a:pPr>
            <a:endParaRPr lang="es-ES" altLang="es-MX" sz="2325" dirty="0"/>
          </a:p>
        </p:txBody>
      </p:sp>
      <p:sp>
        <p:nvSpPr>
          <p:cNvPr id="10" name="22 Marcador de número de diapositiva"/>
          <p:cNvSpPr>
            <a:spLocks noGrp="1"/>
          </p:cNvSpPr>
          <p:nvPr>
            <p:ph type="sldNum" sz="quarter" idx="12"/>
          </p:nvPr>
        </p:nvSpPr>
        <p:spPr>
          <a:xfrm>
            <a:off x="10514011" y="5883275"/>
            <a:ext cx="764215" cy="365125"/>
          </a:xfrm>
          <a:prstGeom prst="rect">
            <a:avLst/>
          </a:prstGeom>
        </p:spPr>
        <p:txBody>
          <a:bodyPr vert="horz" lIns="91440" tIns="45720" rIns="91440" bIns="45720" rtlCol="0" anchor="ctr"/>
          <a:lstStyle>
            <a:defPPr>
              <a:defRPr lang="es-MX"/>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4</a:t>
            </a:fld>
            <a:endParaRPr lang="es-MX" dirty="0"/>
          </a:p>
        </p:txBody>
      </p:sp>
      <p:sp>
        <p:nvSpPr>
          <p:cNvPr id="8" name="Marcador de número de diapositiva 4"/>
          <p:cNvSpPr>
            <a:spLocks noGrp="1"/>
          </p:cNvSpPr>
          <p:nvPr>
            <p:ph type="sldNum" sz="quarter" idx="4294967295"/>
          </p:nvPr>
        </p:nvSpPr>
        <p:spPr>
          <a:xfrm>
            <a:off x="533400" y="5624513"/>
            <a:ext cx="3086100" cy="276999"/>
          </a:xfrm>
        </p:spPr>
        <p:txBody>
          <a:bodyPr/>
          <a:lstStyle/>
          <a:p>
            <a:fld id="{CC959985-0A89-47B9-9207-ABCE4984BF36}" type="slidenum">
              <a:rPr lang="es-ES" altLang="es-MX"/>
              <a:pPr/>
              <a:t>4</a:t>
            </a:fld>
            <a:endParaRPr lang="es-ES" altLang="es-MX"/>
          </a:p>
        </p:txBody>
      </p:sp>
      <p:sp>
        <p:nvSpPr>
          <p:cNvPr id="81924" name="Text Box 4"/>
          <p:cNvSpPr txBox="1">
            <a:spLocks noChangeArrowheads="1"/>
          </p:cNvSpPr>
          <p:nvPr/>
        </p:nvSpPr>
        <p:spPr bwMode="auto">
          <a:xfrm rot="-2188466">
            <a:off x="683616" y="2768777"/>
            <a:ext cx="116570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350" b="1" dirty="0">
                <a:solidFill>
                  <a:srgbClr val="339933"/>
                </a:solidFill>
                <a:latin typeface="Tahoma" panose="020B0604030504040204" pitchFamily="34" charset="0"/>
              </a:rPr>
              <a:t>Descriptiva</a:t>
            </a:r>
          </a:p>
        </p:txBody>
      </p:sp>
      <p:sp>
        <p:nvSpPr>
          <p:cNvPr id="81925" name="Text Box 5"/>
          <p:cNvSpPr txBox="1">
            <a:spLocks noChangeArrowheads="1"/>
          </p:cNvSpPr>
          <p:nvPr/>
        </p:nvSpPr>
        <p:spPr bwMode="auto">
          <a:xfrm rot="-2188466">
            <a:off x="682647" y="4015361"/>
            <a:ext cx="128432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350" b="1">
                <a:solidFill>
                  <a:srgbClr val="339933"/>
                </a:solidFill>
                <a:latin typeface="Tahoma" panose="020B0604030504040204" pitchFamily="34" charset="0"/>
              </a:rPr>
              <a:t>Probabilidad</a:t>
            </a:r>
          </a:p>
        </p:txBody>
      </p:sp>
      <p:sp>
        <p:nvSpPr>
          <p:cNvPr id="81926" name="Text Box 6"/>
          <p:cNvSpPr txBox="1">
            <a:spLocks noChangeArrowheads="1"/>
          </p:cNvSpPr>
          <p:nvPr/>
        </p:nvSpPr>
        <p:spPr bwMode="auto">
          <a:xfrm rot="-2188466">
            <a:off x="804860" y="4909521"/>
            <a:ext cx="10839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1350" b="1">
                <a:solidFill>
                  <a:srgbClr val="339933"/>
                </a:solidFill>
                <a:latin typeface="Tahoma" panose="020B0604030504040204" pitchFamily="34" charset="0"/>
              </a:rPr>
              <a:t>Inferencia</a:t>
            </a:r>
          </a:p>
        </p:txBody>
      </p:sp>
    </p:spTree>
    <p:extLst>
      <p:ext uri="{BB962C8B-B14F-4D97-AF65-F5344CB8AC3E}">
        <p14:creationId xmlns:p14="http://schemas.microsoft.com/office/powerpoint/2010/main" val="28361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1925">
                                            <p:txEl>
                                              <p:pRg st="0" end="0"/>
                                            </p:txEl>
                                          </p:spTgt>
                                        </p:tgtEl>
                                        <p:attrNameLst>
                                          <p:attrName>style.visibility</p:attrName>
                                        </p:attrNameLst>
                                      </p:cBhvr>
                                      <p:to>
                                        <p:strVal val="visible"/>
                                      </p:to>
                                    </p:set>
                                    <p:animEffect transition="in" filter="dissolve">
                                      <p:cBhvr>
                                        <p:cTn id="11" dur="500"/>
                                        <p:tgtEl>
                                          <p:spTgt spid="81925">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81926">
                                            <p:txEl>
                                              <p:pRg st="0" end="0"/>
                                            </p:txEl>
                                          </p:spTgt>
                                        </p:tgtEl>
                                        <p:attrNameLst>
                                          <p:attrName>style.visibility</p:attrName>
                                        </p:attrNameLst>
                                      </p:cBhvr>
                                      <p:to>
                                        <p:strVal val="visible"/>
                                      </p:to>
                                    </p:set>
                                    <p:animEffect transition="in" filter="dissolve">
                                      <p:cBhvr>
                                        <p:cTn id="15" dur="500"/>
                                        <p:tgtEl>
                                          <p:spTgt spid="819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9532" y="1243222"/>
            <a:ext cx="4658105" cy="470802"/>
          </a:xfrm>
          <a:prstGeom prst="rect">
            <a:avLst/>
          </a:prstGeom>
        </p:spPr>
        <p:txBody>
          <a:bodyPr vert="horz" wrap="square" lIns="0" tIns="9049" rIns="0" bIns="0" rtlCol="0" anchor="ctr">
            <a:spAutoFit/>
          </a:bodyPr>
          <a:lstStyle/>
          <a:p>
            <a:pPr marL="9525">
              <a:spcBef>
                <a:spcPts val="71"/>
              </a:spcBef>
            </a:pPr>
            <a:r>
              <a:rPr sz="3000" dirty="0">
                <a:solidFill>
                  <a:srgbClr val="0097CD"/>
                </a:solidFill>
              </a:rPr>
              <a:t>Ramas de la estadística</a:t>
            </a:r>
            <a:endParaRPr sz="3000" dirty="0"/>
          </a:p>
        </p:txBody>
      </p:sp>
      <p:pic>
        <p:nvPicPr>
          <p:cNvPr id="3" name="object 3"/>
          <p:cNvPicPr/>
          <p:nvPr/>
        </p:nvPicPr>
        <p:blipFill>
          <a:blip r:embed="rId2" cstate="print"/>
          <a:stretch>
            <a:fillRect/>
          </a:stretch>
        </p:blipFill>
        <p:spPr>
          <a:xfrm>
            <a:off x="4193094" y="2670597"/>
            <a:ext cx="3063110" cy="832859"/>
          </a:xfrm>
          <a:prstGeom prst="rect">
            <a:avLst/>
          </a:prstGeom>
        </p:spPr>
      </p:pic>
      <p:sp>
        <p:nvSpPr>
          <p:cNvPr id="4" name="object 4"/>
          <p:cNvSpPr txBox="1"/>
          <p:nvPr/>
        </p:nvSpPr>
        <p:spPr>
          <a:xfrm>
            <a:off x="1765782" y="3229928"/>
            <a:ext cx="3992880" cy="754117"/>
          </a:xfrm>
          <a:prstGeom prst="rect">
            <a:avLst/>
          </a:prstGeom>
        </p:spPr>
        <p:txBody>
          <a:bodyPr vert="horz" wrap="square" lIns="0" tIns="9525" rIns="0" bIns="0" rtlCol="0">
            <a:spAutoFit/>
          </a:bodyPr>
          <a:lstStyle/>
          <a:p>
            <a:pPr marL="9525">
              <a:spcBef>
                <a:spcPts val="75"/>
              </a:spcBef>
            </a:pPr>
            <a:r>
              <a:rPr sz="1575" dirty="0">
                <a:solidFill>
                  <a:srgbClr val="404040"/>
                </a:solidFill>
                <a:latin typeface="Arial"/>
                <a:cs typeface="Arial"/>
              </a:rPr>
              <a:t>Estadística</a:t>
            </a:r>
            <a:endParaRPr sz="1575">
              <a:latin typeface="Arial"/>
              <a:cs typeface="Arial"/>
            </a:endParaRPr>
          </a:p>
          <a:p>
            <a:pPr>
              <a:spcBef>
                <a:spcPts val="26"/>
              </a:spcBef>
            </a:pPr>
            <a:endParaRPr sz="1688">
              <a:latin typeface="Arial"/>
              <a:cs typeface="Arial"/>
            </a:endParaRPr>
          </a:p>
          <a:p>
            <a:pPr marL="2026444" indent="-257651">
              <a:buClr>
                <a:srgbClr val="2BBED2"/>
              </a:buClr>
              <a:buSzPct val="66666"/>
              <a:buFont typeface="Wingdings"/>
              <a:buChar char=""/>
              <a:tabLst>
                <a:tab pos="2026444" algn="l"/>
                <a:tab pos="2026920" algn="l"/>
              </a:tabLst>
            </a:pPr>
            <a:r>
              <a:rPr sz="1575" dirty="0">
                <a:solidFill>
                  <a:srgbClr val="404040"/>
                </a:solidFill>
                <a:latin typeface="Arial"/>
                <a:cs typeface="Arial"/>
              </a:rPr>
              <a:t>Estadística</a:t>
            </a:r>
            <a:r>
              <a:rPr sz="1575" spc="-53" dirty="0">
                <a:solidFill>
                  <a:srgbClr val="404040"/>
                </a:solidFill>
                <a:latin typeface="Arial"/>
                <a:cs typeface="Arial"/>
              </a:rPr>
              <a:t> </a:t>
            </a:r>
            <a:r>
              <a:rPr sz="1575" spc="-4" dirty="0">
                <a:solidFill>
                  <a:srgbClr val="2BBED2"/>
                </a:solidFill>
                <a:latin typeface="Arial"/>
                <a:cs typeface="Arial"/>
              </a:rPr>
              <a:t>Inferencial</a:t>
            </a:r>
            <a:endParaRPr sz="1575">
              <a:latin typeface="Arial"/>
              <a:cs typeface="Arial"/>
            </a:endParaRPr>
          </a:p>
        </p:txBody>
      </p:sp>
      <p:sp>
        <p:nvSpPr>
          <p:cNvPr id="5" name="object 5"/>
          <p:cNvSpPr txBox="1"/>
          <p:nvPr/>
        </p:nvSpPr>
        <p:spPr>
          <a:xfrm>
            <a:off x="3525964" y="2184082"/>
            <a:ext cx="2299335" cy="251992"/>
          </a:xfrm>
          <a:prstGeom prst="rect">
            <a:avLst/>
          </a:prstGeom>
        </p:spPr>
        <p:txBody>
          <a:bodyPr vert="horz" wrap="square" lIns="0" tIns="9525" rIns="0" bIns="0" rtlCol="0">
            <a:spAutoFit/>
          </a:bodyPr>
          <a:lstStyle/>
          <a:p>
            <a:pPr marL="266700" indent="-257175">
              <a:spcBef>
                <a:spcPts val="75"/>
              </a:spcBef>
              <a:buClr>
                <a:srgbClr val="2BBED2"/>
              </a:buClr>
              <a:buSzPct val="66666"/>
              <a:buFont typeface="Wingdings"/>
              <a:buChar char=""/>
              <a:tabLst>
                <a:tab pos="266224" algn="l"/>
                <a:tab pos="266700" algn="l"/>
              </a:tabLst>
            </a:pPr>
            <a:r>
              <a:rPr sz="1575" dirty="0">
                <a:solidFill>
                  <a:srgbClr val="404040"/>
                </a:solidFill>
                <a:latin typeface="Arial"/>
                <a:cs typeface="Arial"/>
              </a:rPr>
              <a:t>Estadística</a:t>
            </a:r>
            <a:r>
              <a:rPr sz="1575" spc="-49" dirty="0">
                <a:solidFill>
                  <a:srgbClr val="404040"/>
                </a:solidFill>
                <a:latin typeface="Arial"/>
                <a:cs typeface="Arial"/>
              </a:rPr>
              <a:t> </a:t>
            </a:r>
            <a:r>
              <a:rPr sz="1575" spc="-4" dirty="0">
                <a:solidFill>
                  <a:srgbClr val="2BBED2"/>
                </a:solidFill>
                <a:latin typeface="Arial"/>
                <a:cs typeface="Arial"/>
              </a:rPr>
              <a:t>Descriptiva</a:t>
            </a:r>
            <a:endParaRPr sz="1575">
              <a:latin typeface="Arial"/>
              <a:cs typeface="Arial"/>
            </a:endParaRPr>
          </a:p>
        </p:txBody>
      </p:sp>
      <p:sp>
        <p:nvSpPr>
          <p:cNvPr id="6" name="object 6"/>
          <p:cNvSpPr/>
          <p:nvPr/>
        </p:nvSpPr>
        <p:spPr>
          <a:xfrm>
            <a:off x="2927223" y="2132837"/>
            <a:ext cx="525780" cy="2548890"/>
          </a:xfrm>
          <a:custGeom>
            <a:avLst/>
            <a:gdLst/>
            <a:ahLst/>
            <a:cxnLst/>
            <a:rect l="l" t="t" r="r" b="b"/>
            <a:pathLst>
              <a:path w="701039" h="3398520">
                <a:moveTo>
                  <a:pt x="701040" y="3398520"/>
                </a:moveTo>
                <a:lnTo>
                  <a:pt x="662853" y="3395582"/>
                </a:lnTo>
                <a:lnTo>
                  <a:pt x="590263" y="3372996"/>
                </a:lnTo>
                <a:lnTo>
                  <a:pt x="556287" y="3353958"/>
                </a:lnTo>
                <a:lnTo>
                  <a:pt x="524143" y="3330165"/>
                </a:lnTo>
                <a:lnTo>
                  <a:pt x="494044" y="3301922"/>
                </a:lnTo>
                <a:lnTo>
                  <a:pt x="466204" y="3269535"/>
                </a:lnTo>
                <a:lnTo>
                  <a:pt x="440839" y="3233308"/>
                </a:lnTo>
                <a:lnTo>
                  <a:pt x="418161" y="3193548"/>
                </a:lnTo>
                <a:lnTo>
                  <a:pt x="398384" y="3150559"/>
                </a:lnTo>
                <a:lnTo>
                  <a:pt x="381724" y="3104648"/>
                </a:lnTo>
                <a:lnTo>
                  <a:pt x="368393" y="3056119"/>
                </a:lnTo>
                <a:lnTo>
                  <a:pt x="358606" y="3005279"/>
                </a:lnTo>
                <a:lnTo>
                  <a:pt x="352577" y="2952433"/>
                </a:lnTo>
                <a:lnTo>
                  <a:pt x="350519" y="2897885"/>
                </a:lnTo>
                <a:lnTo>
                  <a:pt x="350519" y="2199893"/>
                </a:lnTo>
                <a:lnTo>
                  <a:pt x="348462" y="2145346"/>
                </a:lnTo>
                <a:lnTo>
                  <a:pt x="342433" y="2092500"/>
                </a:lnTo>
                <a:lnTo>
                  <a:pt x="332646" y="2041660"/>
                </a:lnTo>
                <a:lnTo>
                  <a:pt x="319315" y="1993131"/>
                </a:lnTo>
                <a:lnTo>
                  <a:pt x="302655" y="1947220"/>
                </a:lnTo>
                <a:lnTo>
                  <a:pt x="282878" y="1904231"/>
                </a:lnTo>
                <a:lnTo>
                  <a:pt x="260200" y="1864471"/>
                </a:lnTo>
                <a:lnTo>
                  <a:pt x="234835" y="1828244"/>
                </a:lnTo>
                <a:lnTo>
                  <a:pt x="206995" y="1795857"/>
                </a:lnTo>
                <a:lnTo>
                  <a:pt x="176896" y="1767614"/>
                </a:lnTo>
                <a:lnTo>
                  <a:pt x="144752" y="1743821"/>
                </a:lnTo>
                <a:lnTo>
                  <a:pt x="110776" y="1724783"/>
                </a:lnTo>
                <a:lnTo>
                  <a:pt x="75183" y="1710807"/>
                </a:lnTo>
                <a:lnTo>
                  <a:pt x="0" y="1699260"/>
                </a:lnTo>
                <a:lnTo>
                  <a:pt x="38186" y="1696322"/>
                </a:lnTo>
                <a:lnTo>
                  <a:pt x="110776" y="1673736"/>
                </a:lnTo>
                <a:lnTo>
                  <a:pt x="144752" y="1654698"/>
                </a:lnTo>
                <a:lnTo>
                  <a:pt x="176896" y="1630905"/>
                </a:lnTo>
                <a:lnTo>
                  <a:pt x="206995" y="1602662"/>
                </a:lnTo>
                <a:lnTo>
                  <a:pt x="234835" y="1570275"/>
                </a:lnTo>
                <a:lnTo>
                  <a:pt x="260200" y="1534048"/>
                </a:lnTo>
                <a:lnTo>
                  <a:pt x="282878" y="1494288"/>
                </a:lnTo>
                <a:lnTo>
                  <a:pt x="302655" y="1451299"/>
                </a:lnTo>
                <a:lnTo>
                  <a:pt x="319315" y="1405388"/>
                </a:lnTo>
                <a:lnTo>
                  <a:pt x="332646" y="1356859"/>
                </a:lnTo>
                <a:lnTo>
                  <a:pt x="342433" y="1306019"/>
                </a:lnTo>
                <a:lnTo>
                  <a:pt x="348462" y="1253173"/>
                </a:lnTo>
                <a:lnTo>
                  <a:pt x="350519" y="1198626"/>
                </a:lnTo>
                <a:lnTo>
                  <a:pt x="350519" y="500633"/>
                </a:lnTo>
                <a:lnTo>
                  <a:pt x="352577" y="446086"/>
                </a:lnTo>
                <a:lnTo>
                  <a:pt x="358606" y="393240"/>
                </a:lnTo>
                <a:lnTo>
                  <a:pt x="368393" y="342400"/>
                </a:lnTo>
                <a:lnTo>
                  <a:pt x="381724" y="293871"/>
                </a:lnTo>
                <a:lnTo>
                  <a:pt x="398384" y="247960"/>
                </a:lnTo>
                <a:lnTo>
                  <a:pt x="418161" y="204971"/>
                </a:lnTo>
                <a:lnTo>
                  <a:pt x="440839" y="165211"/>
                </a:lnTo>
                <a:lnTo>
                  <a:pt x="466204" y="128984"/>
                </a:lnTo>
                <a:lnTo>
                  <a:pt x="494044" y="96597"/>
                </a:lnTo>
                <a:lnTo>
                  <a:pt x="524143" y="68354"/>
                </a:lnTo>
                <a:lnTo>
                  <a:pt x="556287" y="44561"/>
                </a:lnTo>
                <a:lnTo>
                  <a:pt x="590263" y="25523"/>
                </a:lnTo>
                <a:lnTo>
                  <a:pt x="625856" y="11547"/>
                </a:lnTo>
                <a:lnTo>
                  <a:pt x="662853" y="2937"/>
                </a:lnTo>
                <a:lnTo>
                  <a:pt x="701040" y="0"/>
                </a:lnTo>
              </a:path>
            </a:pathLst>
          </a:custGeom>
          <a:ln w="9524">
            <a:solidFill>
              <a:srgbClr val="E44AE9"/>
            </a:solidFill>
          </a:ln>
        </p:spPr>
        <p:txBody>
          <a:bodyPr wrap="square" lIns="0" tIns="0" rIns="0" bIns="0" rtlCol="0"/>
          <a:lstStyle/>
          <a:p>
            <a:endParaRPr sz="1350"/>
          </a:p>
        </p:txBody>
      </p:sp>
      <p:pic>
        <p:nvPicPr>
          <p:cNvPr id="7" name="object 7"/>
          <p:cNvPicPr/>
          <p:nvPr/>
        </p:nvPicPr>
        <p:blipFill>
          <a:blip r:embed="rId3" cstate="print"/>
          <a:stretch>
            <a:fillRect/>
          </a:stretch>
        </p:blipFill>
        <p:spPr>
          <a:xfrm>
            <a:off x="5167504" y="4093084"/>
            <a:ext cx="1080134" cy="7555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9 Rectángulo"/>
          <p:cNvSpPr>
            <a:spLocks noChangeArrowheads="1"/>
          </p:cNvSpPr>
          <p:nvPr/>
        </p:nvSpPr>
        <p:spPr bwMode="auto">
          <a:xfrm>
            <a:off x="579748" y="1742805"/>
            <a:ext cx="832785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just" eaLnBrk="1" hangingPunct="1">
              <a:spcBef>
                <a:spcPct val="0"/>
              </a:spcBef>
              <a:buFontTx/>
              <a:buNone/>
            </a:pPr>
            <a:r>
              <a:rPr lang="es-CL" altLang="es-MX" b="1" dirty="0"/>
              <a:t>Inferir: </a:t>
            </a:r>
            <a:r>
              <a:rPr lang="es-CL" altLang="es-MX" dirty="0"/>
              <a:t>Sacar una consecuencia de una cosa. Sacar consecuencia o deducir una cosa de otra.</a:t>
            </a:r>
          </a:p>
          <a:p>
            <a:pPr algn="just" eaLnBrk="1" hangingPunct="1">
              <a:spcBef>
                <a:spcPct val="0"/>
              </a:spcBef>
              <a:buFontTx/>
              <a:buNone/>
            </a:pPr>
            <a:endParaRPr lang="es-CL" altLang="es-MX" dirty="0"/>
          </a:p>
          <a:p>
            <a:pPr algn="just" eaLnBrk="1" hangingPunct="1">
              <a:spcBef>
                <a:spcPct val="0"/>
              </a:spcBef>
              <a:buFontTx/>
              <a:buNone/>
            </a:pPr>
            <a:r>
              <a:rPr lang="es-CL" altLang="es-MX" dirty="0"/>
              <a:t>La estadística, ciencia o rama de las Matemáticas que se ocupa de recoger datos, analizarlos y organizarlos, y de realizar las predicciones que sobre esos datos puedan deducirse, tiene dos vertientes básicas:</a:t>
            </a:r>
          </a:p>
          <a:p>
            <a:pPr algn="just" eaLnBrk="1" hangingPunct="1">
              <a:spcBef>
                <a:spcPct val="0"/>
              </a:spcBef>
              <a:buFontTx/>
              <a:buNone/>
            </a:pPr>
            <a:endParaRPr lang="es-CL" altLang="es-MX" dirty="0"/>
          </a:p>
          <a:p>
            <a:pPr marL="342900" indent="-342900" algn="just">
              <a:buFont typeface="+mj-lt"/>
              <a:buAutoNum type="alphaLcParenR"/>
            </a:pPr>
            <a:r>
              <a:rPr lang="es-CL" altLang="es-MX" b="1" dirty="0">
                <a:solidFill>
                  <a:srgbClr val="0070C0"/>
                </a:solidFill>
              </a:rPr>
              <a:t>Estadística descriptiva</a:t>
            </a:r>
            <a:r>
              <a:rPr lang="es-CL" altLang="es-MX" b="1" dirty="0"/>
              <a:t>: </a:t>
            </a:r>
            <a:r>
              <a:rPr lang="es-CL" altLang="es-MX" dirty="0"/>
              <a:t>Básicamente se ocupa de la 1ª parte, es decir, a partir de ciertos datos, analizarlos y organizarlos. Es aquí donde tiene sentido calcular la media, mediana, moda, desviación típica, etc.</a:t>
            </a:r>
          </a:p>
          <a:p>
            <a:pPr marL="342900" indent="-342900" algn="just">
              <a:buFont typeface="+mj-lt"/>
              <a:buAutoNum type="alphaLcParenR"/>
            </a:pPr>
            <a:r>
              <a:rPr lang="es-CL" altLang="es-MX" b="1" dirty="0">
                <a:solidFill>
                  <a:srgbClr val="0070C0"/>
                </a:solidFill>
              </a:rPr>
              <a:t>Estadística inferencial</a:t>
            </a:r>
            <a:r>
              <a:rPr lang="es-CL" altLang="es-MX" b="1" dirty="0"/>
              <a:t>: </a:t>
            </a:r>
            <a:r>
              <a:rPr lang="es-CL" altLang="es-MX" dirty="0"/>
              <a:t>Se ocupa de predecir, sacar conclusiones, para una población tomando como base una muestra (es decir , una parte) de dicha población. Como todas las predicciones, siempre han de hacerse bajo un cierto grado de </a:t>
            </a:r>
            <a:r>
              <a:rPr lang="es-CL" altLang="es-MX" dirty="0" err="1"/>
              <a:t>ﬁabilidad</a:t>
            </a:r>
            <a:r>
              <a:rPr lang="es-CL" altLang="es-MX" dirty="0"/>
              <a:t> o </a:t>
            </a:r>
            <a:r>
              <a:rPr lang="es-CL" altLang="es-MX" dirty="0" err="1"/>
              <a:t>conﬁanza</a:t>
            </a:r>
            <a:r>
              <a:rPr lang="es-CL" altLang="es-MX" dirty="0"/>
              <a:t>.</a:t>
            </a:r>
          </a:p>
        </p:txBody>
      </p:sp>
      <p:sp>
        <p:nvSpPr>
          <p:cNvPr id="11" name="3 CuadroTexto"/>
          <p:cNvSpPr txBox="1">
            <a:spLocks noChangeArrowheads="1"/>
          </p:cNvSpPr>
          <p:nvPr/>
        </p:nvSpPr>
        <p:spPr bwMode="auto">
          <a:xfrm>
            <a:off x="2348841" y="1170985"/>
            <a:ext cx="4777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C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eaLnBrk="1" hangingPunct="1">
              <a:spcBef>
                <a:spcPct val="0"/>
              </a:spcBef>
              <a:buFontTx/>
              <a:buNone/>
            </a:pPr>
            <a:r>
              <a:rPr lang="es-MX" altLang="es-MX" sz="2400" b="1" dirty="0"/>
              <a:t>Inferencia Estadística</a:t>
            </a:r>
            <a:endParaRPr lang="es-CL" altLang="es-MX" sz="2400" b="1" dirty="0"/>
          </a:p>
        </p:txBody>
      </p:sp>
    </p:spTree>
    <p:extLst>
      <p:ext uri="{BB962C8B-B14F-4D97-AF65-F5344CB8AC3E}">
        <p14:creationId xmlns:p14="http://schemas.microsoft.com/office/powerpoint/2010/main" val="24030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ctrTitle"/>
          </p:nvPr>
        </p:nvSpPr>
        <p:spPr>
          <a:xfrm>
            <a:off x="1601391" y="1052515"/>
            <a:ext cx="5829300" cy="395286"/>
          </a:xfrm>
        </p:spPr>
        <p:txBody>
          <a:bodyPr>
            <a:normAutofit fontScale="90000"/>
          </a:bodyPr>
          <a:lstStyle/>
          <a:p>
            <a:pPr eaLnBrk="1" hangingPunct="1"/>
            <a:r>
              <a:rPr lang="es-AR" sz="3000" dirty="0">
                <a:solidFill>
                  <a:srgbClr val="7030A0"/>
                </a:solidFill>
              </a:rPr>
              <a:t>Estadística descriptiva</a:t>
            </a:r>
          </a:p>
        </p:txBody>
      </p:sp>
      <p:sp>
        <p:nvSpPr>
          <p:cNvPr id="3" name="2 Subtítulo"/>
          <p:cNvSpPr>
            <a:spLocks noGrp="1"/>
          </p:cNvSpPr>
          <p:nvPr>
            <p:ph type="subTitle" idx="1"/>
          </p:nvPr>
        </p:nvSpPr>
        <p:spPr>
          <a:xfrm>
            <a:off x="762000" y="1663305"/>
            <a:ext cx="7772400" cy="3493294"/>
          </a:xfrm>
        </p:spPr>
        <p:txBody>
          <a:bodyPr rtlCol="0">
            <a:noAutofit/>
          </a:bodyPr>
          <a:lstStyle/>
          <a:p>
            <a:pPr algn="just">
              <a:defRPr/>
            </a:pPr>
            <a:r>
              <a:rPr lang="es-AR" sz="2000" dirty="0"/>
              <a:t> </a:t>
            </a:r>
          </a:p>
          <a:p>
            <a:pPr algn="just">
              <a:defRPr/>
            </a:pPr>
            <a:r>
              <a:rPr lang="es-AR" sz="2000" dirty="0">
                <a:solidFill>
                  <a:schemeClr val="tx1"/>
                </a:solidFill>
              </a:rPr>
              <a:t>Hay varias formas de organizar los datos:</a:t>
            </a:r>
          </a:p>
          <a:p>
            <a:pPr algn="just">
              <a:defRPr/>
            </a:pPr>
            <a:endParaRPr lang="es-AR" sz="2000" dirty="0">
              <a:solidFill>
                <a:schemeClr val="tx1"/>
              </a:solidFill>
            </a:endParaRPr>
          </a:p>
          <a:p>
            <a:pPr marL="285750" indent="-285750" algn="just">
              <a:buClr>
                <a:srgbClr val="00B0F0"/>
              </a:buClr>
              <a:buFont typeface="Arial" panose="020B0604020202020204" pitchFamily="34" charset="0"/>
              <a:buChar char="•"/>
              <a:defRPr/>
            </a:pPr>
            <a:r>
              <a:rPr lang="es-AR" sz="2000" dirty="0">
                <a:solidFill>
                  <a:schemeClr val="tx1"/>
                </a:solidFill>
              </a:rPr>
              <a:t> </a:t>
            </a:r>
            <a:r>
              <a:rPr lang="es-AR" sz="2000" dirty="0">
                <a:solidFill>
                  <a:srgbClr val="7030A0"/>
                </a:solidFill>
              </a:rPr>
              <a:t>Métodos gráficos</a:t>
            </a:r>
            <a:r>
              <a:rPr lang="es-AR" sz="2000" dirty="0">
                <a:solidFill>
                  <a:schemeClr val="tx1"/>
                </a:solidFill>
              </a:rPr>
              <a:t>:  permiten detectar tanto las características sobresalientes que representan el patrón de comportamiento de los datos como las características inesperadas. </a:t>
            </a:r>
          </a:p>
          <a:p>
            <a:pPr marL="285750" indent="-285750" algn="just">
              <a:buClr>
                <a:srgbClr val="00B0F0"/>
              </a:buClr>
              <a:buFont typeface="Arial" panose="020B0604020202020204" pitchFamily="34" charset="0"/>
              <a:buChar char="•"/>
              <a:defRPr/>
            </a:pPr>
            <a:endParaRPr lang="es-AR" sz="2000" dirty="0">
              <a:solidFill>
                <a:schemeClr val="tx1"/>
              </a:solidFill>
            </a:endParaRPr>
          </a:p>
          <a:p>
            <a:pPr marL="285750" indent="-285750" algn="just">
              <a:buClr>
                <a:srgbClr val="00B0F0"/>
              </a:buClr>
              <a:buFont typeface="Arial" panose="020B0604020202020204" pitchFamily="34" charset="0"/>
              <a:buChar char="•"/>
              <a:defRPr/>
            </a:pPr>
            <a:r>
              <a:rPr lang="es-AR" sz="2000" dirty="0">
                <a:solidFill>
                  <a:schemeClr val="tx1"/>
                </a:solidFill>
              </a:rPr>
              <a:t> </a:t>
            </a:r>
            <a:r>
              <a:rPr lang="es-AR" sz="2000" dirty="0">
                <a:solidFill>
                  <a:srgbClr val="7030A0"/>
                </a:solidFill>
              </a:rPr>
              <a:t>Medidas resumen</a:t>
            </a:r>
            <a:r>
              <a:rPr lang="es-AR" sz="2000" dirty="0">
                <a:solidFill>
                  <a:schemeClr val="tx1"/>
                </a:solidFill>
              </a:rPr>
              <a:t>:  resumirlos en uno o dos números que pretenden caracterizar el conjunto con la menor distorsión o perdida de información posible.</a:t>
            </a:r>
          </a:p>
        </p:txBody>
      </p:sp>
    </p:spTree>
    <p:extLst>
      <p:ext uri="{BB962C8B-B14F-4D97-AF65-F5344CB8AC3E}">
        <p14:creationId xmlns:p14="http://schemas.microsoft.com/office/powerpoint/2010/main" val="317159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ctrTitle"/>
          </p:nvPr>
        </p:nvSpPr>
        <p:spPr>
          <a:xfrm>
            <a:off x="1601391" y="1052515"/>
            <a:ext cx="5829300" cy="395286"/>
          </a:xfrm>
        </p:spPr>
        <p:txBody>
          <a:bodyPr>
            <a:normAutofit fontScale="90000"/>
          </a:bodyPr>
          <a:lstStyle/>
          <a:p>
            <a:pPr eaLnBrk="1" hangingPunct="1"/>
            <a:r>
              <a:rPr lang="es-AR" sz="3000" dirty="0">
                <a:solidFill>
                  <a:srgbClr val="7030A0"/>
                </a:solidFill>
              </a:rPr>
              <a:t>Estadística descriptiva</a:t>
            </a:r>
          </a:p>
        </p:txBody>
      </p:sp>
      <p:sp>
        <p:nvSpPr>
          <p:cNvPr id="3" name="2 Subtítulo"/>
          <p:cNvSpPr>
            <a:spLocks noGrp="1"/>
          </p:cNvSpPr>
          <p:nvPr>
            <p:ph type="subTitle" idx="1"/>
          </p:nvPr>
        </p:nvSpPr>
        <p:spPr>
          <a:xfrm>
            <a:off x="609600" y="1663305"/>
            <a:ext cx="7924800" cy="3493294"/>
          </a:xfrm>
        </p:spPr>
        <p:txBody>
          <a:bodyPr rtlCol="0">
            <a:noAutofit/>
          </a:bodyPr>
          <a:lstStyle/>
          <a:p>
            <a:pPr algn="just">
              <a:lnSpc>
                <a:spcPct val="100000"/>
              </a:lnSpc>
              <a:defRPr/>
            </a:pPr>
            <a:r>
              <a:rPr lang="es-AR" sz="2000" dirty="0"/>
              <a:t> </a:t>
            </a:r>
          </a:p>
          <a:p>
            <a:pPr algn="just">
              <a:lnSpc>
                <a:spcPct val="100000"/>
              </a:lnSpc>
              <a:defRPr/>
            </a:pPr>
            <a:r>
              <a:rPr lang="es-AR" sz="2000" dirty="0">
                <a:solidFill>
                  <a:srgbClr val="7030A0"/>
                </a:solidFill>
              </a:rPr>
              <a:t>POBLACIÓN:</a:t>
            </a:r>
            <a:r>
              <a:rPr lang="es-AR" sz="2000" dirty="0">
                <a:solidFill>
                  <a:schemeClr val="tx1"/>
                </a:solidFill>
              </a:rPr>
              <a:t> total de sujetos o unidades de análisis de interés en el estudio</a:t>
            </a:r>
          </a:p>
          <a:p>
            <a:pPr algn="just">
              <a:lnSpc>
                <a:spcPct val="100000"/>
              </a:lnSpc>
              <a:defRPr/>
            </a:pPr>
            <a:r>
              <a:rPr lang="es-AR" sz="2000" dirty="0">
                <a:solidFill>
                  <a:schemeClr val="tx1"/>
                </a:solidFill>
              </a:rPr>
              <a:t>   </a:t>
            </a:r>
            <a:r>
              <a:rPr lang="es-AR" sz="2000" dirty="0">
                <a:solidFill>
                  <a:schemeClr val="tx1">
                    <a:lumMod val="95000"/>
                    <a:lumOff val="5000"/>
                  </a:schemeClr>
                </a:solidFill>
              </a:rPr>
              <a:t>(Ej.: Todos los niños sanos con edad entre 0 y 5 años.)</a:t>
            </a:r>
          </a:p>
          <a:p>
            <a:pPr algn="just">
              <a:lnSpc>
                <a:spcPct val="100000"/>
              </a:lnSpc>
              <a:defRPr/>
            </a:pPr>
            <a:endParaRPr lang="es-AR" sz="2000" dirty="0">
              <a:solidFill>
                <a:schemeClr val="tx1"/>
              </a:solidFill>
            </a:endParaRPr>
          </a:p>
          <a:p>
            <a:pPr algn="just">
              <a:lnSpc>
                <a:spcPct val="100000"/>
              </a:lnSpc>
              <a:defRPr/>
            </a:pPr>
            <a:r>
              <a:rPr lang="es-AR" sz="2000" dirty="0">
                <a:solidFill>
                  <a:srgbClr val="7030A0"/>
                </a:solidFill>
              </a:rPr>
              <a:t>MUESTRA</a:t>
            </a:r>
            <a:r>
              <a:rPr lang="es-AR" sz="2000" dirty="0">
                <a:solidFill>
                  <a:schemeClr val="tx1"/>
                </a:solidFill>
              </a:rPr>
              <a:t>: cualquier subconjunto de los sujetos o unidades de análisis de la población, en el cual se recolectarán los datos.</a:t>
            </a:r>
          </a:p>
          <a:p>
            <a:pPr algn="just">
              <a:lnSpc>
                <a:spcPct val="100000"/>
              </a:lnSpc>
              <a:defRPr/>
            </a:pPr>
            <a:endParaRPr lang="es-AR" sz="2400" dirty="0">
              <a:solidFill>
                <a:schemeClr val="tx1"/>
              </a:solidFill>
            </a:endParaRPr>
          </a:p>
          <a:p>
            <a:pPr algn="just">
              <a:lnSpc>
                <a:spcPct val="100000"/>
              </a:lnSpc>
              <a:defRPr/>
            </a:pPr>
            <a:r>
              <a:rPr lang="es-AR" sz="2000" dirty="0">
                <a:solidFill>
                  <a:schemeClr val="tx1"/>
                </a:solidFill>
              </a:rPr>
              <a:t>Usamos una muestra para conocer o estimar características de la población, denominamos:</a:t>
            </a:r>
          </a:p>
          <a:p>
            <a:pPr algn="just">
              <a:lnSpc>
                <a:spcPct val="100000"/>
              </a:lnSpc>
              <a:defRPr/>
            </a:pPr>
            <a:endParaRPr lang="es-AR" sz="2000" dirty="0">
              <a:solidFill>
                <a:schemeClr val="tx1"/>
              </a:solidFill>
            </a:endParaRPr>
          </a:p>
          <a:p>
            <a:pPr algn="just">
              <a:lnSpc>
                <a:spcPct val="100000"/>
              </a:lnSpc>
              <a:defRPr/>
            </a:pPr>
            <a:r>
              <a:rPr lang="es-AR" sz="2000" dirty="0">
                <a:solidFill>
                  <a:srgbClr val="7030A0"/>
                </a:solidFill>
              </a:rPr>
              <a:t>PARÁMETRO:</a:t>
            </a:r>
            <a:r>
              <a:rPr lang="es-AR" sz="2000" dirty="0">
                <a:solidFill>
                  <a:schemeClr val="tx1"/>
                </a:solidFill>
              </a:rPr>
              <a:t> una medida resumen calculada sobre la población.</a:t>
            </a:r>
          </a:p>
          <a:p>
            <a:pPr algn="just">
              <a:lnSpc>
                <a:spcPct val="100000"/>
              </a:lnSpc>
              <a:defRPr/>
            </a:pPr>
            <a:endParaRPr lang="es-AR" sz="2000" dirty="0">
              <a:solidFill>
                <a:schemeClr val="tx1"/>
              </a:solidFill>
            </a:endParaRPr>
          </a:p>
          <a:p>
            <a:pPr algn="just">
              <a:lnSpc>
                <a:spcPct val="100000"/>
              </a:lnSpc>
              <a:defRPr/>
            </a:pPr>
            <a:r>
              <a:rPr lang="es-AR" sz="2000" dirty="0">
                <a:solidFill>
                  <a:srgbClr val="7030A0"/>
                </a:solidFill>
              </a:rPr>
              <a:t>ESTADÍSTICO</a:t>
            </a:r>
            <a:r>
              <a:rPr lang="es-AR" sz="2000" dirty="0">
                <a:solidFill>
                  <a:schemeClr val="tx1"/>
                </a:solidFill>
              </a:rPr>
              <a:t> : una medida resumen calculada sobre la muestra.</a:t>
            </a:r>
          </a:p>
        </p:txBody>
      </p:sp>
    </p:spTree>
    <p:extLst>
      <p:ext uri="{BB962C8B-B14F-4D97-AF65-F5344CB8AC3E}">
        <p14:creationId xmlns:p14="http://schemas.microsoft.com/office/powerpoint/2010/main" val="43819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ctrTitle"/>
          </p:nvPr>
        </p:nvSpPr>
        <p:spPr>
          <a:xfrm>
            <a:off x="1601391" y="1052515"/>
            <a:ext cx="5829300" cy="395286"/>
          </a:xfrm>
        </p:spPr>
        <p:txBody>
          <a:bodyPr>
            <a:normAutofit fontScale="90000"/>
          </a:bodyPr>
          <a:lstStyle/>
          <a:p>
            <a:pPr eaLnBrk="1" hangingPunct="1"/>
            <a:r>
              <a:rPr lang="es-AR" sz="3000" dirty="0">
                <a:solidFill>
                  <a:srgbClr val="7030A0"/>
                </a:solidFill>
              </a:rPr>
              <a:t>Estadística descriptiva</a:t>
            </a:r>
          </a:p>
        </p:txBody>
      </p:sp>
      <p:sp>
        <p:nvSpPr>
          <p:cNvPr id="3" name="2 Subtítulo"/>
          <p:cNvSpPr>
            <a:spLocks noGrp="1"/>
          </p:cNvSpPr>
          <p:nvPr>
            <p:ph type="subTitle" idx="1"/>
          </p:nvPr>
        </p:nvSpPr>
        <p:spPr>
          <a:xfrm>
            <a:off x="762000" y="1663305"/>
            <a:ext cx="7772400" cy="3493294"/>
          </a:xfrm>
        </p:spPr>
        <p:txBody>
          <a:bodyPr rtlCol="0">
            <a:noAutofit/>
          </a:bodyPr>
          <a:lstStyle/>
          <a:p>
            <a:pPr algn="just">
              <a:defRPr/>
            </a:pPr>
            <a:r>
              <a:rPr lang="es-AR" sz="2000" dirty="0"/>
              <a:t> </a:t>
            </a:r>
            <a:endParaRPr lang="es-AR" sz="2000" dirty="0">
              <a:solidFill>
                <a:schemeClr val="tx1"/>
              </a:solidFill>
            </a:endParaRPr>
          </a:p>
          <a:p>
            <a:pPr algn="just">
              <a:defRPr/>
            </a:pPr>
            <a:r>
              <a:rPr lang="es-AR" sz="2000" dirty="0">
                <a:solidFill>
                  <a:schemeClr val="tx1"/>
                </a:solidFill>
              </a:rPr>
              <a:t>Cuando existen datos para toda la población (CENSO) no hay necesidad de usar métodos estadísticos, ya que es posible calcular exactamente los parámetros de interés. </a:t>
            </a:r>
          </a:p>
          <a:p>
            <a:pPr algn="just">
              <a:defRPr/>
            </a:pPr>
            <a:endParaRPr lang="es-AR" sz="2000" dirty="0">
              <a:solidFill>
                <a:schemeClr val="tx1"/>
              </a:solidFill>
            </a:endParaRPr>
          </a:p>
          <a:p>
            <a:pPr algn="just">
              <a:defRPr/>
            </a:pPr>
            <a:r>
              <a:rPr lang="es-AR" sz="2000" b="1" dirty="0">
                <a:solidFill>
                  <a:schemeClr val="accent2">
                    <a:lumMod val="75000"/>
                  </a:schemeClr>
                </a:solidFill>
              </a:rPr>
              <a:t>Ejemplo</a:t>
            </a:r>
            <a:r>
              <a:rPr lang="es-AR" sz="2000" dirty="0">
                <a:solidFill>
                  <a:schemeClr val="tx1"/>
                </a:solidFill>
              </a:rPr>
              <a:t>:  en el censo poblacional, se registra el sexo de todas las personas censadas, que son prácticamente toda la población, así que es posible conocer exactamente la proporción de habitantes de los dos sexos.</a:t>
            </a:r>
          </a:p>
        </p:txBody>
      </p:sp>
    </p:spTree>
    <p:extLst>
      <p:ext uri="{BB962C8B-B14F-4D97-AF65-F5344CB8AC3E}">
        <p14:creationId xmlns:p14="http://schemas.microsoft.com/office/powerpoint/2010/main" val="337496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1799</Words>
  <Application>Microsoft Office PowerPoint</Application>
  <PresentationFormat>On-screen Show (4:3)</PresentationFormat>
  <Paragraphs>235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Tahoma</vt:lpstr>
      <vt:lpstr>Wingdings</vt:lpstr>
      <vt:lpstr>Office Theme</vt:lpstr>
      <vt:lpstr>PowerPoint Presentation</vt:lpstr>
      <vt:lpstr>Índice de la asignatura</vt:lpstr>
      <vt:lpstr>¿Para qué sirve la estadística?</vt:lpstr>
      <vt:lpstr>Definición</vt:lpstr>
      <vt:lpstr>Ramas de la estadística</vt:lpstr>
      <vt:lpstr>PowerPoint Presentation</vt:lpstr>
      <vt:lpstr>Estadística descriptiva</vt:lpstr>
      <vt:lpstr>Estadística descriptiva</vt:lpstr>
      <vt:lpstr>Estadística descriptiva</vt:lpstr>
      <vt:lpstr>PowerPoint Presentation</vt:lpstr>
      <vt:lpstr>Pasos en un estudio estadístico</vt:lpstr>
      <vt:lpstr>PowerPoint Presentation</vt:lpstr>
      <vt:lpstr>PowerPoint Presentation</vt:lpstr>
      <vt:lpstr>PowerPoint Presentation</vt:lpstr>
      <vt:lpstr>PowerPoint Presentation</vt:lpstr>
      <vt:lpstr>Variables</vt:lpstr>
      <vt:lpstr>Tipos de variables</vt:lpstr>
      <vt:lpstr>PowerPoint Presentation</vt:lpstr>
      <vt:lpstr>PowerPoint Presentation</vt:lpstr>
      <vt:lpstr>Activar complementos de Excel</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6</cp:revision>
  <dcterms:created xsi:type="dcterms:W3CDTF">2021-11-08T22:46:23Z</dcterms:created>
  <dcterms:modified xsi:type="dcterms:W3CDTF">2022-05-06T01:48:34Z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