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81" r:id="rId5"/>
    <p:sldId id="282" r:id="rId6"/>
    <p:sldId id="284" r:id="rId7"/>
    <p:sldId id="288" r:id="rId8"/>
    <p:sldId id="289" r:id="rId9"/>
    <p:sldId id="287" r:id="rId10"/>
    <p:sldId id="286" r:id="rId11"/>
    <p:sldId id="290" r:id="rId12"/>
    <p:sldId id="292" r:id="rId13"/>
    <p:sldId id="293" r:id="rId14"/>
    <p:sldId id="295" r:id="rId15"/>
    <p:sldId id="262" r:id="rId16"/>
    <p:sldId id="263" r:id="rId17"/>
    <p:sldId id="264" r:id="rId18"/>
    <p:sldId id="265" r:id="rId19"/>
    <p:sldId id="266" r:id="rId20"/>
    <p:sldId id="267" r:id="rId21"/>
    <p:sldId id="296" r:id="rId22"/>
    <p:sldId id="268" r:id="rId23"/>
    <p:sldId id="269" r:id="rId24"/>
    <p:sldId id="270" r:id="rId25"/>
    <p:sldId id="271" r:id="rId26"/>
    <p:sldId id="294" r:id="rId27"/>
    <p:sldId id="276" r:id="rId28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6" y="10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Quintiles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Deciles</a:t>
          </a: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Cuartiles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5A5CF76F-FC57-4D8A-AED5-9D6B6F345B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7E91A5D3-8F00-46F4-8A35-53822952DEBF}" type="sibTrans" cxnId="{DF23E13F-82AE-4840-928D-FAE6E9589844}">
      <dgm:prSet/>
      <dgm:spPr/>
      <dgm:t>
        <a:bodyPr/>
        <a:lstStyle/>
        <a:p>
          <a:endParaRPr lang="es-CL"/>
        </a:p>
      </dgm:t>
    </dgm:pt>
    <dgm:pt modelId="{453674C9-2409-48EE-B5E1-D0EE3E4897A7}" type="parTrans" cxnId="{DF23E13F-82AE-4840-928D-FAE6E9589844}">
      <dgm:prSet/>
      <dgm:spPr/>
      <dgm:t>
        <a:bodyPr/>
        <a:lstStyle/>
        <a:p>
          <a:endParaRPr lang="es-CL"/>
        </a:p>
      </dgm:t>
    </dgm:pt>
    <dgm:pt modelId="{4C1EF3C5-7183-432E-A658-F45553CB9A7A}">
      <dgm:prSet custT="1"/>
      <dgm:spPr/>
      <dgm:t>
        <a:bodyPr/>
        <a:lstStyle/>
        <a:p>
          <a:r>
            <a:rPr lang="es-CL" sz="3200" b="1" dirty="0"/>
            <a:t>Percentiles</a:t>
          </a:r>
        </a:p>
      </dgm:t>
    </dgm:pt>
    <dgm:pt modelId="{8B24B9BD-A740-4780-A69F-C5C5C4CCE4D4}" type="parTrans" cxnId="{33B09336-5401-41A7-9C5D-D9D5DEE124ED}">
      <dgm:prSet/>
      <dgm:spPr/>
      <dgm:t>
        <a:bodyPr/>
        <a:lstStyle/>
        <a:p>
          <a:endParaRPr lang="es-CL"/>
        </a:p>
      </dgm:t>
    </dgm:pt>
    <dgm:pt modelId="{196B25BB-F714-4943-B125-16D1CA324AD7}" type="sibTrans" cxnId="{33B09336-5401-41A7-9C5D-D9D5DEE124ED}">
      <dgm:prSet/>
      <dgm:spPr/>
      <dgm:t>
        <a:bodyPr/>
        <a:lstStyle/>
        <a:p>
          <a:endParaRPr lang="es-CL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1C1C8BA7-63B0-49A5-8895-4B0410052345}" type="pres">
      <dgm:prSet presAssocID="{88B75C29-8054-417D-BCE3-878A55118F6D}" presName="sp" presStyleCnt="0"/>
      <dgm:spPr/>
    </dgm:pt>
    <dgm:pt modelId="{48482752-CE1C-4195-A937-1C7FD76FFAC3}" type="pres">
      <dgm:prSet presAssocID="{5A5CF76F-FC57-4D8A-AED5-9D6B6F345B1C}" presName="linNode" presStyleCnt="0"/>
      <dgm:spPr/>
    </dgm:pt>
    <dgm:pt modelId="{93F52BED-D316-4D5D-A5B8-A92BB64246B6}" type="pres">
      <dgm:prSet presAssocID="{5A5CF76F-FC57-4D8A-AED5-9D6B6F345B1C}" presName="parentText" presStyleLbl="node1" presStyleIdx="3" presStyleCnt="4" custScaleX="54063" custLinFactNeighborX="-5" custLinFactNeighborY="-6065">
        <dgm:presLayoutVars>
          <dgm:chMax val="1"/>
          <dgm:bulletEnabled val="1"/>
        </dgm:presLayoutVars>
      </dgm:prSet>
      <dgm:spPr/>
    </dgm:pt>
    <dgm:pt modelId="{A2084DAE-B83E-4EC9-9FA7-1726DD664707}" type="pres">
      <dgm:prSet presAssocID="{5A5CF76F-FC57-4D8A-AED5-9D6B6F345B1C}" presName="descendantText" presStyleLbl="alignAccFollowNode1" presStyleIdx="3" presStyleCnt="4" custScaleX="128472" custLinFactNeighborX="34348" custLinFactNeighborY="-10880">
        <dgm:presLayoutVars>
          <dgm:bulletEnabled val="1"/>
        </dgm:presLayoutVars>
      </dgm:prSet>
      <dgm:spPr/>
    </dgm:pt>
  </dgm:ptLst>
  <dgm:cxnLst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8F070535-309B-438D-A04C-0F8A0DE865DD}" type="presOf" srcId="{4C1EF3C5-7183-432E-A658-F45553CB9A7A}" destId="{A2084DAE-B83E-4EC9-9FA7-1726DD664707}" srcOrd="0" destOrd="0" presId="urn:microsoft.com/office/officeart/2005/8/layout/vList5"/>
    <dgm:cxn modelId="{33B09336-5401-41A7-9C5D-D9D5DEE124ED}" srcId="{5A5CF76F-FC57-4D8A-AED5-9D6B6F345B1C}" destId="{4C1EF3C5-7183-432E-A658-F45553CB9A7A}" srcOrd="0" destOrd="0" parTransId="{8B24B9BD-A740-4780-A69F-C5C5C4CCE4D4}" sibTransId="{196B25BB-F714-4943-B125-16D1CA324AD7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DF23E13F-82AE-4840-928D-FAE6E9589844}" srcId="{F6FEADD9-F67D-41F5-BA4C-3C84956E7F46}" destId="{5A5CF76F-FC57-4D8A-AED5-9D6B6F345B1C}" srcOrd="3" destOrd="0" parTransId="{453674C9-2409-48EE-B5E1-D0EE3E4897A7}" sibTransId="{7E91A5D3-8F00-46F4-8A35-53822952DEBF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921DF1BE-AA75-44E4-8B5E-A261B289C072}" type="presOf" srcId="{5A5CF76F-FC57-4D8A-AED5-9D6B6F345B1C}" destId="{93F52BED-D316-4D5D-A5B8-A92BB64246B6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AD2E194A-CA21-4773-81C5-299E373B94C1}" type="presParOf" srcId="{AAE7A1E6-6847-453D-B55B-8A82BF138C1D}" destId="{1C1C8BA7-63B0-49A5-8895-4B0410052345}" srcOrd="5" destOrd="0" presId="urn:microsoft.com/office/officeart/2005/8/layout/vList5"/>
    <dgm:cxn modelId="{70DBDC13-C778-4ED4-BEEF-E633A63AF7C3}" type="presParOf" srcId="{AAE7A1E6-6847-453D-B55B-8A82BF138C1D}" destId="{48482752-CE1C-4195-A937-1C7FD76FFAC3}" srcOrd="6" destOrd="0" presId="urn:microsoft.com/office/officeart/2005/8/layout/vList5"/>
    <dgm:cxn modelId="{38570D34-D36B-44B5-BF12-A38A032EDCEE}" type="presParOf" srcId="{48482752-CE1C-4195-A937-1C7FD76FFAC3}" destId="{93F52BED-D316-4D5D-A5B8-A92BB64246B6}" srcOrd="0" destOrd="0" presId="urn:microsoft.com/office/officeart/2005/8/layout/vList5"/>
    <dgm:cxn modelId="{3E9AA0C7-0554-4CA3-A261-9FA2652B9725}" type="presParOf" srcId="{48482752-CE1C-4195-A937-1C7FD76FFAC3}" destId="{A2084DAE-B83E-4EC9-9FA7-1726DD6647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199420" y="-2013961"/>
          <a:ext cx="782637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Cuartiles</a:t>
          </a:r>
        </a:p>
      </dsp:txBody>
      <dsp:txXfrm rot="-5400000">
        <a:off x="1085595" y="99864"/>
        <a:ext cx="5010287" cy="782637"/>
      </dsp:txXfrm>
    </dsp:sp>
    <dsp:sp modelId="{7E429971-BC57-430F-BB25-C0574E5E39E3}">
      <dsp:nvSpPr>
        <dsp:cNvPr id="0" name=""/>
        <dsp:cNvSpPr/>
      </dsp:nvSpPr>
      <dsp:spPr>
        <a:xfrm>
          <a:off x="102" y="0"/>
          <a:ext cx="1085492" cy="9782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1</a:t>
          </a:r>
        </a:p>
      </dsp:txBody>
      <dsp:txXfrm>
        <a:off x="47858" y="47756"/>
        <a:ext cx="989980" cy="882784"/>
      </dsp:txXfrm>
    </dsp:sp>
    <dsp:sp modelId="{B37A5355-225B-4C6F-AED7-6C620F99EECC}">
      <dsp:nvSpPr>
        <dsp:cNvPr id="0" name=""/>
        <dsp:cNvSpPr/>
      </dsp:nvSpPr>
      <dsp:spPr>
        <a:xfrm rot="5400000">
          <a:off x="3199420" y="-986749"/>
          <a:ext cx="782637" cy="5010287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Quintiles</a:t>
          </a:r>
        </a:p>
      </dsp:txBody>
      <dsp:txXfrm rot="-5400000">
        <a:off x="1085595" y="1127076"/>
        <a:ext cx="5010287" cy="782637"/>
      </dsp:txXfrm>
    </dsp:sp>
    <dsp:sp modelId="{C04276DC-EE64-470A-B8BC-09067B8045FA}">
      <dsp:nvSpPr>
        <dsp:cNvPr id="0" name=""/>
        <dsp:cNvSpPr/>
      </dsp:nvSpPr>
      <dsp:spPr>
        <a:xfrm>
          <a:off x="102" y="1029245"/>
          <a:ext cx="1085492" cy="97829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2</a:t>
          </a:r>
        </a:p>
      </dsp:txBody>
      <dsp:txXfrm>
        <a:off x="47858" y="1077001"/>
        <a:ext cx="989980" cy="882784"/>
      </dsp:txXfrm>
    </dsp:sp>
    <dsp:sp modelId="{C7C3E6FD-D83F-4BDA-907E-B5EE041DA931}">
      <dsp:nvSpPr>
        <dsp:cNvPr id="0" name=""/>
        <dsp:cNvSpPr/>
      </dsp:nvSpPr>
      <dsp:spPr>
        <a:xfrm rot="5400000">
          <a:off x="3199420" y="40462"/>
          <a:ext cx="782637" cy="5010287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Deciles</a:t>
          </a:r>
        </a:p>
      </dsp:txBody>
      <dsp:txXfrm rot="-5400000">
        <a:off x="1085595" y="2154287"/>
        <a:ext cx="5010287" cy="782637"/>
      </dsp:txXfrm>
    </dsp:sp>
    <dsp:sp modelId="{F5034101-5B7D-4FE7-B47A-5A48CF39606B}">
      <dsp:nvSpPr>
        <dsp:cNvPr id="0" name=""/>
        <dsp:cNvSpPr/>
      </dsp:nvSpPr>
      <dsp:spPr>
        <a:xfrm>
          <a:off x="102" y="2056457"/>
          <a:ext cx="1085492" cy="97829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3</a:t>
          </a:r>
        </a:p>
      </dsp:txBody>
      <dsp:txXfrm>
        <a:off x="47858" y="2104213"/>
        <a:ext cx="989980" cy="882784"/>
      </dsp:txXfrm>
    </dsp:sp>
    <dsp:sp modelId="{A2084DAE-B83E-4EC9-9FA7-1726DD664707}">
      <dsp:nvSpPr>
        <dsp:cNvPr id="0" name=""/>
        <dsp:cNvSpPr/>
      </dsp:nvSpPr>
      <dsp:spPr>
        <a:xfrm rot="5400000">
          <a:off x="3240157" y="1023143"/>
          <a:ext cx="782637" cy="4929046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200" b="1" kern="1200" dirty="0"/>
            <a:t>Percentiles</a:t>
          </a:r>
        </a:p>
      </dsp:txBody>
      <dsp:txXfrm rot="-5400000">
        <a:off x="1166953" y="3134553"/>
        <a:ext cx="4890841" cy="706227"/>
      </dsp:txXfrm>
    </dsp:sp>
    <dsp:sp modelId="{93F52BED-D316-4D5D-A5B8-A92BB64246B6}">
      <dsp:nvSpPr>
        <dsp:cNvPr id="0" name=""/>
        <dsp:cNvSpPr/>
      </dsp:nvSpPr>
      <dsp:spPr>
        <a:xfrm>
          <a:off x="0" y="3024335"/>
          <a:ext cx="1166748" cy="978296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sp:txBody>
      <dsp:txXfrm>
        <a:off x="47756" y="3072091"/>
        <a:ext cx="1071236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8A651-F48A-4124-AB40-71C9827EC58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F040-1912-4E83-9075-2067D1A74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74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94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11367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9144000" y="0"/>
                </a:moveTo>
                <a:lnTo>
                  <a:pt x="0" y="0"/>
                </a:lnTo>
                <a:lnTo>
                  <a:pt x="0" y="134111"/>
                </a:lnTo>
                <a:lnTo>
                  <a:pt x="9144000" y="1341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5223" y="888522"/>
            <a:ext cx="8091577" cy="800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31/01/2022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es-ES"/>
          </a:p>
        </p:txBody>
      </p:sp>
    </p:spTree>
    <p:extLst>
      <p:ext uri="{BB962C8B-B14F-4D97-AF65-F5344CB8AC3E}">
        <p14:creationId xmlns:p14="http://schemas.microsoft.com/office/powerpoint/2010/main" val="593104309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31/01/2022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es-ES"/>
          </a:p>
        </p:txBody>
      </p:sp>
    </p:spTree>
    <p:extLst>
      <p:ext uri="{BB962C8B-B14F-4D97-AF65-F5344CB8AC3E}">
        <p14:creationId xmlns:p14="http://schemas.microsoft.com/office/powerpoint/2010/main" val="1378702862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31/01/2022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17129144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874" y="1066800"/>
            <a:ext cx="8082127" cy="661720"/>
          </a:xfrm>
        </p:spPr>
        <p:txBody>
          <a:bodyPr lIns="0" tIns="0" rIns="0" bIns="0"/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</a:defRPr>
            </a:lvl1pPr>
            <a:lvl2pPr marL="7429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</a:lstStyle>
          <a:p>
            <a:endParaRPr lang="es-MX" dirty="0"/>
          </a:p>
          <a:p>
            <a:pPr lvl="1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63246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MX"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8F76397-B2EC-49A0-AFB1-022BDE81846B}" type="datetime1">
              <a:rPr lang="es-MX" smtClean="0"/>
              <a:t>31/01/2022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AAEAFF1E-34D5-4D38-8148-AA026DA2853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1695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7117441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31/01/2022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es-ES"/>
          </a:p>
        </p:txBody>
      </p:sp>
    </p:spTree>
    <p:extLst>
      <p:ext uri="{BB962C8B-B14F-4D97-AF65-F5344CB8AC3E}">
        <p14:creationId xmlns:p14="http://schemas.microsoft.com/office/powerpoint/2010/main" val="2355166077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31/01/2022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es-ES"/>
          </a:p>
        </p:txBody>
      </p:sp>
    </p:spTree>
    <p:extLst>
      <p:ext uri="{BB962C8B-B14F-4D97-AF65-F5344CB8AC3E}">
        <p14:creationId xmlns:p14="http://schemas.microsoft.com/office/powerpoint/2010/main" val="117486539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48653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455929">
                <a:moveTo>
                  <a:pt x="9144000" y="455674"/>
                </a:moveTo>
                <a:lnTo>
                  <a:pt x="9144000" y="0"/>
                </a:lnTo>
                <a:lnTo>
                  <a:pt x="0" y="0"/>
                </a:lnTo>
                <a:lnTo>
                  <a:pt x="0" y="455674"/>
                </a:lnTo>
                <a:lnTo>
                  <a:pt x="9144000" y="455674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2104" y="6577583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90">
                <a:moveTo>
                  <a:pt x="0" y="135636"/>
                </a:moveTo>
                <a:lnTo>
                  <a:pt x="15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831" y="6402323"/>
            <a:ext cx="1673352" cy="455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874" y="964662"/>
            <a:ext cx="8082127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8703" y="6287259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google.com/drawings/d/1tC4i7Dob8sio8hJNGJNkez63lG6Ib1e-kyB7mI-aYjc/edit?usp=shari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unir.ne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5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242" y="2209800"/>
            <a:ext cx="5194300" cy="7720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Análisis</a:t>
            </a:r>
            <a:r>
              <a:rPr lang="es-MX" sz="2400" spc="3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e</a:t>
            </a:r>
            <a:r>
              <a:rPr lang="es-MX" sz="2400" spc="-1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Interpretación</a:t>
            </a:r>
            <a:r>
              <a:rPr lang="es-MX" sz="2400" spc="1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de</a:t>
            </a:r>
            <a:r>
              <a:rPr lang="es-MX" sz="240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Datos</a:t>
            </a:r>
            <a:endParaRPr lang="es-MX" sz="24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lang="es-MX" sz="1800" spc="-5" dirty="0">
                <a:solidFill>
                  <a:srgbClr val="0097CD"/>
                </a:solidFill>
                <a:latin typeface="Arial"/>
                <a:cs typeface="Arial"/>
              </a:rPr>
              <a:t>Raúl V. Ramírez Velarde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42" y="4480052"/>
            <a:ext cx="80016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TEMA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lang="es-MX" sz="3000" dirty="0">
                <a:latin typeface="Arial"/>
                <a:cs typeface="Arial"/>
              </a:rPr>
              <a:t>3</a:t>
            </a:r>
            <a:r>
              <a:rPr sz="3000" dirty="0">
                <a:latin typeface="Arial"/>
                <a:cs typeface="Arial"/>
              </a:rPr>
              <a:t>.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lang="es-MX" sz="3000" spc="-5" dirty="0">
                <a:latin typeface="Arial"/>
                <a:cs typeface="Arial"/>
              </a:rPr>
              <a:t>Medidas que Resumen la Información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949696"/>
            <a:ext cx="2496312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6107" y="6178397"/>
            <a:ext cx="251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97CD"/>
                </a:solidFill>
                <a:latin typeface="Calibri"/>
                <a:cs typeface="Calibri"/>
              </a:rPr>
              <a:t>Universidad</a:t>
            </a:r>
            <a:r>
              <a:rPr sz="1300" spc="2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Internacional</a:t>
            </a:r>
            <a:r>
              <a:rPr sz="1300" spc="15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Rioja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9086" y="326572"/>
            <a:ext cx="7501812" cy="849085"/>
          </a:xfrm>
        </p:spPr>
        <p:txBody>
          <a:bodyPr>
            <a:normAutofit/>
          </a:bodyPr>
          <a:lstStyle/>
          <a:p>
            <a:pPr algn="ctr"/>
            <a:r>
              <a:rPr lang="es-ES" sz="5400" dirty="0"/>
              <a:t>Luego ocupamos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2108" y="3705149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E. de posición </a:t>
            </a:r>
            <a:r>
              <a:rPr lang="es-MX" sz="2800" dirty="0"/>
              <a:t>se reemplaza por </a:t>
            </a:r>
            <a:r>
              <a:rPr lang="es-MX" sz="2800" b="1" dirty="0"/>
              <a:t>Q</a:t>
            </a:r>
            <a:r>
              <a:rPr lang="es-MX" sz="2800" dirty="0"/>
              <a:t> de cuartil, por </a:t>
            </a:r>
            <a:r>
              <a:rPr lang="es-MX" sz="2800" b="1" dirty="0"/>
              <a:t>Quintil</a:t>
            </a:r>
            <a:r>
              <a:rPr lang="es-MX" sz="2800" dirty="0"/>
              <a:t>, por </a:t>
            </a:r>
            <a:r>
              <a:rPr lang="es-MX" sz="2800" b="1" dirty="0"/>
              <a:t>D</a:t>
            </a:r>
            <a:r>
              <a:rPr lang="es-MX" sz="2800" dirty="0"/>
              <a:t> para decil y por </a:t>
            </a:r>
            <a:r>
              <a:rPr lang="es-MX" sz="2800" b="1" dirty="0"/>
              <a:t>P</a:t>
            </a:r>
            <a:r>
              <a:rPr lang="es-MX" sz="2800" dirty="0"/>
              <a:t> para percentil.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995059" y="1730625"/>
                <a:ext cx="7153881" cy="1419556"/>
              </a:xfrm>
              <a:prstGeom prst="rect">
                <a:avLst/>
              </a:prstGeom>
              <a:noFill/>
              <a:ln w="28575">
                <a:solidFill>
                  <a:srgbClr val="009ED6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𝑝𝑜𝑠𝑖𝑐𝑖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ó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sz="3200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s-CL" sz="32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L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3200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s-CL" sz="32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s-CL" sz="32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CL" sz="3200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s-CL" sz="3200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CL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32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L" sz="32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CL" sz="32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L" sz="3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3200" dirty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59" y="1730625"/>
                <a:ext cx="7153881" cy="1419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9ED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Ejemplos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C9FCEF4-EE94-4EF7-9E9B-76E2C636248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92120"/>
            <a:ext cx="7081305" cy="525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 flipH="1">
            <a:off x="3059832" y="188640"/>
            <a:ext cx="608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La tabla muestra los pesos en kg. De 65 personas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053950" y="1772816"/>
            <a:ext cx="668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/>
              <a:t>kg.</a:t>
            </a:r>
          </a:p>
        </p:txBody>
      </p:sp>
    </p:spTree>
    <p:extLst>
      <p:ext uri="{BB962C8B-B14F-4D97-AF65-F5344CB8AC3E}">
        <p14:creationId xmlns:p14="http://schemas.microsoft.com/office/powerpoint/2010/main" val="38278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6201" y="183534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Calcularemos: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38233" y="66197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a) Q</a:t>
            </a:r>
            <a:r>
              <a:rPr lang="es-CL" sz="2800" baseline="-25000" dirty="0"/>
              <a:t>1 </a:t>
            </a:r>
            <a:r>
              <a:rPr lang="es-CL" sz="2800" dirty="0"/>
              <a:t>=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26078"/>
            <a:ext cx="1038225" cy="1362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9 CuadroTexto"/>
          <p:cNvSpPr txBox="1"/>
          <p:nvPr/>
        </p:nvSpPr>
        <p:spPr>
          <a:xfrm>
            <a:off x="766104" y="1213186"/>
            <a:ext cx="793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En primer lugar se debe buscar el intervalo en el cual </a:t>
            </a:r>
          </a:p>
          <a:p>
            <a:r>
              <a:rPr lang="es-CL" sz="2400" dirty="0"/>
              <a:t>se encuentra el primer cuartil ocupando la formula: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107327" y="2139297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Donde </a:t>
            </a:r>
            <a:r>
              <a:rPr lang="es-CL" sz="2800" b="1" dirty="0"/>
              <a:t>k = 1</a:t>
            </a:r>
            <a:r>
              <a:rPr lang="es-CL" sz="2800" dirty="0"/>
              <a:t>,     </a:t>
            </a:r>
            <a:r>
              <a:rPr lang="es-CL" sz="2800" b="1" dirty="0"/>
              <a:t>P = 4    </a:t>
            </a:r>
            <a:r>
              <a:rPr lang="es-CL" sz="2800" dirty="0"/>
              <a:t>y       </a:t>
            </a:r>
            <a:r>
              <a:rPr lang="es-CL" sz="2800" b="1" dirty="0"/>
              <a:t>N = 65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CuadroTexto"/>
              <p:cNvSpPr txBox="1"/>
              <p:nvPr/>
            </p:nvSpPr>
            <p:spPr>
              <a:xfrm>
                <a:off x="2107327" y="2662517"/>
                <a:ext cx="2747034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latin typeface="Cambria Math"/>
                          </a:rPr>
                          <m:t>1 </m:t>
                        </m:r>
                        <m:r>
                          <a:rPr lang="es-CL" sz="2800" b="0" i="1" smtClean="0">
                            <a:latin typeface="Cambria Math"/>
                            <a:ea typeface="Cambria Math"/>
                          </a:rPr>
                          <m:t>∙65</m:t>
                        </m:r>
                      </m:num>
                      <m:den>
                        <m:r>
                          <a:rPr lang="es-CL" sz="28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s-CL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latin typeface="Cambria Math"/>
                          </a:rPr>
                          <m:t>65</m:t>
                        </m:r>
                      </m:num>
                      <m:den>
                        <m:r>
                          <a:rPr lang="es-CL" sz="28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CL" sz="2800" b="0" i="1" smtClean="0">
                        <a:latin typeface="Cambria Math"/>
                      </a:rPr>
                      <m:t>=16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800" b="0" i="1" smtClean="0">
                        <a:latin typeface="Cambria Math"/>
                      </a:rPr>
                      <m:t>25</m:t>
                    </m:r>
                  </m:oMath>
                </a14:m>
                <a:endParaRPr lang="es-CL" sz="2800" dirty="0"/>
              </a:p>
            </p:txBody>
          </p:sp>
        </mc:Choice>
        <mc:Fallback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327" y="2662517"/>
                <a:ext cx="2747034" cy="707758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5148064" y="2615462"/>
            <a:ext cx="3251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Este número se busca </a:t>
            </a:r>
          </a:p>
          <a:p>
            <a:r>
              <a:rPr lang="es-CL" sz="2400" dirty="0"/>
              <a:t>en la columna de las </a:t>
            </a:r>
          </a:p>
          <a:p>
            <a:r>
              <a:rPr lang="es-CL" sz="2400" dirty="0"/>
              <a:t>frecuencias acumuladas.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6" y="3307960"/>
            <a:ext cx="4592012" cy="340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Elipse"/>
          <p:cNvSpPr/>
          <p:nvPr/>
        </p:nvSpPr>
        <p:spPr>
          <a:xfrm>
            <a:off x="4320235" y="4150360"/>
            <a:ext cx="570393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Elipse"/>
          <p:cNvSpPr/>
          <p:nvPr/>
        </p:nvSpPr>
        <p:spPr>
          <a:xfrm>
            <a:off x="1435512" y="4044156"/>
            <a:ext cx="1289127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CuadroTexto"/>
          <p:cNvSpPr txBox="1"/>
          <p:nvPr/>
        </p:nvSpPr>
        <p:spPr>
          <a:xfrm>
            <a:off x="5148012" y="3775599"/>
            <a:ext cx="352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Luego hemos encontrado</a:t>
            </a:r>
          </a:p>
          <a:p>
            <a:r>
              <a:rPr lang="es-CL" sz="2400" dirty="0"/>
              <a:t>el intervalo donde se </a:t>
            </a:r>
          </a:p>
          <a:p>
            <a:r>
              <a:rPr lang="es-CL" sz="2400" dirty="0"/>
              <a:t>encuentra el primer cuartil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794927" y="41804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Q</a:t>
            </a:r>
            <a:r>
              <a:rPr lang="es-CL" b="1" baseline="-25000" dirty="0"/>
              <a:t>1</a:t>
            </a:r>
            <a:endParaRPr lang="es-CL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19348" y="49759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Por lo tanto L</a:t>
            </a:r>
            <a:r>
              <a:rPr lang="es-CL" sz="2400" baseline="-25000" dirty="0"/>
              <a:t>i</a:t>
            </a:r>
            <a:r>
              <a:rPr lang="es-CL" sz="2400" dirty="0"/>
              <a:t> = 60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219348" y="543759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 </a:t>
            </a:r>
            <a:r>
              <a:rPr lang="es-CL" sz="2400" dirty="0" err="1"/>
              <a:t>a</a:t>
            </a:r>
            <a:r>
              <a:rPr lang="es-CL" sz="2400" baseline="-25000" dirty="0" err="1"/>
              <a:t>i</a:t>
            </a:r>
            <a:r>
              <a:rPr lang="es-CL" sz="2400" dirty="0"/>
              <a:t> = 70-60 =10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7434370" y="5439003"/>
            <a:ext cx="115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f</a:t>
            </a:r>
            <a:r>
              <a:rPr lang="es-CL" sz="2400" baseline="-25000" dirty="0"/>
              <a:t>i</a:t>
            </a:r>
            <a:r>
              <a:rPr lang="es-CL" sz="2400" dirty="0"/>
              <a:t> = 10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551496" y="5771289"/>
            <a:ext cx="115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F</a:t>
            </a:r>
            <a:r>
              <a:rPr lang="es-CL" sz="2400" baseline="-25000" dirty="0"/>
              <a:t>i-1</a:t>
            </a:r>
            <a:r>
              <a:rPr lang="es-CL" sz="2400" dirty="0"/>
              <a:t> 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2008555" y="568354"/>
                <a:ext cx="3733330" cy="710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2800" dirty="0"/>
                  <a:t>60 +10 </a:t>
                </a:r>
                <a14:m>
                  <m:oMath xmlns:m="http://schemas.openxmlformats.org/officeDocument/2006/math">
                    <m:r>
                      <a:rPr lang="es-CL" sz="28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CL" sz="2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CL" sz="2800" b="0" i="1" smtClean="0">
                            <a:latin typeface="Cambria Math"/>
                            <a:ea typeface="Cambria Math"/>
                          </a:rPr>
                          <m:t>16,25 −8</m:t>
                        </m:r>
                      </m:num>
                      <m:den>
                        <m:r>
                          <a:rPr lang="es-CL" sz="28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s-CL" sz="2800" dirty="0"/>
                  <a:t> = 68,25</a:t>
                </a:r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555" y="568354"/>
                <a:ext cx="3733330" cy="710451"/>
              </a:xfrm>
              <a:prstGeom prst="rect">
                <a:avLst/>
              </a:prstGeom>
              <a:blipFill rotWithShape="1">
                <a:blip r:embed="rId5"/>
                <a:stretch>
                  <a:fillRect l="-3263" r="-1794" b="-1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Rectángulo"/>
          <p:cNvSpPr/>
          <p:nvPr/>
        </p:nvSpPr>
        <p:spPr>
          <a:xfrm>
            <a:off x="1259632" y="568354"/>
            <a:ext cx="4482253" cy="710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824547" y="108673"/>
                <a:ext cx="3219647" cy="672941"/>
              </a:xfrm>
              <a:prstGeom prst="rect">
                <a:avLst/>
              </a:prstGeom>
              <a:noFill/>
              <a:ln w="28575">
                <a:solidFill>
                  <a:srgbClr val="009ED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𝑝𝑜𝑠𝑖𝑐𝑖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ó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sz="1400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s-CL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s-C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L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s-C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s-CL" sz="14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s-CL" sz="1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CL" sz="1400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s-CL" sz="1400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CL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14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L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CL" sz="14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L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47" y="108673"/>
                <a:ext cx="3219647" cy="6729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9ED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2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187624" y="2425833"/>
            <a:ext cx="737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/>
              <a:t>Siguiendo el mismo proceso puedes </a:t>
            </a:r>
          </a:p>
          <a:p>
            <a:r>
              <a:rPr lang="es-CL" sz="3600" dirty="0"/>
              <a:t>encontrar Q</a:t>
            </a:r>
            <a:r>
              <a:rPr lang="es-CL" sz="3600" baseline="-25000" dirty="0"/>
              <a:t>2</a:t>
            </a:r>
            <a:r>
              <a:rPr lang="es-CL" sz="3600" dirty="0"/>
              <a:t>, Q</a:t>
            </a:r>
            <a:r>
              <a:rPr lang="es-CL" sz="3600" baseline="-25000" dirty="0"/>
              <a:t>3</a:t>
            </a:r>
            <a:r>
              <a:rPr lang="es-CL" sz="3600" dirty="0"/>
              <a:t>, D</a:t>
            </a:r>
            <a:r>
              <a:rPr lang="es-CL" sz="3600" baseline="-25000" dirty="0"/>
              <a:t>1</a:t>
            </a:r>
            <a:r>
              <a:rPr lang="es-CL" sz="3600" dirty="0"/>
              <a:t>, P</a:t>
            </a:r>
            <a:r>
              <a:rPr lang="es-CL" sz="3600" baseline="-25000" dirty="0"/>
              <a:t>3</a:t>
            </a:r>
            <a:r>
              <a:rPr lang="es-CL" sz="3600" dirty="0"/>
              <a:t>, Quintil 3, etc. </a:t>
            </a:r>
          </a:p>
        </p:txBody>
      </p:sp>
    </p:spTree>
    <p:extLst>
      <p:ext uri="{BB962C8B-B14F-4D97-AF65-F5344CB8AC3E}">
        <p14:creationId xmlns:p14="http://schemas.microsoft.com/office/powerpoint/2010/main" val="367479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95223" y="888522"/>
            <a:ext cx="8091577" cy="338554"/>
          </a:xfrm>
        </p:spPr>
        <p:txBody>
          <a:bodyPr/>
          <a:lstStyle/>
          <a:p>
            <a:r>
              <a:rPr lang="es-ES" dirty="0"/>
              <a:t>Media y Variabilidad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1D901B-2A3A-4B09-BC0C-5D7D6EFE1DB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92103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05" y="304800"/>
            <a:ext cx="8082127" cy="338554"/>
          </a:xfrm>
        </p:spPr>
        <p:txBody>
          <a:bodyPr/>
          <a:lstStyle/>
          <a:p>
            <a:r>
              <a:rPr lang="es-MX"/>
              <a:t>Descripciones numéricas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74" y="1066800"/>
            <a:ext cx="8082127" cy="289310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s-MX" sz="2400"/>
              <a:t>Denote </a:t>
            </a:r>
            <a:r>
              <a:rPr lang="es-MX" sz="2400" i="1"/>
              <a:t>y,</a:t>
            </a:r>
            <a:r>
              <a:rPr lang="es-MX" sz="2400"/>
              <a:t> una variable cuantitativa, con observaciones </a:t>
            </a:r>
            <a:r>
              <a:rPr lang="es-MX" sz="2400" i="1"/>
              <a:t>y</a:t>
            </a:r>
            <a:r>
              <a:rPr lang="es-MX" sz="2400" baseline="-25000"/>
              <a:t>1</a:t>
            </a:r>
            <a:r>
              <a:rPr lang="es-MX" sz="2400"/>
              <a:t> , </a:t>
            </a:r>
            <a:r>
              <a:rPr lang="es-MX" sz="2400" i="1"/>
              <a:t>y</a:t>
            </a:r>
            <a:r>
              <a:rPr lang="es-MX" sz="2400" baseline="-25000"/>
              <a:t>2 </a:t>
            </a:r>
            <a:r>
              <a:rPr lang="es-MX" sz="2400"/>
              <a:t>, </a:t>
            </a:r>
            <a:r>
              <a:rPr lang="es-MX" sz="2400" i="1"/>
              <a:t>y</a:t>
            </a:r>
            <a:r>
              <a:rPr lang="es-MX" sz="2400" baseline="-25000"/>
              <a:t>3 </a:t>
            </a:r>
            <a:r>
              <a:rPr lang="es-MX" sz="2400"/>
              <a:t>, … , </a:t>
            </a:r>
            <a:r>
              <a:rPr lang="es-MX" sz="2400" i="1"/>
              <a:t>y</a:t>
            </a:r>
            <a:r>
              <a:rPr lang="es-MX" sz="2400" baseline="-25000"/>
              <a:t>n</a:t>
            </a:r>
            <a:r>
              <a:rPr lang="es-MX" sz="2400"/>
              <a:t> </a:t>
            </a:r>
          </a:p>
          <a:p>
            <a:pPr marL="0" indent="0">
              <a:buNone/>
            </a:pPr>
            <a:r>
              <a:rPr lang="es-MX" sz="2400" b="1"/>
              <a:t>Descripción del centro</a:t>
            </a:r>
          </a:p>
          <a:p>
            <a:endParaRPr lang="es-MX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/>
              <a:t>Mediana: medición del centro de una muestra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/>
              <a:t>Media: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68023"/>
              </p:ext>
            </p:extLst>
          </p:nvPr>
        </p:nvGraphicFramePr>
        <p:xfrm>
          <a:off x="1906225" y="3959900"/>
          <a:ext cx="4038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612800" imgH="393480" progId="">
                  <p:embed/>
                </p:oleObj>
              </mc:Choice>
              <mc:Fallback>
                <p:oleObj name="Equation" r:id="rId3" imgW="1612800" imgH="39348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225" y="3959900"/>
                        <a:ext cx="40386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MX" sz="2400" b="1"/>
              <a:t>Ejemplo: </a:t>
            </a:r>
            <a:r>
              <a:rPr lang="es-MX" sz="2400"/>
              <a:t>Emisiones de dióxido de carbono anuales per capita (toneladas métricas) para n=8 más grandes naciones en tamaño de población</a:t>
            </a:r>
          </a:p>
          <a:p>
            <a:endParaRPr lang="es-MX" sz="2400"/>
          </a:p>
          <a:p>
            <a:pPr>
              <a:spcAft>
                <a:spcPts val="1800"/>
              </a:spcAft>
              <a:buNone/>
            </a:pPr>
            <a:r>
              <a:rPr lang="es-MX" sz="2400"/>
              <a:t>	Bangladesh 0.3,  Brazil 1.8,  China 2.3,  India 1.2, Indonesia 1.4,  Pakistan 0.7,  Russia 9.9,  U.S. 20.1</a:t>
            </a:r>
          </a:p>
          <a:p>
            <a:pPr>
              <a:buFontTx/>
              <a:buNone/>
            </a:pPr>
            <a:r>
              <a:rPr lang="es-MX" sz="2400"/>
              <a:t>Muestra ordenada:</a:t>
            </a:r>
          </a:p>
          <a:p>
            <a:pPr>
              <a:buFontTx/>
              <a:buNone/>
            </a:pPr>
            <a:r>
              <a:rPr lang="es-MX" sz="2400"/>
              <a:t>Mediana =</a:t>
            </a:r>
          </a:p>
          <a:p>
            <a:pPr>
              <a:buFontTx/>
              <a:buNone/>
            </a:pPr>
            <a:r>
              <a:rPr lang="es-MX" sz="2400"/>
              <a:t>Media      =</a:t>
            </a:r>
          </a:p>
          <a:p>
            <a:endParaRPr lang="es-MX" sz="2400"/>
          </a:p>
          <a:p>
            <a:endParaRPr lang="es-MX" sz="24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47197"/>
              </p:ext>
            </p:extLst>
          </p:nvPr>
        </p:nvGraphicFramePr>
        <p:xfrm>
          <a:off x="1332674" y="4242792"/>
          <a:ext cx="360040" cy="4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39680" imgH="190440" progId="">
                  <p:embed/>
                </p:oleObj>
              </mc:Choice>
              <mc:Fallback>
                <p:oleObj name="Equation" r:id="rId3" imgW="139680" imgH="19044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674" y="4242792"/>
                        <a:ext cx="360040" cy="453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b="1"/>
              <a:t>Ejemplo: </a:t>
            </a:r>
            <a:r>
              <a:rPr lang="es-MX" sz="2400"/>
              <a:t>Emisiones de dióxido de carbono anuales per capita (toneladas métricas) para n=8 más grandes naciones en tamaño de población</a:t>
            </a:r>
          </a:p>
          <a:p>
            <a:endParaRPr lang="es-MX" sz="2400"/>
          </a:p>
          <a:p>
            <a:pPr>
              <a:spcAft>
                <a:spcPts val="1800"/>
              </a:spcAft>
              <a:buNone/>
            </a:pPr>
            <a:r>
              <a:rPr lang="es-MX" sz="2400"/>
              <a:t>	Bangladesh 0.3,  Brazil 1.8,  China 2.3,  India 1.2, Indonesia 1.4,  Pakistan 0.7,  Russia 9.9,  U.S. 20.1</a:t>
            </a:r>
          </a:p>
          <a:p>
            <a:pPr>
              <a:buFontTx/>
              <a:buNone/>
            </a:pPr>
            <a:r>
              <a:rPr lang="es-MX" sz="2400"/>
              <a:t>Muestra ordenada: 0.3, 0.7, 1.2, 1.4, 1.8, 2.3, 9.9, 20.1</a:t>
            </a:r>
          </a:p>
          <a:p>
            <a:pPr>
              <a:buFontTx/>
              <a:buNone/>
            </a:pPr>
            <a:r>
              <a:rPr lang="es-MX" sz="2400"/>
              <a:t>Mediana =</a:t>
            </a:r>
          </a:p>
          <a:p>
            <a:pPr>
              <a:buFontTx/>
              <a:buNone/>
            </a:pPr>
            <a:r>
              <a:rPr lang="es-MX" sz="2400"/>
              <a:t>Media      =</a:t>
            </a:r>
          </a:p>
          <a:p>
            <a:endParaRPr lang="es-MX" sz="2400"/>
          </a:p>
          <a:p>
            <a:endParaRPr lang="es-MX" sz="24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33418"/>
              </p:ext>
            </p:extLst>
          </p:nvPr>
        </p:nvGraphicFramePr>
        <p:xfrm>
          <a:off x="1323249" y="4209711"/>
          <a:ext cx="360040" cy="4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39680" imgH="190440" progId="">
                  <p:embed/>
                </p:oleObj>
              </mc:Choice>
              <mc:Fallback>
                <p:oleObj name="Equation" r:id="rId3" imgW="139680" imgH="19044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249" y="4209711"/>
                        <a:ext cx="360040" cy="453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b="1"/>
              <a:t>Ejemplo: </a:t>
            </a:r>
            <a:r>
              <a:rPr lang="es-MX" sz="2400"/>
              <a:t>Emisiones de dióxido de carbono anuales per capita (toneladas métricas) para n=8 más grandes naciones en tamaño de población</a:t>
            </a:r>
          </a:p>
          <a:p>
            <a:endParaRPr lang="es-MX" sz="2400"/>
          </a:p>
          <a:p>
            <a:pPr>
              <a:spcAft>
                <a:spcPts val="1800"/>
              </a:spcAft>
              <a:buNone/>
            </a:pPr>
            <a:r>
              <a:rPr lang="es-MX" sz="2400"/>
              <a:t>	Bangladesh 0.3,  Brazil 1.8,  China 2.3,  India 1.2, Indonesia 1.4,  Pakistan 0.7,  Russia 9.9,  U.S. 20.1</a:t>
            </a:r>
          </a:p>
          <a:p>
            <a:pPr>
              <a:buFontTx/>
              <a:buNone/>
            </a:pPr>
            <a:r>
              <a:rPr lang="es-MX" sz="2400"/>
              <a:t>Muestra ordenada: 0.3, 0.7, 1.2, 1.4, 1.8, 2.3, 9.9, 20.1</a:t>
            </a:r>
          </a:p>
          <a:p>
            <a:pPr>
              <a:buFontTx/>
              <a:buNone/>
            </a:pPr>
            <a:r>
              <a:rPr lang="es-MX" sz="2400"/>
              <a:t>Mediana = (1.4 + 1.8)/2 = 1.6</a:t>
            </a:r>
          </a:p>
          <a:p>
            <a:pPr>
              <a:buFontTx/>
              <a:buNone/>
            </a:pPr>
            <a:r>
              <a:rPr lang="es-MX" sz="2400"/>
              <a:t>Media      = (0.3 + 0.7 + 1.2 + …+ 20.1)/8 = 4.7</a:t>
            </a:r>
          </a:p>
          <a:p>
            <a:endParaRPr lang="es-MX" sz="2400"/>
          </a:p>
          <a:p>
            <a:endParaRPr lang="es-MX" sz="24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239204"/>
              </p:ext>
            </p:extLst>
          </p:nvPr>
        </p:nvGraphicFramePr>
        <p:xfrm>
          <a:off x="1342665" y="4200474"/>
          <a:ext cx="360040" cy="4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39680" imgH="190440" progId="">
                  <p:embed/>
                </p:oleObj>
              </mc:Choice>
              <mc:Fallback>
                <p:oleObj name="Equation" r:id="rId3" imgW="139680" imgH="19044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65" y="4200474"/>
                        <a:ext cx="360040" cy="453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Propiedades de la media y la mediana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874" y="764978"/>
                <a:ext cx="8082127" cy="609599"/>
              </a:xfrm>
            </p:spPr>
            <p:txBody>
              <a:bodyPr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s-MX" dirty="0"/>
                  <a:t>Para distribuciones simétricas, media = mediana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s-MX" dirty="0"/>
                  <a:t>Para distribución asimétricas, la media se jala en dirección de la cola más grande, relativo a la mediana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s-MX" dirty="0"/>
                  <a:t>La media es válida para variables de intervalo, la mediana para escalas ordinales o de intervalos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s-MX" dirty="0"/>
                  <a:t>La media es sensible a “</a:t>
                </a:r>
                <a:r>
                  <a:rPr lang="es-MX" dirty="0" err="1"/>
                  <a:t>outliers</a:t>
                </a:r>
                <a:r>
                  <a:rPr lang="es-MX" dirty="0"/>
                  <a:t>” o valores extremos (a menudo se prefiere la mediana cuando las distribuciones son muy asimétricas)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s-MX" dirty="0"/>
                  <a:t>Cuando la distribución es simétrica o ligeramente asimétrica o la variable toma pocos valores, la media es preferible porque usa los valores numéricos de las observaciones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s-MX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]±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MX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874" y="764978"/>
                <a:ext cx="8082127" cy="609599"/>
              </a:xfrm>
              <a:blipFill>
                <a:blip r:embed="rId2"/>
                <a:stretch>
                  <a:fillRect l="-1811" t="-13000" r="-1660" b="-78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95223" y="888522"/>
            <a:ext cx="8091577" cy="338554"/>
          </a:xfrm>
        </p:spPr>
        <p:txBody>
          <a:bodyPr/>
          <a:lstStyle/>
          <a:p>
            <a:r>
              <a:rPr lang="es-ES" dirty="0"/>
              <a:t>Medidas de Dispersión, de Posición y de Forma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1D901B-2A3A-4B09-BC0C-5D7D6EFE1DB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Ejemplos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74" y="1066800"/>
            <a:ext cx="8082127" cy="2000548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/>
              <a:t>Equipo de béisbol NY Yankees en 2006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/>
              <a:t>Media del salario = $7.0 millones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400"/>
              <a:t>Mediana del salario = $2.9 millones</a:t>
            </a:r>
          </a:p>
          <a:p>
            <a:pPr lvl="1">
              <a:spcAft>
                <a:spcPts val="1800"/>
              </a:spcAft>
              <a:buNone/>
            </a:pPr>
            <a:r>
              <a:rPr lang="es-MX" sz="2400"/>
              <a:t>¿Cómo es posible? ¿Dirección de la asimetría?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Ejemplos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74" y="1066800"/>
            <a:ext cx="8082127" cy="5278368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/>
              <a:t>Equipo de béisbol NY Yankees en 2006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/>
              <a:t>Media del salario = $7.0 millones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400"/>
              <a:t>Mediana del salario = $2.9 millones</a:t>
            </a:r>
          </a:p>
          <a:p>
            <a:pPr lvl="1">
              <a:spcAft>
                <a:spcPts val="1800"/>
              </a:spcAft>
              <a:buNone/>
            </a:pPr>
            <a:r>
              <a:rPr lang="es-MX" sz="2400"/>
              <a:t>¿Cómo es posible? ¿Dirección de la asimetría?</a:t>
            </a:r>
          </a:p>
          <a:p>
            <a:pPr lvl="1">
              <a:spcAft>
                <a:spcPts val="1800"/>
              </a:spcAft>
              <a:buNone/>
            </a:pPr>
            <a:r>
              <a:rPr lang="es-MX" sz="2400" b="1">
                <a:solidFill>
                  <a:srgbClr val="00B0F0"/>
                </a:solidFill>
              </a:rPr>
              <a:t>La distribución está sesgada a la derecha. Recuerda que la media es sensible a valores muy grandes o muy pequeños.</a:t>
            </a:r>
          </a:p>
          <a:p>
            <a:pPr lvl="1">
              <a:spcAft>
                <a:spcPts val="1800"/>
              </a:spcAft>
              <a:buNone/>
            </a:pPr>
            <a:r>
              <a:rPr lang="es-MX" sz="2400" b="1">
                <a:solidFill>
                  <a:srgbClr val="00B0F0"/>
                </a:solidFill>
              </a:rPr>
              <a:t>Es decir, pocos jugadores ganan muchísimo dinero. Muchas veces más que el resto.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/>
              <a:t>Da un ejemplo donde se esperaría que</a:t>
            </a:r>
          </a:p>
          <a:p>
            <a:pPr lvl="1">
              <a:buNone/>
            </a:pPr>
            <a:r>
              <a:rPr lang="es-MX" sz="2400"/>
              <a:t>	media  &lt;  mediana </a:t>
            </a:r>
          </a:p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37082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Descripción de variabilidad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74" y="1066800"/>
            <a:ext cx="8082127" cy="19528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i="1"/>
              <a:t>Rango</a:t>
            </a:r>
            <a:r>
              <a:rPr lang="es-MX"/>
              <a:t>: Diferencia entre las observaciones más grandes y más pequeñas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None/>
            </a:pPr>
            <a:r>
              <a:rPr lang="es-MX" sz="2000"/>
              <a:t>	(pero puede ser muy sensible a outliers, poco sensible a la forma)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i="1"/>
              <a:t>Desviación estándar</a:t>
            </a:r>
            <a:r>
              <a:rPr lang="es-MX"/>
              <a:t>: Una distancia “típica” de la media</a:t>
            </a:r>
          </a:p>
          <a:p>
            <a:pPr lvl="1">
              <a:lnSpc>
                <a:spcPct val="150000"/>
              </a:lnSpc>
              <a:buNone/>
            </a:pPr>
            <a:r>
              <a:rPr lang="es-MX" sz="2000"/>
              <a:t>	La desviación de una observación </a:t>
            </a:r>
            <a:r>
              <a:rPr lang="es-MX" sz="2000" i="1"/>
              <a:t>i</a:t>
            </a:r>
            <a:r>
              <a:rPr lang="es-MX" sz="2000"/>
              <a:t> de la media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40223"/>
              </p:ext>
            </p:extLst>
          </p:nvPr>
        </p:nvGraphicFramePr>
        <p:xfrm>
          <a:off x="2911694" y="3103880"/>
          <a:ext cx="152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406080" imgH="228600" progId="">
                  <p:embed/>
                </p:oleObj>
              </mc:Choice>
              <mc:Fallback>
                <p:oleObj name="Equation" r:id="rId3" imgW="406080" imgH="228600" progId="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694" y="3103880"/>
                        <a:ext cx="1524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874" y="1066800"/>
                <a:ext cx="8082127" cy="4495783"/>
              </a:xfrm>
            </p:spPr>
            <p:txBody>
              <a:bodyPr/>
              <a:lstStyle/>
              <a:p>
                <a:r>
                  <a:rPr lang="es-MX" dirty="0"/>
                  <a:t>La varianza de n observaciones es</a:t>
                </a:r>
              </a:p>
              <a:p>
                <a:pPr lvl="1"/>
                <a:r>
                  <a:rPr lang="es-MX" dirty="0" err="1"/>
                  <a:t>Cuasivarianza</a:t>
                </a:r>
                <a:r>
                  <a:rPr lang="es-MX" dirty="0"/>
                  <a:t> </a:t>
                </a:r>
                <a:r>
                  <a:rPr lang="es-MX" dirty="0" err="1"/>
                  <a:t>In</a:t>
                </a:r>
                <a:r>
                  <a:rPr lang="es-MX" b="0" dirty="0" err="1"/>
                  <a:t>esgada</a:t>
                </a:r>
                <a:r>
                  <a:rPr lang="es-MX" b="0" dirty="0"/>
                  <a:t> o Muestral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  <a:p>
                <a:pPr lvl="1"/>
                <a:r>
                  <a:rPr lang="es-MX" dirty="0"/>
                  <a:t>Varianza sesgada o Poblacional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La desviación estándar </a:t>
                </a:r>
                <a:r>
                  <a:rPr lang="es-MX" i="1" dirty="0"/>
                  <a:t>s </a:t>
                </a:r>
                <a:r>
                  <a:rPr lang="es-MX" dirty="0"/>
                  <a:t>es la raíz cuadrada de la varianza</a:t>
                </a:r>
              </a:p>
              <a:p>
                <a:pPr lvl="1"/>
                <a:r>
                  <a:rPr lang="es-MX" dirty="0"/>
                  <a:t>Ins</a:t>
                </a:r>
                <a:r>
                  <a:rPr lang="es-MX" b="0" dirty="0"/>
                  <a:t>esgada o Muestral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dirty="0"/>
              </a:p>
              <a:p>
                <a:pPr lvl="1"/>
                <a:r>
                  <a:rPr lang="es-MX" dirty="0"/>
                  <a:t>Sesgada o Poblacional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874" y="1066800"/>
                <a:ext cx="8082127" cy="4495783"/>
              </a:xfrm>
              <a:blipFill>
                <a:blip r:embed="rId2"/>
                <a:stretch>
                  <a:fillRect l="-1811" t="-17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4" y="304800"/>
            <a:ext cx="8082127" cy="338554"/>
          </a:xfrm>
        </p:spPr>
        <p:txBody>
          <a:bodyPr/>
          <a:lstStyle/>
          <a:p>
            <a:r>
              <a:rPr lang="es-MX"/>
              <a:t>Ejemplo: Visitas a servicios relogiosos por semana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sz="2400" dirty="0"/>
              <a:t>Para aquellos estudiantes en la muestra que asisten a servicios religiosos al menos una vez a la semana (</a:t>
            </a:r>
            <a:r>
              <a:rPr lang="es-MX" sz="2400" i="1" dirty="0"/>
              <a:t>n </a:t>
            </a:r>
            <a:r>
              <a:rPr lang="es-MX" sz="2400" dirty="0"/>
              <a:t>= 9 de los 60)</a:t>
            </a:r>
          </a:p>
          <a:p>
            <a:pPr lvl="1">
              <a:spcAft>
                <a:spcPts val="600"/>
              </a:spcAft>
              <a:buNone/>
            </a:pPr>
            <a:r>
              <a:rPr lang="es-MX" sz="2000" i="1" dirty="0"/>
              <a:t>	y </a:t>
            </a:r>
            <a:r>
              <a:rPr lang="es-MX" sz="2000" dirty="0"/>
              <a:t>= 2, 3, 7, 5, 6, 7, 5, 6, 4</a:t>
            </a:r>
          </a:p>
          <a:p>
            <a:pPr>
              <a:spcAft>
                <a:spcPts val="600"/>
              </a:spcAft>
            </a:pPr>
            <a:endParaRPr lang="es-MX" sz="2400" dirty="0"/>
          </a:p>
          <a:p>
            <a:pPr>
              <a:spcAft>
                <a:spcPts val="600"/>
              </a:spcAft>
            </a:pPr>
            <a:endParaRPr lang="es-MX" sz="2400" dirty="0"/>
          </a:p>
          <a:p>
            <a:pPr>
              <a:spcAft>
                <a:spcPts val="600"/>
              </a:spcAft>
            </a:pPr>
            <a:endParaRPr lang="es-MX" sz="2400" dirty="0"/>
          </a:p>
          <a:p>
            <a:pPr marL="0" indent="0">
              <a:spcAft>
                <a:spcPts val="600"/>
              </a:spcAft>
              <a:buNone/>
            </a:pPr>
            <a:endParaRPr lang="es-MX" sz="2400" dirty="0"/>
          </a:p>
          <a:p>
            <a:pPr>
              <a:spcAft>
                <a:spcPts val="600"/>
              </a:spcAft>
            </a:pPr>
            <a:r>
              <a:rPr lang="es-MX" sz="2400" dirty="0"/>
              <a:t>Para la muestra completa (n = 60), media = 3.0, deviación estándar = 1.6, tiende a tener una variabilidad similar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26385"/>
              </p:ext>
            </p:extLst>
          </p:nvPr>
        </p:nvGraphicFramePr>
        <p:xfrm>
          <a:off x="1307885" y="2057400"/>
          <a:ext cx="6705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857320" imgH="876240" progId="">
                  <p:embed/>
                </p:oleObj>
              </mc:Choice>
              <mc:Fallback>
                <p:oleObj name="Equation" r:id="rId3" imgW="2857320" imgH="876240" progId="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885" y="2057400"/>
                        <a:ext cx="67056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Desviación Estándar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004"/>
            <a:ext cx="8229600" cy="57289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b="1" dirty="0"/>
              <a:t>Propiedades de la desviación estándar: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i="1" dirty="0"/>
              <a:t>s</a:t>
            </a:r>
            <a:r>
              <a:rPr lang="es-MX" dirty="0"/>
              <a:t> ≥ 0, y sólo es 0 si todas las observaciones son iguales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i="1" dirty="0"/>
              <a:t>s</a:t>
            </a:r>
            <a:r>
              <a:rPr lang="es-MX" dirty="0"/>
              <a:t> aumenta junto con la variación alrededor de la media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i="1" dirty="0"/>
              <a:t>s</a:t>
            </a:r>
            <a:r>
              <a:rPr lang="es-MX" dirty="0"/>
              <a:t> depende de las unidades de los datos (p. ej., medición en Euros vs. $)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Como la media, </a:t>
            </a:r>
            <a:r>
              <a:rPr lang="es-MX" i="1" dirty="0"/>
              <a:t>s</a:t>
            </a:r>
            <a:r>
              <a:rPr lang="es-MX" dirty="0"/>
              <a:t> se ve afectada por los valores extremos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Regla empírica: </a:t>
            </a:r>
            <a:r>
              <a:rPr lang="es-MX" dirty="0"/>
              <a:t>Si la distribución tiene aprox. forma de campana,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Aprox. 68% de los datos están a 1 </a:t>
            </a:r>
            <a:r>
              <a:rPr lang="es-MX" dirty="0" err="1"/>
              <a:t>desv</a:t>
            </a:r>
            <a:r>
              <a:rPr lang="es-MX" dirty="0"/>
              <a:t>. </a:t>
            </a:r>
            <a:r>
              <a:rPr lang="es-MX" dirty="0" err="1"/>
              <a:t>est</a:t>
            </a:r>
            <a:r>
              <a:rPr lang="es-MX" dirty="0"/>
              <a:t>. de la media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Aprox. 95% de los datos están a 2 </a:t>
            </a:r>
            <a:r>
              <a:rPr lang="es-MX" dirty="0" err="1"/>
              <a:t>desv</a:t>
            </a:r>
            <a:r>
              <a:rPr lang="es-MX" dirty="0"/>
              <a:t>. </a:t>
            </a:r>
            <a:r>
              <a:rPr lang="es-MX" dirty="0" err="1"/>
              <a:t>est</a:t>
            </a:r>
            <a:r>
              <a:rPr lang="es-MX" dirty="0"/>
              <a:t>. de la media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Todos o casi todos los datos están a 3 </a:t>
            </a:r>
            <a:r>
              <a:rPr lang="es-MX" dirty="0" err="1"/>
              <a:t>desv</a:t>
            </a:r>
            <a:r>
              <a:rPr lang="es-MX" dirty="0"/>
              <a:t>. </a:t>
            </a:r>
            <a:r>
              <a:rPr lang="es-MX" dirty="0" err="1"/>
              <a:t>est</a:t>
            </a:r>
            <a:r>
              <a:rPr lang="es-MX" dirty="0"/>
              <a:t>. de la media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E5B9-BE79-421D-B073-AC1B1C7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s-MX"/>
              <a:t>Realicemos un resumen de lo que hemos aprendido hasta ahora.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/>
              <a:t>Hagamos una PPTX de una pagina con un resumen de la clase: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>
                <a:hlinkClick r:id="rId2"/>
              </a:rPr>
              <a:t>https://docs.google.com/drawings/d/1tC4i7Dob8sio8hJNGJNkez63lG6Ib1e-kyB7mI-aYjc/edit?usp=sharing</a:t>
            </a:r>
            <a:endParaRPr lang="es-MX"/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00E6-9337-482A-9227-33027B5F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583127"/>
            <a:ext cx="3977640" cy="400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42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linkClick r:id="rId2"/>
              </a:rPr>
              <a:t>www.unir.net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7693" y="2169756"/>
            <a:ext cx="2879280" cy="1700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1066800" y="692150"/>
            <a:ext cx="8077200" cy="1431925"/>
          </a:xfrm>
        </p:spPr>
        <p:txBody>
          <a:bodyPr>
            <a:normAutofit/>
          </a:bodyPr>
          <a:lstStyle/>
          <a:p>
            <a:r>
              <a:rPr lang="es-ES" dirty="0"/>
              <a:t>Si los datos están ordenados en forma creciente, se pueden dividir en partes iguales y podremos calcular: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61089C-26CE-4948-A736-3FB4159F4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987625"/>
              </p:ext>
            </p:extLst>
          </p:nvPr>
        </p:nvGraphicFramePr>
        <p:xfrm>
          <a:off x="1436650" y="17509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F52BED-D316-4D5D-A5B8-A92BB6424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93F52BED-D316-4D5D-A5B8-A92BB64246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084DAE-B83E-4EC9-9FA7-1726DD664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2084DAE-B83E-4EC9-9FA7-1726DD664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6070" y="1063690"/>
            <a:ext cx="6781800" cy="29204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3600" dirty="0"/>
              <a:t>Los </a:t>
            </a:r>
            <a:r>
              <a:rPr lang="es-ES" sz="3600" b="1" dirty="0">
                <a:solidFill>
                  <a:srgbClr val="00B0F0"/>
                </a:solidFill>
              </a:rPr>
              <a:t>Cuartiles</a:t>
            </a:r>
            <a:r>
              <a:rPr lang="es-ES" sz="3600" dirty="0"/>
              <a:t> son los </a:t>
            </a:r>
            <a:r>
              <a:rPr lang="es-ES" sz="3600" b="1" i="1" dirty="0"/>
              <a:t>tres</a:t>
            </a:r>
            <a:r>
              <a:rPr lang="es-ES" sz="3600" dirty="0"/>
              <a:t> valores de una distribución que la dividen en cuatro partes iguales.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17784"/>
              </p:ext>
            </p:extLst>
          </p:nvPr>
        </p:nvGraphicFramePr>
        <p:xfrm>
          <a:off x="329369" y="917431"/>
          <a:ext cx="8689932" cy="42517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2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1728">
                <a:tc>
                  <a:txBody>
                    <a:bodyPr/>
                    <a:lstStyle/>
                    <a:p>
                      <a:r>
                        <a:rPr lang="es-CL" sz="2400" dirty="0">
                          <a:solidFill>
                            <a:schemeClr val="tx1"/>
                          </a:solidFill>
                        </a:rPr>
                        <a:t>Primer Cuartil (Q</a:t>
                      </a:r>
                      <a:r>
                        <a:rPr lang="es-CL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s-CL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CL" sz="2400" dirty="0">
                          <a:solidFill>
                            <a:schemeClr val="tx1"/>
                          </a:solidFill>
                        </a:rPr>
                        <a:t>Es el valor que separa el 25% de los datos de la distribución ordenada de menor a mayor</a:t>
                      </a:r>
                    </a:p>
                    <a:p>
                      <a:endParaRPr lang="es-CL" dirty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400" dirty="0">
                          <a:solidFill>
                            <a:schemeClr val="tx1"/>
                          </a:solidFill>
                        </a:rPr>
                        <a:t>Segundo Cuartil (Q</a:t>
                      </a:r>
                      <a:r>
                        <a:rPr lang="es-CL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CL" sz="2400" baseline="0" dirty="0">
                          <a:solidFill>
                            <a:schemeClr val="tx1"/>
                          </a:solidFill>
                        </a:rPr>
                        <a:t>): es el valor que separa el 50% de los datos de la distribución ordenada de menor a mayor.</a:t>
                      </a:r>
                      <a:endParaRPr lang="es-C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>
                          <a:solidFill>
                            <a:schemeClr val="tx1"/>
                          </a:solidFill>
                        </a:rPr>
                        <a:t>Tercer cuartil (Q</a:t>
                      </a:r>
                      <a:r>
                        <a:rPr lang="es-CL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CL" sz="2400" dirty="0">
                          <a:solidFill>
                            <a:schemeClr val="tx1"/>
                          </a:solidFill>
                        </a:rPr>
                        <a:t>): es el valor que separa el 75% de los datos de la distribución ordenada de menor a mayor.</a:t>
                      </a:r>
                    </a:p>
                    <a:p>
                      <a:endParaRPr lang="es-C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6541271" y="414908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6998471" y="414908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7455671" y="414908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7884368" y="414908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3988535" y="4156389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445735" y="4156389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4902935" y="4156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5331632" y="4156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627322" y="414908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084522" y="414908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C00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541722" y="414908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1970419" y="414908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CuadroTexto"/>
          <p:cNvSpPr txBox="1"/>
          <p:nvPr/>
        </p:nvSpPr>
        <p:spPr>
          <a:xfrm>
            <a:off x="916166" y="4606278"/>
            <a:ext cx="7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Q</a:t>
            </a:r>
            <a:r>
              <a:rPr lang="es-CL" sz="2400" baseline="-25000" dirty="0"/>
              <a:t>1</a:t>
            </a:r>
            <a:endParaRPr lang="es-CL" sz="2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02311" y="4193742"/>
            <a:ext cx="79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25%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775522" y="4572898"/>
            <a:ext cx="7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Q</a:t>
            </a:r>
            <a:r>
              <a:rPr lang="es-CL" sz="2400" baseline="-25000" dirty="0"/>
              <a:t>2</a:t>
            </a:r>
            <a:endParaRPr lang="es-CL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59046" y="4133811"/>
            <a:ext cx="125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50%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807517" y="4112168"/>
            <a:ext cx="125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75%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731555" y="4570891"/>
            <a:ext cx="7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Q</a:t>
            </a:r>
            <a:r>
              <a:rPr lang="es-CL" sz="2400" baseline="-25000" dirty="0"/>
              <a:t>3</a:t>
            </a:r>
            <a:endParaRPr lang="es-CL"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75855" y="548680"/>
            <a:ext cx="7854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/>
              <a:t>Los </a:t>
            </a:r>
            <a:r>
              <a:rPr lang="es-CL" sz="2800" b="1" dirty="0">
                <a:solidFill>
                  <a:srgbClr val="00B0F0"/>
                </a:solidFill>
              </a:rPr>
              <a:t>quintiles</a:t>
            </a:r>
            <a:r>
              <a:rPr lang="es-CL" sz="2800" dirty="0"/>
              <a:t> son los </a:t>
            </a:r>
            <a:r>
              <a:rPr lang="es-CL" sz="2800" b="1" i="1" dirty="0"/>
              <a:t>cuatro </a:t>
            </a:r>
            <a:r>
              <a:rPr lang="es-CL" sz="2800" dirty="0"/>
              <a:t>valores de una </a:t>
            </a:r>
          </a:p>
          <a:p>
            <a:r>
              <a:rPr lang="es-CL" sz="2800" dirty="0"/>
              <a:t>distribución que la dividen en cinco partes iguales.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75855" y="1893890"/>
            <a:ext cx="7684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El primer quintil separa el 20% de los datos de la distribución ordenada de menor a mayor, el segundo quintil separa el 40%, el tercer quintil separa el 60% y el cuarto quintil el 80%.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21241" y="4389047"/>
            <a:ext cx="86409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785337" y="4389047"/>
            <a:ext cx="86409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5282603" y="4389047"/>
            <a:ext cx="86409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3554411" y="4389047"/>
            <a:ext cx="86409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4418507" y="4392530"/>
            <a:ext cx="86409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CuadroTexto"/>
          <p:cNvSpPr txBox="1"/>
          <p:nvPr/>
        </p:nvSpPr>
        <p:spPr>
          <a:xfrm>
            <a:off x="2209411" y="5109127"/>
            <a:ext cx="125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Quintil 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023941" y="3953098"/>
            <a:ext cx="125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Quintil 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892037" y="5128122"/>
            <a:ext cx="125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Quintil 3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731759" y="3953741"/>
            <a:ext cx="125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Quintil 4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921241" y="4389047"/>
            <a:ext cx="8640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785337" y="4389246"/>
            <a:ext cx="8640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Rectángulo"/>
          <p:cNvSpPr/>
          <p:nvPr/>
        </p:nvSpPr>
        <p:spPr>
          <a:xfrm>
            <a:off x="3626872" y="4385494"/>
            <a:ext cx="8640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20 Rectángulo"/>
          <p:cNvSpPr/>
          <p:nvPr/>
        </p:nvSpPr>
        <p:spPr>
          <a:xfrm>
            <a:off x="4490968" y="4389047"/>
            <a:ext cx="8640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4" grpId="0" animBg="1"/>
      <p:bldP spid="11" grpId="0" animBg="1"/>
      <p:bldP spid="12" grpId="0" animBg="1"/>
      <p:bldP spid="13" grpId="0" animBg="1"/>
      <p:bldP spid="14" grpId="0" animBg="1"/>
      <p:bldP spid="5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570384"/>
            <a:ext cx="8532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/>
              <a:t>Los </a:t>
            </a:r>
            <a:r>
              <a:rPr lang="es-CL" sz="3200" b="1" dirty="0">
                <a:solidFill>
                  <a:srgbClr val="00B0F0"/>
                </a:solidFill>
              </a:rPr>
              <a:t>Deciles</a:t>
            </a:r>
            <a:r>
              <a:rPr lang="es-CL" sz="3200" dirty="0"/>
              <a:t> son los </a:t>
            </a:r>
            <a:r>
              <a:rPr lang="es-CL" sz="3200" b="1" dirty="0"/>
              <a:t>nueve valores</a:t>
            </a:r>
            <a:r>
              <a:rPr lang="es-CL" sz="3200" dirty="0"/>
              <a:t> que </a:t>
            </a:r>
            <a:r>
              <a:rPr lang="es-CL" sz="3200" b="1" dirty="0"/>
              <a:t>dividen</a:t>
            </a:r>
            <a:r>
              <a:rPr lang="es-CL" sz="3200" dirty="0"/>
              <a:t> la serie de </a:t>
            </a:r>
            <a:r>
              <a:rPr lang="es-CL" sz="3200" b="1" dirty="0"/>
              <a:t>datos</a:t>
            </a:r>
            <a:r>
              <a:rPr lang="es-CL" sz="3200" dirty="0"/>
              <a:t> en </a:t>
            </a:r>
            <a:r>
              <a:rPr lang="es-CL" sz="3200" b="1" dirty="0"/>
              <a:t>diez partes iguales</a:t>
            </a:r>
            <a:r>
              <a:rPr lang="es-CL" sz="3200" dirty="0"/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30525" y="2154560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Los </a:t>
            </a:r>
            <a:r>
              <a:rPr lang="es-CL" sz="2800" b="1" dirty="0"/>
              <a:t>Deciles</a:t>
            </a:r>
            <a:r>
              <a:rPr lang="es-CL" sz="2800" dirty="0"/>
              <a:t> dan los valores correspondientes al 10%, al 20%... y al 90% de los datos.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43608" y="359472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500808" y="359472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1958008" y="359472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2415208" y="359472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2895361" y="35971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3352561" y="35971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3809761" y="35971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4266961" y="35971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724161" y="359472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5181361" y="359472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43608" y="3597154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500808" y="3607465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2438161" y="3607465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908849" y="3607465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Rectángulo"/>
          <p:cNvSpPr/>
          <p:nvPr/>
        </p:nvSpPr>
        <p:spPr>
          <a:xfrm>
            <a:off x="3371253" y="359472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20 Rectángulo"/>
          <p:cNvSpPr/>
          <p:nvPr/>
        </p:nvSpPr>
        <p:spPr>
          <a:xfrm>
            <a:off x="4266961" y="3597154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830278" y="3607465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706412" y="357527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958008" y="3607465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2639308" y="4746848"/>
            <a:ext cx="5399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600" b="1" dirty="0"/>
              <a:t>D</a:t>
            </a:r>
            <a:r>
              <a:rPr lang="es-CL" sz="3600" b="1" baseline="-25000" dirty="0"/>
              <a:t>5</a:t>
            </a:r>
            <a:r>
              <a:rPr lang="es-CL" sz="3600" dirty="0"/>
              <a:t> coincide con la </a:t>
            </a:r>
            <a:r>
              <a:rPr lang="es-CL" sz="3600" b="1" dirty="0"/>
              <a:t>mediana</a:t>
            </a:r>
            <a:r>
              <a:rPr lang="es-CL" sz="3600" dirty="0"/>
              <a:t>.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172075" y="4139098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5</a:t>
            </a:r>
            <a:endParaRPr lang="es-CL" dirty="0"/>
          </a:p>
        </p:txBody>
      </p:sp>
      <p:sp>
        <p:nvSpPr>
          <p:cNvPr id="28" name="27 Rectángulo"/>
          <p:cNvSpPr/>
          <p:nvPr/>
        </p:nvSpPr>
        <p:spPr>
          <a:xfrm>
            <a:off x="1296265" y="4051920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1</a:t>
            </a:r>
            <a:endParaRPr lang="es-CL" dirty="0"/>
          </a:p>
        </p:txBody>
      </p:sp>
      <p:sp>
        <p:nvSpPr>
          <p:cNvPr id="29" name="28 Rectángulo"/>
          <p:cNvSpPr/>
          <p:nvPr/>
        </p:nvSpPr>
        <p:spPr>
          <a:xfrm>
            <a:off x="1753465" y="413909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D2</a:t>
            </a:r>
            <a:endParaRPr lang="es-CL" dirty="0"/>
          </a:p>
        </p:txBody>
      </p:sp>
      <p:sp>
        <p:nvSpPr>
          <p:cNvPr id="30" name="29 Rectángulo"/>
          <p:cNvSpPr/>
          <p:nvPr/>
        </p:nvSpPr>
        <p:spPr>
          <a:xfrm>
            <a:off x="2257675" y="4139098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3</a:t>
            </a:r>
            <a:endParaRPr lang="es-CL" dirty="0"/>
          </a:p>
        </p:txBody>
      </p:sp>
      <p:sp>
        <p:nvSpPr>
          <p:cNvPr id="31" name="30 Rectángulo"/>
          <p:cNvSpPr/>
          <p:nvPr/>
        </p:nvSpPr>
        <p:spPr>
          <a:xfrm>
            <a:off x="2726942" y="4032470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4</a:t>
            </a:r>
            <a:endParaRPr lang="es-CL" dirty="0"/>
          </a:p>
        </p:txBody>
      </p:sp>
      <p:sp>
        <p:nvSpPr>
          <p:cNvPr id="32" name="31 Rectángulo"/>
          <p:cNvSpPr/>
          <p:nvPr/>
        </p:nvSpPr>
        <p:spPr>
          <a:xfrm>
            <a:off x="3574457" y="4205558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6</a:t>
            </a:r>
            <a:endParaRPr lang="es-CL" dirty="0"/>
          </a:p>
        </p:txBody>
      </p:sp>
      <p:sp>
        <p:nvSpPr>
          <p:cNvPr id="33" name="32 Rectángulo"/>
          <p:cNvSpPr/>
          <p:nvPr/>
        </p:nvSpPr>
        <p:spPr>
          <a:xfrm>
            <a:off x="4062418" y="4098737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7</a:t>
            </a:r>
            <a:endParaRPr lang="es-CL" dirty="0"/>
          </a:p>
        </p:txBody>
      </p:sp>
      <p:sp>
        <p:nvSpPr>
          <p:cNvPr id="34" name="33 Rectángulo"/>
          <p:cNvSpPr/>
          <p:nvPr/>
        </p:nvSpPr>
        <p:spPr>
          <a:xfrm>
            <a:off x="4471504" y="419575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8</a:t>
            </a:r>
            <a:endParaRPr lang="es-CL" baseline="-25000" dirty="0"/>
          </a:p>
        </p:txBody>
      </p:sp>
      <p:sp>
        <p:nvSpPr>
          <p:cNvPr id="35" name="34 Rectángulo"/>
          <p:cNvSpPr/>
          <p:nvPr/>
        </p:nvSpPr>
        <p:spPr>
          <a:xfrm>
            <a:off x="4959069" y="4139098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</a:t>
            </a:r>
            <a:r>
              <a:rPr lang="es-CL" b="1" baseline="-25000" dirty="0"/>
              <a:t>9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880738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3568" y="1628800"/>
            <a:ext cx="6318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Los </a:t>
            </a:r>
            <a:r>
              <a:rPr lang="es-CL" sz="2800" b="1" dirty="0">
                <a:solidFill>
                  <a:srgbClr val="00B0F0"/>
                </a:solidFill>
              </a:rPr>
              <a:t>percentiles</a:t>
            </a:r>
            <a:r>
              <a:rPr lang="es-CL" sz="2800" dirty="0"/>
              <a:t> son los </a:t>
            </a:r>
            <a:r>
              <a:rPr lang="es-CL" sz="2800" b="1" i="1" dirty="0"/>
              <a:t>noventa y nueve  </a:t>
            </a:r>
            <a:r>
              <a:rPr lang="es-CL" sz="2800" dirty="0"/>
              <a:t>valores de una distribución que la dividen en cien partes iguales.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07704" y="3284984"/>
            <a:ext cx="619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/>
              <a:t>P</a:t>
            </a:r>
            <a:r>
              <a:rPr lang="es-CL" sz="2800" b="1" baseline="-25000" dirty="0"/>
              <a:t>50</a:t>
            </a:r>
            <a:endParaRPr lang="es-CL" sz="2800" baseline="-25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71800" y="328498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Corresponde a la mediana</a:t>
            </a:r>
          </a:p>
        </p:txBody>
      </p:sp>
    </p:spTree>
    <p:extLst>
      <p:ext uri="{BB962C8B-B14F-4D97-AF65-F5344CB8AC3E}">
        <p14:creationId xmlns:p14="http://schemas.microsoft.com/office/powerpoint/2010/main" val="2943913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s-ES" dirty="0"/>
              <a:t>Fórmula para realizar los cálculos.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s-ES" dirty="0"/>
              <a:t>Los datos deben estar ordenados en forma creciente.</a:t>
            </a:r>
          </a:p>
          <a:p>
            <a:endParaRPr lang="es-ES" dirty="0"/>
          </a:p>
          <a:p>
            <a:r>
              <a:rPr lang="es-ES" dirty="0"/>
              <a:t>Buscamos el lugar (intervalo) que ocupa el cuartil ó quintil ó </a:t>
            </a:r>
            <a:r>
              <a:rPr lang="es-ES" dirty="0" err="1"/>
              <a:t>decil</a:t>
            </a:r>
            <a:r>
              <a:rPr lang="es-ES" dirty="0"/>
              <a:t>, ó percentil.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43" y="1360709"/>
            <a:ext cx="1038225" cy="1362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5 CuadroTexto"/>
          <p:cNvSpPr txBox="1"/>
          <p:nvPr/>
        </p:nvSpPr>
        <p:spPr>
          <a:xfrm>
            <a:off x="4716017" y="3354989"/>
            <a:ext cx="427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Si buscamos </a:t>
            </a:r>
            <a:r>
              <a:rPr lang="es-CL" sz="2000" b="1" dirty="0"/>
              <a:t>cuartil </a:t>
            </a:r>
            <a:r>
              <a:rPr lang="es-CL" sz="2000" dirty="0"/>
              <a:t> P= 4</a:t>
            </a:r>
          </a:p>
          <a:p>
            <a:r>
              <a:rPr lang="es-CL" sz="2000" dirty="0"/>
              <a:t> K = 1, 2, 3.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96545" y="4365104"/>
            <a:ext cx="427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Si buscamos </a:t>
            </a:r>
            <a:r>
              <a:rPr lang="es-CL" sz="2000" b="1" dirty="0"/>
              <a:t> quintil </a:t>
            </a:r>
            <a:r>
              <a:rPr lang="es-CL" sz="2000" dirty="0"/>
              <a:t> P= 5</a:t>
            </a:r>
          </a:p>
          <a:p>
            <a:r>
              <a:rPr lang="es-CL" sz="2000" dirty="0"/>
              <a:t> K = 1, 2, 3, 4.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4943" y="5490229"/>
            <a:ext cx="427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Si buscamos </a:t>
            </a:r>
            <a:r>
              <a:rPr lang="es-CL" sz="2000" b="1" dirty="0"/>
              <a:t> </a:t>
            </a:r>
            <a:r>
              <a:rPr lang="es-CL" sz="2000" b="1" dirty="0" err="1"/>
              <a:t>decil</a:t>
            </a:r>
            <a:r>
              <a:rPr lang="es-CL" sz="2000" b="1" dirty="0"/>
              <a:t> </a:t>
            </a:r>
            <a:r>
              <a:rPr lang="es-CL" sz="2000" dirty="0"/>
              <a:t> P= 10</a:t>
            </a:r>
          </a:p>
          <a:p>
            <a:r>
              <a:rPr lang="es-CL" sz="2000" dirty="0"/>
              <a:t> K = 1, 2, 3, 4, 5, 6, 7, 8, 9.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0152" y="1413775"/>
            <a:ext cx="2439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N</a:t>
            </a:r>
            <a:r>
              <a:rPr lang="es-CL" sz="2000" dirty="0"/>
              <a:t> es la cantidad total </a:t>
            </a:r>
          </a:p>
          <a:p>
            <a:r>
              <a:rPr lang="es-CL" sz="2000" dirty="0"/>
              <a:t>de la muestra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955771" y="2416305"/>
            <a:ext cx="2244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K </a:t>
            </a:r>
            <a:r>
              <a:rPr lang="es-CL" sz="2000" dirty="0"/>
              <a:t>y</a:t>
            </a:r>
            <a:r>
              <a:rPr lang="es-CL" sz="2000" b="1" dirty="0"/>
              <a:t> P </a:t>
            </a:r>
            <a:r>
              <a:rPr lang="es-CL" sz="2000" dirty="0"/>
              <a:t> dependen de </a:t>
            </a:r>
          </a:p>
          <a:p>
            <a:r>
              <a:rPr lang="es-CL" sz="2000" dirty="0"/>
              <a:t>lo que busquemos.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3" grpId="0"/>
      <p:bldP spid="4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1457</Words>
  <Application>Microsoft Office PowerPoint</Application>
  <PresentationFormat>On-screen Show (4:3)</PresentationFormat>
  <Paragraphs>196</Paragraphs>
  <Slides>27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Office Theme</vt:lpstr>
      <vt:lpstr>Equation</vt:lpstr>
      <vt:lpstr>PowerPoint Presentation</vt:lpstr>
      <vt:lpstr>Medidas de Dispersión, de Posición y de Forma</vt:lpstr>
      <vt:lpstr>Si los datos están ordenados en forma creciente, se pueden dividir en partes iguales y podremos calcular: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Fórmula para realizar los cálculos.</vt:lpstr>
      <vt:lpstr>Luego ocupamos</vt:lpstr>
      <vt:lpstr>Ejemplos</vt:lpstr>
      <vt:lpstr>PowerPoint Presentation</vt:lpstr>
      <vt:lpstr>PowerPoint Presentation</vt:lpstr>
      <vt:lpstr>Media y Variabilidad</vt:lpstr>
      <vt:lpstr>Descripciones numéricas</vt:lpstr>
      <vt:lpstr>Ejemplo</vt:lpstr>
      <vt:lpstr>Ejemplo</vt:lpstr>
      <vt:lpstr>Ejemplo</vt:lpstr>
      <vt:lpstr>Propiedades de la media y la mediana</vt:lpstr>
      <vt:lpstr>Ejemplos</vt:lpstr>
      <vt:lpstr>Ejemplos</vt:lpstr>
      <vt:lpstr>Descripción de variabilidad</vt:lpstr>
      <vt:lpstr>Varianza</vt:lpstr>
      <vt:lpstr>Ejemplo: Visitas a servicios relogiosos por semana</vt:lpstr>
      <vt:lpstr>Desviación Estándar</vt:lpstr>
      <vt:lpstr>PowerPoint Presentation</vt:lpstr>
      <vt:lpstr>www.unir.net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14</cp:revision>
  <dcterms:created xsi:type="dcterms:W3CDTF">2021-11-08T22:46:23Z</dcterms:created>
  <dcterms:modified xsi:type="dcterms:W3CDTF">2022-01-31T09:37:38Z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