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95" r:id="rId3"/>
    <p:sldId id="259" r:id="rId4"/>
    <p:sldId id="282" r:id="rId5"/>
    <p:sldId id="285" r:id="rId6"/>
    <p:sldId id="290" r:id="rId7"/>
    <p:sldId id="286" r:id="rId8"/>
    <p:sldId id="288" r:id="rId9"/>
    <p:sldId id="284" r:id="rId10"/>
    <p:sldId id="260" r:id="rId11"/>
    <p:sldId id="289" r:id="rId12"/>
    <p:sldId id="339" r:id="rId13"/>
    <p:sldId id="269" r:id="rId14"/>
    <p:sldId id="266" r:id="rId15"/>
    <p:sldId id="267" r:id="rId16"/>
    <p:sldId id="348" r:id="rId17"/>
    <p:sldId id="272" r:id="rId18"/>
    <p:sldId id="296" r:id="rId19"/>
    <p:sldId id="302" r:id="rId20"/>
    <p:sldId id="303" r:id="rId21"/>
    <p:sldId id="263" r:id="rId22"/>
    <p:sldId id="264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49" r:id="rId31"/>
    <p:sldId id="312" r:id="rId32"/>
    <p:sldId id="294" r:id="rId33"/>
    <p:sldId id="276" r:id="rId34"/>
  </p:sldIdLst>
  <p:sldSz cx="9144000" cy="6858000" type="screen4x3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8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8A651-F48A-4124-AB40-71C9827EC58C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0F040-1912-4E83-9075-2067D1A74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3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0F040-1912-4E83-9075-2067D1A745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91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611367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20">
                <a:moveTo>
                  <a:pt x="9144000" y="0"/>
                </a:moveTo>
                <a:lnTo>
                  <a:pt x="0" y="0"/>
                </a:lnTo>
                <a:lnTo>
                  <a:pt x="0" y="134111"/>
                </a:lnTo>
                <a:lnTo>
                  <a:pt x="9144000" y="134111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0700" y="41825"/>
            <a:ext cx="8102600" cy="772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0" y="645698"/>
            <a:ext cx="7772870" cy="3606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097280"/>
            <a:ext cx="7772870" cy="1538883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2000"/>
            </a:lvl3pPr>
            <a:lvl4pPr marL="1657350" indent="-285750">
              <a:buFont typeface="Arial" panose="020B0604020202020204" pitchFamily="34" charset="0"/>
              <a:buChar char="•"/>
              <a:defRPr sz="2000"/>
            </a:lvl4pPr>
            <a:lvl5pPr marL="2114550" indent="-28575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3613-D3E1-4FDC-A398-FF39B1C11502}" type="datetimeFigureOut">
              <a:rPr lang="es-MX" smtClean="0"/>
              <a:pPr/>
              <a:t>10/02/2022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5CA9-4CCB-4EAF-BBA2-A8205DA824E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0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5998" y="533400"/>
            <a:ext cx="8052003" cy="685800"/>
          </a:xfrm>
        </p:spPr>
        <p:txBody>
          <a:bodyPr lIns="0" tIns="0" rIns="0" bIns="0"/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8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19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MX" noProof="0"/>
              <a:t>Haga clic para modificar el estilo de título del patrón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s-MX" noProof="0"/>
              <a:t>Haga clic para modificar el estilo de subtítulo del patrón</a:t>
            </a: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es-MX"/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es-MX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9D094C3-456F-4C8A-823C-70F2D678C0CB}" type="slidenum">
              <a:rPr lang="en-US" altLang="es-MX"/>
              <a:pPr/>
              <a:t>‹#›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6830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C5019-7410-4887-AECD-6EF7A2F58DB8}" type="slidenum">
              <a:rPr lang="en-US" altLang="es-MX"/>
              <a:pPr>
                <a:defRPr/>
              </a:pPr>
              <a:t>‹#›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9371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1173163" y="1981200"/>
            <a:ext cx="7772400" cy="41148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8D001-B1A4-43EE-B5DF-9AD7EDD370DC}" type="slidenum">
              <a:rPr lang="en-US" altLang="es-MX"/>
              <a:pPr>
                <a:defRPr/>
              </a:pPr>
              <a:t>‹#›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11393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549" y="457200"/>
            <a:ext cx="8112251" cy="36067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36EC5-DB56-45B7-B9DF-E31E5A2B7094}" type="slidenum">
              <a:rPr lang="en-US" altLang="es-MX"/>
              <a:pPr>
                <a:defRPr/>
              </a:pPr>
              <a:t>‹#›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29764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2323"/>
            <a:ext cx="9144000" cy="455930"/>
          </a:xfrm>
          <a:custGeom>
            <a:avLst/>
            <a:gdLst/>
            <a:ahLst/>
            <a:cxnLst/>
            <a:rect l="l" t="t" r="r" b="b"/>
            <a:pathLst>
              <a:path w="9144000" h="455929">
                <a:moveTo>
                  <a:pt x="9144000" y="455674"/>
                </a:moveTo>
                <a:lnTo>
                  <a:pt x="9144000" y="0"/>
                </a:lnTo>
                <a:lnTo>
                  <a:pt x="0" y="0"/>
                </a:lnTo>
                <a:lnTo>
                  <a:pt x="0" y="455674"/>
                </a:lnTo>
                <a:lnTo>
                  <a:pt x="9144000" y="455674"/>
                </a:lnTo>
                <a:close/>
              </a:path>
            </a:pathLst>
          </a:custGeom>
          <a:solidFill>
            <a:srgbClr val="00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2104" y="6577583"/>
            <a:ext cx="1905" cy="135890"/>
          </a:xfrm>
          <a:custGeom>
            <a:avLst/>
            <a:gdLst/>
            <a:ahLst/>
            <a:cxnLst/>
            <a:rect l="l" t="t" r="r" b="b"/>
            <a:pathLst>
              <a:path w="1904" h="135890">
                <a:moveTo>
                  <a:pt x="0" y="135636"/>
                </a:moveTo>
                <a:lnTo>
                  <a:pt x="1524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9831" y="6402323"/>
            <a:ext cx="1673352" cy="4556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9114" y="5908344"/>
            <a:ext cx="1985771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5998" y="1823720"/>
            <a:ext cx="8052003" cy="398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google.com/drawings/d/1tC4i7Dob8sio8hJNGJNkez63lG6Ib1e-kyB7mI-aYjc/edit?usp=sharing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unir.net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242" y="2209800"/>
            <a:ext cx="5194300" cy="77200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Análisis</a:t>
            </a:r>
            <a:r>
              <a:rPr lang="es-MX" sz="2400" spc="35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e</a:t>
            </a:r>
            <a:r>
              <a:rPr lang="es-MX" sz="2400" spc="-10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Interpretación</a:t>
            </a:r>
            <a:r>
              <a:rPr lang="es-MX" sz="2400" spc="15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de</a:t>
            </a:r>
            <a:r>
              <a:rPr lang="es-MX" sz="2400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Datos</a:t>
            </a:r>
            <a:endParaRPr lang="es-MX" sz="2400" dirty="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365"/>
              </a:spcBef>
            </a:pPr>
            <a:r>
              <a:rPr lang="es-MX" sz="1800" spc="-5" dirty="0">
                <a:solidFill>
                  <a:srgbClr val="0097CD"/>
                </a:solidFill>
                <a:latin typeface="Arial"/>
                <a:cs typeface="Arial"/>
              </a:rPr>
              <a:t>Raúl V. Ramírez Velarde</a:t>
            </a:r>
            <a:endParaRPr lang="es-MX"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242" y="4480052"/>
            <a:ext cx="800163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TEMA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lang="es-MX" sz="3000" spc="-170" dirty="0">
                <a:latin typeface="Arial"/>
                <a:cs typeface="Arial"/>
              </a:rPr>
              <a:t>6</a:t>
            </a:r>
            <a:r>
              <a:rPr sz="3000" dirty="0">
                <a:latin typeface="Arial"/>
                <a:cs typeface="Arial"/>
              </a:rPr>
              <a:t>.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lang="es-MX" sz="3000" spc="-5" dirty="0">
                <a:latin typeface="Arial"/>
                <a:cs typeface="Arial"/>
              </a:rPr>
              <a:t>Distribución </a:t>
            </a:r>
            <a:r>
              <a:rPr lang="es-MX" sz="3000" spc="-5">
                <a:latin typeface="Arial"/>
                <a:cs typeface="Arial"/>
              </a:rPr>
              <a:t>del Muestreo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5949696"/>
            <a:ext cx="2496312" cy="6797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36107" y="6178397"/>
            <a:ext cx="25146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0097CD"/>
                </a:solidFill>
                <a:latin typeface="Calibri"/>
                <a:cs typeface="Calibri"/>
              </a:rPr>
              <a:t>Universidad</a:t>
            </a:r>
            <a:r>
              <a:rPr sz="1300" spc="20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Internacional</a:t>
            </a:r>
            <a:r>
              <a:rPr sz="1300" spc="15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de</a:t>
            </a:r>
            <a:r>
              <a:rPr sz="1300" spc="10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La</a:t>
            </a:r>
            <a:r>
              <a:rPr sz="1300" spc="10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Rioja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Conceptos importantes</a:t>
            </a:r>
            <a:endParaRPr lang="es-ES" alt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998" y="1600200"/>
            <a:ext cx="8399565" cy="33239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s-ES_tradnl" altLang="es-MX" sz="2400" b="1" dirty="0"/>
              <a:t>Siempre que tomamos una muestra seleccionamos una del universo de muestras posibles.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s-ES_tradnl" altLang="es-MX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</a:rPr>
              <a:t>El número de muestras en el universo de muestras depende del tamaño de la muestra y de que el muestreo se haga con reemplazo o sin reemplazo.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s-ES_tradnl" altLang="es-MX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</a:rPr>
              <a:t>Este universo de muestras es estudiada por las distribuciones </a:t>
            </a:r>
            <a:r>
              <a:rPr kumimoji="0" lang="es-ES_tradnl" altLang="es-MX" sz="2400" dirty="0" err="1">
                <a:solidFill>
                  <a:schemeClr val="bg1">
                    <a:lumMod val="50000"/>
                  </a:schemeClr>
                </a:solidFill>
              </a:rPr>
              <a:t>muestrales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kumimoji="0" lang="es-ES" altLang="es-MX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Conceptos importantes</a:t>
            </a:r>
            <a:endParaRPr lang="es-ES" alt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998" y="1600200"/>
            <a:ext cx="8399565" cy="369331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</a:rPr>
              <a:t>Siempre que tomamos una muestra seleccionamos una del universo de muestras posibles.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s-ES_tradnl" altLang="es-MX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s-ES_tradnl" altLang="es-MX" sz="2400" b="1" dirty="0"/>
              <a:t>El número de muestras en el universo de muestras depende del tamaño de la muestra y de que el muestreo se haga con reemplazo o sin reemplazo.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s-ES_tradnl" altLang="es-MX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</a:rPr>
              <a:t>Este universo de muestras es estudiada por las distribuciones </a:t>
            </a:r>
            <a:r>
              <a:rPr kumimoji="0" lang="es-ES_tradnl" altLang="es-MX" sz="2400" dirty="0" err="1">
                <a:solidFill>
                  <a:schemeClr val="bg1">
                    <a:lumMod val="50000"/>
                  </a:schemeClr>
                </a:solidFill>
              </a:rPr>
              <a:t>muestrales</a:t>
            </a: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kumimoji="0" lang="es-ES" altLang="es-MX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s-ES" alt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185375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Conceptos importantes</a:t>
            </a:r>
            <a:endParaRPr lang="es-ES" alt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998" y="1600200"/>
            <a:ext cx="8399565" cy="369331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</a:rPr>
              <a:t>Siempre que tomamos una muestra seleccionamos una del universo de muestras posibles.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s-ES_tradnl" altLang="es-MX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solidFill>
                  <a:schemeClr val="bg1">
                    <a:lumMod val="50000"/>
                  </a:schemeClr>
                </a:solidFill>
              </a:rPr>
              <a:t>El número de muestras en el universo de muestras depende del tamaño de la muestra y de que el muestreo se haga con reemplazo o sin reemplazo.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s-ES_tradnl" altLang="es-MX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s-ES_tradnl" altLang="es-MX" sz="2400" b="1" dirty="0"/>
              <a:t>Este universo de muestras es estudiado por las distribuciones </a:t>
            </a:r>
            <a:r>
              <a:rPr kumimoji="0" lang="es-ES_tradnl" altLang="es-MX" sz="2400" b="1" dirty="0" err="1"/>
              <a:t>muestrales</a:t>
            </a:r>
            <a:r>
              <a:rPr kumimoji="0" lang="es-ES_tradnl" altLang="es-MX" sz="2400" b="1" dirty="0"/>
              <a:t>.</a:t>
            </a:r>
            <a:endParaRPr kumimoji="0" lang="es-ES" altLang="es-MX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s-ES" alt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80905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Distribuciones </a:t>
            </a:r>
            <a:r>
              <a:rPr lang="es-MX" altLang="es-MX" sz="4000" dirty="0" err="1">
                <a:solidFill>
                  <a:schemeClr val="tx1"/>
                </a:solidFill>
                <a:latin typeface="Calibri" panose="020F0502020204030204" pitchFamily="34" charset="0"/>
              </a:rPr>
              <a:t>muestrales</a:t>
            </a:r>
            <a:endParaRPr lang="es-ES" alt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998" y="1600200"/>
            <a:ext cx="8399565" cy="17235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altLang="es-MX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Una distribución </a:t>
            </a:r>
            <a:r>
              <a:rPr lang="es-ES_tradnl" altLang="es-MX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muestral</a:t>
            </a:r>
            <a:r>
              <a:rPr lang="es-ES_tradnl" altLang="es-MX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es una distribución de probabilidad de un estadístico </a:t>
            </a:r>
            <a:r>
              <a:rPr lang="es-ES_tradnl" altLang="es-MX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muestral</a:t>
            </a:r>
            <a:r>
              <a:rPr lang="es-ES_tradnl" altLang="es-MX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calculado a partir de todas la muestras posibles de tamaño </a:t>
            </a:r>
            <a:r>
              <a:rPr lang="es-ES_tradnl" altLang="es-MX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s-ES_tradnl" altLang="es-MX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, elegidas al azar en una población determinada.</a:t>
            </a:r>
            <a:r>
              <a:rPr lang="es-ES" altLang="es-MX" sz="2800" dirty="0">
                <a:latin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Distribución de frecuencias del conjunto de medias obtenidas de muestras tamaño </a:t>
            </a:r>
            <a:r>
              <a:rPr lang="es-ES_tradnl" altLang="es-MX" sz="2400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s-ES_tradnl" altLang="es-MX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4 a partir de un conjunto formado por los elementos 1, 2, 3, 4 y 5</a:t>
            </a:r>
            <a:endParaRPr lang="es-ES" altLang="es-MX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4469" name="Group 133"/>
          <p:cNvGraphicFramePr>
            <a:graphicFrameLocks noGrp="1"/>
          </p:cNvGraphicFramePr>
          <p:nvPr>
            <p:ph type="tbl" idx="1"/>
          </p:nvPr>
        </p:nvGraphicFramePr>
        <p:xfrm>
          <a:off x="1173163" y="1981200"/>
          <a:ext cx="7513637" cy="4343397"/>
        </p:xfrm>
        <a:graphic>
          <a:graphicData uri="http://schemas.openxmlformats.org/drawingml/2006/table">
            <a:tbl>
              <a:tblPr/>
              <a:tblGrid>
                <a:gridCol w="149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42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  <a:endParaRPr kumimoji="1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frec</a:t>
                      </a:r>
                      <a:r>
                        <a:rPr kumimoji="1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kumimoji="1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p.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frec.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p.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1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  <a:endParaRPr kumimoji="1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0.0064</a:t>
                      </a:r>
                      <a:endParaRPr kumimoji="1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0.1280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0.0160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3.50</a:t>
                      </a:r>
                      <a:endParaRPr kumimoji="1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0.1088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0.0320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  <a:endParaRPr kumimoji="1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0.0832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0.0560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  <a:endParaRPr kumimoji="1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kumimoji="1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0.0560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0.0832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4.25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kumimoji="1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0.0320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0.1088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0.0160</a:t>
                      </a:r>
                      <a:endParaRPr kumimoji="1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0.1280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0.0064</a:t>
                      </a:r>
                      <a:endParaRPr kumimoji="1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0.1360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  <a:endParaRPr kumimoji="1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9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  <a:endParaRPr kumimoji="1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Distribución de frecuencias del conjunto de medias obtenidas de muestras tamaño </a:t>
            </a:r>
            <a:r>
              <a:rPr lang="es-ES_tradnl" altLang="es-MX" sz="2400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s-ES_tradnl" altLang="es-MX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4 a partir de un conjunto formado por los elementos 1, 2, 3, 4 y 5</a:t>
            </a:r>
            <a:endParaRPr lang="es-ES" altLang="es-MX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695575" y="2409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s-ES" altLang="es-MX" sz="2400">
              <a:latin typeface="Times New Roman" panose="02020603050405020304" pitchFamily="18" charset="0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2705100" y="2409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s-ES" altLang="es-MX" sz="2400">
              <a:latin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72" y="1988840"/>
            <a:ext cx="6052381" cy="39319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Medias y desviaciones estándar obtenidas de muestras tamaño 2, 3 y 4 obtenidas a partir del conjunto formado por los elementos 1, 2, 3, 4 y 5.</a:t>
            </a:r>
            <a:endParaRPr lang="es-ES" altLang="es-MX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423" name="Group 39"/>
              <p:cNvGraphicFramePr>
                <a:graphicFrameLocks noGrp="1"/>
              </p:cNvGraphicFramePr>
              <p:nvPr>
                <p:ph type="tbl" idx="1"/>
              </p:nvPr>
            </p:nvGraphicFramePr>
            <p:xfrm>
              <a:off x="1173163" y="1981200"/>
              <a:ext cx="7772400" cy="2724912"/>
            </p:xfrm>
            <a:graphic>
              <a:graphicData uri="http://schemas.openxmlformats.org/drawingml/2006/table">
                <a:tbl>
                  <a:tblPr/>
                  <a:tblGrid>
                    <a:gridCol w="15986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695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Media</a:t>
                          </a:r>
                        </a:p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s-MX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s-MX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s-MX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kumimoji="1" lang="es-MX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s-MX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kumimoji="1" lang="es-MX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Desviación estándar</a:t>
                          </a:r>
                        </a:p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s-MX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s-MX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kumimoji="1" lang="es-MX" sz="2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s-MX" sz="2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b>
                              </m:sSub>
                            </m:oMath>
                          </a14:m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1.000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kumimoji="1" lang="es-E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0.816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kumimoji="1" lang="es-E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kumimoji="1" lang="es-E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0.707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423" name="Group 39"/>
              <p:cNvGraphicFramePr>
                <a:graphicFrameLocks noGrp="1"/>
              </p:cNvGraphicFramePr>
              <p:nvPr>
                <p:ph type="tbl" idx="1"/>
                <p:extLst>
                  <p:ext uri="{D42A27DB-BD31-4B8C-83A1-F6EECF244321}">
                    <p14:modId xmlns:p14="http://schemas.microsoft.com/office/powerpoint/2010/main" val="3346810589"/>
                  </p:ext>
                </p:extLst>
              </p:nvPr>
            </p:nvGraphicFramePr>
            <p:xfrm>
              <a:off x="1173163" y="1981200"/>
              <a:ext cx="7772400" cy="2724912"/>
            </p:xfrm>
            <a:graphic>
              <a:graphicData uri="http://schemas.openxmlformats.org/drawingml/2006/table">
                <a:tbl>
                  <a:tblPr/>
                  <a:tblGrid>
                    <a:gridCol w="15986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695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961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69657" t="-5442" r="-168865" b="-207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1260" t="-5442" r="-787" b="-207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1.000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kumimoji="1" lang="es-E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0.816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kumimoji="1" lang="es-E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kumimoji="1" lang="es-E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0.707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3563888" y="5219691"/>
                <a:ext cx="8236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MX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MX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</m:t>
                      </m:r>
                    </m:oMath>
                  </m:oMathPara>
                </a14:m>
                <a:endPara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219691"/>
                <a:ext cx="823622" cy="369332"/>
              </a:xfrm>
              <a:prstGeom prst="rect">
                <a:avLst/>
              </a:prstGeom>
              <a:blipFill>
                <a:blip r:embed="rId3"/>
                <a:stretch>
                  <a:fillRect l="-8148" r="-7407" b="-245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372200" y="5235370"/>
                <a:ext cx="1406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MX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𝜎</m:t>
                      </m:r>
                      <m:r>
                        <a:rPr kumimoji="0" lang="es-MX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=1.414</m:t>
                      </m:r>
                    </m:oMath>
                  </m:oMathPara>
                </a14:m>
                <a:endPara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5235370"/>
                <a:ext cx="1406347" cy="369332"/>
              </a:xfrm>
              <a:prstGeom prst="rect">
                <a:avLst/>
              </a:prstGeom>
              <a:blipFill>
                <a:blip r:embed="rId4"/>
                <a:stretch>
                  <a:fillRect l="-2165" r="-4762" b="-8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80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765176"/>
            <a:ext cx="7772400" cy="2260848"/>
          </a:xfrm>
        </p:spPr>
        <p:txBody>
          <a:bodyPr/>
          <a:lstStyle/>
          <a:p>
            <a:r>
              <a:rPr kumimoji="0" lang="es-ES_tradnl" altLang="es-MX" sz="2400" dirty="0">
                <a:latin typeface="Calibri" panose="020F0502020204030204" pitchFamily="34" charset="0"/>
              </a:rPr>
              <a:t>Cuando el muestreo se hace con remplazo en una población finita, la media de la distribución </a:t>
            </a:r>
            <a:r>
              <a:rPr kumimoji="0" lang="es-ES_tradnl" altLang="es-MX" sz="2400" dirty="0" err="1">
                <a:latin typeface="Calibri" panose="020F0502020204030204" pitchFamily="34" charset="0"/>
              </a:rPr>
              <a:t>muestral</a:t>
            </a:r>
            <a:r>
              <a:rPr kumimoji="0" lang="es-ES_tradnl" altLang="es-MX" sz="2400" dirty="0">
                <a:latin typeface="Calibri" panose="020F0502020204030204" pitchFamily="34" charset="0"/>
              </a:rPr>
              <a:t> es igual a la media de la población original y la varianza de la distribución </a:t>
            </a:r>
            <a:r>
              <a:rPr kumimoji="0" lang="es-ES_tradnl" altLang="es-MX" sz="2400" dirty="0" err="1">
                <a:latin typeface="Calibri" panose="020F0502020204030204" pitchFamily="34" charset="0"/>
              </a:rPr>
              <a:t>muestral</a:t>
            </a:r>
            <a:r>
              <a:rPr kumimoji="0" lang="es-ES_tradnl" altLang="es-MX" sz="2400" dirty="0">
                <a:latin typeface="Calibri" panose="020F0502020204030204" pitchFamily="34" charset="0"/>
              </a:rPr>
              <a:t> es igual a la varianza de la población dividida por el tamaño de la muestra. Es decir:</a:t>
            </a:r>
            <a:endParaRPr kumimoji="0" lang="es-ES_tradnl" altLang="es-MX" sz="2800" dirty="0">
              <a:latin typeface="Calibri" panose="020F0502020204030204" pitchFamily="34" charset="0"/>
            </a:endParaRP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2057400" y="4495800"/>
          <a:ext cx="1600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cuación" r:id="rId3" imgW="469900" imgH="228600" progId="Equation.3">
                  <p:embed/>
                </p:oleObj>
              </mc:Choice>
              <mc:Fallback>
                <p:oleObj name="Ecuación" r:id="rId3" imgW="469900" imgH="228600" progId="Equation.3">
                  <p:embed/>
                  <p:pic>
                    <p:nvPicPr>
                      <p:cNvPr id="1945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95800"/>
                        <a:ext cx="16002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5638800" y="4191000"/>
          <a:ext cx="1905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cuación" r:id="rId5" imgW="571252" imgH="418918" progId="Equation.3">
                  <p:embed/>
                </p:oleObj>
              </mc:Choice>
              <mc:Fallback>
                <p:oleObj name="Ecuación" r:id="rId5" imgW="571252" imgH="418918" progId="Equation.3">
                  <p:embed/>
                  <p:pic>
                    <p:nvPicPr>
                      <p:cNvPr id="1946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91000"/>
                        <a:ext cx="1905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 media y la varianza de medias </a:t>
            </a:r>
            <a:r>
              <a:rPr lang="es-ES_tradnl" altLang="es-MX" sz="40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muestrales</a:t>
            </a:r>
            <a:r>
              <a:rPr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alt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Medias y desviaciones estándar obtenidas de muestras tamaño 2, 3 y 4 obtenidas a partir del conjunto formado por los elementos 1, 2, 3, 4 y 5.</a:t>
            </a:r>
            <a:endParaRPr lang="es-ES" altLang="es-MX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423" name="Group 39"/>
              <p:cNvGraphicFramePr>
                <a:graphicFrameLocks noGrp="1"/>
              </p:cNvGraphicFramePr>
              <p:nvPr>
                <p:ph type="tbl" idx="1"/>
              </p:nvPr>
            </p:nvGraphicFramePr>
            <p:xfrm>
              <a:off x="1173163" y="1981200"/>
              <a:ext cx="7772400" cy="3403284"/>
            </p:xfrm>
            <a:graphic>
              <a:graphicData uri="http://schemas.openxmlformats.org/drawingml/2006/table">
                <a:tbl>
                  <a:tblPr/>
                  <a:tblGrid>
                    <a:gridCol w="15986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695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Media</a:t>
                          </a:r>
                        </a:p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s-MX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s-MX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s-MX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kumimoji="1" lang="es-MX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s-MX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kumimoji="1" lang="es-MX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Desviación estándar</a:t>
                          </a:r>
                        </a:p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s-MX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s-MX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kumimoji="1" lang="es-MX" sz="2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s-MX" sz="2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b>
                              </m:sSub>
                            </m:oMath>
                          </a14:m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1.000 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kumimoji="1" lang="es-MX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kumimoji="1" lang="es-MX" sz="2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kumimoji="1" lang="es-MX" sz="24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s-ES_tradnl" altLang="es-MX" sz="2400" dirty="0" smtClean="0">
                                              <a:latin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1.414</m:t>
                                          </m:r>
                                        </m:e>
                                        <m:sup>
                                          <m:r>
                                            <a:rPr kumimoji="1" lang="es-MX" sz="24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kumimoji="1" lang="es-MX" sz="2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rad>
                            </m:oMath>
                          </a14:m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kumimoji="1" lang="es-E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0.816=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kumimoji="1" lang="es-MX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kumimoji="1" lang="es-MX" sz="2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kumimoji="1" lang="es-MX" sz="24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s-ES_tradnl" altLang="es-MX" sz="2400" dirty="0" smtClean="0">
                                              <a:latin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1.414</m:t>
                                          </m:r>
                                        </m:e>
                                        <m:sup>
                                          <m:r>
                                            <a:rPr kumimoji="1" lang="es-MX" sz="24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kumimoji="1" lang="es-MX" sz="2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rad>
                            </m:oMath>
                          </a14:m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kumimoji="1" lang="es-E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kumimoji="1" lang="es-E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0.707=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kumimoji="1" lang="es-MX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kumimoji="1" lang="es-MX" sz="2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kumimoji="1" lang="es-MX" sz="24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s-ES_tradnl" altLang="es-MX" sz="2400" dirty="0" smtClean="0">
                                              <a:latin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1.414</m:t>
                                          </m:r>
                                        </m:e>
                                        <m:sup>
                                          <m:r>
                                            <a:rPr kumimoji="1" lang="es-MX" sz="24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kumimoji="1" lang="es-MX" sz="2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rad>
                            </m:oMath>
                          </a14:m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423" name="Group 39"/>
              <p:cNvGraphicFramePr>
                <a:graphicFrameLocks noGrp="1"/>
              </p:cNvGraphicFramePr>
              <p:nvPr>
                <p:ph type="tbl" idx="1"/>
                <p:extLst>
                  <p:ext uri="{D42A27DB-BD31-4B8C-83A1-F6EECF244321}">
                    <p14:modId xmlns:p14="http://schemas.microsoft.com/office/powerpoint/2010/main" val="302453151"/>
                  </p:ext>
                </p:extLst>
              </p:nvPr>
            </p:nvGraphicFramePr>
            <p:xfrm>
              <a:off x="1173163" y="1981200"/>
              <a:ext cx="7772400" cy="3403284"/>
            </p:xfrm>
            <a:graphic>
              <a:graphicData uri="http://schemas.openxmlformats.org/drawingml/2006/table">
                <a:tbl>
                  <a:tblPr/>
                  <a:tblGrid>
                    <a:gridCol w="15986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695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961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69657" t="-5442" r="-168865" b="-2829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1260" t="-5442" r="-787" b="-2829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357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1260" t="-113139" r="-787" b="-203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357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kumimoji="1" lang="es-E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kumimoji="1" lang="es-E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1260" t="-211594" r="-787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357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kumimoji="1" lang="es-E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0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1" lang="es-MX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kumimoji="1" lang="es-E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1260" t="-313869" r="-787" b="-29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315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855" y="1772816"/>
            <a:ext cx="7772400" cy="40626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s-ES_tradnl" altLang="es-MX" sz="2400" dirty="0">
                <a:latin typeface="Calibri" panose="020F0502020204030204" pitchFamily="34" charset="0"/>
              </a:rPr>
              <a:t>Si la media de una muestra aleatoria de tamaño </a:t>
            </a:r>
            <a:r>
              <a:rPr kumimoji="0" lang="es-ES_tradnl" altLang="es-MX" sz="2400" i="1" dirty="0">
                <a:latin typeface="Calibri" panose="020F0502020204030204" pitchFamily="34" charset="0"/>
              </a:rPr>
              <a:t>n</a:t>
            </a:r>
            <a:r>
              <a:rPr kumimoji="0" lang="es-ES_tradnl" altLang="es-MX" sz="2400" dirty="0">
                <a:latin typeface="Calibri" panose="020F0502020204030204" pitchFamily="34" charset="0"/>
              </a:rPr>
              <a:t> es sacada de una población distribuida normalmente con media y varianza finita, entonces la distribución </a:t>
            </a:r>
            <a:r>
              <a:rPr kumimoji="0" lang="es-ES_tradnl" altLang="es-MX" sz="2400" dirty="0" err="1">
                <a:latin typeface="Calibri" panose="020F0502020204030204" pitchFamily="34" charset="0"/>
              </a:rPr>
              <a:t>muestral</a:t>
            </a:r>
            <a:r>
              <a:rPr kumimoji="0" lang="es-ES_tradnl" altLang="es-MX" sz="2400" dirty="0">
                <a:latin typeface="Calibri" panose="020F0502020204030204" pitchFamily="34" charset="0"/>
              </a:rPr>
              <a:t> está normalmente distribuida. Por lo tanto,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s-ES_tradnl" altLang="es-MX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s-ES_tradnl" altLang="es-MX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s-ES_tradnl" altLang="es-MX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s-ES_tradnl" altLang="es-MX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s-ES_tradnl" altLang="es-MX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altLang="es-MX" sz="2400" dirty="0">
                <a:latin typeface="Calibri" panose="020F0502020204030204" pitchFamily="34" charset="0"/>
              </a:rPr>
              <a:t>E</a:t>
            </a:r>
            <a:r>
              <a:rPr kumimoji="0" lang="es-ES_tradnl" altLang="es-MX" sz="2400" dirty="0">
                <a:latin typeface="Calibri" panose="020F0502020204030204" pitchFamily="34" charset="0"/>
              </a:rPr>
              <a:t>stá distribuida normalmente con media igual a 0, y desviación estándar igual a 1.</a:t>
            </a:r>
            <a:endParaRPr kumimoji="0" lang="es-ES_tradnl" altLang="es-MX" dirty="0">
              <a:latin typeface="Calibri" panose="020F0502020204030204" pitchFamily="34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4000" dirty="0">
                <a:latin typeface="Calibri" panose="020F0502020204030204" pitchFamily="34" charset="0"/>
                <a:cs typeface="Times New Roman" panose="02020603050405020304" pitchFamily="18" charset="0"/>
              </a:rPr>
              <a:t>Forma funcional de la distribución de medias </a:t>
            </a:r>
            <a:r>
              <a:rPr lang="es-ES_tradnl" altLang="es-MX" sz="4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muestrales</a:t>
            </a:r>
            <a:endParaRPr lang="es-ES" altLang="es-MX" sz="4000" dirty="0">
              <a:latin typeface="Calibri" panose="020F0502020204030204" pitchFamily="34" charset="0"/>
            </a:endParaRPr>
          </a:p>
        </p:txBody>
      </p:sp>
      <p:graphicFrame>
        <p:nvGraphicFramePr>
          <p:cNvPr id="225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740724"/>
              </p:ext>
            </p:extLst>
          </p:nvPr>
        </p:nvGraphicFramePr>
        <p:xfrm>
          <a:off x="3505200" y="3352800"/>
          <a:ext cx="1905000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cuación" r:id="rId3" imgW="622030" imgH="533169" progId="Equation.3">
                  <p:embed/>
                </p:oleObj>
              </mc:Choice>
              <mc:Fallback>
                <p:oleObj name="Ecuación" r:id="rId3" imgW="622030" imgH="533169" progId="Equation.3">
                  <p:embed/>
                  <p:pic>
                    <p:nvPicPr>
                      <p:cNvPr id="2253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52800"/>
                        <a:ext cx="1905000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38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0700" y="990600"/>
            <a:ext cx="8102600" cy="1354217"/>
          </a:xfrm>
        </p:spPr>
        <p:txBody>
          <a:bodyPr/>
          <a:lstStyle/>
          <a:p>
            <a:pPr algn="r"/>
            <a:r>
              <a:rPr kumimoji="0" lang="es-ES_tradnl" altLang="es-MX" sz="4400" dirty="0">
                <a:latin typeface="Calibri" panose="020F0502020204030204" pitchFamily="34" charset="0"/>
              </a:rPr>
              <a:t>Distribuciones de probabilidad: El Teorema del Limite Central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</p:spPr>
        <p:txBody>
          <a:bodyPr/>
          <a:lstStyle/>
          <a:p>
            <a:pPr algn="r"/>
            <a:endParaRPr kumimoji="0" lang="es-ES_tradnl" altLang="es-MX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Teorema del límite central.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545998" y="1219200"/>
            <a:ext cx="8402060" cy="335476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altLang="es-MX" dirty="0">
                <a:latin typeface="Calibri" panose="020F0502020204030204" pitchFamily="34" charset="0"/>
              </a:rPr>
              <a:t>Cuando la muestra procede de una población no distribuida normalmente, aplicamos el </a:t>
            </a:r>
            <a:r>
              <a:rPr lang="es-MX" altLang="es-MX" i="1" dirty="0">
                <a:latin typeface="Calibri" panose="020F0502020204030204" pitchFamily="34" charset="0"/>
              </a:rPr>
              <a:t>teorema del límite central</a:t>
            </a:r>
            <a:r>
              <a:rPr lang="es-MX" altLang="es-MX" dirty="0">
                <a:latin typeface="Calibri" panose="020F0502020204030204" pitchFamily="34" charset="0"/>
              </a:rPr>
              <a:t>, que dice: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altLang="es-MX" dirty="0">
              <a:latin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altLang="es-MX" i="1" dirty="0">
                <a:latin typeface="Calibri" panose="020F0502020204030204" pitchFamily="34" charset="0"/>
              </a:rPr>
              <a:t>Dada una población de cualquier forma funcional, la distribución muestral de la media, calculada a partir de muestras de tamaño n de esta población, estará distribuida aproximadamente en forma normal cuando el tamaño de la muestra es grande.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MX" altLang="es-MX" i="1" dirty="0"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s-MX" altLang="es-MX" dirty="0">
                <a:latin typeface="Calibri" panose="020F0502020204030204" pitchFamily="34" charset="0"/>
              </a:rPr>
              <a:t>Una regla empírica afirma que, en la mayoría de las situaciones prácticas, resulta satisfactorio un tamaño de la muestra de 30.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s-MX" altLang="es-MX" dirty="0"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s-MX" altLang="es-MX" dirty="0">
                <a:latin typeface="Calibri" panose="020F0502020204030204" pitchFamily="34" charset="0"/>
              </a:rPr>
              <a:t>También indica que:</a:t>
            </a:r>
            <a:endParaRPr lang="es-MX" altLang="es-MX" sz="20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86F4A4-8B42-4B29-85FF-8593364DB43B}"/>
                  </a:ext>
                </a:extLst>
              </p:cNvPr>
              <p:cNvSpPr txBox="1"/>
              <p:nvPr/>
            </p:nvSpPr>
            <p:spPr>
              <a:xfrm>
                <a:off x="1588907" y="4616502"/>
                <a:ext cx="2642576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GB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800" i="0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86F4A4-8B42-4B29-85FF-8593364DB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07" y="4616502"/>
                <a:ext cx="2642576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602388-CF71-4B9D-9A71-30B16817DA68}"/>
                  </a:ext>
                </a:extLst>
              </p:cNvPr>
              <p:cNvSpPr txBox="1"/>
              <p:nvPr/>
            </p:nvSpPr>
            <p:spPr>
              <a:xfrm>
                <a:off x="4618042" y="4001888"/>
                <a:ext cx="3681189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𝑉𝐴𝑅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GB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80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602388-CF71-4B9D-9A71-30B16817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042" y="4001888"/>
                <a:ext cx="3681189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1EB009-3A07-4114-9D97-93C39EA77211}"/>
                  </a:ext>
                </a:extLst>
              </p:cNvPr>
              <p:cNvSpPr txBox="1"/>
              <p:nvPr/>
            </p:nvSpPr>
            <p:spPr>
              <a:xfrm>
                <a:off x="1404217" y="5539680"/>
                <a:ext cx="2827266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1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1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GB" sz="1800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1EB009-3A07-4114-9D97-93C39EA7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17" y="5539680"/>
                <a:ext cx="2827266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34C2BD-37E5-414D-A78F-52819D3F359A}"/>
                  </a:ext>
                </a:extLst>
              </p:cNvPr>
              <p:cNvSpPr txBox="1"/>
              <p:nvPr/>
            </p:nvSpPr>
            <p:spPr>
              <a:xfrm>
                <a:off x="4749176" y="4678560"/>
                <a:ext cx="3681189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GB" sz="1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GB" sz="180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34C2BD-37E5-414D-A78F-52819D3F3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176" y="4678560"/>
                <a:ext cx="3681189" cy="708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872B9B-1887-4B2D-9150-0096F4143B0C}"/>
                  </a:ext>
                </a:extLst>
              </p:cNvPr>
              <p:cNvSpPr txBox="1"/>
              <p:nvPr/>
            </p:nvSpPr>
            <p:spPr>
              <a:xfrm>
                <a:off x="4618042" y="5387280"/>
                <a:ext cx="3681189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1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1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GB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872B9B-1887-4B2D-9150-0096F4143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042" y="5387280"/>
                <a:ext cx="3681189" cy="708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645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685330" y="645698"/>
            <a:ext cx="7772870" cy="338554"/>
          </a:xfrm>
        </p:spPr>
        <p:txBody>
          <a:bodyPr/>
          <a:lstStyle/>
          <a:p>
            <a:r>
              <a:rPr lang="es-MX" dirty="0"/>
              <a:t>Distribución del Promedio Muestral</a:t>
            </a:r>
          </a:p>
        </p:txBody>
      </p:sp>
      <p:sp>
        <p:nvSpPr>
          <p:cNvPr id="9219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685330" y="1097280"/>
            <a:ext cx="7772870" cy="1538883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MX" dirty="0"/>
              <a:t>Esto se representa como sigue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66F980-C08C-4B1B-A96A-B421DC603484}"/>
                  </a:ext>
                </a:extLst>
              </p:cNvPr>
              <p:cNvSpPr txBox="1"/>
              <p:nvPr/>
            </p:nvSpPr>
            <p:spPr>
              <a:xfrm>
                <a:off x="2285765" y="2420888"/>
                <a:ext cx="4572000" cy="1613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4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GB" sz="4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4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44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GB" sz="4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sz="4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sz="4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66F980-C08C-4B1B-A96A-B421DC603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765" y="2420888"/>
                <a:ext cx="4572000" cy="1613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Distribución </a:t>
            </a:r>
            <a:endParaRPr lang="es-ES"/>
          </a:p>
        </p:txBody>
      </p:sp>
      <p:sp>
        <p:nvSpPr>
          <p:cNvPr id="10243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685330" y="1097280"/>
            <a:ext cx="7772870" cy="1538883"/>
          </a:xfrm>
          <a:prstGeom prst="rect">
            <a:avLst/>
          </a:prstGeom>
        </p:spPr>
        <p:txBody>
          <a:bodyPr/>
          <a:lstStyle/>
          <a:p>
            <a:r>
              <a:rPr lang="es-MX"/>
              <a:t>De forma estandarizada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187669-3399-400F-8665-3E27C70E11FE}"/>
                  </a:ext>
                </a:extLst>
              </p:cNvPr>
              <p:cNvSpPr txBox="1"/>
              <p:nvPr/>
            </p:nvSpPr>
            <p:spPr>
              <a:xfrm>
                <a:off x="1907704" y="2569815"/>
                <a:ext cx="5526360" cy="2064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GB" sz="4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GB" sz="4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GB" sz="4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sz="4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sz="4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GB" sz="4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400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sz="4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400" i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187669-3399-400F-8665-3E27C70E1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569815"/>
                <a:ext cx="5526360" cy="2064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8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75657" y="4350894"/>
            <a:ext cx="74699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1.- Cuando la población se distribuye normalmente.</a:t>
            </a:r>
          </a:p>
          <a:p>
            <a:r>
              <a:rPr lang="es-MX" sz="2000" dirty="0">
                <a:latin typeface="Calibri" panose="020F0502020204030204" pitchFamily="34" charset="0"/>
              </a:rPr>
              <a:t>1.1- Trazamos un figura que represente la campana de Gauss, con una línea horizontal en la base y otra línea que represente la media poblacional. </a:t>
            </a:r>
          </a:p>
          <a:p>
            <a:r>
              <a:rPr lang="es-MX" sz="2000" dirty="0">
                <a:latin typeface="Calibri" panose="020F0502020204030204" pitchFamily="34" charset="0"/>
              </a:rPr>
              <a:t>1.2.- Conviene anotar el valor de la media poblacional.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475657" y="1772816"/>
                <a:ext cx="16239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altLang="es-MX" sz="2000" dirty="0">
                    <a:latin typeface="Calibri" panose="020F0502020204030204" pitchFamily="34" charset="0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_tradnl" altLang="es-MX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alt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_tradnl" altLang="es-MX" sz="2000" dirty="0">
                    <a:latin typeface="Calibri" panose="020F0502020204030204" pitchFamily="34" charset="0"/>
                  </a:rPr>
                  <a:t> &lt; 3,250 g)</a:t>
                </a:r>
              </a:p>
              <a:p>
                <a:r>
                  <a:rPr lang="es-ES_tradnl" altLang="es-MX" sz="2000" i="1" dirty="0">
                    <a:latin typeface="Calibri" panose="020F0502020204030204" pitchFamily="34" charset="0"/>
                  </a:rPr>
                  <a:t>µ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= 3,000 g</a:t>
                </a:r>
              </a:p>
              <a:p>
                <a:r>
                  <a:rPr lang="el-GR" altLang="es-MX" sz="2000" i="1" dirty="0">
                    <a:latin typeface="Calibri" panose="020F0502020204030204" pitchFamily="34" charset="0"/>
                  </a:rPr>
                  <a:t>σ</a:t>
                </a:r>
                <a:r>
                  <a:rPr lang="es-MX" altLang="es-MX" sz="2000" i="1" dirty="0">
                    <a:latin typeface="Calibri" panose="020F0502020204030204" pitchFamily="34" charset="0"/>
                  </a:rPr>
                  <a:t> =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500 g</a:t>
                </a:r>
              </a:p>
              <a:p>
                <a:r>
                  <a:rPr lang="es-ES_tradnl" sz="2000" dirty="0">
                    <a:latin typeface="Calibri" panose="020F0502020204030204" pitchFamily="34" charset="0"/>
                  </a:rPr>
                  <a:t>n = 5</a:t>
                </a:r>
                <a:endParaRPr lang="es-MX" sz="20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7" y="1772816"/>
                <a:ext cx="1623906" cy="1323439"/>
              </a:xfrm>
              <a:prstGeom prst="rect">
                <a:avLst/>
              </a:prstGeom>
              <a:blipFill>
                <a:blip r:embed="rId3"/>
                <a:stretch>
                  <a:fillRect l="-3759" t="-2765" r="-3383" b="-7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268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599185"/>
            <a:ext cx="6305550" cy="2752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75657" y="4350894"/>
            <a:ext cx="7469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2.- Trazamos una línea perpendicular a la base que definirá el área de interés.</a:t>
            </a:r>
          </a:p>
          <a:p>
            <a:r>
              <a:rPr lang="es-MX" sz="2000" dirty="0">
                <a:latin typeface="Calibri" panose="020F0502020204030204" pitchFamily="34" charset="0"/>
              </a:rPr>
              <a:t>3.- Sombreamos el área de interés. En este ejemplo, valores que sean menores a 3,250 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475657" y="1772816"/>
                <a:ext cx="16239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altLang="es-MX" sz="2000" dirty="0">
                    <a:latin typeface="Calibri" panose="020F0502020204030204" pitchFamily="34" charset="0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_tradnl" altLang="es-MX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alt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_tradnl" altLang="es-MX" sz="2000" dirty="0">
                    <a:latin typeface="Calibri" panose="020F0502020204030204" pitchFamily="34" charset="0"/>
                  </a:rPr>
                  <a:t> &lt; 3,250 g)</a:t>
                </a:r>
              </a:p>
              <a:p>
                <a:r>
                  <a:rPr lang="es-ES_tradnl" altLang="es-MX" sz="2000" i="1" dirty="0">
                    <a:latin typeface="Calibri" panose="020F0502020204030204" pitchFamily="34" charset="0"/>
                  </a:rPr>
                  <a:t>µ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= 3,000 g</a:t>
                </a:r>
              </a:p>
              <a:p>
                <a:r>
                  <a:rPr lang="el-GR" altLang="es-MX" sz="2000" i="1" dirty="0">
                    <a:latin typeface="Calibri" panose="020F0502020204030204" pitchFamily="34" charset="0"/>
                  </a:rPr>
                  <a:t>σ</a:t>
                </a:r>
                <a:r>
                  <a:rPr lang="es-MX" altLang="es-MX" sz="2000" i="1" dirty="0">
                    <a:latin typeface="Calibri" panose="020F0502020204030204" pitchFamily="34" charset="0"/>
                  </a:rPr>
                  <a:t> =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500 g</a:t>
                </a:r>
              </a:p>
              <a:p>
                <a:r>
                  <a:rPr lang="es-ES_tradnl" sz="2000" dirty="0">
                    <a:latin typeface="Calibri" panose="020F0502020204030204" pitchFamily="34" charset="0"/>
                  </a:rPr>
                  <a:t>n = 5</a:t>
                </a:r>
                <a:endParaRPr lang="es-MX" sz="20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7" y="1772816"/>
                <a:ext cx="1623906" cy="1323439"/>
              </a:xfrm>
              <a:prstGeom prst="rect">
                <a:avLst/>
              </a:prstGeom>
              <a:blipFill>
                <a:blip r:embed="rId3"/>
                <a:stretch>
                  <a:fillRect l="-3759" t="-2765" r="-3383" b="-7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356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599185"/>
            <a:ext cx="6305550" cy="2752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475657" y="4350894"/>
                <a:ext cx="7469906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dirty="0">
                    <a:latin typeface="Calibri" panose="020F0502020204030204" pitchFamily="34" charset="0"/>
                  </a:rPr>
                  <a:t>4.- Ya sabemos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MX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s-MX" sz="2000" dirty="0">
                    <a:latin typeface="Calibri" panose="020F0502020204030204" pitchFamily="34" charset="0"/>
                  </a:rPr>
                  <a:t> = </a:t>
                </a:r>
                <a:r>
                  <a:rPr lang="es-ES_tradnl" altLang="es-MX" sz="2000" i="1" dirty="0">
                    <a:latin typeface="Calibri" panose="020F0502020204030204" pitchFamily="34" charset="0"/>
                  </a:rPr>
                  <a:t>µ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= 3,000 g</a:t>
                </a:r>
              </a:p>
              <a:p>
                <a:r>
                  <a:rPr lang="es-ES_tradnl" altLang="es-MX" sz="2000" dirty="0">
                    <a:latin typeface="Calibri" panose="020F0502020204030204" pitchFamily="34" charset="0"/>
                  </a:rPr>
                  <a:t>5.- Calculamos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alt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alt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ES_tradnl" altLang="es-MX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altLang="es-MX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s-ES_tradnl" altLang="es-MX" sz="2000" dirty="0">
                    <a:latin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_tradnl" altLang="es-MX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ES_tradnl" altLang="es-MX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_tradnl" altLang="es-MX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_tradnl" altLang="es-MX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s-MX" altLang="es-MX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s-MX" altLang="es-MX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s-ES_tradnl" altLang="es-MX" sz="2000" dirty="0">
                    <a:latin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_tradnl" altLang="es-MX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ES_tradnl" altLang="es-MX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_tradnl" altLang="es-MX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altLang="es-MX" sz="2000" b="0" i="1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e>
                              <m:sup>
                                <m:r>
                                  <a:rPr lang="es-MX" altLang="es-MX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s-MX" altLang="es-MX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rad>
                  </m:oMath>
                </a14:m>
                <a:r>
                  <a:rPr lang="es-MX" altLang="es-MX" sz="2000" i="1" dirty="0">
                    <a:latin typeface="Calibri" panose="020F0502020204030204" pitchFamily="34" charset="0"/>
                  </a:rPr>
                  <a:t> =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223.61 g</a:t>
                </a:r>
                <a:endParaRPr lang="es-MX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7" y="4350894"/>
                <a:ext cx="7469906" cy="1026435"/>
              </a:xfrm>
              <a:prstGeom prst="rect">
                <a:avLst/>
              </a:prstGeom>
              <a:blipFill>
                <a:blip r:embed="rId3"/>
                <a:stretch>
                  <a:fillRect l="-816" t="-357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475657" y="1772816"/>
                <a:ext cx="16239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altLang="es-MX" sz="2000" dirty="0">
                    <a:latin typeface="Calibri" panose="020F0502020204030204" pitchFamily="34" charset="0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_tradnl" altLang="es-MX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alt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_tradnl" altLang="es-MX" sz="2000" dirty="0">
                    <a:latin typeface="Calibri" panose="020F0502020204030204" pitchFamily="34" charset="0"/>
                  </a:rPr>
                  <a:t> &lt; 3,250 g)</a:t>
                </a:r>
              </a:p>
              <a:p>
                <a:r>
                  <a:rPr lang="es-ES_tradnl" altLang="es-MX" sz="2000" i="1" dirty="0">
                    <a:latin typeface="Calibri" panose="020F0502020204030204" pitchFamily="34" charset="0"/>
                  </a:rPr>
                  <a:t>µ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= 3,000 g</a:t>
                </a:r>
              </a:p>
              <a:p>
                <a:r>
                  <a:rPr lang="el-GR" altLang="es-MX" sz="2000" i="1" dirty="0">
                    <a:latin typeface="Calibri" panose="020F0502020204030204" pitchFamily="34" charset="0"/>
                  </a:rPr>
                  <a:t>σ</a:t>
                </a:r>
                <a:r>
                  <a:rPr lang="es-MX" altLang="es-MX" sz="2000" i="1" dirty="0">
                    <a:latin typeface="Calibri" panose="020F0502020204030204" pitchFamily="34" charset="0"/>
                  </a:rPr>
                  <a:t> =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500 g</a:t>
                </a:r>
              </a:p>
              <a:p>
                <a:r>
                  <a:rPr lang="es-ES_tradnl" sz="2000" dirty="0">
                    <a:latin typeface="Calibri" panose="020F0502020204030204" pitchFamily="34" charset="0"/>
                  </a:rPr>
                  <a:t>n = 5</a:t>
                </a:r>
                <a:endParaRPr lang="es-MX" sz="20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7" y="1772816"/>
                <a:ext cx="1623906" cy="1323439"/>
              </a:xfrm>
              <a:prstGeom prst="rect">
                <a:avLst/>
              </a:prstGeom>
              <a:blipFill>
                <a:blip r:embed="rId4"/>
                <a:stretch>
                  <a:fillRect l="-3759" t="-2765" r="-3383" b="-7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620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599185"/>
            <a:ext cx="6305550" cy="2752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475657" y="4350894"/>
                <a:ext cx="7469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dirty="0">
                    <a:latin typeface="Calibri" panose="020F0502020204030204" pitchFamily="34" charset="0"/>
                  </a:rPr>
                  <a:t>6.- Transformamos la variable peso al nacer (X), con </a:t>
                </a:r>
              </a:p>
              <a:p>
                <a:r>
                  <a:rPr lang="es-ES_tradnl" altLang="es-MX" sz="2000" i="1" dirty="0">
                    <a:latin typeface="Calibri" panose="020F0502020204030204" pitchFamily="34" charset="0"/>
                  </a:rPr>
                  <a:t>µ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= 3,000 g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alt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alt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s-ES_tradnl" altLang="es-MX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altLang="es-MX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s-MX" altLang="es-MX" sz="2000" i="1" dirty="0">
                    <a:latin typeface="Calibri" panose="020F0502020204030204" pitchFamily="34" charset="0"/>
                  </a:rPr>
                  <a:t> =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223.61 g, en la variable normal estandarizada, </a:t>
                </a:r>
                <a:r>
                  <a:rPr lang="es-ES_tradnl" altLang="es-MX" sz="2000" i="1" dirty="0">
                    <a:latin typeface="Calibri" panose="020F0502020204030204" pitchFamily="34" charset="0"/>
                  </a:rPr>
                  <a:t>z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, con </a:t>
                </a:r>
                <a:r>
                  <a:rPr lang="es-ES_tradnl" altLang="es-MX" sz="2000" i="1" dirty="0">
                    <a:latin typeface="Calibri" panose="020F0502020204030204" pitchFamily="34" charset="0"/>
                  </a:rPr>
                  <a:t>µ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= 0 y </a:t>
                </a:r>
                <a:r>
                  <a:rPr lang="el-GR" altLang="es-MX" sz="2000" i="1" dirty="0">
                    <a:latin typeface="Calibri" panose="020F0502020204030204" pitchFamily="34" charset="0"/>
                  </a:rPr>
                  <a:t>σ</a:t>
                </a:r>
                <a:r>
                  <a:rPr lang="es-MX" altLang="es-MX" sz="2000" i="1" dirty="0">
                    <a:latin typeface="Calibri" panose="020F0502020204030204" pitchFamily="34" charset="0"/>
                  </a:rPr>
                  <a:t> =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1, por medio de la fórmula</a:t>
                </a:r>
                <a:r>
                  <a:rPr lang="es-MX" sz="2000" dirty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7" y="4350894"/>
                <a:ext cx="7469906" cy="1015663"/>
              </a:xfrm>
              <a:prstGeom prst="rect">
                <a:avLst/>
              </a:prstGeom>
              <a:blipFill>
                <a:blip r:embed="rId3"/>
                <a:stretch>
                  <a:fillRect l="-816" t="-3614" r="-1143" b="-10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475657" y="1772816"/>
                <a:ext cx="16239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altLang="es-MX" sz="2000" dirty="0">
                    <a:latin typeface="Calibri" panose="020F0502020204030204" pitchFamily="34" charset="0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_tradnl" altLang="es-MX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alt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_tradnl" altLang="es-MX" sz="2000" dirty="0">
                    <a:latin typeface="Calibri" panose="020F0502020204030204" pitchFamily="34" charset="0"/>
                  </a:rPr>
                  <a:t> &lt; 3,250 g)</a:t>
                </a:r>
              </a:p>
              <a:p>
                <a:r>
                  <a:rPr lang="es-ES_tradnl" altLang="es-MX" sz="2000" i="1" dirty="0">
                    <a:latin typeface="Calibri" panose="020F0502020204030204" pitchFamily="34" charset="0"/>
                  </a:rPr>
                  <a:t>µ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= 3,000 g</a:t>
                </a:r>
              </a:p>
              <a:p>
                <a:r>
                  <a:rPr lang="el-GR" altLang="es-MX" sz="2000" i="1" dirty="0">
                    <a:latin typeface="Calibri" panose="020F0502020204030204" pitchFamily="34" charset="0"/>
                  </a:rPr>
                  <a:t>σ</a:t>
                </a:r>
                <a:r>
                  <a:rPr lang="es-MX" altLang="es-MX" sz="2000" i="1" dirty="0">
                    <a:latin typeface="Calibri" panose="020F0502020204030204" pitchFamily="34" charset="0"/>
                  </a:rPr>
                  <a:t> =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500 g</a:t>
                </a:r>
              </a:p>
              <a:p>
                <a:r>
                  <a:rPr lang="es-ES_tradnl" sz="2000" dirty="0">
                    <a:latin typeface="Calibri" panose="020F0502020204030204" pitchFamily="34" charset="0"/>
                  </a:rPr>
                  <a:t>n = 5</a:t>
                </a:r>
                <a:endParaRPr lang="es-MX" sz="20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7" y="1772816"/>
                <a:ext cx="1623906" cy="1323439"/>
              </a:xfrm>
              <a:prstGeom prst="rect">
                <a:avLst/>
              </a:prstGeom>
              <a:blipFill>
                <a:blip r:embed="rId4"/>
                <a:stretch>
                  <a:fillRect l="-3759" t="-2765" r="-3383" b="-7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3013610" y="5606549"/>
                <a:ext cx="4091505" cy="713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</m:den>
                      </m:f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3,250−3,000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e>
                                    <m:sup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=1.12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610" y="5606549"/>
                <a:ext cx="4091505" cy="7136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372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599185"/>
            <a:ext cx="6305550" cy="2752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75657" y="4350894"/>
            <a:ext cx="7469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7.- Buscamos el área de la curva normal que corresponde al espacio de Z = 0 a Z = 1.12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475657" y="1772816"/>
                <a:ext cx="16239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altLang="es-MX" sz="2000" dirty="0">
                    <a:latin typeface="Calibri" panose="020F0502020204030204" pitchFamily="34" charset="0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_tradnl" altLang="es-MX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alt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_tradnl" altLang="es-MX" sz="2000" dirty="0">
                    <a:latin typeface="Calibri" panose="020F0502020204030204" pitchFamily="34" charset="0"/>
                  </a:rPr>
                  <a:t> &lt; 3,250 g)</a:t>
                </a:r>
              </a:p>
              <a:p>
                <a:r>
                  <a:rPr lang="es-ES_tradnl" altLang="es-MX" sz="2000" i="1" dirty="0">
                    <a:latin typeface="Calibri" panose="020F0502020204030204" pitchFamily="34" charset="0"/>
                  </a:rPr>
                  <a:t>µ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= 3,000 g</a:t>
                </a:r>
              </a:p>
              <a:p>
                <a:r>
                  <a:rPr lang="el-GR" altLang="es-MX" sz="2000" i="1" dirty="0">
                    <a:latin typeface="Calibri" panose="020F0502020204030204" pitchFamily="34" charset="0"/>
                  </a:rPr>
                  <a:t>σ</a:t>
                </a:r>
                <a:r>
                  <a:rPr lang="es-MX" altLang="es-MX" sz="2000" i="1" dirty="0">
                    <a:latin typeface="Calibri" panose="020F0502020204030204" pitchFamily="34" charset="0"/>
                  </a:rPr>
                  <a:t> =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500 g</a:t>
                </a:r>
              </a:p>
              <a:p>
                <a:r>
                  <a:rPr lang="es-ES_tradnl" sz="2000" dirty="0">
                    <a:latin typeface="Calibri" panose="020F0502020204030204" pitchFamily="34" charset="0"/>
                  </a:rPr>
                  <a:t>n = 5</a:t>
                </a:r>
                <a:endParaRPr lang="es-MX" sz="20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7" y="1772816"/>
                <a:ext cx="1623906" cy="1323439"/>
              </a:xfrm>
              <a:prstGeom prst="rect">
                <a:avLst/>
              </a:prstGeom>
              <a:blipFill>
                <a:blip r:embed="rId3"/>
                <a:stretch>
                  <a:fillRect l="-3759" t="-2765" r="-3383" b="-7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534" y="5373216"/>
            <a:ext cx="6403658" cy="8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09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1599185"/>
            <a:ext cx="6305550" cy="2752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ejemplo.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475657" y="4350894"/>
                <a:ext cx="7469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dirty="0">
                    <a:latin typeface="Calibri" panose="020F0502020204030204" pitchFamily="34" charset="0"/>
                  </a:rPr>
                  <a:t>8.- Terminamos sumando las áreas de interés.</a:t>
                </a:r>
              </a:p>
              <a:p>
                <a:pPr algn="ctr"/>
                <a:endParaRPr lang="es-MX" sz="2000" dirty="0">
                  <a:latin typeface="Calibri" panose="020F0502020204030204" pitchFamily="34" charset="0"/>
                </a:endParaRPr>
              </a:p>
              <a:p>
                <a:pPr algn="ctr"/>
                <a:r>
                  <a:rPr lang="es-MX" sz="2000" dirty="0">
                    <a:latin typeface="Calibri" panose="020F0502020204030204" pitchFamily="34" charset="0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_tradnl" altLang="es-MX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altLang="es-MX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_tradnl" altLang="es-MX" sz="2000" dirty="0">
                    <a:latin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libri" panose="020F0502020204030204" pitchFamily="34" charset="0"/>
                  </a:rPr>
                  <a:t>&lt; 3,250 g)  = 0.87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7" y="4350894"/>
                <a:ext cx="7469906" cy="1015663"/>
              </a:xfrm>
              <a:prstGeom prst="rect">
                <a:avLst/>
              </a:prstGeom>
              <a:blipFill>
                <a:blip r:embed="rId3"/>
                <a:stretch>
                  <a:fillRect l="-816" t="-3614" b="-10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475657" y="1772816"/>
                <a:ext cx="16239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altLang="es-MX" sz="2000" dirty="0">
                    <a:latin typeface="Calibri" panose="020F0502020204030204" pitchFamily="34" charset="0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_tradnl" altLang="es-MX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altLang="es-MX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_tradnl" altLang="es-MX" sz="2000" dirty="0">
                    <a:latin typeface="Calibri" panose="020F0502020204030204" pitchFamily="34" charset="0"/>
                  </a:rPr>
                  <a:t> &lt; 3,250 g)</a:t>
                </a:r>
              </a:p>
              <a:p>
                <a:r>
                  <a:rPr lang="es-ES_tradnl" altLang="es-MX" sz="2000" i="1" dirty="0">
                    <a:latin typeface="Calibri" panose="020F0502020204030204" pitchFamily="34" charset="0"/>
                  </a:rPr>
                  <a:t>µ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= 3,000 g</a:t>
                </a:r>
              </a:p>
              <a:p>
                <a:r>
                  <a:rPr lang="el-GR" altLang="es-MX" sz="2000" i="1" dirty="0">
                    <a:latin typeface="Calibri" panose="020F0502020204030204" pitchFamily="34" charset="0"/>
                  </a:rPr>
                  <a:t>σ</a:t>
                </a:r>
                <a:r>
                  <a:rPr lang="es-MX" altLang="es-MX" sz="2000" i="1" dirty="0">
                    <a:latin typeface="Calibri" panose="020F0502020204030204" pitchFamily="34" charset="0"/>
                  </a:rPr>
                  <a:t> =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500 g</a:t>
                </a:r>
              </a:p>
              <a:p>
                <a:r>
                  <a:rPr lang="es-ES_tradnl" sz="2000" dirty="0">
                    <a:latin typeface="Calibri" panose="020F0502020204030204" pitchFamily="34" charset="0"/>
                  </a:rPr>
                  <a:t>n = 5</a:t>
                </a:r>
                <a:endParaRPr lang="es-MX" sz="20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7" y="1772816"/>
                <a:ext cx="1623906" cy="1323439"/>
              </a:xfrm>
              <a:prstGeom prst="rect">
                <a:avLst/>
              </a:prstGeom>
              <a:blipFill>
                <a:blip r:embed="rId4"/>
                <a:stretch>
                  <a:fillRect l="-3759" t="-2765" r="-3383" b="-7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340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48" y="1600200"/>
            <a:ext cx="6306430" cy="27531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ejercicio.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475657" y="1772816"/>
                <a:ext cx="16239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altLang="es-MX" sz="2000" dirty="0">
                    <a:latin typeface="Calibri" panose="020F0502020204030204" pitchFamily="34" charset="0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_tradnl" altLang="es-MX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altLang="es-MX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_tradnl" altLang="es-MX" sz="2000" dirty="0">
                    <a:latin typeface="Calibri" panose="020F0502020204030204" pitchFamily="34" charset="0"/>
                  </a:rPr>
                  <a:t> &lt; 2,750 g)</a:t>
                </a:r>
              </a:p>
              <a:p>
                <a:r>
                  <a:rPr lang="es-ES_tradnl" altLang="es-MX" sz="2000" i="1" dirty="0">
                    <a:latin typeface="Calibri" panose="020F0502020204030204" pitchFamily="34" charset="0"/>
                  </a:rPr>
                  <a:t>µ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= 3,000 g</a:t>
                </a:r>
              </a:p>
              <a:p>
                <a:r>
                  <a:rPr lang="el-GR" altLang="es-MX" sz="2000" i="1" dirty="0">
                    <a:latin typeface="Calibri" panose="020F0502020204030204" pitchFamily="34" charset="0"/>
                  </a:rPr>
                  <a:t>σ</a:t>
                </a:r>
                <a:r>
                  <a:rPr lang="es-MX" altLang="es-MX" sz="2000" i="1" dirty="0">
                    <a:latin typeface="Calibri" panose="020F0502020204030204" pitchFamily="34" charset="0"/>
                  </a:rPr>
                  <a:t> = </a:t>
                </a:r>
                <a:r>
                  <a:rPr lang="es-ES_tradnl" altLang="es-MX" sz="2000" dirty="0">
                    <a:latin typeface="Calibri" panose="020F0502020204030204" pitchFamily="34" charset="0"/>
                  </a:rPr>
                  <a:t>500 g</a:t>
                </a:r>
              </a:p>
              <a:p>
                <a:r>
                  <a:rPr lang="es-ES_tradnl" sz="2000" dirty="0">
                    <a:latin typeface="Calibri" panose="020F0502020204030204" pitchFamily="34" charset="0"/>
                  </a:rPr>
                  <a:t>n = 5</a:t>
                </a:r>
                <a:endParaRPr lang="es-MX" sz="20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7" y="1772816"/>
                <a:ext cx="1623906" cy="1323439"/>
              </a:xfrm>
              <a:prstGeom prst="rect">
                <a:avLst/>
              </a:prstGeom>
              <a:blipFill>
                <a:blip r:embed="rId3"/>
                <a:stretch>
                  <a:fillRect l="-3759" t="-2765" r="-3383" b="-7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17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Uso de las muestras.</a:t>
            </a:r>
            <a:endParaRPr lang="es-ES" alt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s-ES_tradnl" altLang="es-MX" sz="2800" dirty="0">
                <a:latin typeface="Calibri" panose="020F0502020204030204" pitchFamily="34" charset="0"/>
              </a:rPr>
              <a:t>Cuando no podemos estudiar una población en su totalidad recurrimos a seleccionar una muestra y a partir de ella estimamos los parámetros de la población de interés.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7" y="1600200"/>
            <a:ext cx="6305550" cy="2752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altLang="es-MX" sz="4000" dirty="0">
                <a:solidFill>
                  <a:schemeClr val="tx1"/>
                </a:solidFill>
                <a:latin typeface="Calibri" panose="020F0502020204030204" pitchFamily="34" charset="0"/>
              </a:rPr>
              <a:t>Cálculo de probabilidades: ejercicio.</a:t>
            </a:r>
            <a:endParaRPr lang="es-MX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475657" y="1772816"/>
                <a:ext cx="16239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alt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s-ES_tradnl" alt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s-MX" alt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0" lang="es-ES_tradnl" alt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&lt; 2,750 g)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altLang="es-MX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µ </a:t>
                </a:r>
                <a:r>
                  <a:rPr kumimoji="0" lang="es-ES_tradnl" alt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= 3,000 g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altLang="es-MX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σ</a:t>
                </a:r>
                <a:r>
                  <a:rPr kumimoji="0" lang="es-MX" altLang="es-MX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= </a:t>
                </a:r>
                <a:r>
                  <a:rPr kumimoji="0" lang="es-ES_tradnl" alt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500 g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n = 5</a:t>
                </a:r>
                <a:endPara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7" y="1772816"/>
                <a:ext cx="1623906" cy="1323439"/>
              </a:xfrm>
              <a:prstGeom prst="rect">
                <a:avLst/>
              </a:prstGeom>
              <a:blipFill>
                <a:blip r:embed="rId3"/>
                <a:stretch>
                  <a:fillRect l="-3759" t="-2765" r="-3383" b="-7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1324409" y="5508079"/>
                <a:ext cx="7469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&lt; 2,750 g) = 0.13</a:t>
                </a:r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409" y="5508079"/>
                <a:ext cx="7469906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2150136" y="4352925"/>
                <a:ext cx="5441041" cy="713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MX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𝑍</m:t>
                      </m:r>
                      <m:r>
                        <a:rPr kumimoji="0" lang="es-MX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s-MX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0" lang="es-MX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s-MX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acc>
                          <m:r>
                            <a:rPr kumimoji="0" lang="es-MX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s-MX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MX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kumimoji="0" lang="es-MX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s-MX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MX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MX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kumimoji="0" lang="es-MX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s-MX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</m:den>
                      </m:f>
                      <m:r>
                        <a:rPr kumimoji="0" lang="es-MX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s-MX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MX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2,750−3,000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s-MX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kumimoji="0" lang="es-MX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0" lang="es-MX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s-MX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500</m:t>
                                      </m:r>
                                    </m:e>
                                    <m:sup>
                                      <m:r>
                                        <a:rPr kumimoji="0" lang="es-MX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0" lang="es-MX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0" lang="es-MX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s-MX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MX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−250</m:t>
                          </m:r>
                        </m:num>
                        <m:den>
                          <m:r>
                            <a:rPr kumimoji="0" lang="es-MX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223.61</m:t>
                          </m:r>
                        </m:den>
                      </m:f>
                      <m:r>
                        <a:rPr kumimoji="0" lang="es-MX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=−1.12</m:t>
                      </m:r>
                    </m:oMath>
                  </m:oMathPara>
                </a14:m>
                <a:endPara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136" y="4352925"/>
                <a:ext cx="5441041" cy="7136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947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165932" y="1052736"/>
              <a:ext cx="7510525" cy="45541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1892">
                      <a:extLst>
                        <a:ext uri="{9D8B030D-6E8A-4147-A177-3AD203B41FA5}">
                          <a16:colId xmlns:a16="http://schemas.microsoft.com/office/drawing/2014/main" val="2258563157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075457325"/>
                        </a:ext>
                      </a:extLst>
                    </a:gridCol>
                    <a:gridCol w="2592288">
                      <a:extLst>
                        <a:ext uri="{9D8B030D-6E8A-4147-A177-3AD203B41FA5}">
                          <a16:colId xmlns:a16="http://schemas.microsoft.com/office/drawing/2014/main" val="939327949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963276129"/>
                        </a:ext>
                      </a:extLst>
                    </a:gridCol>
                    <a:gridCol w="1296145">
                      <a:extLst>
                        <a:ext uri="{9D8B030D-6E8A-4147-A177-3AD203B41FA5}">
                          <a16:colId xmlns:a16="http://schemas.microsoft.com/office/drawing/2014/main" val="11910033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i="1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i="1" dirty="0"/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i="1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066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latin typeface="Calibri" panose="020F0502020204030204" pitchFamily="34" charset="0"/>
                            </a:rPr>
                            <a:t>P(X &lt; 2,750 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-0.50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57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altLang="es-MX" sz="1800" dirty="0">
                              <a:latin typeface="Calibri" panose="020F0502020204030204" pitchFamily="34" charset="0"/>
                            </a:rPr>
                            <a:t>P(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ES_tradnl" altLang="es-MX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alt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s-ES_tradnl" altLang="es-MX" sz="1800" dirty="0">
                              <a:latin typeface="Calibri" panose="020F0502020204030204" pitchFamily="34" charset="0"/>
                            </a:rPr>
                            <a:t> &lt; 2,750 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s-MX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500</m:t>
                                            </m:r>
                                          </m:e>
                                          <m:sup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=223.61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-1.12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991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altLang="es-MX" sz="1800" dirty="0">
                              <a:latin typeface="Calibri" panose="020F0502020204030204" pitchFamily="34" charset="0"/>
                            </a:rPr>
                            <a:t>P(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ES_tradnl" altLang="es-MX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alt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s-ES_tradnl" altLang="es-MX" sz="1800" dirty="0">
                              <a:latin typeface="Calibri" panose="020F0502020204030204" pitchFamily="34" charset="0"/>
                            </a:rPr>
                            <a:t> &lt; 2,750 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s-MX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500</m:t>
                                            </m:r>
                                          </m:e>
                                          <m:sup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=158.11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-1.58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155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altLang="es-MX" sz="1800" dirty="0">
                              <a:latin typeface="Calibri" panose="020F0502020204030204" pitchFamily="34" charset="0"/>
                            </a:rPr>
                            <a:t>P(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ES_tradnl" altLang="es-MX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alt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s-ES_tradnl" altLang="es-MX" sz="1800" dirty="0">
                              <a:latin typeface="Calibri" panose="020F0502020204030204" pitchFamily="34" charset="0"/>
                            </a:rPr>
                            <a:t> &lt; 2,750 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s-MX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500</m:t>
                                            </m:r>
                                          </m:e>
                                          <m:sup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=129.10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-1.94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8866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altLang="es-MX" sz="1800" dirty="0">
                              <a:latin typeface="Calibri" panose="020F0502020204030204" pitchFamily="34" charset="0"/>
                            </a:rPr>
                            <a:t>P(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ES_tradnl" altLang="es-MX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alt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s-ES_tradnl" altLang="es-MX" sz="1800" dirty="0">
                              <a:latin typeface="Calibri" panose="020F0502020204030204" pitchFamily="34" charset="0"/>
                            </a:rPr>
                            <a:t> &lt; 2,750 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s-MX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500</m:t>
                                            </m:r>
                                          </m:e>
                                          <m:sup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=11.80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0.013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8058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altLang="es-MX" sz="1800" dirty="0">
                              <a:latin typeface="Calibri" panose="020F0502020204030204" pitchFamily="34" charset="0"/>
                            </a:rPr>
                            <a:t>P(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ES_tradnl" altLang="es-MX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alt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s-ES_tradnl" altLang="es-MX" sz="1800" dirty="0">
                              <a:latin typeface="Calibri" panose="020F0502020204030204" pitchFamily="34" charset="0"/>
                            </a:rPr>
                            <a:t> &lt; 2,750 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s-MX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500</m:t>
                                            </m:r>
                                          </m:e>
                                          <m:sup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25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=100.00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-2.50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0.0062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662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altLang="es-MX" sz="1800" dirty="0">
                              <a:latin typeface="Calibri" panose="020F0502020204030204" pitchFamily="34" charset="0"/>
                            </a:rPr>
                            <a:t>P(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ES_tradnl" altLang="es-MX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alt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s-ES_tradnl" altLang="es-MX" sz="1800" dirty="0">
                              <a:latin typeface="Calibri" panose="020F0502020204030204" pitchFamily="34" charset="0"/>
                            </a:rPr>
                            <a:t> &lt; 2,750 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s-MX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500</m:t>
                                            </m:r>
                                          </m:e>
                                          <m:sup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=91.29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-2.74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0.0031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850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altLang="es-MX" sz="1800" dirty="0">
                              <a:latin typeface="Calibri" panose="020F0502020204030204" pitchFamily="34" charset="0"/>
                            </a:rPr>
                            <a:t>P(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ES_tradnl" altLang="es-MX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alt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s-ES_tradnl" altLang="es-MX" sz="1800" dirty="0">
                              <a:latin typeface="Calibri" panose="020F0502020204030204" pitchFamily="34" charset="0"/>
                            </a:rPr>
                            <a:t> &lt; 2,750 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s-MX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500</m:t>
                                            </m:r>
                                          </m:e>
                                          <m:sup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35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=84.52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-2.96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0.0015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6937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altLang="es-MX" sz="1800" dirty="0">
                              <a:latin typeface="Calibri" panose="020F0502020204030204" pitchFamily="34" charset="0"/>
                            </a:rPr>
                            <a:t>P(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ES_tradnl" altLang="es-MX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alt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s-ES_tradnl" altLang="es-MX" sz="1800" dirty="0">
                              <a:latin typeface="Calibri" panose="020F0502020204030204" pitchFamily="34" charset="0"/>
                            </a:rPr>
                            <a:t> &lt; 2,750 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s-MX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500</m:t>
                                            </m:r>
                                          </m:e>
                                          <m:sup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40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=79.06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0.00078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5512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altLang="es-MX" sz="1800" dirty="0">
                              <a:latin typeface="Calibri" panose="020F0502020204030204" pitchFamily="34" charset="0"/>
                            </a:rPr>
                            <a:t>P(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ES_tradnl" altLang="es-MX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alt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s-ES_tradnl" altLang="es-MX" sz="1800" dirty="0">
                              <a:latin typeface="Calibri" panose="020F0502020204030204" pitchFamily="34" charset="0"/>
                            </a:rPr>
                            <a:t> &lt; 2,750 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s-MX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500</m:t>
                                            </m:r>
                                          </m:e>
                                          <m:sup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45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=74.54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-3.35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0.00040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9691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09083728"/>
                  </p:ext>
                </p:extLst>
              </p:nvPr>
            </p:nvGraphicFramePr>
            <p:xfrm>
              <a:off x="1165932" y="1052736"/>
              <a:ext cx="7510525" cy="45541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1892">
                      <a:extLst>
                        <a:ext uri="{9D8B030D-6E8A-4147-A177-3AD203B41FA5}">
                          <a16:colId xmlns:a16="http://schemas.microsoft.com/office/drawing/2014/main" val="2258563157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075457325"/>
                        </a:ext>
                      </a:extLst>
                    </a:gridCol>
                    <a:gridCol w="2592288">
                      <a:extLst>
                        <a:ext uri="{9D8B030D-6E8A-4147-A177-3AD203B41FA5}">
                          <a16:colId xmlns:a16="http://schemas.microsoft.com/office/drawing/2014/main" val="939327949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963276129"/>
                        </a:ext>
                      </a:extLst>
                    </a:gridCol>
                    <a:gridCol w="1296145">
                      <a:extLst>
                        <a:ext uri="{9D8B030D-6E8A-4147-A177-3AD203B41FA5}">
                          <a16:colId xmlns:a16="http://schemas.microsoft.com/office/drawing/2014/main" val="11910033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i="1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939" t="-8197" r="-89671" b="-1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i="1" dirty="0"/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i="1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066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latin typeface="Calibri" panose="020F0502020204030204" pitchFamily="34" charset="0"/>
                            </a:rPr>
                            <a:t>P(X &lt; 2,750 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-0.50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57309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334" t="-184058" r="-313712" b="-963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939" t="-184058" r="-89671" b="-963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-1.12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991748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334" t="-280000" r="-313712" b="-8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939" t="-280000" r="-89671" b="-8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-1.58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155821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334" t="-380000" r="-313712" b="-7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939" t="-380000" r="-89671" b="-7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-1.94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8866524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334" t="-486957" r="-313712" b="-6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939" t="-486957" r="-89671" b="-6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0.013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8058825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334" t="-578571" r="-313712" b="-5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939" t="-578571" r="-89671" b="-5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-2.50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0.0062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662212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334" t="-688406" r="-313712" b="-4594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939" t="-688406" r="-89671" b="-4594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-2.74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0.0031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850807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334" t="-777143" r="-313712" b="-3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939" t="-777143" r="-89671" b="-3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-2.96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0.0015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6937639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334" t="-889855" r="-313712" b="-257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939" t="-889855" r="-89671" b="-257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0.00078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5512603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334" t="-975714" r="-313712" b="-1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939" t="-975714" r="-89671" b="-1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-3.35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0.00040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96910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uadroTexto 4"/>
          <p:cNvSpPr txBox="1"/>
          <p:nvPr/>
        </p:nvSpPr>
        <p:spPr>
          <a:xfrm>
            <a:off x="1165932" y="188640"/>
            <a:ext cx="7344814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</a:rPr>
              <a:t>Población de recién nacidos, donde el peso </a:t>
            </a:r>
            <a:r>
              <a:rPr lang="el-GR" dirty="0">
                <a:latin typeface="Calibri" panose="020F0502020204030204" pitchFamily="34" charset="0"/>
              </a:rPr>
              <a:t>μ</a:t>
            </a:r>
            <a:r>
              <a:rPr lang="es-MX" dirty="0">
                <a:latin typeface="Calibri" panose="020F0502020204030204" pitchFamily="34" charset="0"/>
              </a:rPr>
              <a:t> = 3,000 g, y </a:t>
            </a:r>
            <a:r>
              <a:rPr lang="el-GR" dirty="0">
                <a:latin typeface="Calibri" panose="020F0502020204030204" pitchFamily="34" charset="0"/>
              </a:rPr>
              <a:t>σ</a:t>
            </a:r>
            <a:r>
              <a:rPr lang="es-MX" dirty="0">
                <a:latin typeface="Calibri" panose="020F0502020204030204" pitchFamily="34" charset="0"/>
              </a:rPr>
              <a:t> = 500 g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65932" y="5661248"/>
            <a:ext cx="7510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</a:rPr>
              <a:t>Restricciones: población de </a:t>
            </a:r>
            <a:r>
              <a:rPr lang="es-MX" sz="2000" i="1" dirty="0">
                <a:latin typeface="Calibri" panose="020F0502020204030204" pitchFamily="34" charset="0"/>
              </a:rPr>
              <a:t>X</a:t>
            </a:r>
            <a:r>
              <a:rPr lang="es-MX" sz="2000" dirty="0">
                <a:latin typeface="Calibri" panose="020F0502020204030204" pitchFamily="34" charset="0"/>
              </a:rPr>
              <a:t> distribuida normalmente, o </a:t>
            </a:r>
            <a:r>
              <a:rPr lang="es-MX" sz="2000" i="1" dirty="0">
                <a:latin typeface="Calibri" panose="020F0502020204030204" pitchFamily="34" charset="0"/>
              </a:rPr>
              <a:t>n</a:t>
            </a:r>
            <a:r>
              <a:rPr lang="es-MX" sz="2000" dirty="0">
                <a:latin typeface="Calibri" panose="020F0502020204030204" pitchFamily="34" charset="0"/>
              </a:rPr>
              <a:t> ≥ 30</a:t>
            </a:r>
          </a:p>
          <a:p>
            <a:r>
              <a:rPr lang="es-MX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NO ES LA PROB DE QUE UN RECIEN NACIDO PESE MENOS DE 2,750 G</a:t>
            </a:r>
          </a:p>
        </p:txBody>
      </p:sp>
    </p:spTree>
    <p:extLst>
      <p:ext uri="{BB962C8B-B14F-4D97-AF65-F5344CB8AC3E}">
        <p14:creationId xmlns:p14="http://schemas.microsoft.com/office/powerpoint/2010/main" val="1808185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7E5B9-BE79-421D-B073-AC1B1C7B5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s-MX"/>
              <a:t>Realicemos un resumen de lo que hemos aprendido hasta ahora.</a:t>
            </a:r>
          </a:p>
          <a:p>
            <a:pPr>
              <a:spcAft>
                <a:spcPts val="600"/>
              </a:spcAft>
            </a:pPr>
            <a:endParaRPr lang="es-MX"/>
          </a:p>
          <a:p>
            <a:pPr>
              <a:spcAft>
                <a:spcPts val="600"/>
              </a:spcAft>
            </a:pPr>
            <a:r>
              <a:rPr lang="es-MX"/>
              <a:t>Hagamos una PPTX de una pagina con un resumen de la clase:</a:t>
            </a:r>
          </a:p>
          <a:p>
            <a:pPr>
              <a:spcAft>
                <a:spcPts val="600"/>
              </a:spcAft>
            </a:pPr>
            <a:endParaRPr lang="es-MX"/>
          </a:p>
          <a:p>
            <a:pPr>
              <a:spcAft>
                <a:spcPts val="600"/>
              </a:spcAft>
            </a:pPr>
            <a:r>
              <a:rPr lang="es-MX">
                <a:hlinkClick r:id="rId2"/>
              </a:rPr>
              <a:t>https://docs.google.com/drawings/d/1tC4i7Dob8sio8hJNGJNkez63lG6Ib1e-kyB7mI-aYjc/edit?usp=sharing</a:t>
            </a:r>
            <a:endParaRPr lang="es-MX"/>
          </a:p>
          <a:p>
            <a:pPr>
              <a:spcAft>
                <a:spcPts val="600"/>
              </a:spcAft>
            </a:pPr>
            <a:endParaRPr lang="es-MX"/>
          </a:p>
          <a:p>
            <a:pPr>
              <a:spcAft>
                <a:spcPts val="600"/>
              </a:spcAft>
            </a:pPr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400E6-9337-482A-9227-33027B5F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60" y="1583127"/>
            <a:ext cx="3977640" cy="4000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4421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hlinkClick r:id="rId2"/>
              </a:rPr>
              <a:t>www.unir.net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7693" y="2169756"/>
            <a:ext cx="2879280" cy="17000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0648"/>
            <a:ext cx="6991350" cy="6257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948264" y="4149080"/>
                <a:ext cx="15497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=0.90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149080"/>
                <a:ext cx="1549783" cy="369332"/>
              </a:xfrm>
              <a:prstGeom prst="rect">
                <a:avLst/>
              </a:prstGeom>
              <a:blipFill>
                <a:blip r:embed="rId3"/>
                <a:stretch>
                  <a:fillRect l="-4331" r="-2362" b="-2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0648"/>
            <a:ext cx="6991350" cy="6257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6948264" y="4149080"/>
                <a:ext cx="172819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=0.90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s-MX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=0.90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149080"/>
                <a:ext cx="1728192" cy="738664"/>
              </a:xfrm>
              <a:prstGeom prst="rect">
                <a:avLst/>
              </a:prstGeom>
              <a:blipFill>
                <a:blip r:embed="rId3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0648"/>
            <a:ext cx="6991350" cy="6257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948264" y="4149080"/>
                <a:ext cx="172819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=0.90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s-MX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=0.90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149080"/>
                <a:ext cx="1728192" cy="738664"/>
              </a:xfrm>
              <a:prstGeom prst="rect">
                <a:avLst/>
              </a:prstGeom>
              <a:blipFill>
                <a:blip r:embed="rId3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68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0648"/>
            <a:ext cx="6991350" cy="6257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948264" y="4149080"/>
                <a:ext cx="194421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=0.90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s-MX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=0.98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149080"/>
                <a:ext cx="1944216" cy="738664"/>
              </a:xfrm>
              <a:prstGeom prst="rect">
                <a:avLst/>
              </a:prstGeom>
              <a:blipFill>
                <a:blip r:embed="rId3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33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0648"/>
            <a:ext cx="6991350" cy="6257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948264" y="4149080"/>
                <a:ext cx="194421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=0.90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s-MX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=0.83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149080"/>
                <a:ext cx="1944216" cy="738664"/>
              </a:xfrm>
              <a:prstGeom prst="rect">
                <a:avLst/>
              </a:prstGeom>
              <a:blipFill>
                <a:blip r:embed="rId3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7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z="4000" dirty="0">
                <a:latin typeface="Calibri" panose="020F0502020204030204" pitchFamily="34" charset="0"/>
              </a:rPr>
              <a:t>Pregunta</a:t>
            </a:r>
            <a:endParaRPr lang="es-ES" altLang="es-MX" sz="4000" dirty="0">
              <a:latin typeface="Calibri" panose="020F050202020403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s-ES_tradnl" altLang="es-MX" sz="2800" dirty="0">
                <a:latin typeface="Calibri" panose="020F0502020204030204" pitchFamily="34" charset="0"/>
              </a:rPr>
              <a:t>¿Qué nos hace pensar que una muestra cualquiera nos permita calcular un valor que sea un buen estimador del parámetro de interés?</a:t>
            </a:r>
            <a:endParaRPr kumimoji="0" lang="es-ES" altLang="es-MX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25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1471</Words>
  <Application>Microsoft Office PowerPoint</Application>
  <PresentationFormat>On-screen Show (4:3)</PresentationFormat>
  <Paragraphs>277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Monotype Sorts</vt:lpstr>
      <vt:lpstr>Times New Roman</vt:lpstr>
      <vt:lpstr>Office Theme</vt:lpstr>
      <vt:lpstr>Ecuación</vt:lpstr>
      <vt:lpstr>PowerPoint Presentation</vt:lpstr>
      <vt:lpstr>Distribuciones de probabilidad: El Teorema del Limite Central</vt:lpstr>
      <vt:lpstr>Uso de las muestras.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Pregunta</vt:lpstr>
      <vt:lpstr>Conceptos importantes</vt:lpstr>
      <vt:lpstr>Conceptos importantes</vt:lpstr>
      <vt:lpstr>Conceptos importantes</vt:lpstr>
      <vt:lpstr>Distribuciones muestrales</vt:lpstr>
      <vt:lpstr>Distribución de frecuencias del conjunto de medias obtenidas de muestras tamaño n = 4 a partir de un conjunto formado por los elementos 1, 2, 3, 4 y 5</vt:lpstr>
      <vt:lpstr>Distribución de frecuencias del conjunto de medias obtenidas de muestras tamaño n = 4 a partir de un conjunto formado por los elementos 1, 2, 3, 4 y 5</vt:lpstr>
      <vt:lpstr>Medias y desviaciones estándar obtenidas de muestras tamaño 2, 3 y 4 obtenidas a partir del conjunto formado por los elementos 1, 2, 3, 4 y 5.</vt:lpstr>
      <vt:lpstr>La media y la varianza de medias muestrales.</vt:lpstr>
      <vt:lpstr>Medias y desviaciones estándar obtenidas de muestras tamaño 2, 3 y 4 obtenidas a partir del conjunto formado por los elementos 1, 2, 3, 4 y 5.</vt:lpstr>
      <vt:lpstr>PowerPoint Presentation</vt:lpstr>
      <vt:lpstr>Teorema del límite central.</vt:lpstr>
      <vt:lpstr>Distribución del Promedio Muestral</vt:lpstr>
      <vt:lpstr>Distribución </vt:lpstr>
      <vt:lpstr>Cálculo de probabilidades: ejemplo.</vt:lpstr>
      <vt:lpstr>Cálculo de probabilidades: ejemplo.</vt:lpstr>
      <vt:lpstr>Cálculo de probabilidades: ejemplo.</vt:lpstr>
      <vt:lpstr>Cálculo de probabilidades: ejemplo.</vt:lpstr>
      <vt:lpstr>Cálculo de probabilidades: ejemplo.</vt:lpstr>
      <vt:lpstr>Cálculo de probabilidades: ejemplo.</vt:lpstr>
      <vt:lpstr>Cálculo de probabilidades: ejercicio.</vt:lpstr>
      <vt:lpstr>Cálculo de probabilidades: ejercicio.</vt:lpstr>
      <vt:lpstr>PowerPoint Presentation</vt:lpstr>
      <vt:lpstr>PowerPoint Presentation</vt:lpstr>
      <vt:lpstr>www.unir.net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asignatura</dc:title>
  <dc:creator>María Gómez Espinosa</dc:creator>
  <cp:lastModifiedBy>Raúl Valente Ramírez Velarde</cp:lastModifiedBy>
  <cp:revision>12</cp:revision>
  <dcterms:created xsi:type="dcterms:W3CDTF">2021-11-08T22:46:23Z</dcterms:created>
  <dcterms:modified xsi:type="dcterms:W3CDTF">2022-02-11T01:24:48Z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2021-11-08T00:00:00Z</vt:filetime>
  </property>
</Properties>
</file>