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6" r:id="rId2"/>
    <p:sldId id="257" r:id="rId3"/>
    <p:sldId id="278" r:id="rId4"/>
    <p:sldId id="258" r:id="rId5"/>
    <p:sldId id="266" r:id="rId6"/>
    <p:sldId id="293" r:id="rId7"/>
    <p:sldId id="260" r:id="rId8"/>
    <p:sldId id="261" r:id="rId9"/>
    <p:sldId id="303" r:id="rId10"/>
    <p:sldId id="262" r:id="rId11"/>
    <p:sldId id="295" r:id="rId12"/>
    <p:sldId id="263" r:id="rId13"/>
    <p:sldId id="264" r:id="rId14"/>
    <p:sldId id="301" r:id="rId15"/>
    <p:sldId id="267" r:id="rId16"/>
    <p:sldId id="268" r:id="rId17"/>
    <p:sldId id="269" r:id="rId18"/>
    <p:sldId id="270" r:id="rId19"/>
    <p:sldId id="265" r:id="rId20"/>
    <p:sldId id="271" r:id="rId21"/>
    <p:sldId id="272" r:id="rId22"/>
    <p:sldId id="273" r:id="rId23"/>
    <p:sldId id="259" r:id="rId24"/>
    <p:sldId id="297" r:id="rId25"/>
    <p:sldId id="298" r:id="rId26"/>
    <p:sldId id="299" r:id="rId27"/>
    <p:sldId id="300" r:id="rId28"/>
    <p:sldId id="304" r:id="rId29"/>
    <p:sldId id="294" r:id="rId30"/>
    <p:sldId id="276" r:id="rId31"/>
  </p:sldIdLst>
  <p:sldSz cx="9144000" cy="6858000" type="screen4x3"/>
  <p:notesSz cx="9144000" cy="6858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494" y="78"/>
      </p:cViewPr>
      <p:guideLst>
        <p:guide orient="horz" pos="2880"/>
        <p:guide pos="2160"/>
      </p:guideLst>
    </p:cSldViewPr>
  </p:slideViewPr>
  <p:notesTextViewPr>
    <p:cViewPr>
      <p:scale>
        <a:sx n="100" d="100"/>
        <a:sy n="100" d="100"/>
      </p:scale>
      <p:origin x="0" y="0"/>
    </p:cViewPr>
  </p:notesTextViewPr>
  <p:notesViewPr>
    <p:cSldViewPr snapToGrid="0">
      <p:cViewPr varScale="1">
        <p:scale>
          <a:sx n="110" d="100"/>
          <a:sy n="110" d="100"/>
        </p:scale>
        <p:origin x="173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6C293D-B58E-440B-A181-0952E0C415C1}"/>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A9172AE-B9DA-4A20-BB60-BA00FD18D62A}"/>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483F0CAD-A47A-4909-834E-BCB617690C02}" type="datetimeFigureOut">
              <a:rPr lang="en-GB" smtClean="0"/>
              <a:t>31/07/2022</a:t>
            </a:fld>
            <a:endParaRPr lang="en-GB"/>
          </a:p>
        </p:txBody>
      </p:sp>
      <p:sp>
        <p:nvSpPr>
          <p:cNvPr id="4" name="Footer Placeholder 3">
            <a:extLst>
              <a:ext uri="{FF2B5EF4-FFF2-40B4-BE49-F238E27FC236}">
                <a16:creationId xmlns:a16="http://schemas.microsoft.com/office/drawing/2014/main" id="{CE05F3CD-F1F3-486E-878B-23906D81540B}"/>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763FDAD-91BC-4997-994B-3634DECCD09D}"/>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93F95CD2-DEAC-497F-97FD-A670B6896D7E}" type="slidenum">
              <a:rPr lang="en-GB" smtClean="0"/>
              <a:t>‹#›</a:t>
            </a:fld>
            <a:endParaRPr lang="en-GB"/>
          </a:p>
        </p:txBody>
      </p:sp>
    </p:spTree>
    <p:extLst>
      <p:ext uri="{BB962C8B-B14F-4D97-AF65-F5344CB8AC3E}">
        <p14:creationId xmlns:p14="http://schemas.microsoft.com/office/powerpoint/2010/main" val="963418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AD8A651-F48A-4124-AB40-71C9827EC58C}" type="datetimeFigureOut">
              <a:rPr lang="en-GB" smtClean="0"/>
              <a:t>31/07/2022</a:t>
            </a:fld>
            <a:endParaRPr lang="en-GB"/>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F50F040-1912-4E83-9075-2067D1A7456C}" type="slidenum">
              <a:rPr lang="en-GB" smtClean="0"/>
              <a:t>‹#›</a:t>
            </a:fld>
            <a:endParaRPr lang="en-GB"/>
          </a:p>
        </p:txBody>
      </p:sp>
    </p:spTree>
    <p:extLst>
      <p:ext uri="{BB962C8B-B14F-4D97-AF65-F5344CB8AC3E}">
        <p14:creationId xmlns:p14="http://schemas.microsoft.com/office/powerpoint/2010/main" val="642938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50F040-1912-4E83-9075-2067D1A7456C}" type="slidenum">
              <a:rPr lang="en-GB" smtClean="0"/>
              <a:t>3</a:t>
            </a:fld>
            <a:endParaRPr lang="en-GB"/>
          </a:p>
        </p:txBody>
      </p:sp>
    </p:spTree>
    <p:extLst>
      <p:ext uri="{BB962C8B-B14F-4D97-AF65-F5344CB8AC3E}">
        <p14:creationId xmlns:p14="http://schemas.microsoft.com/office/powerpoint/2010/main" val="868485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50F040-1912-4E83-9075-2067D1A7456C}" type="slidenum">
              <a:rPr lang="en-GB" smtClean="0"/>
              <a:t>9</a:t>
            </a:fld>
            <a:endParaRPr lang="en-GB"/>
          </a:p>
        </p:txBody>
      </p:sp>
    </p:spTree>
    <p:extLst>
      <p:ext uri="{BB962C8B-B14F-4D97-AF65-F5344CB8AC3E}">
        <p14:creationId xmlns:p14="http://schemas.microsoft.com/office/powerpoint/2010/main" val="3581913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611367"/>
            <a:ext cx="9144000" cy="134620"/>
          </a:xfrm>
          <a:custGeom>
            <a:avLst/>
            <a:gdLst/>
            <a:ahLst/>
            <a:cxnLst/>
            <a:rect l="l" t="t" r="r" b="b"/>
            <a:pathLst>
              <a:path w="9144000" h="134620">
                <a:moveTo>
                  <a:pt x="9144000" y="0"/>
                </a:moveTo>
                <a:lnTo>
                  <a:pt x="0" y="0"/>
                </a:lnTo>
                <a:lnTo>
                  <a:pt x="0" y="134111"/>
                </a:lnTo>
                <a:lnTo>
                  <a:pt x="9144000" y="134111"/>
                </a:lnTo>
                <a:lnTo>
                  <a:pt x="9144000" y="0"/>
                </a:lnTo>
                <a:close/>
              </a:path>
            </a:pathLst>
          </a:custGeom>
          <a:solidFill>
            <a:srgbClr val="0097CD"/>
          </a:solidFill>
        </p:spPr>
        <p:txBody>
          <a:bodyPr wrap="square" lIns="0" tIns="0" rIns="0" bIns="0" rtlCol="0"/>
          <a:lstStyle/>
          <a:p>
            <a:endParaRPr/>
          </a:p>
        </p:txBody>
      </p:sp>
      <p:sp>
        <p:nvSpPr>
          <p:cNvPr id="2" name="Holder 2"/>
          <p:cNvSpPr>
            <a:spLocks noGrp="1"/>
          </p:cNvSpPr>
          <p:nvPr>
            <p:ph type="ctrTitle"/>
          </p:nvPr>
        </p:nvSpPr>
        <p:spPr>
          <a:xfrm>
            <a:off x="520700" y="41825"/>
            <a:ext cx="8102600" cy="7727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45998" y="533400"/>
            <a:ext cx="8052003" cy="685800"/>
          </a:xfrm>
        </p:spPr>
        <p:txBody>
          <a:bodyPr lIns="0" tIns="0" rIns="0" bIns="0"/>
          <a:lstStyle>
            <a:lvl1pPr>
              <a:defRPr sz="2200" b="0" i="0">
                <a:solidFill>
                  <a:srgbClr val="979797"/>
                </a:solidFill>
                <a:latin typeface="Arial"/>
                <a:cs typeface="Arial"/>
              </a:defRPr>
            </a:lvl1pPr>
          </a:lstStyle>
          <a:p>
            <a:endParaRPr dirty="0"/>
          </a:p>
        </p:txBody>
      </p:sp>
      <p:sp>
        <p:nvSpPr>
          <p:cNvPr id="3" name="Holder 3"/>
          <p:cNvSpPr>
            <a:spLocks noGrp="1"/>
          </p:cNvSpPr>
          <p:nvPr>
            <p:ph type="body" idx="1"/>
          </p:nvPr>
        </p:nvSpPr>
        <p:spPr>
          <a:xfrm>
            <a:off x="545998" y="1371600"/>
            <a:ext cx="8052003" cy="307777"/>
          </a:xfrm>
          <a:prstGeom prst="rect">
            <a:avLst/>
          </a:prstGeom>
        </p:spPr>
        <p:txBody>
          <a:bodyPr lIns="0" tIns="0" rIns="0" bIns="0"/>
          <a:lstStyle>
            <a:lvl1pPr>
              <a:spcAft>
                <a:spcPts val="600"/>
              </a:spcAft>
              <a:defRPr sz="2000" b="0" i="0">
                <a:solidFill>
                  <a:schemeClr val="tx1"/>
                </a:solidFil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979797"/>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74549" y="457200"/>
            <a:ext cx="8112251" cy="360679"/>
          </a:xfrm>
        </p:spPr>
        <p:txBody>
          <a:bodyPr lIns="0" tIns="0" rIns="0" bIns="0"/>
          <a:lstStyle>
            <a:lvl1pPr>
              <a:defRPr sz="2200" b="0" i="0">
                <a:solidFill>
                  <a:srgbClr val="979797"/>
                </a:solidFill>
                <a:latin typeface="Arial"/>
                <a:cs typeface="Arial"/>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grpSp>
        <p:nvGrpSpPr>
          <p:cNvPr id="4098" name="Group 2"/>
          <p:cNvGrpSpPr>
            <a:grpSpLocks/>
          </p:cNvGrpSpPr>
          <p:nvPr/>
        </p:nvGrpSpPr>
        <p:grpSpPr bwMode="auto">
          <a:xfrm>
            <a:off x="-3175" y="2438400"/>
            <a:ext cx="9147175" cy="1063625"/>
            <a:chOff x="-2" y="1536"/>
            <a:chExt cx="5762" cy="670"/>
          </a:xfrm>
        </p:grpSpPr>
        <p:grpSp>
          <p:nvGrpSpPr>
            <p:cNvPr id="4099" name="Group 3"/>
            <p:cNvGrpSpPr>
              <a:grpSpLocks/>
            </p:cNvGrpSpPr>
            <p:nvPr/>
          </p:nvGrpSpPr>
          <p:grpSpPr bwMode="auto">
            <a:xfrm flipH="1">
              <a:off x="-2" y="1562"/>
              <a:ext cx="5762" cy="638"/>
              <a:chOff x="-2" y="1562"/>
              <a:chExt cx="5762" cy="638"/>
            </a:xfrm>
          </p:grpSpPr>
          <p:sp>
            <p:nvSpPr>
              <p:cNvPr id="4100" name="Freeform 4"/>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1" name="Freeform 5"/>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2" name="Freeform 6"/>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3" name="Freeform 7"/>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04" name="Freeform 8"/>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5" name="Freeform 9"/>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6" name="Freeform 10"/>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7" name="Freeform 11"/>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8" name="Freeform 12"/>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9" name="Freeform 13"/>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10" name="Freeform 14"/>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1" name="Freeform 15"/>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2" name="Freeform 16"/>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3" name="Freeform 17"/>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4" name="Freeform 18"/>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5" name="Freeform 19"/>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16"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7" name="Freeform 21"/>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8" name="Freeform 22"/>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grpSp>
        <p:sp>
          <p:nvSpPr>
            <p:cNvPr id="4119" name="Freeform 23"/>
            <p:cNvSpPr>
              <a:spLocks/>
            </p:cNvSpPr>
            <p:nvPr/>
          </p:nvSpPr>
          <p:spPr bwMode="ltGray">
            <a:xfrm flipH="1">
              <a:off x="-2" y="1536"/>
              <a:ext cx="5762"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4120"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grpSp>
      <p:sp>
        <p:nvSpPr>
          <p:cNvPr id="4121" name="Rectangle 25"/>
          <p:cNvSpPr>
            <a:spLocks noGrp="1" noChangeArrowheads="1"/>
          </p:cNvSpPr>
          <p:nvPr>
            <p:ph type="ctrTitle"/>
          </p:nvPr>
        </p:nvSpPr>
        <p:spPr>
          <a:xfrm>
            <a:off x="1173163" y="1341438"/>
            <a:ext cx="7772400" cy="1143000"/>
          </a:xfrm>
        </p:spPr>
        <p:txBody>
          <a:bodyPr/>
          <a:lstStyle>
            <a:lvl1pPr>
              <a:defRPr/>
            </a:lvl1pPr>
          </a:lstStyle>
          <a:p>
            <a:pPr lvl="0"/>
            <a:r>
              <a:rPr lang="en-US" altLang="es-MX" noProof="0"/>
              <a:t>Haga clic para modificar el estilo de título del patrón</a:t>
            </a:r>
          </a:p>
        </p:txBody>
      </p:sp>
      <p:sp>
        <p:nvSpPr>
          <p:cNvPr id="4122" name="Rectangle 26"/>
          <p:cNvSpPr>
            <a:spLocks noGrp="1" noChangeArrowheads="1"/>
          </p:cNvSpPr>
          <p:nvPr>
            <p:ph type="subTitle" idx="1"/>
          </p:nvPr>
        </p:nvSpPr>
        <p:spPr>
          <a:xfrm>
            <a:off x="1166813" y="3886200"/>
            <a:ext cx="6400800" cy="1752600"/>
          </a:xfrm>
          <a:prstGeom prst="rect">
            <a:avLst/>
          </a:prstGeom>
        </p:spPr>
        <p:txBody>
          <a:bodyPr/>
          <a:lstStyle>
            <a:lvl1pPr marL="0" indent="0">
              <a:buFont typeface="Monotype Sorts" pitchFamily="2" charset="2"/>
              <a:buNone/>
              <a:defRPr/>
            </a:lvl1pPr>
          </a:lstStyle>
          <a:p>
            <a:pPr lvl="0"/>
            <a:r>
              <a:rPr lang="en-US" altLang="es-MX" noProof="0"/>
              <a:t>Haga clic para modificar el estilo de subtítulo del patrón</a:t>
            </a:r>
          </a:p>
        </p:txBody>
      </p:sp>
      <p:sp>
        <p:nvSpPr>
          <p:cNvPr id="4123" name="Rectangle 27"/>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n-US" altLang="es-MX"/>
          </a:p>
        </p:txBody>
      </p:sp>
      <p:sp>
        <p:nvSpPr>
          <p:cNvPr id="4124" name="Rectangle 28"/>
          <p:cNvSpPr>
            <a:spLocks noGrp="1" noChangeArrowheads="1"/>
          </p:cNvSpPr>
          <p:nvPr>
            <p:ph type="ftr" sz="quarter" idx="3"/>
          </p:nvPr>
        </p:nvSpPr>
        <p:spPr/>
        <p:txBody>
          <a:bodyPr/>
          <a:lstStyle>
            <a:lvl1pPr>
              <a:defRPr>
                <a:solidFill>
                  <a:srgbClr val="000000"/>
                </a:solidFill>
              </a:defRPr>
            </a:lvl1pPr>
          </a:lstStyle>
          <a:p>
            <a:endParaRPr lang="en-US" altLang="es-MX"/>
          </a:p>
        </p:txBody>
      </p:sp>
      <p:sp>
        <p:nvSpPr>
          <p:cNvPr id="4125" name="Rectangle 29"/>
          <p:cNvSpPr>
            <a:spLocks noGrp="1" noChangeArrowheads="1"/>
          </p:cNvSpPr>
          <p:nvPr>
            <p:ph type="sldNum" sz="quarter" idx="4"/>
          </p:nvPr>
        </p:nvSpPr>
        <p:spPr/>
        <p:txBody>
          <a:bodyPr/>
          <a:lstStyle>
            <a:lvl1pPr>
              <a:defRPr>
                <a:solidFill>
                  <a:srgbClr val="000000"/>
                </a:solidFill>
              </a:defRPr>
            </a:lvl1pPr>
          </a:lstStyle>
          <a:p>
            <a:fld id="{39D094C3-456F-4C8A-823C-70F2D678C0CB}" type="slidenum">
              <a:rPr lang="en-US" altLang="es-MX"/>
              <a:pPr/>
              <a:t>‹#›</a:t>
            </a:fld>
            <a:endParaRPr lang="en-US" altLang="es-MX"/>
          </a:p>
        </p:txBody>
      </p:sp>
    </p:spTree>
    <p:extLst>
      <p:ext uri="{BB962C8B-B14F-4D97-AF65-F5344CB8AC3E}">
        <p14:creationId xmlns:p14="http://schemas.microsoft.com/office/powerpoint/2010/main" val="126830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30" y="645698"/>
            <a:ext cx="7772870" cy="360679"/>
          </a:xfrm>
        </p:spPr>
        <p:txBody>
          <a:bodyPr/>
          <a:lstStyle/>
          <a:p>
            <a:r>
              <a:rPr lang="en-US" dirty="0"/>
              <a:t>Click to edit Master title style</a:t>
            </a:r>
          </a:p>
        </p:txBody>
      </p:sp>
      <p:sp>
        <p:nvSpPr>
          <p:cNvPr id="12" name="Content Placeholder 2"/>
          <p:cNvSpPr>
            <a:spLocks noGrp="1"/>
          </p:cNvSpPr>
          <p:nvPr>
            <p:ph sz="quarter" idx="13"/>
          </p:nvPr>
        </p:nvSpPr>
        <p:spPr>
          <a:xfrm>
            <a:off x="685330" y="1097280"/>
            <a:ext cx="7772870" cy="1538883"/>
          </a:xfrm>
          <a:prstGeom prst="rect">
            <a:avLst/>
          </a:prstGeom>
        </p:spPr>
        <p:txBody>
          <a:bodyPr/>
          <a:lstStyle>
            <a:lvl1pPr marL="285750" indent="-285750">
              <a:buFont typeface="Arial" panose="020B0604020202020204" pitchFamily="34" charset="0"/>
              <a:buChar char="•"/>
              <a:defRPr sz="2000"/>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2000"/>
            </a:lvl4pPr>
            <a:lvl5pPr marL="2114550" indent="-28575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F73613-D3E1-4FDC-A398-FF39B1C11502}" type="datetimeFigureOut">
              <a:rPr lang="es-MX" smtClean="0"/>
              <a:pPr/>
              <a:t>31/07/2022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CE5CA9-4CCB-4EAF-BBA2-A8205DA824E6}" type="slidenum">
              <a:rPr lang="es-ES" smtClean="0"/>
              <a:pPr/>
              <a:t>‹#›</a:t>
            </a:fld>
            <a:endParaRPr lang="es-ES"/>
          </a:p>
        </p:txBody>
      </p:sp>
    </p:spTree>
    <p:extLst>
      <p:ext uri="{BB962C8B-B14F-4D97-AF65-F5344CB8AC3E}">
        <p14:creationId xmlns:p14="http://schemas.microsoft.com/office/powerpoint/2010/main" val="728483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2323"/>
            <a:ext cx="9144000" cy="455930"/>
          </a:xfrm>
          <a:custGeom>
            <a:avLst/>
            <a:gdLst/>
            <a:ahLst/>
            <a:cxnLst/>
            <a:rect l="l" t="t" r="r" b="b"/>
            <a:pathLst>
              <a:path w="9144000" h="455929">
                <a:moveTo>
                  <a:pt x="9144000" y="455674"/>
                </a:moveTo>
                <a:lnTo>
                  <a:pt x="9144000" y="0"/>
                </a:lnTo>
                <a:lnTo>
                  <a:pt x="0" y="0"/>
                </a:lnTo>
                <a:lnTo>
                  <a:pt x="0" y="455674"/>
                </a:lnTo>
                <a:lnTo>
                  <a:pt x="9144000" y="455674"/>
                </a:lnTo>
                <a:close/>
              </a:path>
            </a:pathLst>
          </a:custGeom>
          <a:solidFill>
            <a:srgbClr val="0097CD"/>
          </a:solidFill>
        </p:spPr>
        <p:txBody>
          <a:bodyPr wrap="square" lIns="0" tIns="0" rIns="0" bIns="0" rtlCol="0"/>
          <a:lstStyle/>
          <a:p>
            <a:endParaRPr/>
          </a:p>
        </p:txBody>
      </p:sp>
      <p:sp>
        <p:nvSpPr>
          <p:cNvPr id="17" name="bg object 17"/>
          <p:cNvSpPr/>
          <p:nvPr/>
        </p:nvSpPr>
        <p:spPr>
          <a:xfrm>
            <a:off x="8452104" y="6577583"/>
            <a:ext cx="1905" cy="135890"/>
          </a:xfrm>
          <a:custGeom>
            <a:avLst/>
            <a:gdLst/>
            <a:ahLst/>
            <a:cxnLst/>
            <a:rect l="l" t="t" r="r" b="b"/>
            <a:pathLst>
              <a:path w="1904" h="135890">
                <a:moveTo>
                  <a:pt x="0" y="135636"/>
                </a:moveTo>
                <a:lnTo>
                  <a:pt x="1524" y="0"/>
                </a:lnTo>
              </a:path>
            </a:pathLst>
          </a:custGeom>
          <a:ln w="9525">
            <a:solidFill>
              <a:srgbClr val="FFFFFF"/>
            </a:solidFill>
          </a:ln>
        </p:spPr>
        <p:txBody>
          <a:bodyPr wrap="square" lIns="0" tIns="0" rIns="0" bIns="0" rtlCol="0"/>
          <a:lstStyle/>
          <a:p>
            <a:endParaRPr/>
          </a:p>
        </p:txBody>
      </p:sp>
      <p:pic>
        <p:nvPicPr>
          <p:cNvPr id="18" name="bg object 18"/>
          <p:cNvPicPr/>
          <p:nvPr/>
        </p:nvPicPr>
        <p:blipFill>
          <a:blip r:embed="rId9" cstate="print"/>
          <a:stretch>
            <a:fillRect/>
          </a:stretch>
        </p:blipFill>
        <p:spPr>
          <a:xfrm>
            <a:off x="179831" y="6402323"/>
            <a:ext cx="1673352" cy="455673"/>
          </a:xfrm>
          <a:prstGeom prst="rect">
            <a:avLst/>
          </a:prstGeom>
        </p:spPr>
      </p:pic>
      <p:sp>
        <p:nvSpPr>
          <p:cNvPr id="2" name="Holder 2"/>
          <p:cNvSpPr>
            <a:spLocks noGrp="1"/>
          </p:cNvSpPr>
          <p:nvPr>
            <p:ph type="title"/>
          </p:nvPr>
        </p:nvSpPr>
        <p:spPr>
          <a:xfrm>
            <a:off x="545998" y="448070"/>
            <a:ext cx="8052003" cy="360679"/>
          </a:xfrm>
          <a:prstGeom prst="rect">
            <a:avLst/>
          </a:prstGeom>
        </p:spPr>
        <p:txBody>
          <a:bodyPr wrap="square" lIns="0" tIns="0" rIns="0" bIns="0">
            <a:spAutoFit/>
          </a:bodyPr>
          <a:lstStyle>
            <a:lvl1pPr>
              <a:defRPr sz="2200" b="0" i="0">
                <a:solidFill>
                  <a:srgbClr val="979797"/>
                </a:solidFill>
                <a:latin typeface="Arial"/>
                <a:cs typeface="Arial"/>
              </a:defRPr>
            </a:lvl1pPr>
          </a:lstStyle>
          <a:p>
            <a:endParaRPr dirty="0"/>
          </a:p>
        </p:txBody>
      </p:sp>
      <p:sp>
        <p:nvSpPr>
          <p:cNvPr id="3" name="Holder 3"/>
          <p:cNvSpPr>
            <a:spLocks noGrp="1"/>
          </p:cNvSpPr>
          <p:nvPr>
            <p:ph type="body" idx="1"/>
          </p:nvPr>
        </p:nvSpPr>
        <p:spPr>
          <a:xfrm>
            <a:off x="545998" y="1135743"/>
            <a:ext cx="8052003"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7/31/2022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285750" indent="-285750">
        <a:buFont typeface="Arial" panose="020B0604020202020204" pitchFamily="34" charset="0"/>
        <a:buChar char="•"/>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es.wikipedia.org/wiki/Distribuci%C3%B3n_normal" TargetMode="External"/><Relationship Id="rId3" Type="http://schemas.openxmlformats.org/officeDocument/2006/relationships/hyperlink" Target="http://es.wikipedia.org/wiki/Media_aritm%C3%A9tica" TargetMode="External"/><Relationship Id="rId7" Type="http://schemas.openxmlformats.org/officeDocument/2006/relationships/hyperlink" Target="#cite_note-2"/><Relationship Id="rId2" Type="http://schemas.openxmlformats.org/officeDocument/2006/relationships/hyperlink" Target="http://es.wikipedia.org/wiki/Poblaci%C3%B3n_estad%C3%ADstica" TargetMode="External"/><Relationship Id="rId1" Type="http://schemas.openxmlformats.org/officeDocument/2006/relationships/slideLayout" Target="../slideLayouts/slideLayout7.xml"/><Relationship Id="rId6" Type="http://schemas.openxmlformats.org/officeDocument/2006/relationships/hyperlink" Target="#cite_note-1"/><Relationship Id="rId5" Type="http://schemas.openxmlformats.org/officeDocument/2006/relationships/hyperlink" Target="http://es.wikipedia.org/wiki/Muestreo_estad%C3%ADstico" TargetMode="External"/><Relationship Id="rId4" Type="http://schemas.openxmlformats.org/officeDocument/2006/relationships/hyperlink" Target="http://es.wikipedia.org/wiki/Desviaci%C3%B3n_t%C3%ADpica" TargetMode="External"/><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oleObject" Target="../embeddings/oleObject6.bin"/><Relationship Id="rId5" Type="http://schemas.openxmlformats.org/officeDocument/2006/relationships/image" Target="../media/image13.wmf"/><Relationship Id="rId4" Type="http://schemas.openxmlformats.org/officeDocument/2006/relationships/oleObject" Target="../embeddings/oleObject5.bin"/><Relationship Id="rId9" Type="http://schemas.openxmlformats.org/officeDocument/2006/relationships/image" Target="../media/image15.wmf"/></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17.w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ocs.google.com/drawings/d/1tC4i7Dob8sio8hJNGJNkez63lG6Ib1e-kyB7mI-aYjc/edit?usp=sharing"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unir.net/"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es.wikipedia.org/wiki/Intervalo_(matem%C3%A1tica)" TargetMode="External"/><Relationship Id="rId2" Type="http://schemas.openxmlformats.org/officeDocument/2006/relationships/hyperlink" Target="http://es.wikipedia.org/wiki/Estad%C3%ADstica" TargetMode="External"/><Relationship Id="rId1" Type="http://schemas.openxmlformats.org/officeDocument/2006/relationships/slideLayout" Target="../slideLayouts/slideLayout2.xml"/><Relationship Id="rId6" Type="http://schemas.openxmlformats.org/officeDocument/2006/relationships/hyperlink" Target="http://es.wikipedia.org/wiki/Error_aleatorio" TargetMode="External"/><Relationship Id="rId5" Type="http://schemas.openxmlformats.org/officeDocument/2006/relationships/hyperlink" Target="http://es.wikipedia.org/wiki/Par%C3%A1metro_poblacional" TargetMode="External"/><Relationship Id="rId4" Type="http://schemas.openxmlformats.org/officeDocument/2006/relationships/hyperlink" Target="http://es.wikipedia.org/wiki/Muestra_aleatori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es.wikipedia.org/wiki/Distribuci%C3%B3n_normal" TargetMode="External"/><Relationship Id="rId2" Type="http://schemas.openxmlformats.org/officeDocument/2006/relationships/hyperlink" Target="http://es.wikipedia.org/wiki/Distribuci%C3%B3n_de_probabilidad"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4242" y="2209800"/>
            <a:ext cx="5194300" cy="772006"/>
          </a:xfrm>
          <a:prstGeom prst="rect">
            <a:avLst/>
          </a:prstGeom>
        </p:spPr>
        <p:txBody>
          <a:bodyPr vert="horz" wrap="square" lIns="0" tIns="73660" rIns="0" bIns="0" rtlCol="0">
            <a:spAutoFit/>
          </a:bodyPr>
          <a:lstStyle/>
          <a:p>
            <a:pPr marL="12700">
              <a:lnSpc>
                <a:spcPct val="100000"/>
              </a:lnSpc>
              <a:spcBef>
                <a:spcPts val="580"/>
              </a:spcBef>
            </a:pPr>
            <a:r>
              <a:rPr lang="es-MX" sz="2400" spc="-5" dirty="0">
                <a:solidFill>
                  <a:srgbClr val="0097CD"/>
                </a:solidFill>
                <a:latin typeface="Arial"/>
                <a:cs typeface="Arial"/>
              </a:rPr>
              <a:t>Análisis</a:t>
            </a:r>
            <a:r>
              <a:rPr lang="es-MX" sz="2400" spc="35" dirty="0">
                <a:solidFill>
                  <a:srgbClr val="0097CD"/>
                </a:solidFill>
                <a:latin typeface="Arial"/>
                <a:cs typeface="Arial"/>
              </a:rPr>
              <a:t> </a:t>
            </a:r>
            <a:r>
              <a:rPr lang="es-MX" sz="2400" spc="-5" dirty="0">
                <a:solidFill>
                  <a:srgbClr val="0097CD"/>
                </a:solidFill>
                <a:latin typeface="Arial"/>
                <a:cs typeface="Arial"/>
              </a:rPr>
              <a:t>e</a:t>
            </a:r>
            <a:r>
              <a:rPr lang="es-MX" sz="2400" spc="-10" dirty="0">
                <a:solidFill>
                  <a:srgbClr val="0097CD"/>
                </a:solidFill>
                <a:latin typeface="Arial"/>
                <a:cs typeface="Arial"/>
              </a:rPr>
              <a:t> </a:t>
            </a:r>
            <a:r>
              <a:rPr lang="es-MX" sz="2400" spc="-5" dirty="0">
                <a:solidFill>
                  <a:srgbClr val="0097CD"/>
                </a:solidFill>
                <a:latin typeface="Arial"/>
                <a:cs typeface="Arial"/>
              </a:rPr>
              <a:t>Interpretación</a:t>
            </a:r>
            <a:r>
              <a:rPr lang="es-MX" sz="2400" spc="15" dirty="0">
                <a:solidFill>
                  <a:srgbClr val="0097CD"/>
                </a:solidFill>
                <a:latin typeface="Arial"/>
                <a:cs typeface="Arial"/>
              </a:rPr>
              <a:t> </a:t>
            </a:r>
            <a:r>
              <a:rPr lang="es-MX" sz="2400" spc="-5" dirty="0">
                <a:solidFill>
                  <a:srgbClr val="0097CD"/>
                </a:solidFill>
                <a:latin typeface="Arial"/>
                <a:cs typeface="Arial"/>
              </a:rPr>
              <a:t>de</a:t>
            </a:r>
            <a:r>
              <a:rPr lang="es-MX" sz="2400" dirty="0">
                <a:solidFill>
                  <a:srgbClr val="0097CD"/>
                </a:solidFill>
                <a:latin typeface="Arial"/>
                <a:cs typeface="Arial"/>
              </a:rPr>
              <a:t> </a:t>
            </a:r>
            <a:r>
              <a:rPr lang="es-MX" sz="2400" spc="-5" dirty="0">
                <a:solidFill>
                  <a:srgbClr val="0097CD"/>
                </a:solidFill>
                <a:latin typeface="Arial"/>
                <a:cs typeface="Arial"/>
              </a:rPr>
              <a:t>Datos</a:t>
            </a:r>
            <a:endParaRPr lang="es-MX" sz="2400" dirty="0">
              <a:latin typeface="Arial"/>
              <a:cs typeface="Arial"/>
            </a:endParaRPr>
          </a:p>
          <a:p>
            <a:pPr marL="33020">
              <a:lnSpc>
                <a:spcPct val="100000"/>
              </a:lnSpc>
              <a:spcBef>
                <a:spcPts val="365"/>
              </a:spcBef>
            </a:pPr>
            <a:r>
              <a:rPr lang="es-MX" sz="1800" spc="-5" dirty="0">
                <a:solidFill>
                  <a:srgbClr val="0097CD"/>
                </a:solidFill>
                <a:latin typeface="Arial"/>
                <a:cs typeface="Arial"/>
              </a:rPr>
              <a:t>Raúl V. Ramírez Velarde</a:t>
            </a:r>
            <a:endParaRPr lang="es-MX" sz="1800" dirty="0">
              <a:latin typeface="Arial"/>
              <a:cs typeface="Arial"/>
            </a:endParaRPr>
          </a:p>
        </p:txBody>
      </p:sp>
      <p:sp>
        <p:nvSpPr>
          <p:cNvPr id="3" name="object 3"/>
          <p:cNvSpPr txBox="1"/>
          <p:nvPr/>
        </p:nvSpPr>
        <p:spPr>
          <a:xfrm>
            <a:off x="974242" y="4480052"/>
            <a:ext cx="8001634" cy="474489"/>
          </a:xfrm>
          <a:prstGeom prst="rect">
            <a:avLst/>
          </a:prstGeom>
        </p:spPr>
        <p:txBody>
          <a:bodyPr vert="horz" wrap="square" lIns="0" tIns="12700" rIns="0" bIns="0" rtlCol="0">
            <a:spAutoFit/>
          </a:bodyPr>
          <a:lstStyle/>
          <a:p>
            <a:pPr marL="12700">
              <a:lnSpc>
                <a:spcPct val="100000"/>
              </a:lnSpc>
              <a:spcBef>
                <a:spcPts val="100"/>
              </a:spcBef>
            </a:pPr>
            <a:r>
              <a:rPr sz="3000" dirty="0">
                <a:latin typeface="Arial"/>
                <a:cs typeface="Arial"/>
              </a:rPr>
              <a:t>TEMA</a:t>
            </a:r>
            <a:r>
              <a:rPr sz="3000" spc="-170" dirty="0">
                <a:latin typeface="Arial"/>
                <a:cs typeface="Arial"/>
              </a:rPr>
              <a:t> </a:t>
            </a:r>
            <a:r>
              <a:rPr lang="es-MX" sz="3000" spc="-170" dirty="0">
                <a:latin typeface="Arial"/>
                <a:cs typeface="Arial"/>
              </a:rPr>
              <a:t>7</a:t>
            </a:r>
            <a:r>
              <a:rPr sz="3000" dirty="0">
                <a:latin typeface="Arial"/>
                <a:cs typeface="Arial"/>
              </a:rPr>
              <a:t>.</a:t>
            </a:r>
            <a:r>
              <a:rPr sz="3000" spc="-10" dirty="0">
                <a:latin typeface="Arial"/>
                <a:cs typeface="Arial"/>
              </a:rPr>
              <a:t> </a:t>
            </a:r>
            <a:r>
              <a:rPr lang="es-MX" sz="3000" spc="-5" dirty="0">
                <a:latin typeface="Arial"/>
                <a:cs typeface="Arial"/>
              </a:rPr>
              <a:t>Intervalos de Confianza</a:t>
            </a:r>
            <a:endParaRPr sz="3000" dirty="0">
              <a:latin typeface="Arial"/>
              <a:cs typeface="Arial"/>
            </a:endParaRPr>
          </a:p>
        </p:txBody>
      </p:sp>
      <p:pic>
        <p:nvPicPr>
          <p:cNvPr id="4" name="object 4"/>
          <p:cNvPicPr/>
          <p:nvPr/>
        </p:nvPicPr>
        <p:blipFill>
          <a:blip r:embed="rId2" cstate="print"/>
          <a:stretch>
            <a:fillRect/>
          </a:stretch>
        </p:blipFill>
        <p:spPr>
          <a:xfrm>
            <a:off x="324611" y="5949696"/>
            <a:ext cx="2496312" cy="679704"/>
          </a:xfrm>
          <a:prstGeom prst="rect">
            <a:avLst/>
          </a:prstGeom>
        </p:spPr>
      </p:pic>
      <p:sp>
        <p:nvSpPr>
          <p:cNvPr id="5" name="object 5"/>
          <p:cNvSpPr txBox="1"/>
          <p:nvPr/>
        </p:nvSpPr>
        <p:spPr>
          <a:xfrm>
            <a:off x="5936107" y="6178397"/>
            <a:ext cx="2514600" cy="223520"/>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0097CD"/>
                </a:solidFill>
                <a:latin typeface="Calibri"/>
                <a:cs typeface="Calibri"/>
              </a:rPr>
              <a:t>Universidad</a:t>
            </a:r>
            <a:r>
              <a:rPr sz="1300" spc="20" dirty="0">
                <a:solidFill>
                  <a:srgbClr val="0097CD"/>
                </a:solidFill>
                <a:latin typeface="Calibri"/>
                <a:cs typeface="Calibri"/>
              </a:rPr>
              <a:t> </a:t>
            </a:r>
            <a:r>
              <a:rPr sz="1300" spc="-5" dirty="0">
                <a:solidFill>
                  <a:srgbClr val="0097CD"/>
                </a:solidFill>
                <a:latin typeface="Calibri"/>
                <a:cs typeface="Calibri"/>
              </a:rPr>
              <a:t>Internacional</a:t>
            </a:r>
            <a:r>
              <a:rPr sz="1300" spc="15" dirty="0">
                <a:solidFill>
                  <a:srgbClr val="0097CD"/>
                </a:solidFill>
                <a:latin typeface="Calibri"/>
                <a:cs typeface="Calibri"/>
              </a:rPr>
              <a:t> </a:t>
            </a:r>
            <a:r>
              <a:rPr sz="1300" spc="-5" dirty="0">
                <a:solidFill>
                  <a:srgbClr val="0097CD"/>
                </a:solidFill>
                <a:latin typeface="Calibri"/>
                <a:cs typeface="Calibri"/>
              </a:rPr>
              <a:t>de</a:t>
            </a:r>
            <a:r>
              <a:rPr sz="1300" spc="10" dirty="0">
                <a:solidFill>
                  <a:srgbClr val="0097CD"/>
                </a:solidFill>
                <a:latin typeface="Calibri"/>
                <a:cs typeface="Calibri"/>
              </a:rPr>
              <a:t> </a:t>
            </a:r>
            <a:r>
              <a:rPr sz="1300" spc="-5" dirty="0">
                <a:solidFill>
                  <a:srgbClr val="0097CD"/>
                </a:solidFill>
                <a:latin typeface="Calibri"/>
                <a:cs typeface="Calibri"/>
              </a:rPr>
              <a:t>La</a:t>
            </a:r>
            <a:r>
              <a:rPr sz="1300" spc="10" dirty="0">
                <a:solidFill>
                  <a:srgbClr val="0097CD"/>
                </a:solidFill>
                <a:latin typeface="Calibri"/>
                <a:cs typeface="Calibri"/>
              </a:rPr>
              <a:t> </a:t>
            </a:r>
            <a:r>
              <a:rPr sz="1300" spc="-5" dirty="0">
                <a:solidFill>
                  <a:srgbClr val="0097CD"/>
                </a:solidFill>
                <a:latin typeface="Calibri"/>
                <a:cs typeface="Calibri"/>
              </a:rPr>
              <a:t>Rioja</a:t>
            </a:r>
            <a:endParaRPr sz="13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MX" sz="2400" b="1" dirty="0"/>
              <a:t>Intervalo de confianza para la media de una población</a:t>
            </a:r>
            <a:endParaRPr lang="es-MX" sz="2400" dirty="0"/>
          </a:p>
        </p:txBody>
      </p:sp>
      <p:sp>
        <p:nvSpPr>
          <p:cNvPr id="3" name="2 Marcador de contenido"/>
          <p:cNvSpPr>
            <a:spLocks noGrp="1"/>
          </p:cNvSpPr>
          <p:nvPr>
            <p:ph sz="quarter" idx="4294967295"/>
          </p:nvPr>
        </p:nvSpPr>
        <p:spPr>
          <a:xfrm>
            <a:off x="685800" y="1628775"/>
            <a:ext cx="7772400" cy="4162425"/>
          </a:xfrm>
          <a:prstGeom prst="rect">
            <a:avLst/>
          </a:prstGeom>
        </p:spPr>
        <p:txBody>
          <a:bodyPr>
            <a:normAutofit/>
          </a:bodyPr>
          <a:lstStyle/>
          <a:p>
            <a:pPr marL="685800" indent="-457200" algn="just">
              <a:lnSpc>
                <a:spcPct val="90000"/>
              </a:lnSpc>
            </a:pPr>
            <a:r>
              <a:rPr lang="es-MX" sz="2400" dirty="0"/>
              <a:t>De una </a:t>
            </a:r>
            <a:r>
              <a:rPr lang="es-MX" sz="2400" dirty="0">
                <a:hlinkClick r:id="rId2" action="ppaction://hlinkfile" tooltip="Población estadística"/>
              </a:rPr>
              <a:t>población</a:t>
            </a:r>
            <a:r>
              <a:rPr lang="es-MX" sz="2400" dirty="0"/>
              <a:t> de </a:t>
            </a:r>
            <a:r>
              <a:rPr lang="es-MX" sz="2400" dirty="0">
                <a:hlinkClick r:id="rId3" action="ppaction://hlinkfile" tooltip="Media aritmética"/>
              </a:rPr>
              <a:t>media</a:t>
            </a:r>
            <a:r>
              <a:rPr lang="es-MX" sz="2400" dirty="0"/>
              <a:t> μ y </a:t>
            </a:r>
            <a:r>
              <a:rPr lang="es-MX" sz="2400" dirty="0">
                <a:hlinkClick r:id="rId4" action="ppaction://hlinkfile" tooltip="Desviación típica"/>
              </a:rPr>
              <a:t>desviación típica</a:t>
            </a:r>
            <a:r>
              <a:rPr lang="es-MX" sz="2400" dirty="0"/>
              <a:t> σ se pueden tomar </a:t>
            </a:r>
            <a:r>
              <a:rPr lang="es-MX" sz="2400" dirty="0">
                <a:hlinkClick r:id="rId5" action="ppaction://hlinkfile" tooltip="Muestreo estadístico"/>
              </a:rPr>
              <a:t>muestras</a:t>
            </a:r>
            <a:r>
              <a:rPr lang="es-MX" sz="2400" dirty="0"/>
              <a:t> de </a:t>
            </a:r>
            <a:r>
              <a:rPr lang="es-MX" sz="2400" i="1" dirty="0"/>
              <a:t>n</a:t>
            </a:r>
            <a:r>
              <a:rPr lang="es-MX" sz="2400" dirty="0"/>
              <a:t> elementos. Cada una de estas muestras tiene a su vez una media (). Se puede demostrar que la media de todas las medias muestrales coincide con la media poblacional:</a:t>
            </a:r>
            <a:r>
              <a:rPr lang="es-MX" sz="2400" baseline="30000" dirty="0">
                <a:hlinkClick r:id="rId6" action="ppaction://hlinkfile"/>
              </a:rPr>
              <a:t>[2]</a:t>
            </a:r>
            <a:r>
              <a:rPr lang="es-MX" sz="2400" dirty="0"/>
              <a:t> </a:t>
            </a:r>
          </a:p>
          <a:p>
            <a:pPr marL="685800" indent="-457200" algn="just">
              <a:lnSpc>
                <a:spcPct val="90000"/>
              </a:lnSpc>
            </a:pPr>
            <a:r>
              <a:rPr lang="es-MX" sz="2400" dirty="0"/>
              <a:t>Pero además, si el tamaño de las muestras es lo suficientemente grande,</a:t>
            </a:r>
            <a:r>
              <a:rPr lang="es-MX" sz="2400" baseline="30000" dirty="0">
                <a:hlinkClick r:id="rId7" action="ppaction://hlinkfile"/>
              </a:rPr>
              <a:t>[3]</a:t>
            </a:r>
            <a:r>
              <a:rPr lang="es-MX" sz="2400" dirty="0"/>
              <a:t> la distribución de medias muestrales es, prácticamente, una </a:t>
            </a:r>
            <a:r>
              <a:rPr lang="es-MX" sz="2400" dirty="0">
                <a:hlinkClick r:id="rId8" action="ppaction://hlinkfile" tooltip="Distribución normal"/>
              </a:rPr>
              <a:t>distribución normal</a:t>
            </a:r>
            <a:r>
              <a:rPr lang="es-MX" sz="2400" dirty="0"/>
              <a:t> (o gaussiana) con media μ y una desviación típica dada por la siguiente expresión: . Esto se representa </a:t>
            </a:r>
          </a:p>
          <a:p>
            <a:pPr>
              <a:lnSpc>
                <a:spcPct val="90000"/>
              </a:lnSpc>
            </a:pPr>
            <a:endParaRPr lang="es-MX" sz="2700" dirty="0"/>
          </a:p>
        </p:txBody>
      </p:sp>
      <p:pic>
        <p:nvPicPr>
          <p:cNvPr id="8196" name="3 Imagen" descr="f8eba3067285b4580260a25a1b4e20c1.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491880" y="5189370"/>
            <a:ext cx="12969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Intervalos de confianza</a:t>
            </a:r>
          </a:p>
        </p:txBody>
      </p:sp>
      <p:sp>
        <p:nvSpPr>
          <p:cNvPr id="3" name="Content Placeholder 2"/>
          <p:cNvSpPr>
            <a:spLocks noGrp="1"/>
          </p:cNvSpPr>
          <p:nvPr>
            <p:ph type="body" idx="1"/>
          </p:nvPr>
        </p:nvSpPr>
        <p:spPr>
          <a:prstGeom prst="rect">
            <a:avLst/>
          </a:prstGeom>
        </p:spPr>
        <p:txBody>
          <a:bodyPr>
            <a:noAutofit/>
          </a:bodyPr>
          <a:lstStyle/>
          <a:p>
            <a:pPr marL="571500" indent="-342900">
              <a:lnSpc>
                <a:spcPct val="110000"/>
              </a:lnSpc>
              <a:spcAft>
                <a:spcPts val="1200"/>
              </a:spcAft>
            </a:pPr>
            <a:r>
              <a:rPr lang="es-MX" dirty="0"/>
              <a:t>Un </a:t>
            </a:r>
            <a:r>
              <a:rPr lang="es-MX" b="1" dirty="0"/>
              <a:t>intervalo de confianza </a:t>
            </a:r>
            <a:r>
              <a:rPr lang="es-MX" dirty="0"/>
              <a:t>(IC)</a:t>
            </a:r>
            <a:r>
              <a:rPr lang="es-MX" b="1" dirty="0"/>
              <a:t> </a:t>
            </a:r>
            <a:r>
              <a:rPr lang="es-MX" dirty="0"/>
              <a:t>es un intervalo de números que se cree contienen el valor del parámetro.</a:t>
            </a:r>
          </a:p>
          <a:p>
            <a:pPr marL="571500" indent="-342900">
              <a:lnSpc>
                <a:spcPct val="110000"/>
              </a:lnSpc>
              <a:spcAft>
                <a:spcPts val="1200"/>
              </a:spcAft>
            </a:pPr>
            <a:r>
              <a:rPr lang="es-MX" dirty="0"/>
              <a:t>La probabilidad que el método produzca un intervalo que contenga el parámetro se llama </a:t>
            </a:r>
            <a:r>
              <a:rPr lang="es-MX" b="1" dirty="0"/>
              <a:t>nivel de confianza</a:t>
            </a:r>
            <a:r>
              <a:rPr lang="es-MX" dirty="0"/>
              <a:t>.</a:t>
            </a:r>
            <a:r>
              <a:rPr lang="es-MX" b="1" dirty="0"/>
              <a:t>  </a:t>
            </a:r>
            <a:r>
              <a:rPr lang="es-MX" dirty="0"/>
              <a:t>Es común usar números cercanos a 1, tales como 0.95 </a:t>
            </a:r>
            <a:r>
              <a:rPr lang="es-MX" dirty="0" err="1"/>
              <a:t>ó</a:t>
            </a:r>
            <a:r>
              <a:rPr lang="es-MX" dirty="0"/>
              <a:t> 0.99.</a:t>
            </a:r>
          </a:p>
          <a:p>
            <a:pPr marL="571500" indent="-342900">
              <a:lnSpc>
                <a:spcPct val="110000"/>
              </a:lnSpc>
            </a:pPr>
            <a:r>
              <a:rPr lang="es-MX" dirty="0"/>
              <a:t>La mayoría de los </a:t>
            </a:r>
            <a:r>
              <a:rPr lang="es-MX" dirty="0" err="1"/>
              <a:t>ICs</a:t>
            </a:r>
            <a:r>
              <a:rPr lang="es-MX" dirty="0"/>
              <a:t> tiene la forma</a:t>
            </a:r>
          </a:p>
          <a:p>
            <a:pPr>
              <a:lnSpc>
                <a:spcPct val="110000"/>
              </a:lnSpc>
              <a:buFontTx/>
              <a:buNone/>
            </a:pPr>
            <a:r>
              <a:rPr lang="es-MX" b="1" dirty="0"/>
              <a:t>          estimación puntual  </a:t>
            </a:r>
            <a:r>
              <a:rPr lang="es-MX" b="1" dirty="0">
                <a:cs typeface="Arial" charset="0"/>
              </a:rPr>
              <a:t>±   margen de error</a:t>
            </a:r>
            <a:r>
              <a:rPr lang="es-MX" dirty="0">
                <a:cs typeface="Arial" charset="0"/>
              </a:rPr>
              <a:t> </a:t>
            </a:r>
          </a:p>
          <a:p>
            <a:pPr marL="571500" indent="-342900">
              <a:lnSpc>
                <a:spcPct val="110000"/>
              </a:lnSpc>
              <a:spcAft>
                <a:spcPts val="1200"/>
              </a:spcAft>
            </a:pPr>
            <a:r>
              <a:rPr lang="es-MX" dirty="0">
                <a:cs typeface="Arial" charset="0"/>
              </a:rPr>
              <a:t>El margen de error está basado en la dispersión de la distribución muestral del estimador puntual; </a:t>
            </a:r>
          </a:p>
          <a:p>
            <a:pPr>
              <a:lnSpc>
                <a:spcPct val="110000"/>
              </a:lnSpc>
              <a:buFontTx/>
              <a:buNone/>
            </a:pPr>
            <a:r>
              <a:rPr lang="es-MX" dirty="0">
                <a:cs typeface="Arial" charset="0"/>
              </a:rPr>
              <a:t> 	    p.ej., margen de error </a:t>
            </a:r>
            <a:r>
              <a:rPr lang="es-MX" b="1" dirty="0">
                <a:cs typeface="Arial" charset="0"/>
              </a:rPr>
              <a:t>±</a:t>
            </a:r>
            <a:r>
              <a:rPr lang="es-MX" dirty="0">
                <a:cs typeface="Arial" charset="0"/>
              </a:rPr>
              <a:t> 2(error estándar) para 95% confianza </a:t>
            </a:r>
            <a:endParaRPr lang="es-MX" b="1" dirty="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p:txBody>
          <a:bodyPr/>
          <a:lstStyle/>
          <a:p>
            <a:r>
              <a:rPr lang="es-MX"/>
              <a:t>Distribución del parametro</a:t>
            </a:r>
          </a:p>
        </p:txBody>
      </p:sp>
      <p:sp>
        <p:nvSpPr>
          <p:cNvPr id="9219" name="2 Marcador de contenido"/>
          <p:cNvSpPr>
            <a:spLocks noGrp="1"/>
          </p:cNvSpPr>
          <p:nvPr>
            <p:ph sz="quarter" idx="4294967295"/>
          </p:nvPr>
        </p:nvSpPr>
        <p:spPr>
          <a:xfrm>
            <a:off x="685330" y="1097280"/>
            <a:ext cx="7772870" cy="1538883"/>
          </a:xfrm>
          <a:prstGeom prst="rect">
            <a:avLst/>
          </a:prstGeom>
        </p:spPr>
        <p:txBody>
          <a:bodyPr/>
          <a:lstStyle/>
          <a:p>
            <a:pPr>
              <a:buNone/>
            </a:pPr>
            <a:r>
              <a:rPr lang="es-MX" dirty="0"/>
              <a:t>Esto se representa como sigue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366F980-C08C-4B1B-A96A-B421DC603484}"/>
                  </a:ext>
                </a:extLst>
              </p:cNvPr>
              <p:cNvSpPr txBox="1"/>
              <p:nvPr/>
            </p:nvSpPr>
            <p:spPr>
              <a:xfrm>
                <a:off x="2285765" y="2420888"/>
                <a:ext cx="4572000" cy="16137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4400" i="1" smtClean="0">
                              <a:solidFill>
                                <a:srgbClr val="836967"/>
                              </a:solidFill>
                              <a:latin typeface="Cambria Math" panose="02040503050406030204" pitchFamily="18" charset="0"/>
                            </a:rPr>
                          </m:ctrlPr>
                        </m:accPr>
                        <m:e>
                          <m:r>
                            <a:rPr lang="en-GB" sz="4400" i="1">
                              <a:latin typeface="Cambria Math" panose="02040503050406030204" pitchFamily="18" charset="0"/>
                            </a:rPr>
                            <m:t>𝑋</m:t>
                          </m:r>
                        </m:e>
                      </m:acc>
                      <m:r>
                        <a:rPr lang="en-GB" sz="4400" i="0">
                          <a:latin typeface="Cambria Math" panose="02040503050406030204" pitchFamily="18" charset="0"/>
                        </a:rPr>
                        <m:t>=</m:t>
                      </m:r>
                      <m:r>
                        <a:rPr lang="en-GB" sz="4400" i="1">
                          <a:latin typeface="Cambria Math" panose="02040503050406030204" pitchFamily="18" charset="0"/>
                        </a:rPr>
                        <m:t>𝑁</m:t>
                      </m:r>
                      <m:d>
                        <m:dPr>
                          <m:ctrlPr>
                            <a:rPr lang="en-GB" sz="4400" i="1">
                              <a:solidFill>
                                <a:srgbClr val="836967"/>
                              </a:solidFill>
                              <a:latin typeface="Cambria Math" panose="02040503050406030204" pitchFamily="18" charset="0"/>
                            </a:rPr>
                          </m:ctrlPr>
                        </m:dPr>
                        <m:e>
                          <m:r>
                            <a:rPr lang="en-GB" sz="4400" i="1">
                              <a:latin typeface="Cambria Math" panose="02040503050406030204" pitchFamily="18" charset="0"/>
                            </a:rPr>
                            <m:t>𝜇</m:t>
                          </m:r>
                          <m:r>
                            <a:rPr lang="en-GB" sz="4400" i="0">
                              <a:latin typeface="Cambria Math" panose="02040503050406030204" pitchFamily="18" charset="0"/>
                            </a:rPr>
                            <m:t>,</m:t>
                          </m:r>
                          <m:f>
                            <m:fPr>
                              <m:ctrlPr>
                                <a:rPr lang="en-GB" sz="4400" i="1">
                                  <a:solidFill>
                                    <a:srgbClr val="836967"/>
                                  </a:solidFill>
                                  <a:latin typeface="Cambria Math" panose="02040503050406030204" pitchFamily="18" charset="0"/>
                                </a:rPr>
                              </m:ctrlPr>
                            </m:fPr>
                            <m:num>
                              <m:r>
                                <a:rPr lang="en-GB" sz="4400" i="1">
                                  <a:latin typeface="Cambria Math" panose="02040503050406030204" pitchFamily="18" charset="0"/>
                                </a:rPr>
                                <m:t>𝜎</m:t>
                              </m:r>
                            </m:num>
                            <m:den>
                              <m:rad>
                                <m:radPr>
                                  <m:degHide m:val="on"/>
                                  <m:ctrlPr>
                                    <a:rPr lang="en-GB" sz="4400" i="1">
                                      <a:solidFill>
                                        <a:srgbClr val="836967"/>
                                      </a:solidFill>
                                      <a:latin typeface="Cambria Math" panose="02040503050406030204" pitchFamily="18" charset="0"/>
                                    </a:rPr>
                                  </m:ctrlPr>
                                </m:radPr>
                                <m:deg/>
                                <m:e>
                                  <m:r>
                                    <a:rPr lang="en-GB" sz="4400" i="1">
                                      <a:latin typeface="Cambria Math" panose="02040503050406030204" pitchFamily="18" charset="0"/>
                                    </a:rPr>
                                    <m:t>𝑛</m:t>
                                  </m:r>
                                </m:e>
                              </m:rad>
                            </m:den>
                          </m:f>
                        </m:e>
                      </m:d>
                    </m:oMath>
                  </m:oMathPara>
                </a14:m>
                <a:endParaRPr lang="en-GB" dirty="0"/>
              </a:p>
            </p:txBody>
          </p:sp>
        </mc:Choice>
        <mc:Fallback xmlns="">
          <p:sp>
            <p:nvSpPr>
              <p:cNvPr id="6" name="TextBox 5">
                <a:extLst>
                  <a:ext uri="{FF2B5EF4-FFF2-40B4-BE49-F238E27FC236}">
                    <a16:creationId xmlns:a16="http://schemas.microsoft.com/office/drawing/2014/main" id="{2366F980-C08C-4B1B-A96A-B421DC603484}"/>
                  </a:ext>
                </a:extLst>
              </p:cNvPr>
              <p:cNvSpPr txBox="1">
                <a:spLocks noRot="1" noChangeAspect="1" noMove="1" noResize="1" noEditPoints="1" noAdjustHandles="1" noChangeArrowheads="1" noChangeShapeType="1" noTextEdit="1"/>
              </p:cNvSpPr>
              <p:nvPr/>
            </p:nvSpPr>
            <p:spPr>
              <a:xfrm>
                <a:off x="2285765" y="2420888"/>
                <a:ext cx="4572000" cy="1613711"/>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p:txBody>
          <a:bodyPr/>
          <a:lstStyle/>
          <a:p>
            <a:r>
              <a:rPr lang="es-MX"/>
              <a:t>Distribución </a:t>
            </a:r>
            <a:endParaRPr lang="es-ES"/>
          </a:p>
        </p:txBody>
      </p:sp>
      <p:sp>
        <p:nvSpPr>
          <p:cNvPr id="10243" name="2 Marcador de contenido"/>
          <p:cNvSpPr>
            <a:spLocks noGrp="1"/>
          </p:cNvSpPr>
          <p:nvPr>
            <p:ph sz="quarter" idx="4294967295"/>
          </p:nvPr>
        </p:nvSpPr>
        <p:spPr>
          <a:xfrm>
            <a:off x="685330" y="1097280"/>
            <a:ext cx="7772870" cy="1538883"/>
          </a:xfrm>
          <a:prstGeom prst="rect">
            <a:avLst/>
          </a:prstGeom>
        </p:spPr>
        <p:txBody>
          <a:bodyPr/>
          <a:lstStyle/>
          <a:p>
            <a:r>
              <a:rPr lang="es-MX"/>
              <a:t>De forma estandarizada</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187669-3399-400F-8665-3E27C70E11FE}"/>
                  </a:ext>
                </a:extLst>
              </p:cNvPr>
              <p:cNvSpPr txBox="1"/>
              <p:nvPr/>
            </p:nvSpPr>
            <p:spPr>
              <a:xfrm>
                <a:off x="1907704" y="2569815"/>
                <a:ext cx="5526360" cy="20643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GB" sz="4400" i="1" smtClean="0">
                              <a:solidFill>
                                <a:srgbClr val="836967"/>
                              </a:solidFill>
                              <a:latin typeface="Cambria Math" panose="02040503050406030204" pitchFamily="18" charset="0"/>
                            </a:rPr>
                          </m:ctrlPr>
                        </m:fPr>
                        <m:num>
                          <m:acc>
                            <m:accPr>
                              <m:chr m:val="̅"/>
                              <m:ctrlPr>
                                <a:rPr lang="en-GB" sz="4400" i="1">
                                  <a:solidFill>
                                    <a:srgbClr val="836967"/>
                                  </a:solidFill>
                                  <a:latin typeface="Cambria Math" panose="02040503050406030204" pitchFamily="18" charset="0"/>
                                </a:rPr>
                              </m:ctrlPr>
                            </m:accPr>
                            <m:e>
                              <m:r>
                                <a:rPr lang="en-GB" sz="4400" i="1">
                                  <a:latin typeface="Cambria Math" panose="02040503050406030204" pitchFamily="18" charset="0"/>
                                </a:rPr>
                                <m:t>𝑋</m:t>
                              </m:r>
                            </m:e>
                          </m:acc>
                          <m:r>
                            <a:rPr lang="en-GB" sz="4400" i="0">
                              <a:latin typeface="Cambria Math" panose="02040503050406030204" pitchFamily="18" charset="0"/>
                            </a:rPr>
                            <m:t>−</m:t>
                          </m:r>
                          <m:r>
                            <a:rPr lang="en-GB" sz="4400" i="1">
                              <a:latin typeface="Cambria Math" panose="02040503050406030204" pitchFamily="18" charset="0"/>
                            </a:rPr>
                            <m:t>𝜇</m:t>
                          </m:r>
                        </m:num>
                        <m:den>
                          <m:f>
                            <m:fPr>
                              <m:ctrlPr>
                                <a:rPr lang="en-GB" sz="4400" i="1">
                                  <a:solidFill>
                                    <a:srgbClr val="836967"/>
                                  </a:solidFill>
                                  <a:latin typeface="Cambria Math" panose="02040503050406030204" pitchFamily="18" charset="0"/>
                                </a:rPr>
                              </m:ctrlPr>
                            </m:fPr>
                            <m:num>
                              <m:r>
                                <a:rPr lang="en-GB" sz="4400" i="1">
                                  <a:latin typeface="Cambria Math" panose="02040503050406030204" pitchFamily="18" charset="0"/>
                                </a:rPr>
                                <m:t>𝜎</m:t>
                              </m:r>
                            </m:num>
                            <m:den>
                              <m:rad>
                                <m:radPr>
                                  <m:degHide m:val="on"/>
                                  <m:ctrlPr>
                                    <a:rPr lang="en-GB" sz="4400" i="1">
                                      <a:solidFill>
                                        <a:srgbClr val="836967"/>
                                      </a:solidFill>
                                      <a:latin typeface="Cambria Math" panose="02040503050406030204" pitchFamily="18" charset="0"/>
                                    </a:rPr>
                                  </m:ctrlPr>
                                </m:radPr>
                                <m:deg/>
                                <m:e>
                                  <m:r>
                                    <a:rPr lang="en-GB" sz="4400" i="1">
                                      <a:latin typeface="Cambria Math" panose="02040503050406030204" pitchFamily="18" charset="0"/>
                                    </a:rPr>
                                    <m:t>𝑛</m:t>
                                  </m:r>
                                </m:e>
                              </m:rad>
                            </m:den>
                          </m:f>
                        </m:den>
                      </m:f>
                      <m:r>
                        <a:rPr lang="en-GB" sz="4400" i="0">
                          <a:latin typeface="Cambria Math" panose="02040503050406030204" pitchFamily="18" charset="0"/>
                        </a:rPr>
                        <m:t>=</m:t>
                      </m:r>
                      <m:r>
                        <a:rPr lang="en-GB" sz="4400" i="1">
                          <a:latin typeface="Cambria Math" panose="02040503050406030204" pitchFamily="18" charset="0"/>
                        </a:rPr>
                        <m:t>𝑍</m:t>
                      </m:r>
                      <m:r>
                        <a:rPr lang="en-GB" sz="4400" i="0">
                          <a:latin typeface="Cambria Math" panose="02040503050406030204" pitchFamily="18" charset="0"/>
                        </a:rPr>
                        <m:t>≈</m:t>
                      </m:r>
                      <m:r>
                        <a:rPr lang="en-GB" sz="4400" i="1">
                          <a:latin typeface="Cambria Math" panose="02040503050406030204" pitchFamily="18" charset="0"/>
                        </a:rPr>
                        <m:t>𝑁</m:t>
                      </m:r>
                      <m:d>
                        <m:dPr>
                          <m:ctrlPr>
                            <a:rPr lang="en-GB" sz="4400" i="1">
                              <a:latin typeface="Cambria Math" panose="02040503050406030204" pitchFamily="18" charset="0"/>
                            </a:rPr>
                          </m:ctrlPr>
                        </m:dPr>
                        <m:e>
                          <m:r>
                            <a:rPr lang="en-GB" sz="4400" i="0">
                              <a:latin typeface="Cambria Math" panose="02040503050406030204" pitchFamily="18" charset="0"/>
                            </a:rPr>
                            <m:t>0,1</m:t>
                          </m:r>
                        </m:e>
                      </m:d>
                    </m:oMath>
                  </m:oMathPara>
                </a14:m>
                <a:endParaRPr lang="en-GB" sz="4400" dirty="0"/>
              </a:p>
            </p:txBody>
          </p:sp>
        </mc:Choice>
        <mc:Fallback xmlns="">
          <p:sp>
            <p:nvSpPr>
              <p:cNvPr id="6" name="TextBox 5">
                <a:extLst>
                  <a:ext uri="{FF2B5EF4-FFF2-40B4-BE49-F238E27FC236}">
                    <a16:creationId xmlns:a16="http://schemas.microsoft.com/office/drawing/2014/main" id="{41187669-3399-400F-8665-3E27C70E11FE}"/>
                  </a:ext>
                </a:extLst>
              </p:cNvPr>
              <p:cNvSpPr txBox="1">
                <a:spLocks noRot="1" noChangeAspect="1" noMove="1" noResize="1" noEditPoints="1" noAdjustHandles="1" noChangeArrowheads="1" noChangeShapeType="1" noTextEdit="1"/>
              </p:cNvSpPr>
              <p:nvPr/>
            </p:nvSpPr>
            <p:spPr>
              <a:xfrm>
                <a:off x="1907704" y="2569815"/>
                <a:ext cx="5526360" cy="2064348"/>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Line 3"/>
          <p:cNvSpPr>
            <a:spLocks noChangeShapeType="1"/>
          </p:cNvSpPr>
          <p:nvPr/>
        </p:nvSpPr>
        <p:spPr bwMode="auto">
          <a:xfrm>
            <a:off x="2089374" y="3796929"/>
            <a:ext cx="5068846" cy="0"/>
          </a:xfrm>
          <a:prstGeom prst="line">
            <a:avLst/>
          </a:prstGeom>
          <a:noFill/>
          <a:ln w="57150">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4" name="Freeform 4"/>
          <p:cNvSpPr>
            <a:spLocks/>
          </p:cNvSpPr>
          <p:nvPr/>
        </p:nvSpPr>
        <p:spPr bwMode="auto">
          <a:xfrm>
            <a:off x="2735928" y="1970383"/>
            <a:ext cx="3737635" cy="1903942"/>
          </a:xfrm>
          <a:custGeom>
            <a:avLst/>
            <a:gdLst/>
            <a:ahLst/>
            <a:cxnLst>
              <a:cxn ang="0">
                <a:pos x="0" y="1489"/>
              </a:cxn>
              <a:cxn ang="0">
                <a:pos x="500" y="1315"/>
              </a:cxn>
              <a:cxn ang="0">
                <a:pos x="1568" y="5"/>
              </a:cxn>
              <a:cxn ang="0">
                <a:pos x="2677" y="1345"/>
              </a:cxn>
              <a:cxn ang="0">
                <a:pos x="3139" y="1531"/>
              </a:cxn>
            </a:cxnLst>
            <a:rect l="0" t="0" r="r" b="b"/>
            <a:pathLst>
              <a:path w="3139" h="1599">
                <a:moveTo>
                  <a:pt x="0" y="1489"/>
                </a:moveTo>
                <a:cubicBezTo>
                  <a:pt x="83" y="1460"/>
                  <a:pt x="239" y="1562"/>
                  <a:pt x="500" y="1315"/>
                </a:cubicBezTo>
                <a:cubicBezTo>
                  <a:pt x="761" y="1068"/>
                  <a:pt x="1205" y="0"/>
                  <a:pt x="1568" y="5"/>
                </a:cubicBezTo>
                <a:cubicBezTo>
                  <a:pt x="1931" y="10"/>
                  <a:pt x="2415" y="1091"/>
                  <a:pt x="2677" y="1345"/>
                </a:cubicBezTo>
                <a:cubicBezTo>
                  <a:pt x="2939" y="1599"/>
                  <a:pt x="3043" y="1492"/>
                  <a:pt x="3139" y="1531"/>
                </a:cubicBezTo>
              </a:path>
            </a:pathLst>
          </a:custGeom>
          <a:solidFill>
            <a:srgbClr val="FFCCCC"/>
          </a:solidFill>
          <a:ln w="9525">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5" name="Line 5"/>
          <p:cNvSpPr>
            <a:spLocks noChangeShapeType="1"/>
          </p:cNvSpPr>
          <p:nvPr/>
        </p:nvSpPr>
        <p:spPr bwMode="auto">
          <a:xfrm flipH="1">
            <a:off x="4588670" y="1922755"/>
            <a:ext cx="2382" cy="1874175"/>
          </a:xfrm>
          <a:prstGeom prst="line">
            <a:avLst/>
          </a:prstGeom>
          <a:noFill/>
          <a:ln w="9525" cap="rnd">
            <a:solidFill>
              <a:schemeClr val="tx1"/>
            </a:solidFill>
            <a:prstDash val="sysDot"/>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6" name="Line 6"/>
          <p:cNvSpPr>
            <a:spLocks noChangeShapeType="1"/>
          </p:cNvSpPr>
          <p:nvPr/>
        </p:nvSpPr>
        <p:spPr bwMode="auto">
          <a:xfrm>
            <a:off x="5718653" y="3325409"/>
            <a:ext cx="0" cy="422701"/>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8" name="Freeform 8"/>
          <p:cNvSpPr>
            <a:spLocks/>
          </p:cNvSpPr>
          <p:nvPr/>
        </p:nvSpPr>
        <p:spPr bwMode="auto">
          <a:xfrm>
            <a:off x="2718068" y="3275400"/>
            <a:ext cx="832305" cy="550107"/>
          </a:xfrm>
          <a:custGeom>
            <a:avLst/>
            <a:gdLst/>
            <a:ahLst/>
            <a:cxnLst>
              <a:cxn ang="0">
                <a:pos x="665" y="26"/>
              </a:cxn>
              <a:cxn ang="0">
                <a:pos x="684" y="0"/>
              </a:cxn>
              <a:cxn ang="0">
                <a:pos x="689" y="398"/>
              </a:cxn>
              <a:cxn ang="0">
                <a:pos x="686" y="386"/>
              </a:cxn>
              <a:cxn ang="0">
                <a:pos x="687" y="248"/>
              </a:cxn>
              <a:cxn ang="0">
                <a:pos x="683" y="392"/>
              </a:cxn>
              <a:cxn ang="0">
                <a:pos x="688" y="401"/>
              </a:cxn>
              <a:cxn ang="0">
                <a:pos x="683" y="396"/>
              </a:cxn>
              <a:cxn ang="0">
                <a:pos x="690" y="417"/>
              </a:cxn>
              <a:cxn ang="0">
                <a:pos x="683" y="401"/>
              </a:cxn>
              <a:cxn ang="0">
                <a:pos x="688" y="419"/>
              </a:cxn>
              <a:cxn ang="0">
                <a:pos x="625" y="419"/>
              </a:cxn>
              <a:cxn ang="0">
                <a:pos x="686" y="413"/>
              </a:cxn>
              <a:cxn ang="0">
                <a:pos x="690" y="425"/>
              </a:cxn>
              <a:cxn ang="0">
                <a:pos x="681" y="410"/>
              </a:cxn>
              <a:cxn ang="0">
                <a:pos x="584" y="419"/>
              </a:cxn>
              <a:cxn ang="0">
                <a:pos x="261" y="422"/>
              </a:cxn>
              <a:cxn ang="0">
                <a:pos x="27" y="417"/>
              </a:cxn>
              <a:cxn ang="0">
                <a:pos x="23" y="392"/>
              </a:cxn>
              <a:cxn ang="0">
                <a:pos x="154" y="393"/>
              </a:cxn>
              <a:cxn ang="0">
                <a:pos x="170" y="391"/>
              </a:cxn>
              <a:cxn ang="0">
                <a:pos x="230" y="389"/>
              </a:cxn>
              <a:cxn ang="0">
                <a:pos x="211" y="392"/>
              </a:cxn>
              <a:cxn ang="0">
                <a:pos x="239" y="388"/>
              </a:cxn>
              <a:cxn ang="0">
                <a:pos x="260" y="377"/>
              </a:cxn>
              <a:cxn ang="0">
                <a:pos x="333" y="353"/>
              </a:cxn>
              <a:cxn ang="0">
                <a:pos x="387" y="321"/>
              </a:cxn>
              <a:cxn ang="0">
                <a:pos x="467" y="266"/>
              </a:cxn>
              <a:cxn ang="0">
                <a:pos x="470" y="263"/>
              </a:cxn>
              <a:cxn ang="0">
                <a:pos x="501" y="234"/>
              </a:cxn>
              <a:cxn ang="0">
                <a:pos x="542" y="194"/>
              </a:cxn>
              <a:cxn ang="0">
                <a:pos x="573" y="156"/>
              </a:cxn>
              <a:cxn ang="0">
                <a:pos x="645" y="56"/>
              </a:cxn>
            </a:cxnLst>
            <a:rect l="0" t="0" r="r" b="b"/>
            <a:pathLst>
              <a:path w="699" h="462">
                <a:moveTo>
                  <a:pt x="665" y="26"/>
                </a:moveTo>
                <a:cubicBezTo>
                  <a:pt x="662" y="41"/>
                  <a:pt x="684" y="0"/>
                  <a:pt x="684" y="0"/>
                </a:cubicBezTo>
                <a:cubicBezTo>
                  <a:pt x="681" y="12"/>
                  <a:pt x="689" y="334"/>
                  <a:pt x="689" y="398"/>
                </a:cubicBezTo>
                <a:cubicBezTo>
                  <a:pt x="689" y="462"/>
                  <a:pt x="686" y="411"/>
                  <a:pt x="686" y="386"/>
                </a:cubicBezTo>
                <a:cubicBezTo>
                  <a:pt x="686" y="361"/>
                  <a:pt x="687" y="247"/>
                  <a:pt x="687" y="248"/>
                </a:cubicBezTo>
                <a:cubicBezTo>
                  <a:pt x="687" y="249"/>
                  <a:pt x="683" y="367"/>
                  <a:pt x="683" y="392"/>
                </a:cubicBezTo>
                <a:cubicBezTo>
                  <a:pt x="683" y="417"/>
                  <a:pt x="688" y="400"/>
                  <a:pt x="688" y="401"/>
                </a:cubicBezTo>
                <a:cubicBezTo>
                  <a:pt x="688" y="402"/>
                  <a:pt x="683" y="393"/>
                  <a:pt x="683" y="396"/>
                </a:cubicBezTo>
                <a:cubicBezTo>
                  <a:pt x="683" y="399"/>
                  <a:pt x="690" y="416"/>
                  <a:pt x="690" y="417"/>
                </a:cubicBezTo>
                <a:cubicBezTo>
                  <a:pt x="690" y="418"/>
                  <a:pt x="683" y="401"/>
                  <a:pt x="683" y="401"/>
                </a:cubicBezTo>
                <a:cubicBezTo>
                  <a:pt x="683" y="401"/>
                  <a:pt x="698" y="416"/>
                  <a:pt x="688" y="419"/>
                </a:cubicBezTo>
                <a:cubicBezTo>
                  <a:pt x="678" y="422"/>
                  <a:pt x="625" y="418"/>
                  <a:pt x="625" y="419"/>
                </a:cubicBezTo>
                <a:cubicBezTo>
                  <a:pt x="625" y="420"/>
                  <a:pt x="675" y="412"/>
                  <a:pt x="686" y="413"/>
                </a:cubicBezTo>
                <a:cubicBezTo>
                  <a:pt x="697" y="414"/>
                  <a:pt x="691" y="425"/>
                  <a:pt x="690" y="425"/>
                </a:cubicBezTo>
                <a:cubicBezTo>
                  <a:pt x="689" y="425"/>
                  <a:pt x="699" y="411"/>
                  <a:pt x="681" y="410"/>
                </a:cubicBezTo>
                <a:cubicBezTo>
                  <a:pt x="687" y="413"/>
                  <a:pt x="654" y="417"/>
                  <a:pt x="584" y="419"/>
                </a:cubicBezTo>
                <a:cubicBezTo>
                  <a:pt x="514" y="421"/>
                  <a:pt x="354" y="422"/>
                  <a:pt x="261" y="422"/>
                </a:cubicBezTo>
                <a:cubicBezTo>
                  <a:pt x="267" y="422"/>
                  <a:pt x="81" y="420"/>
                  <a:pt x="27" y="417"/>
                </a:cubicBezTo>
                <a:cubicBezTo>
                  <a:pt x="0" y="417"/>
                  <a:pt x="2" y="396"/>
                  <a:pt x="23" y="392"/>
                </a:cubicBezTo>
                <a:cubicBezTo>
                  <a:pt x="44" y="388"/>
                  <a:pt x="130" y="393"/>
                  <a:pt x="154" y="393"/>
                </a:cubicBezTo>
                <a:cubicBezTo>
                  <a:pt x="172" y="389"/>
                  <a:pt x="157" y="392"/>
                  <a:pt x="170" y="391"/>
                </a:cubicBezTo>
                <a:cubicBezTo>
                  <a:pt x="183" y="390"/>
                  <a:pt x="223" y="389"/>
                  <a:pt x="230" y="389"/>
                </a:cubicBezTo>
                <a:cubicBezTo>
                  <a:pt x="237" y="389"/>
                  <a:pt x="210" y="392"/>
                  <a:pt x="211" y="392"/>
                </a:cubicBezTo>
                <a:cubicBezTo>
                  <a:pt x="218" y="389"/>
                  <a:pt x="239" y="388"/>
                  <a:pt x="239" y="388"/>
                </a:cubicBezTo>
                <a:cubicBezTo>
                  <a:pt x="245" y="386"/>
                  <a:pt x="244" y="381"/>
                  <a:pt x="260" y="377"/>
                </a:cubicBezTo>
                <a:cubicBezTo>
                  <a:pt x="276" y="371"/>
                  <a:pt x="312" y="362"/>
                  <a:pt x="333" y="353"/>
                </a:cubicBezTo>
                <a:cubicBezTo>
                  <a:pt x="350" y="340"/>
                  <a:pt x="390" y="321"/>
                  <a:pt x="387" y="321"/>
                </a:cubicBezTo>
                <a:cubicBezTo>
                  <a:pt x="390" y="320"/>
                  <a:pt x="466" y="272"/>
                  <a:pt x="467" y="266"/>
                </a:cubicBezTo>
                <a:cubicBezTo>
                  <a:pt x="468" y="263"/>
                  <a:pt x="466" y="269"/>
                  <a:pt x="470" y="263"/>
                </a:cubicBezTo>
                <a:cubicBezTo>
                  <a:pt x="467" y="260"/>
                  <a:pt x="484" y="250"/>
                  <a:pt x="501" y="234"/>
                </a:cubicBezTo>
                <a:cubicBezTo>
                  <a:pt x="515" y="221"/>
                  <a:pt x="527" y="206"/>
                  <a:pt x="542" y="194"/>
                </a:cubicBezTo>
                <a:cubicBezTo>
                  <a:pt x="552" y="185"/>
                  <a:pt x="564" y="166"/>
                  <a:pt x="573" y="156"/>
                </a:cubicBezTo>
                <a:cubicBezTo>
                  <a:pt x="591" y="132"/>
                  <a:pt x="642" y="74"/>
                  <a:pt x="645" y="56"/>
                </a:cubicBezTo>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9" name="Freeform 9"/>
          <p:cNvSpPr>
            <a:spLocks/>
          </p:cNvSpPr>
          <p:nvPr/>
        </p:nvSpPr>
        <p:spPr bwMode="auto">
          <a:xfrm>
            <a:off x="5700792" y="3282544"/>
            <a:ext cx="819208" cy="503669"/>
          </a:xfrm>
          <a:custGeom>
            <a:avLst/>
            <a:gdLst/>
            <a:ahLst/>
            <a:cxnLst>
              <a:cxn ang="0">
                <a:pos x="0" y="0"/>
              </a:cxn>
              <a:cxn ang="0">
                <a:pos x="14" y="173"/>
              </a:cxn>
              <a:cxn ang="0">
                <a:pos x="6" y="405"/>
              </a:cxn>
              <a:cxn ang="0">
                <a:pos x="126" y="408"/>
              </a:cxn>
              <a:cxn ang="0">
                <a:pos x="633" y="408"/>
              </a:cxn>
              <a:cxn ang="0">
                <a:pos x="456" y="396"/>
              </a:cxn>
              <a:cxn ang="0">
                <a:pos x="402" y="384"/>
              </a:cxn>
              <a:cxn ang="0">
                <a:pos x="384" y="381"/>
              </a:cxn>
              <a:cxn ang="0">
                <a:pos x="384" y="375"/>
              </a:cxn>
              <a:cxn ang="0">
                <a:pos x="372" y="375"/>
              </a:cxn>
              <a:cxn ang="0">
                <a:pos x="378" y="378"/>
              </a:cxn>
              <a:cxn ang="0">
                <a:pos x="348" y="363"/>
              </a:cxn>
              <a:cxn ang="0">
                <a:pos x="327" y="348"/>
              </a:cxn>
              <a:cxn ang="0">
                <a:pos x="270" y="318"/>
              </a:cxn>
              <a:cxn ang="0">
                <a:pos x="204" y="258"/>
              </a:cxn>
              <a:cxn ang="0">
                <a:pos x="177" y="234"/>
              </a:cxn>
              <a:cxn ang="0">
                <a:pos x="150" y="204"/>
              </a:cxn>
              <a:cxn ang="0">
                <a:pos x="120" y="174"/>
              </a:cxn>
              <a:cxn ang="0">
                <a:pos x="60" y="84"/>
              </a:cxn>
              <a:cxn ang="0">
                <a:pos x="0" y="0"/>
              </a:cxn>
            </a:cxnLst>
            <a:rect l="0" t="0" r="r" b="b"/>
            <a:pathLst>
              <a:path w="688" h="423">
                <a:moveTo>
                  <a:pt x="0" y="0"/>
                </a:moveTo>
                <a:cubicBezTo>
                  <a:pt x="6" y="45"/>
                  <a:pt x="8" y="130"/>
                  <a:pt x="14" y="173"/>
                </a:cubicBezTo>
                <a:cubicBezTo>
                  <a:pt x="13" y="252"/>
                  <a:pt x="6" y="423"/>
                  <a:pt x="6" y="405"/>
                </a:cubicBezTo>
                <a:cubicBezTo>
                  <a:pt x="9" y="405"/>
                  <a:pt x="57" y="408"/>
                  <a:pt x="126" y="408"/>
                </a:cubicBezTo>
                <a:cubicBezTo>
                  <a:pt x="222" y="408"/>
                  <a:pt x="590" y="409"/>
                  <a:pt x="633" y="408"/>
                </a:cubicBezTo>
                <a:cubicBezTo>
                  <a:pt x="688" y="406"/>
                  <a:pt x="494" y="400"/>
                  <a:pt x="456" y="396"/>
                </a:cubicBezTo>
                <a:cubicBezTo>
                  <a:pt x="418" y="392"/>
                  <a:pt x="414" y="386"/>
                  <a:pt x="402" y="384"/>
                </a:cubicBezTo>
                <a:cubicBezTo>
                  <a:pt x="390" y="382"/>
                  <a:pt x="387" y="383"/>
                  <a:pt x="384" y="381"/>
                </a:cubicBezTo>
                <a:cubicBezTo>
                  <a:pt x="381" y="379"/>
                  <a:pt x="386" y="376"/>
                  <a:pt x="384" y="375"/>
                </a:cubicBezTo>
                <a:cubicBezTo>
                  <a:pt x="382" y="374"/>
                  <a:pt x="378" y="375"/>
                  <a:pt x="372" y="375"/>
                </a:cubicBezTo>
                <a:cubicBezTo>
                  <a:pt x="381" y="372"/>
                  <a:pt x="375" y="372"/>
                  <a:pt x="378" y="378"/>
                </a:cubicBezTo>
                <a:cubicBezTo>
                  <a:pt x="365" y="372"/>
                  <a:pt x="342" y="357"/>
                  <a:pt x="348" y="363"/>
                </a:cubicBezTo>
                <a:cubicBezTo>
                  <a:pt x="339" y="358"/>
                  <a:pt x="327" y="348"/>
                  <a:pt x="327" y="348"/>
                </a:cubicBezTo>
                <a:cubicBezTo>
                  <a:pt x="311" y="335"/>
                  <a:pt x="300" y="339"/>
                  <a:pt x="270" y="318"/>
                </a:cubicBezTo>
                <a:cubicBezTo>
                  <a:pt x="301" y="333"/>
                  <a:pt x="230" y="276"/>
                  <a:pt x="204" y="258"/>
                </a:cubicBezTo>
                <a:cubicBezTo>
                  <a:pt x="192" y="246"/>
                  <a:pt x="198" y="253"/>
                  <a:pt x="177" y="234"/>
                </a:cubicBezTo>
                <a:cubicBezTo>
                  <a:pt x="168" y="246"/>
                  <a:pt x="159" y="214"/>
                  <a:pt x="150" y="204"/>
                </a:cubicBezTo>
                <a:cubicBezTo>
                  <a:pt x="141" y="194"/>
                  <a:pt x="135" y="194"/>
                  <a:pt x="120" y="174"/>
                </a:cubicBezTo>
                <a:cubicBezTo>
                  <a:pt x="105" y="154"/>
                  <a:pt x="80" y="113"/>
                  <a:pt x="60" y="84"/>
                </a:cubicBezTo>
                <a:cubicBezTo>
                  <a:pt x="51" y="84"/>
                  <a:pt x="0" y="6"/>
                  <a:pt x="0" y="0"/>
                </a:cubicBezTo>
                <a:close/>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70" name="Text Box 10"/>
          <p:cNvSpPr txBox="1">
            <a:spLocks noChangeArrowheads="1"/>
          </p:cNvSpPr>
          <p:nvPr/>
        </p:nvSpPr>
        <p:spPr bwMode="auto">
          <a:xfrm>
            <a:off x="5968702" y="2647895"/>
            <a:ext cx="1689615" cy="276999"/>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latin typeface="Tw Cen MT" pitchFamily="34" charset="0"/>
                <a:sym typeface="Symbol" pitchFamily="18" charset="2"/>
              </a:rPr>
              <a:t>/2= 0.025</a:t>
            </a:r>
          </a:p>
        </p:txBody>
      </p:sp>
      <p:sp>
        <p:nvSpPr>
          <p:cNvPr id="40971" name="Line 11"/>
          <p:cNvSpPr>
            <a:spLocks noChangeShapeType="1"/>
          </p:cNvSpPr>
          <p:nvPr/>
        </p:nvSpPr>
        <p:spPr bwMode="auto">
          <a:xfrm flipH="1">
            <a:off x="6031809" y="3494490"/>
            <a:ext cx="125025" cy="169081"/>
          </a:xfrm>
          <a:prstGeom prst="line">
            <a:avLst/>
          </a:prstGeom>
          <a:noFill/>
          <a:ln w="9525">
            <a:solidFill>
              <a:schemeClr val="tx1"/>
            </a:solidFill>
            <a:round/>
            <a:headEnd/>
            <a:tailEnd type="triangle" w="med" len="me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72" name="Text Box 12"/>
          <p:cNvSpPr txBox="1">
            <a:spLocks noChangeArrowheads="1"/>
          </p:cNvSpPr>
          <p:nvPr/>
        </p:nvSpPr>
        <p:spPr bwMode="auto">
          <a:xfrm>
            <a:off x="1714300" y="2647895"/>
            <a:ext cx="1689616" cy="276999"/>
          </a:xfrm>
          <a:prstGeom prst="rect">
            <a:avLst/>
          </a:prstGeom>
          <a:noFill/>
          <a:ln w="9525">
            <a:noFill/>
            <a:miter lim="800000"/>
            <a:headEnd/>
            <a:tailEnd/>
          </a:ln>
          <a:effectLst/>
        </p:spPr>
        <p:txBody>
          <a:bodyPr>
            <a:spAutoFit/>
          </a:bodyPr>
          <a:lstStyle/>
          <a:p>
            <a:pPr algn="r" rtl="0" eaLnBrk="0" fontAlgn="base" hangingPunct="0">
              <a:spcBef>
                <a:spcPct val="50000"/>
              </a:spcBef>
              <a:spcAft>
                <a:spcPct val="0"/>
              </a:spcAft>
            </a:pPr>
            <a:r>
              <a:rPr lang="es-ES_tradnl" sz="1200" b="1" dirty="0">
                <a:latin typeface="Tw Cen MT" pitchFamily="34" charset="0"/>
                <a:sym typeface="Symbol" pitchFamily="18" charset="2"/>
              </a:rPr>
              <a:t>- /2= 0.025 </a:t>
            </a:r>
          </a:p>
        </p:txBody>
      </p:sp>
      <p:sp>
        <p:nvSpPr>
          <p:cNvPr id="40974" name="Text Box 14"/>
          <p:cNvSpPr txBox="1">
            <a:spLocks noChangeArrowheads="1"/>
          </p:cNvSpPr>
          <p:nvPr/>
        </p:nvSpPr>
        <p:spPr bwMode="auto">
          <a:xfrm>
            <a:off x="4050054" y="2369067"/>
            <a:ext cx="1189518" cy="1292662"/>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200" b="1" dirty="0">
                <a:latin typeface="Tw Cen MT" pitchFamily="34" charset="0"/>
              </a:rPr>
              <a:t>Área donde se encuentra el parámetro con </a:t>
            </a:r>
            <a:r>
              <a:rPr lang="es-ES_tradnl" sz="1200" b="1" dirty="0" err="1">
                <a:latin typeface="Tw Cen MT" pitchFamily="34" charset="0"/>
              </a:rPr>
              <a:t>prob</a:t>
            </a:r>
            <a:r>
              <a:rPr lang="es-ES_tradnl" sz="1200" b="1" dirty="0">
                <a:latin typeface="Tw Cen MT" pitchFamily="34" charset="0"/>
              </a:rPr>
              <a:t> =</a:t>
            </a:r>
          </a:p>
          <a:p>
            <a:pPr algn="ctr" rtl="0" eaLnBrk="0" fontAlgn="base" hangingPunct="0">
              <a:spcBef>
                <a:spcPct val="50000"/>
              </a:spcBef>
              <a:spcAft>
                <a:spcPct val="0"/>
              </a:spcAft>
            </a:pPr>
            <a:r>
              <a:rPr lang="es-ES_tradnl" sz="1200" b="1" dirty="0">
                <a:latin typeface="Tw Cen MT" pitchFamily="34" charset="0"/>
              </a:rPr>
              <a:t>190% o 95% o 99%</a:t>
            </a:r>
          </a:p>
        </p:txBody>
      </p:sp>
      <p:sp>
        <p:nvSpPr>
          <p:cNvPr id="40975" name="Text Box 15"/>
          <p:cNvSpPr txBox="1">
            <a:spLocks noChangeArrowheads="1"/>
          </p:cNvSpPr>
          <p:nvPr/>
        </p:nvSpPr>
        <p:spPr bwMode="auto">
          <a:xfrm>
            <a:off x="5593629" y="4086271"/>
            <a:ext cx="688229" cy="1107996"/>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latin typeface="Tw Cen MT" pitchFamily="34" charset="0"/>
              </a:rPr>
              <a:t>Z</a:t>
            </a:r>
          </a:p>
          <a:p>
            <a:pPr algn="l" rtl="0" eaLnBrk="0" fontAlgn="base" hangingPunct="0">
              <a:spcBef>
                <a:spcPct val="50000"/>
              </a:spcBef>
              <a:spcAft>
                <a:spcPct val="0"/>
              </a:spcAft>
            </a:pPr>
            <a:r>
              <a:rPr lang="es-ES_tradnl" sz="1200" b="1" dirty="0">
                <a:latin typeface="Tw Cen MT" pitchFamily="34" charset="0"/>
              </a:rPr>
              <a:t>t</a:t>
            </a:r>
          </a:p>
          <a:p>
            <a:pPr algn="l" rtl="0" eaLnBrk="0" fontAlgn="base" hangingPunct="0">
              <a:spcBef>
                <a:spcPct val="50000"/>
              </a:spcBef>
              <a:spcAft>
                <a:spcPct val="0"/>
              </a:spcAft>
            </a:pPr>
            <a:r>
              <a:rPr lang="es-ES_tradnl" sz="1200" b="1" dirty="0">
                <a:latin typeface="Tw Cen MT" pitchFamily="34" charset="0"/>
              </a:rPr>
              <a:t>F</a:t>
            </a:r>
          </a:p>
          <a:p>
            <a:pPr algn="l" rtl="0" eaLnBrk="0" fontAlgn="base" hangingPunct="0">
              <a:spcBef>
                <a:spcPct val="50000"/>
              </a:spcBef>
              <a:spcAft>
                <a:spcPct val="0"/>
              </a:spcAft>
            </a:pPr>
            <a:r>
              <a:rPr lang="es-ES_tradnl" sz="1200" b="1" dirty="0">
                <a:latin typeface="Tw Cen MT" pitchFamily="34" charset="0"/>
              </a:rPr>
              <a:t>x</a:t>
            </a:r>
            <a:r>
              <a:rPr lang="es-ES_tradnl" sz="1200" b="1" baseline="30000" dirty="0">
                <a:latin typeface="Tw Cen MT" pitchFamily="34" charset="0"/>
              </a:rPr>
              <a:t>2</a:t>
            </a:r>
            <a:endParaRPr lang="es-ES_tradnl" sz="1200" b="1" dirty="0">
              <a:latin typeface="Tw Cen MT" pitchFamily="34" charset="0"/>
            </a:endParaRPr>
          </a:p>
        </p:txBody>
      </p:sp>
      <p:sp>
        <p:nvSpPr>
          <p:cNvPr id="40977" name="Text Box 17"/>
          <p:cNvSpPr txBox="1">
            <a:spLocks noChangeArrowheads="1"/>
          </p:cNvSpPr>
          <p:nvPr/>
        </p:nvSpPr>
        <p:spPr bwMode="auto">
          <a:xfrm>
            <a:off x="3326944" y="1504413"/>
            <a:ext cx="2773161" cy="344261"/>
          </a:xfrm>
          <a:prstGeom prst="rect">
            <a:avLst/>
          </a:prstGeom>
          <a:noFill/>
          <a:ln w="9525">
            <a:noFill/>
            <a:miter lim="800000"/>
            <a:headEnd/>
            <a:tailEnd/>
          </a:ln>
          <a:effectLst/>
        </p:spPr>
        <p:txBody>
          <a:bodyPr wrap="square">
            <a:spAutoFit/>
          </a:bodyPr>
          <a:lstStyle/>
          <a:p>
            <a:pPr algn="ctr" rtl="0" eaLnBrk="0" fontAlgn="base" hangingPunct="0">
              <a:spcBef>
                <a:spcPct val="50000"/>
              </a:spcBef>
              <a:spcAft>
                <a:spcPct val="0"/>
              </a:spcAft>
            </a:pPr>
            <a:r>
              <a:rPr lang="es-ES_tradnl" sz="1637" b="1" dirty="0">
                <a:solidFill>
                  <a:srgbClr val="0061A9"/>
                </a:solidFill>
              </a:rPr>
              <a:t>Grado de confianza</a:t>
            </a:r>
          </a:p>
        </p:txBody>
      </p:sp>
      <p:sp>
        <p:nvSpPr>
          <p:cNvPr id="40979" name="Text Box 19"/>
          <p:cNvSpPr txBox="1">
            <a:spLocks noChangeArrowheads="1"/>
          </p:cNvSpPr>
          <p:nvPr/>
        </p:nvSpPr>
        <p:spPr bwMode="auto">
          <a:xfrm>
            <a:off x="6058004" y="2343074"/>
            <a:ext cx="1257388" cy="323165"/>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500" b="1">
                <a:latin typeface="Times New Roman" pitchFamily="18" charset="0"/>
              </a:rPr>
              <a:t>Significación</a:t>
            </a:r>
          </a:p>
        </p:txBody>
      </p:sp>
      <p:sp>
        <p:nvSpPr>
          <p:cNvPr id="40980" name="Text Box 20"/>
          <p:cNvSpPr txBox="1">
            <a:spLocks noChangeArrowheads="1"/>
          </p:cNvSpPr>
          <p:nvPr/>
        </p:nvSpPr>
        <p:spPr bwMode="auto">
          <a:xfrm>
            <a:off x="1517811" y="4339899"/>
            <a:ext cx="3886473" cy="553998"/>
          </a:xfrm>
          <a:prstGeom prst="rect">
            <a:avLst/>
          </a:prstGeom>
          <a:noFill/>
          <a:ln w="9525">
            <a:noFill/>
            <a:miter lim="800000"/>
            <a:headEnd/>
            <a:tailEnd/>
          </a:ln>
          <a:effectLst/>
        </p:spPr>
        <p:txBody>
          <a:bodyPr>
            <a:spAutoFit/>
          </a:bodyPr>
          <a:lstStyle/>
          <a:p>
            <a:pPr algn="l" rtl="0" eaLnBrk="0" fontAlgn="base" hangingPunct="0">
              <a:spcBef>
                <a:spcPct val="0"/>
              </a:spcBef>
              <a:spcAft>
                <a:spcPct val="0"/>
              </a:spcAft>
              <a:buFont typeface="Symbol" pitchFamily="18" charset="2"/>
              <a:buNone/>
            </a:pPr>
            <a:r>
              <a:rPr lang="es-PE" sz="1500" b="1" dirty="0"/>
              <a:t>Grado de confianza :</a:t>
            </a:r>
            <a:r>
              <a:rPr lang="es-PE" sz="1500" b="1" u="sng" dirty="0"/>
              <a:t> 90%      95%      99% </a:t>
            </a:r>
          </a:p>
          <a:p>
            <a:pPr algn="l" rtl="0" eaLnBrk="0" fontAlgn="base" hangingPunct="0">
              <a:spcBef>
                <a:spcPct val="0"/>
              </a:spcBef>
              <a:spcAft>
                <a:spcPct val="0"/>
              </a:spcAft>
            </a:pPr>
            <a:r>
              <a:rPr lang="es-PE" sz="1500" b="1" dirty="0"/>
              <a:t>                        z</a:t>
            </a:r>
            <a:r>
              <a:rPr lang="es-PE" sz="1500" b="1" baseline="-25000" dirty="0">
                <a:sym typeface="Symbol" pitchFamily="18" charset="2"/>
              </a:rPr>
              <a:t></a:t>
            </a:r>
            <a:r>
              <a:rPr lang="es-PE" sz="1500" b="1" baseline="-25000" dirty="0"/>
              <a:t>/2</a:t>
            </a:r>
            <a:r>
              <a:rPr lang="es-PE" sz="1500" b="1" dirty="0"/>
              <a:t>     : 1.64     1.96       2.58</a:t>
            </a:r>
            <a:endParaRPr lang="es-ES_tradnl" sz="1500" dirty="0"/>
          </a:p>
        </p:txBody>
      </p:sp>
      <p:sp>
        <p:nvSpPr>
          <p:cNvPr id="147458" name="AutoShape 2"/>
          <p:cNvSpPr>
            <a:spLocks noChangeArrowheads="1"/>
          </p:cNvSpPr>
          <p:nvPr/>
        </p:nvSpPr>
        <p:spPr bwMode="auto">
          <a:xfrm>
            <a:off x="6462846" y="4563746"/>
            <a:ext cx="1565538" cy="646331"/>
          </a:xfrm>
          <a:prstGeom prst="wedgeRectCallout">
            <a:avLst>
              <a:gd name="adj1" fmla="val -106949"/>
              <a:gd name="adj2" fmla="val -75380"/>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l" rtl="0" eaLnBrk="0" fontAlgn="base" hangingPunct="0">
              <a:spcBef>
                <a:spcPct val="50000"/>
              </a:spcBef>
              <a:spcAft>
                <a:spcPct val="0"/>
              </a:spcAft>
            </a:pPr>
            <a:r>
              <a:rPr lang="es-ES" dirty="0">
                <a:solidFill>
                  <a:schemeClr val="tx1"/>
                </a:solidFill>
                <a:latin typeface="Times New Roman" pitchFamily="18" charset="0"/>
              </a:rPr>
              <a:t>Estadísticos de prueba</a:t>
            </a:r>
          </a:p>
        </p:txBody>
      </p:sp>
    </p:spTree>
    <p:extLst>
      <p:ext uri="{BB962C8B-B14F-4D97-AF65-F5344CB8AC3E}">
        <p14:creationId xmlns:p14="http://schemas.microsoft.com/office/powerpoint/2010/main" val="256992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MX" dirty="0"/>
              <a:t>Nivel de Confianza</a:t>
            </a:r>
            <a:endParaRPr lang="es-ES" dirty="0"/>
          </a:p>
        </p:txBody>
      </p:sp>
      <p:sp>
        <p:nvSpPr>
          <p:cNvPr id="24579" name="Rectangle 3"/>
          <p:cNvSpPr>
            <a:spLocks noGrp="1" noChangeArrowheads="1"/>
          </p:cNvSpPr>
          <p:nvPr>
            <p:ph idx="1"/>
          </p:nvPr>
        </p:nvSpPr>
        <p:spPr/>
        <p:txBody>
          <a:bodyPr/>
          <a:lstStyle/>
          <a:p>
            <a:pPr marL="571500" indent="-342900">
              <a:lnSpc>
                <a:spcPct val="90000"/>
              </a:lnSpc>
            </a:pPr>
            <a:r>
              <a:rPr lang="es-ES" dirty="0"/>
              <a:t>La probabilidad de que el verdadero valor del parámetro se encuentre en el intervalo construido se denomina </a:t>
            </a:r>
            <a:r>
              <a:rPr lang="es-ES" b="1" dirty="0"/>
              <a:t>nivel de confianza</a:t>
            </a:r>
            <a:r>
              <a:rPr lang="es-ES" dirty="0"/>
              <a:t>, y se denota 1- </a:t>
            </a:r>
            <a:r>
              <a:rPr lang="es-ES" dirty="0">
                <a:latin typeface="Symbol" panose="05050102010706020507" pitchFamily="18" charset="2"/>
              </a:rPr>
              <a:t>a</a:t>
            </a:r>
            <a:r>
              <a:rPr lang="es-ES" dirty="0"/>
              <a:t>. La probabilidad de equivocarnos se llama </a:t>
            </a:r>
            <a:r>
              <a:rPr lang="es-ES" b="1" dirty="0"/>
              <a:t>nivel de significancia</a:t>
            </a:r>
            <a:r>
              <a:rPr lang="es-ES" dirty="0"/>
              <a:t> y se simboliza </a:t>
            </a:r>
            <a:r>
              <a:rPr lang="es-ES" dirty="0">
                <a:latin typeface="Symbol" panose="05050102010706020507" pitchFamily="18" charset="2"/>
              </a:rPr>
              <a:t>a</a:t>
            </a:r>
          </a:p>
          <a:p>
            <a:pPr marL="571500" indent="-342900">
              <a:lnSpc>
                <a:spcPct val="90000"/>
              </a:lnSpc>
            </a:pPr>
            <a:endParaRPr lang="es-ES" dirty="0">
              <a:latin typeface="Symbol" panose="05050102010706020507" pitchFamily="18" charset="2"/>
            </a:endParaRPr>
          </a:p>
          <a:p>
            <a:pPr marL="571500" indent="-342900">
              <a:lnSpc>
                <a:spcPct val="90000"/>
              </a:lnSpc>
            </a:pPr>
            <a:r>
              <a:rPr lang="es-ES" dirty="0"/>
              <a:t>Generalmente se construyen intervalos con confianza 1- </a:t>
            </a:r>
            <a:r>
              <a:rPr lang="es-ES" dirty="0">
                <a:latin typeface="Symbol" panose="05050102010706020507" pitchFamily="18" charset="2"/>
              </a:rPr>
              <a:t>a </a:t>
            </a:r>
            <a:r>
              <a:rPr lang="es-ES" dirty="0"/>
              <a:t>=95% </a:t>
            </a:r>
            <a:br>
              <a:rPr lang="es-ES" dirty="0"/>
            </a:br>
            <a:r>
              <a:rPr lang="es-ES" dirty="0"/>
              <a:t>(o significancia </a:t>
            </a:r>
            <a:r>
              <a:rPr lang="es-ES" dirty="0">
                <a:latin typeface="Symbol" panose="05050102010706020507" pitchFamily="18" charset="2"/>
              </a:rPr>
              <a:t>a</a:t>
            </a:r>
            <a:r>
              <a:rPr lang="es-ES" dirty="0"/>
              <a:t>=5%)</a:t>
            </a:r>
          </a:p>
          <a:p>
            <a:pPr marL="571500" indent="-342900">
              <a:lnSpc>
                <a:spcPct val="90000"/>
              </a:lnSpc>
            </a:pPr>
            <a:endParaRPr lang="es-ES" dirty="0"/>
          </a:p>
          <a:p>
            <a:pPr marL="571500" indent="-342900">
              <a:lnSpc>
                <a:spcPct val="90000"/>
              </a:lnSpc>
            </a:pPr>
            <a:r>
              <a:rPr lang="es-ES" dirty="0"/>
              <a:t>Menos frecuentes son los intervalos con </a:t>
            </a:r>
            <a:r>
              <a:rPr lang="es-ES" dirty="0">
                <a:latin typeface="Symbol" panose="05050102010706020507" pitchFamily="18" charset="2"/>
              </a:rPr>
              <a:t>a</a:t>
            </a:r>
            <a:r>
              <a:rPr lang="es-ES" dirty="0"/>
              <a:t>=10% o </a:t>
            </a:r>
            <a:r>
              <a:rPr lang="es-ES" dirty="0">
                <a:latin typeface="Symbol" panose="05050102010706020507" pitchFamily="18" charset="2"/>
              </a:rPr>
              <a:t>a</a:t>
            </a:r>
            <a:r>
              <a:rPr lang="es-ES" dirty="0"/>
              <a:t>=1%.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MX" dirty="0"/>
              <a:t>Usando Z</a:t>
            </a:r>
            <a:endParaRPr lang="es-ES" dirty="0"/>
          </a:p>
        </p:txBody>
      </p:sp>
      <p:sp>
        <p:nvSpPr>
          <p:cNvPr id="25603" name="Rectangle 3"/>
          <p:cNvSpPr>
            <a:spLocks noGrp="1" noChangeArrowheads="1"/>
          </p:cNvSpPr>
          <p:nvPr>
            <p:ph idx="1"/>
          </p:nvPr>
        </p:nvSpPr>
        <p:spPr>
          <a:xfrm>
            <a:off x="457200" y="1600200"/>
            <a:ext cx="8229600" cy="1760538"/>
          </a:xfrm>
        </p:spPr>
        <p:txBody>
          <a:bodyPr>
            <a:normAutofit/>
          </a:bodyPr>
          <a:lstStyle/>
          <a:p>
            <a:pPr marL="0" indent="0">
              <a:buNone/>
            </a:pPr>
            <a:r>
              <a:rPr lang="es-ES" sz="2400" dirty="0"/>
              <a:t>Para construir un intervalo de confianza, se puede comprobar que la distribución Normal Estándar cumple : </a:t>
            </a:r>
          </a:p>
        </p:txBody>
      </p:sp>
      <p:sp>
        <p:nvSpPr>
          <p:cNvPr id="25604" name="Rectangle 4"/>
          <p:cNvSpPr>
            <a:spLocks noChangeArrowheads="1"/>
          </p:cNvSpPr>
          <p:nvPr/>
        </p:nvSpPr>
        <p:spPr bwMode="auto">
          <a:xfrm>
            <a:off x="2267744" y="2905780"/>
            <a:ext cx="43923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s-MX" sz="2800" dirty="0">
                <a:cs typeface="Arial" charset="0"/>
              </a:rPr>
              <a:t>P(-1.96 &lt; z &lt; 1.96) = 0.95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MX" dirty="0"/>
              <a:t>Usando Z</a:t>
            </a:r>
            <a:endParaRPr lang="es-ES" dirty="0"/>
          </a:p>
        </p:txBody>
      </p:sp>
      <p:sp>
        <p:nvSpPr>
          <p:cNvPr id="26627" name="Rectangle 3"/>
          <p:cNvSpPr>
            <a:spLocks noGrp="1" noChangeArrowheads="1"/>
          </p:cNvSpPr>
          <p:nvPr>
            <p:ph idx="1"/>
          </p:nvPr>
        </p:nvSpPr>
        <p:spPr>
          <a:xfrm>
            <a:off x="457200" y="1600200"/>
            <a:ext cx="8229600" cy="861774"/>
          </a:xfrm>
        </p:spPr>
        <p:txBody>
          <a:bodyPr/>
          <a:lstStyle/>
          <a:p>
            <a:pPr marL="0" indent="0">
              <a:buNone/>
            </a:pPr>
            <a:r>
              <a:rPr lang="es-ES" sz="2800" dirty="0"/>
              <a:t>Luego, si una variable X tiene distribución N(</a:t>
            </a:r>
            <a:r>
              <a:rPr lang="el-GR" sz="2800" dirty="0"/>
              <a:t>μ</a:t>
            </a:r>
            <a:r>
              <a:rPr lang="es-MX" sz="2800" dirty="0"/>
              <a:t>,</a:t>
            </a:r>
            <a:r>
              <a:rPr lang="es-ES" sz="2800" dirty="0"/>
              <a:t> </a:t>
            </a:r>
            <a:r>
              <a:rPr lang="es-ES" sz="2800" dirty="0">
                <a:latin typeface="Symbol" panose="05050102010706020507" pitchFamily="18" charset="2"/>
              </a:rPr>
              <a:t>s</a:t>
            </a:r>
            <a:r>
              <a:rPr lang="es-ES" sz="2800" dirty="0"/>
              <a:t>), entonces el 95% de las veces se cumple: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FCA0B79-7687-4D16-92A3-FBF5DAA9D2E2}"/>
                  </a:ext>
                </a:extLst>
              </p:cNvPr>
              <p:cNvSpPr txBox="1"/>
              <p:nvPr/>
            </p:nvSpPr>
            <p:spPr>
              <a:xfrm>
                <a:off x="1547664" y="3057614"/>
                <a:ext cx="5814392" cy="20643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4400" smtClean="0">
                          <a:latin typeface="Cambria Math" panose="02040503050406030204" pitchFamily="18" charset="0"/>
                        </a:rPr>
                        <m:t>−</m:t>
                      </m:r>
                      <m:r>
                        <a:rPr lang="en-GB" sz="4400" i="0">
                          <a:latin typeface="Cambria Math" panose="02040503050406030204" pitchFamily="18" charset="0"/>
                        </a:rPr>
                        <m:t>1.96≤</m:t>
                      </m:r>
                      <m:f>
                        <m:fPr>
                          <m:ctrlPr>
                            <a:rPr lang="en-GB" sz="4400" i="1">
                              <a:solidFill>
                                <a:srgbClr val="836967"/>
                              </a:solidFill>
                              <a:latin typeface="Cambria Math" panose="02040503050406030204" pitchFamily="18" charset="0"/>
                            </a:rPr>
                          </m:ctrlPr>
                        </m:fPr>
                        <m:num>
                          <m:acc>
                            <m:accPr>
                              <m:chr m:val="̅"/>
                              <m:ctrlPr>
                                <a:rPr lang="en-GB" sz="4400" i="1">
                                  <a:solidFill>
                                    <a:srgbClr val="836967"/>
                                  </a:solidFill>
                                  <a:latin typeface="Cambria Math" panose="02040503050406030204" pitchFamily="18" charset="0"/>
                                </a:rPr>
                              </m:ctrlPr>
                            </m:accPr>
                            <m:e>
                              <m:r>
                                <a:rPr lang="en-GB" sz="4400" i="1">
                                  <a:latin typeface="Cambria Math" panose="02040503050406030204" pitchFamily="18" charset="0"/>
                                </a:rPr>
                                <m:t>𝑋</m:t>
                              </m:r>
                            </m:e>
                          </m:acc>
                          <m:r>
                            <a:rPr lang="en-GB" sz="4400" i="0">
                              <a:latin typeface="Cambria Math" panose="02040503050406030204" pitchFamily="18" charset="0"/>
                            </a:rPr>
                            <m:t>−</m:t>
                          </m:r>
                          <m:r>
                            <a:rPr lang="en-GB" sz="4400" i="1">
                              <a:latin typeface="Cambria Math" panose="02040503050406030204" pitchFamily="18" charset="0"/>
                            </a:rPr>
                            <m:t>𝜇</m:t>
                          </m:r>
                        </m:num>
                        <m:den>
                          <m:f>
                            <m:fPr>
                              <m:ctrlPr>
                                <a:rPr lang="en-GB" sz="4400" i="1">
                                  <a:solidFill>
                                    <a:srgbClr val="836967"/>
                                  </a:solidFill>
                                  <a:latin typeface="Cambria Math" panose="02040503050406030204" pitchFamily="18" charset="0"/>
                                </a:rPr>
                              </m:ctrlPr>
                            </m:fPr>
                            <m:num>
                              <m:r>
                                <a:rPr lang="en-GB" sz="4400" i="1">
                                  <a:latin typeface="Cambria Math" panose="02040503050406030204" pitchFamily="18" charset="0"/>
                                </a:rPr>
                                <m:t>𝜎</m:t>
                              </m:r>
                            </m:num>
                            <m:den>
                              <m:rad>
                                <m:radPr>
                                  <m:degHide m:val="on"/>
                                  <m:ctrlPr>
                                    <a:rPr lang="en-GB" sz="4400" i="1">
                                      <a:solidFill>
                                        <a:srgbClr val="836967"/>
                                      </a:solidFill>
                                      <a:latin typeface="Cambria Math" panose="02040503050406030204" pitchFamily="18" charset="0"/>
                                    </a:rPr>
                                  </m:ctrlPr>
                                </m:radPr>
                                <m:deg/>
                                <m:e>
                                  <m:r>
                                    <a:rPr lang="en-GB" sz="4400" i="1">
                                      <a:latin typeface="Cambria Math" panose="02040503050406030204" pitchFamily="18" charset="0"/>
                                    </a:rPr>
                                    <m:t>𝑛</m:t>
                                  </m:r>
                                </m:e>
                              </m:rad>
                            </m:den>
                          </m:f>
                        </m:den>
                      </m:f>
                      <m:r>
                        <a:rPr lang="en-GB" sz="4400" i="0">
                          <a:latin typeface="Cambria Math" panose="02040503050406030204" pitchFamily="18" charset="0"/>
                        </a:rPr>
                        <m:t>≤1.96</m:t>
                      </m:r>
                    </m:oMath>
                  </m:oMathPara>
                </a14:m>
                <a:endParaRPr lang="en-GB" sz="4400" dirty="0"/>
              </a:p>
            </p:txBody>
          </p:sp>
        </mc:Choice>
        <mc:Fallback xmlns="">
          <p:sp>
            <p:nvSpPr>
              <p:cNvPr id="6" name="TextBox 5">
                <a:extLst>
                  <a:ext uri="{FF2B5EF4-FFF2-40B4-BE49-F238E27FC236}">
                    <a16:creationId xmlns:a16="http://schemas.microsoft.com/office/drawing/2014/main" id="{DFCA0B79-7687-4D16-92A3-FBF5DAA9D2E2}"/>
                  </a:ext>
                </a:extLst>
              </p:cNvPr>
              <p:cNvSpPr txBox="1">
                <a:spLocks noRot="1" noChangeAspect="1" noMove="1" noResize="1" noEditPoints="1" noAdjustHandles="1" noChangeArrowheads="1" noChangeShapeType="1" noTextEdit="1"/>
              </p:cNvSpPr>
              <p:nvPr/>
            </p:nvSpPr>
            <p:spPr>
              <a:xfrm>
                <a:off x="1547664" y="3057614"/>
                <a:ext cx="5814392" cy="2064348"/>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r>
              <a:rPr lang="es-ES" dirty="0"/>
              <a:t>Despejando en la ecuación se tiene: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3E9D347-0FA2-473E-A54C-B8695F0D733B}"/>
                  </a:ext>
                </a:extLst>
              </p:cNvPr>
              <p:cNvSpPr txBox="1"/>
              <p:nvPr/>
            </p:nvSpPr>
            <p:spPr>
              <a:xfrm>
                <a:off x="685332" y="2499547"/>
                <a:ext cx="7773338" cy="13371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3600" i="1" smtClean="0">
                              <a:solidFill>
                                <a:srgbClr val="836967"/>
                              </a:solidFill>
                              <a:latin typeface="Cambria Math" panose="02040503050406030204" pitchFamily="18" charset="0"/>
                            </a:rPr>
                          </m:ctrlPr>
                        </m:accPr>
                        <m:e>
                          <m:r>
                            <a:rPr lang="en-GB" sz="3600" i="1">
                              <a:latin typeface="Cambria Math" panose="02040503050406030204" pitchFamily="18" charset="0"/>
                            </a:rPr>
                            <m:t>𝑋</m:t>
                          </m:r>
                        </m:e>
                      </m:acc>
                      <m:r>
                        <a:rPr lang="en-GB" sz="3600" i="0">
                          <a:latin typeface="Cambria Math" panose="02040503050406030204" pitchFamily="18" charset="0"/>
                        </a:rPr>
                        <m:t>−1.96</m:t>
                      </m:r>
                      <m:d>
                        <m:dPr>
                          <m:ctrlPr>
                            <a:rPr lang="en-GB" sz="3600" i="1">
                              <a:solidFill>
                                <a:srgbClr val="836967"/>
                              </a:solidFill>
                              <a:latin typeface="Cambria Math" panose="02040503050406030204" pitchFamily="18" charset="0"/>
                            </a:rPr>
                          </m:ctrlPr>
                        </m:dPr>
                        <m:e>
                          <m:f>
                            <m:fPr>
                              <m:ctrlPr>
                                <a:rPr lang="en-GB" sz="3600" i="1">
                                  <a:solidFill>
                                    <a:srgbClr val="836967"/>
                                  </a:solidFill>
                                  <a:latin typeface="Cambria Math" panose="02040503050406030204" pitchFamily="18" charset="0"/>
                                </a:rPr>
                              </m:ctrlPr>
                            </m:fPr>
                            <m:num>
                              <m:r>
                                <a:rPr lang="en-GB" sz="3600" i="1">
                                  <a:latin typeface="Cambria Math" panose="02040503050406030204" pitchFamily="18" charset="0"/>
                                </a:rPr>
                                <m:t>𝜎</m:t>
                              </m:r>
                            </m:num>
                            <m:den>
                              <m:rad>
                                <m:radPr>
                                  <m:degHide m:val="on"/>
                                  <m:ctrlPr>
                                    <a:rPr lang="en-GB" sz="3600" i="1">
                                      <a:solidFill>
                                        <a:srgbClr val="836967"/>
                                      </a:solidFill>
                                      <a:latin typeface="Cambria Math" panose="02040503050406030204" pitchFamily="18" charset="0"/>
                                    </a:rPr>
                                  </m:ctrlPr>
                                </m:radPr>
                                <m:deg/>
                                <m:e>
                                  <m:r>
                                    <a:rPr lang="en-GB" sz="3600" i="1">
                                      <a:latin typeface="Cambria Math" panose="02040503050406030204" pitchFamily="18" charset="0"/>
                                    </a:rPr>
                                    <m:t>𝑛</m:t>
                                  </m:r>
                                </m:e>
                              </m:rad>
                            </m:den>
                          </m:f>
                        </m:e>
                      </m:d>
                      <m:r>
                        <a:rPr lang="en-GB" sz="3600" i="0">
                          <a:latin typeface="Cambria Math" panose="02040503050406030204" pitchFamily="18" charset="0"/>
                        </a:rPr>
                        <m:t>≤</m:t>
                      </m:r>
                      <m:r>
                        <a:rPr lang="en-GB" sz="3600" i="1">
                          <a:latin typeface="Cambria Math" panose="02040503050406030204" pitchFamily="18" charset="0"/>
                        </a:rPr>
                        <m:t>𝜇</m:t>
                      </m:r>
                      <m:r>
                        <a:rPr lang="en-GB" sz="3600" i="0">
                          <a:latin typeface="Cambria Math" panose="02040503050406030204" pitchFamily="18" charset="0"/>
                        </a:rPr>
                        <m:t>≤</m:t>
                      </m:r>
                      <m:acc>
                        <m:accPr>
                          <m:chr m:val="̅"/>
                          <m:ctrlPr>
                            <a:rPr lang="en-GB" sz="3600" i="1">
                              <a:solidFill>
                                <a:srgbClr val="836967"/>
                              </a:solidFill>
                              <a:latin typeface="Cambria Math" panose="02040503050406030204" pitchFamily="18" charset="0"/>
                            </a:rPr>
                          </m:ctrlPr>
                        </m:accPr>
                        <m:e>
                          <m:r>
                            <a:rPr lang="en-GB" sz="3600" i="1">
                              <a:latin typeface="Cambria Math" panose="02040503050406030204" pitchFamily="18" charset="0"/>
                            </a:rPr>
                            <m:t>𝑋</m:t>
                          </m:r>
                        </m:e>
                      </m:acc>
                      <m:r>
                        <a:rPr lang="en-GB" sz="3600" i="0">
                          <a:latin typeface="Cambria Math" panose="02040503050406030204" pitchFamily="18" charset="0"/>
                        </a:rPr>
                        <m:t>+1.96</m:t>
                      </m:r>
                      <m:d>
                        <m:dPr>
                          <m:ctrlPr>
                            <a:rPr lang="en-GB" sz="3600" i="1">
                              <a:solidFill>
                                <a:srgbClr val="836967"/>
                              </a:solidFill>
                              <a:latin typeface="Cambria Math" panose="02040503050406030204" pitchFamily="18" charset="0"/>
                            </a:rPr>
                          </m:ctrlPr>
                        </m:dPr>
                        <m:e>
                          <m:f>
                            <m:fPr>
                              <m:ctrlPr>
                                <a:rPr lang="en-GB" sz="3600" i="1">
                                  <a:solidFill>
                                    <a:srgbClr val="836967"/>
                                  </a:solidFill>
                                  <a:latin typeface="Cambria Math" panose="02040503050406030204" pitchFamily="18" charset="0"/>
                                </a:rPr>
                              </m:ctrlPr>
                            </m:fPr>
                            <m:num>
                              <m:r>
                                <a:rPr lang="en-GB" sz="3600" i="1">
                                  <a:latin typeface="Cambria Math" panose="02040503050406030204" pitchFamily="18" charset="0"/>
                                </a:rPr>
                                <m:t>𝜎</m:t>
                              </m:r>
                            </m:num>
                            <m:den>
                              <m:rad>
                                <m:radPr>
                                  <m:degHide m:val="on"/>
                                  <m:ctrlPr>
                                    <a:rPr lang="en-GB" sz="3600" i="1">
                                      <a:solidFill>
                                        <a:srgbClr val="836967"/>
                                      </a:solidFill>
                                      <a:latin typeface="Cambria Math" panose="02040503050406030204" pitchFamily="18" charset="0"/>
                                    </a:rPr>
                                  </m:ctrlPr>
                                </m:radPr>
                                <m:deg/>
                                <m:e>
                                  <m:r>
                                    <a:rPr lang="en-GB" sz="3600" i="1">
                                      <a:latin typeface="Cambria Math" panose="02040503050406030204" pitchFamily="18" charset="0"/>
                                    </a:rPr>
                                    <m:t>𝑛</m:t>
                                  </m:r>
                                </m:e>
                              </m:rad>
                            </m:den>
                          </m:f>
                        </m:e>
                      </m:d>
                    </m:oMath>
                  </m:oMathPara>
                </a14:m>
                <a:endParaRPr lang="en-GB" sz="3600" dirty="0"/>
              </a:p>
            </p:txBody>
          </p:sp>
        </mc:Choice>
        <mc:Fallback xmlns="">
          <p:sp>
            <p:nvSpPr>
              <p:cNvPr id="5" name="TextBox 4">
                <a:extLst>
                  <a:ext uri="{FF2B5EF4-FFF2-40B4-BE49-F238E27FC236}">
                    <a16:creationId xmlns:a16="http://schemas.microsoft.com/office/drawing/2014/main" id="{E3E9D347-0FA2-473E-A54C-B8695F0D733B}"/>
                  </a:ext>
                </a:extLst>
              </p:cNvPr>
              <p:cNvSpPr txBox="1">
                <a:spLocks noRot="1" noChangeAspect="1" noMove="1" noResize="1" noEditPoints="1" noAdjustHandles="1" noChangeArrowheads="1" noChangeShapeType="1" noTextEdit="1"/>
              </p:cNvSpPr>
              <p:nvPr/>
            </p:nvSpPr>
            <p:spPr>
              <a:xfrm>
                <a:off x="685332" y="2499547"/>
                <a:ext cx="7773338" cy="1337161"/>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s-MX"/>
              <a:t>Usando estimadores</a:t>
            </a:r>
            <a:endParaRPr lang="es-ES"/>
          </a:p>
        </p:txBody>
      </p:sp>
      <p:sp>
        <p:nvSpPr>
          <p:cNvPr id="22531" name="Rectangle 3"/>
          <p:cNvSpPr>
            <a:spLocks noGrp="1" noChangeArrowheads="1"/>
          </p:cNvSpPr>
          <p:nvPr>
            <p:ph idx="1"/>
          </p:nvPr>
        </p:nvSpPr>
        <p:spPr/>
        <p:txBody>
          <a:bodyPr>
            <a:noAutofit/>
          </a:bodyPr>
          <a:lstStyle/>
          <a:p>
            <a:pPr marL="0" indent="0" algn="just">
              <a:buNone/>
            </a:pPr>
            <a:r>
              <a:rPr lang="es-ES" sz="2400" dirty="0"/>
              <a:t>Generalmente, cuando se quiere construir un intervalo de confianza para la media poblacional  , la varianza poblacional es desconocida, por lo que el intervalo para construido al final de II es muy poco práctico.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A3E98E-56D1-4EEB-A486-729E45EB3F14}"/>
                  </a:ext>
                </a:extLst>
              </p:cNvPr>
              <p:cNvSpPr txBox="1"/>
              <p:nvPr/>
            </p:nvSpPr>
            <p:spPr>
              <a:xfrm>
                <a:off x="611560" y="3071659"/>
                <a:ext cx="7773338" cy="13371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3600" i="1" smtClean="0">
                              <a:solidFill>
                                <a:srgbClr val="836967"/>
                              </a:solidFill>
                              <a:latin typeface="Cambria Math" panose="02040503050406030204" pitchFamily="18" charset="0"/>
                            </a:rPr>
                          </m:ctrlPr>
                        </m:accPr>
                        <m:e>
                          <m:r>
                            <a:rPr lang="en-GB" sz="3600" i="1">
                              <a:latin typeface="Cambria Math" panose="02040503050406030204" pitchFamily="18" charset="0"/>
                            </a:rPr>
                            <m:t>𝑋</m:t>
                          </m:r>
                        </m:e>
                      </m:acc>
                      <m:r>
                        <a:rPr lang="en-GB" sz="3600" i="0">
                          <a:latin typeface="Cambria Math" panose="02040503050406030204" pitchFamily="18" charset="0"/>
                        </a:rPr>
                        <m:t>−1.96</m:t>
                      </m:r>
                      <m:d>
                        <m:dPr>
                          <m:ctrlPr>
                            <a:rPr lang="en-GB" sz="3600" i="1">
                              <a:solidFill>
                                <a:srgbClr val="836967"/>
                              </a:solidFill>
                              <a:latin typeface="Cambria Math" panose="02040503050406030204" pitchFamily="18" charset="0"/>
                            </a:rPr>
                          </m:ctrlPr>
                        </m:dPr>
                        <m:e>
                          <m:f>
                            <m:fPr>
                              <m:ctrlPr>
                                <a:rPr lang="en-GB" sz="3600" i="1">
                                  <a:solidFill>
                                    <a:srgbClr val="836967"/>
                                  </a:solidFill>
                                  <a:latin typeface="Cambria Math" panose="02040503050406030204" pitchFamily="18" charset="0"/>
                                </a:rPr>
                              </m:ctrlPr>
                            </m:fPr>
                            <m:num>
                              <m:r>
                                <a:rPr lang="es-MX" sz="3600" b="0" i="1" smtClean="0">
                                  <a:latin typeface="Cambria Math" panose="02040503050406030204" pitchFamily="18" charset="0"/>
                                </a:rPr>
                                <m:t>𝑆</m:t>
                              </m:r>
                            </m:num>
                            <m:den>
                              <m:rad>
                                <m:radPr>
                                  <m:degHide m:val="on"/>
                                  <m:ctrlPr>
                                    <a:rPr lang="en-GB" sz="3600" i="1">
                                      <a:solidFill>
                                        <a:srgbClr val="836967"/>
                                      </a:solidFill>
                                      <a:latin typeface="Cambria Math" panose="02040503050406030204" pitchFamily="18" charset="0"/>
                                    </a:rPr>
                                  </m:ctrlPr>
                                </m:radPr>
                                <m:deg/>
                                <m:e>
                                  <m:r>
                                    <a:rPr lang="en-GB" sz="3600" i="1">
                                      <a:latin typeface="Cambria Math" panose="02040503050406030204" pitchFamily="18" charset="0"/>
                                    </a:rPr>
                                    <m:t>𝑛</m:t>
                                  </m:r>
                                </m:e>
                              </m:rad>
                            </m:den>
                          </m:f>
                        </m:e>
                      </m:d>
                      <m:r>
                        <a:rPr lang="en-GB" sz="3600" i="0">
                          <a:latin typeface="Cambria Math" panose="02040503050406030204" pitchFamily="18" charset="0"/>
                        </a:rPr>
                        <m:t>≤</m:t>
                      </m:r>
                      <m:r>
                        <a:rPr lang="en-GB" sz="3600" i="1">
                          <a:latin typeface="Cambria Math" panose="02040503050406030204" pitchFamily="18" charset="0"/>
                        </a:rPr>
                        <m:t>𝜇</m:t>
                      </m:r>
                      <m:r>
                        <a:rPr lang="en-GB" sz="3600" i="0">
                          <a:latin typeface="Cambria Math" panose="02040503050406030204" pitchFamily="18" charset="0"/>
                        </a:rPr>
                        <m:t>≤</m:t>
                      </m:r>
                      <m:acc>
                        <m:accPr>
                          <m:chr m:val="̅"/>
                          <m:ctrlPr>
                            <a:rPr lang="en-GB" sz="3600" i="1">
                              <a:solidFill>
                                <a:srgbClr val="836967"/>
                              </a:solidFill>
                              <a:latin typeface="Cambria Math" panose="02040503050406030204" pitchFamily="18" charset="0"/>
                            </a:rPr>
                          </m:ctrlPr>
                        </m:accPr>
                        <m:e>
                          <m:r>
                            <a:rPr lang="en-GB" sz="3600" i="1">
                              <a:latin typeface="Cambria Math" panose="02040503050406030204" pitchFamily="18" charset="0"/>
                            </a:rPr>
                            <m:t>𝑋</m:t>
                          </m:r>
                        </m:e>
                      </m:acc>
                      <m:r>
                        <a:rPr lang="en-GB" sz="3600" i="0">
                          <a:latin typeface="Cambria Math" panose="02040503050406030204" pitchFamily="18" charset="0"/>
                        </a:rPr>
                        <m:t>+1.96</m:t>
                      </m:r>
                      <m:d>
                        <m:dPr>
                          <m:ctrlPr>
                            <a:rPr lang="en-GB" sz="3600" i="1">
                              <a:solidFill>
                                <a:srgbClr val="836967"/>
                              </a:solidFill>
                              <a:latin typeface="Cambria Math" panose="02040503050406030204" pitchFamily="18" charset="0"/>
                            </a:rPr>
                          </m:ctrlPr>
                        </m:dPr>
                        <m:e>
                          <m:f>
                            <m:fPr>
                              <m:ctrlPr>
                                <a:rPr lang="en-GB" sz="3600" i="1">
                                  <a:solidFill>
                                    <a:srgbClr val="836967"/>
                                  </a:solidFill>
                                  <a:latin typeface="Cambria Math" panose="02040503050406030204" pitchFamily="18" charset="0"/>
                                </a:rPr>
                              </m:ctrlPr>
                            </m:fPr>
                            <m:num>
                              <m:r>
                                <a:rPr lang="es-MX" sz="3600" b="0" i="1" smtClean="0">
                                  <a:latin typeface="Cambria Math" panose="02040503050406030204" pitchFamily="18" charset="0"/>
                                </a:rPr>
                                <m:t>𝑆</m:t>
                              </m:r>
                            </m:num>
                            <m:den>
                              <m:rad>
                                <m:radPr>
                                  <m:degHide m:val="on"/>
                                  <m:ctrlPr>
                                    <a:rPr lang="en-GB" sz="3600" i="1">
                                      <a:solidFill>
                                        <a:srgbClr val="836967"/>
                                      </a:solidFill>
                                      <a:latin typeface="Cambria Math" panose="02040503050406030204" pitchFamily="18" charset="0"/>
                                    </a:rPr>
                                  </m:ctrlPr>
                                </m:radPr>
                                <m:deg/>
                                <m:e>
                                  <m:r>
                                    <a:rPr lang="en-GB" sz="3600" i="1">
                                      <a:latin typeface="Cambria Math" panose="02040503050406030204" pitchFamily="18" charset="0"/>
                                    </a:rPr>
                                    <m:t>𝑛</m:t>
                                  </m:r>
                                </m:e>
                              </m:rad>
                            </m:den>
                          </m:f>
                        </m:e>
                      </m:d>
                    </m:oMath>
                  </m:oMathPara>
                </a14:m>
                <a:endParaRPr lang="en-GB" sz="3600" dirty="0"/>
              </a:p>
            </p:txBody>
          </p:sp>
        </mc:Choice>
        <mc:Fallback xmlns="">
          <p:sp>
            <p:nvSpPr>
              <p:cNvPr id="6" name="TextBox 5">
                <a:extLst>
                  <a:ext uri="{FF2B5EF4-FFF2-40B4-BE49-F238E27FC236}">
                    <a16:creationId xmlns:a16="http://schemas.microsoft.com/office/drawing/2014/main" id="{14A3E98E-56D1-4EEB-A486-729E45EB3F14}"/>
                  </a:ext>
                </a:extLst>
              </p:cNvPr>
              <p:cNvSpPr txBox="1">
                <a:spLocks noRot="1" noChangeAspect="1" noMove="1" noResize="1" noEditPoints="1" noAdjustHandles="1" noChangeArrowheads="1" noChangeShapeType="1" noTextEdit="1"/>
              </p:cNvSpPr>
              <p:nvPr/>
            </p:nvSpPr>
            <p:spPr>
              <a:xfrm>
                <a:off x="611560" y="3071659"/>
                <a:ext cx="7773338" cy="1337161"/>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Título"/>
          <p:cNvSpPr>
            <a:spLocks noGrp="1"/>
          </p:cNvSpPr>
          <p:nvPr>
            <p:ph type="title"/>
          </p:nvPr>
        </p:nvSpPr>
        <p:spPr/>
        <p:txBody>
          <a:bodyPr/>
          <a:lstStyle/>
          <a:p>
            <a:r>
              <a:rPr lang="es-MX" dirty="0"/>
              <a:t>Concepto</a:t>
            </a:r>
          </a:p>
        </p:txBody>
      </p:sp>
      <p:sp>
        <p:nvSpPr>
          <p:cNvPr id="2" name="Content Placeholder 1">
            <a:extLst>
              <a:ext uri="{FF2B5EF4-FFF2-40B4-BE49-F238E27FC236}">
                <a16:creationId xmlns:a16="http://schemas.microsoft.com/office/drawing/2014/main" id="{3CD96A50-F158-4A3F-B90D-36AEE3C72137}"/>
              </a:ext>
            </a:extLst>
          </p:cNvPr>
          <p:cNvSpPr>
            <a:spLocks noGrp="1"/>
          </p:cNvSpPr>
          <p:nvPr>
            <p:ph sz="quarter" idx="4294967295"/>
          </p:nvPr>
        </p:nvSpPr>
        <p:spPr>
          <a:xfrm>
            <a:off x="685330" y="1097280"/>
            <a:ext cx="7772870" cy="1107996"/>
          </a:xfrm>
          <a:prstGeom prst="rect">
            <a:avLst/>
          </a:prstGeom>
        </p:spPr>
        <p:txBody>
          <a:bodyPr/>
          <a:lstStyle/>
          <a:p>
            <a:pPr marL="571500" indent="-342900"/>
            <a:r>
              <a:rPr lang="es-MX" dirty="0"/>
              <a:t>El parámetro poblacional es frecuentemente un valor desconocido  que solo puede ser estimado usando los datos obtenidos de una Muestra.</a:t>
            </a:r>
          </a:p>
          <a:p>
            <a:pPr marL="571500" indent="-342900"/>
            <a:r>
              <a:rPr lang="es-MX" dirty="0"/>
              <a:t>De ahí que resulta necesario determinar con cierto grado de certeza cual puede ser el verdadero parámetro.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332" y="476672"/>
            <a:ext cx="7773338" cy="681777"/>
          </a:xfrm>
        </p:spPr>
        <p:txBody>
          <a:bodyPr>
            <a:normAutofit fontScale="90000"/>
          </a:bodyPr>
          <a:lstStyle/>
          <a:p>
            <a:pPr algn="ctr"/>
            <a:r>
              <a:rPr lang="es-ES" sz="4800" b="1" dirty="0"/>
              <a:t>Ejemplo:</a:t>
            </a:r>
            <a:endParaRPr lang="es-ES" sz="4800" dirty="0"/>
          </a:p>
        </p:txBody>
      </p:sp>
      <p:sp>
        <p:nvSpPr>
          <p:cNvPr id="28675" name="Rectangle 3"/>
          <p:cNvSpPr>
            <a:spLocks noGrp="1" noChangeArrowheads="1"/>
          </p:cNvSpPr>
          <p:nvPr>
            <p:ph idx="1"/>
          </p:nvPr>
        </p:nvSpPr>
        <p:spPr/>
        <p:txBody>
          <a:bodyPr>
            <a:noAutofit/>
          </a:bodyPr>
          <a:lstStyle/>
          <a:p>
            <a:pPr marL="0" indent="0">
              <a:buNone/>
            </a:pPr>
            <a:r>
              <a:rPr lang="es-ES" sz="2400" dirty="0"/>
              <a:t>Los siguientes datos son los puntajes obtenidos para </a:t>
            </a:r>
            <a:r>
              <a:rPr lang="es-ES" sz="2400" dirty="0">
                <a:solidFill>
                  <a:srgbClr val="0070C0"/>
                </a:solidFill>
              </a:rPr>
              <a:t>45</a:t>
            </a:r>
            <a:r>
              <a:rPr lang="es-ES" sz="2400" dirty="0"/>
              <a:t> perros de una escala de precisión al capturar un objeto (mayor puntaje significa mayor precisión). </a:t>
            </a:r>
          </a:p>
        </p:txBody>
      </p:sp>
      <p:graphicFrame>
        <p:nvGraphicFramePr>
          <p:cNvPr id="28772" name="Group 100"/>
          <p:cNvGraphicFramePr>
            <a:graphicFrameLocks noGrp="1"/>
          </p:cNvGraphicFramePr>
          <p:nvPr/>
        </p:nvGraphicFramePr>
        <p:xfrm>
          <a:off x="971600" y="2924944"/>
          <a:ext cx="7315200" cy="1833565"/>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tblGrid>
              <a:tr h="3667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dirty="0">
                          <a:ln>
                            <a:noFill/>
                          </a:ln>
                          <a:solidFill>
                            <a:schemeClr val="tx1"/>
                          </a:solidFill>
                          <a:effectLst/>
                          <a:latin typeface="Calibri" pitchFamily="34" charset="0"/>
                        </a:rPr>
                        <a:t>2</a:t>
                      </a:r>
                    </a:p>
                  </a:txBody>
                  <a:tcPr anchor="ctr" horzOverflow="overflow">
                    <a:lnL cap="flat">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5</a:t>
                      </a: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6</a:t>
                      </a: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8</a:t>
                      </a: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8</a:t>
                      </a: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9</a:t>
                      </a: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9</a:t>
                      </a: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10</a:t>
                      </a: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11</a:t>
                      </a: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67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11</a:t>
                      </a: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11</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13</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13</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dirty="0">
                          <a:ln>
                            <a:noFill/>
                          </a:ln>
                          <a:solidFill>
                            <a:schemeClr val="tx1"/>
                          </a:solidFill>
                          <a:effectLst/>
                          <a:latin typeface="Calibri" pitchFamily="34" charset="0"/>
                        </a:rPr>
                        <a:t>14</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14</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14</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14</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14</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667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14</a:t>
                      </a: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15</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15</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16</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dirty="0">
                          <a:ln>
                            <a:noFill/>
                          </a:ln>
                          <a:solidFill>
                            <a:schemeClr val="tx1"/>
                          </a:solidFill>
                          <a:effectLst/>
                          <a:latin typeface="Calibri" pitchFamily="34" charset="0"/>
                        </a:rPr>
                        <a:t>16</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16</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16</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16</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16</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667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16</a:t>
                      </a: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16</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17</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17</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17</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18</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18</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18</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19</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667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19</a:t>
                      </a:r>
                    </a:p>
                  </a:txBody>
                  <a:tcPr anchor="ctr" horzOverflow="overflow">
                    <a:lnL cap="flat">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19</a:t>
                      </a: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19</a:t>
                      </a: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19</a:t>
                      </a: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19</a:t>
                      </a: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19</a:t>
                      </a: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19</a:t>
                      </a: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dirty="0">
                          <a:ln>
                            <a:noFill/>
                          </a:ln>
                          <a:solidFill>
                            <a:schemeClr val="tx1"/>
                          </a:solidFill>
                          <a:effectLst/>
                          <a:latin typeface="Calibri" pitchFamily="34" charset="0"/>
                        </a:rPr>
                        <a:t>20</a:t>
                      </a: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dirty="0">
                          <a:ln>
                            <a:noFill/>
                          </a:ln>
                          <a:solidFill>
                            <a:schemeClr val="tx1"/>
                          </a:solidFill>
                          <a:effectLst/>
                          <a:latin typeface="Calibri" pitchFamily="34" charset="0"/>
                        </a:rPr>
                        <a:t>20</a:t>
                      </a: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s-MX" dirty="0"/>
              <a:t>Construcción </a:t>
            </a:r>
            <a:endParaRPr lang="es-ES" dirty="0"/>
          </a:p>
        </p:txBody>
      </p:sp>
      <p:sp>
        <p:nvSpPr>
          <p:cNvPr id="29699" name="Rectangle 3"/>
          <p:cNvSpPr>
            <a:spLocks noGrp="1" noChangeArrowheads="1"/>
          </p:cNvSpPr>
          <p:nvPr>
            <p:ph idx="1"/>
          </p:nvPr>
        </p:nvSpPr>
        <p:spPr>
          <a:xfrm>
            <a:off x="457200" y="1600200"/>
            <a:ext cx="8229600" cy="997196"/>
          </a:xfrm>
        </p:spPr>
        <p:txBody>
          <a:bodyPr/>
          <a:lstStyle/>
          <a:p>
            <a:pPr marL="0" indent="0" algn="just">
              <a:lnSpc>
                <a:spcPct val="90000"/>
              </a:lnSpc>
              <a:buNone/>
            </a:pPr>
            <a:r>
              <a:rPr lang="es-ES" dirty="0"/>
              <a:t>Para construir un intervalo de confianza para el puntaje promedio poblacional, asumamos que los datos tienen distribución normal, con media </a:t>
            </a:r>
            <a:r>
              <a:rPr lang="el-GR" dirty="0"/>
              <a:t>µ</a:t>
            </a:r>
            <a:r>
              <a:rPr lang="es-MX" dirty="0"/>
              <a:t> y </a:t>
            </a:r>
            <a:r>
              <a:rPr lang="es-ES" dirty="0"/>
              <a:t>varianza poblacional </a:t>
            </a:r>
            <a:r>
              <a:rPr lang="el-GR" dirty="0"/>
              <a:t>σ</a:t>
            </a:r>
            <a:r>
              <a:rPr lang="es-MX" baseline="30000" dirty="0"/>
              <a:t>2</a:t>
            </a:r>
            <a:r>
              <a:rPr lang="es-ES" dirty="0"/>
              <a:t> desconocida. El </a:t>
            </a:r>
            <a:r>
              <a:rPr lang="es-ES" dirty="0">
                <a:solidFill>
                  <a:srgbClr val="0070C0"/>
                </a:solidFill>
              </a:rPr>
              <a:t>promedio es 14.5 aciertos</a:t>
            </a:r>
            <a:r>
              <a:rPr lang="es-ES" dirty="0"/>
              <a:t>, como </a:t>
            </a:r>
            <a:r>
              <a:rPr lang="el-GR" dirty="0"/>
              <a:t>σ</a:t>
            </a:r>
            <a:r>
              <a:rPr lang="es-MX" baseline="30000" dirty="0"/>
              <a:t>2</a:t>
            </a:r>
            <a:r>
              <a:rPr lang="es-ES" dirty="0"/>
              <a:t> es desconocido, lo estimamos por </a:t>
            </a:r>
            <a:r>
              <a:rPr lang="es-ES" dirty="0">
                <a:solidFill>
                  <a:srgbClr val="0070C0"/>
                </a:solidFill>
              </a:rPr>
              <a:t>s</a:t>
            </a:r>
            <a:r>
              <a:rPr lang="es-ES" baseline="30000" dirty="0">
                <a:solidFill>
                  <a:srgbClr val="0070C0"/>
                </a:solidFill>
              </a:rPr>
              <a:t>2</a:t>
            </a:r>
            <a:r>
              <a:rPr lang="es-ES" dirty="0">
                <a:solidFill>
                  <a:srgbClr val="0070C0"/>
                </a:solidFill>
              </a:rPr>
              <a:t> =18.7</a:t>
            </a:r>
            <a:r>
              <a:rPr lang="es-ES" dirty="0"/>
              <a:t>. Luego, un intervalo de confianza aproximado es: </a:t>
            </a:r>
          </a:p>
        </p:txBody>
      </p:sp>
      <p:sp>
        <p:nvSpPr>
          <p:cNvPr id="2" name="1 CuadroTexto"/>
          <p:cNvSpPr txBox="1"/>
          <p:nvPr/>
        </p:nvSpPr>
        <p:spPr>
          <a:xfrm>
            <a:off x="1403648" y="4653136"/>
            <a:ext cx="6912768" cy="369332"/>
          </a:xfrm>
          <a:prstGeom prst="rect">
            <a:avLst/>
          </a:prstGeom>
          <a:noFill/>
        </p:spPr>
        <p:txBody>
          <a:bodyPr wrap="square" rtlCol="0">
            <a:spAutoFit/>
          </a:bodyPr>
          <a:lstStyle/>
          <a:p>
            <a:r>
              <a:rPr lang="es-MX" dirty="0"/>
              <a:t>Recuerda que el 1.96 viene de la Distribución Normal estándar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EB4687-9F1B-452A-B72D-DC867669685E}"/>
                  </a:ext>
                </a:extLst>
              </p:cNvPr>
              <p:cNvSpPr txBox="1"/>
              <p:nvPr/>
            </p:nvSpPr>
            <p:spPr>
              <a:xfrm>
                <a:off x="714744" y="3534842"/>
                <a:ext cx="8001468"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rgbClr val="836967"/>
                              </a:solidFill>
                              <a:latin typeface="Cambria Math" panose="02040503050406030204" pitchFamily="18" charset="0"/>
                            </a:rPr>
                          </m:ctrlPr>
                        </m:accPr>
                        <m:e>
                          <m:r>
                            <a:rPr lang="en-GB" sz="1600" i="1">
                              <a:latin typeface="Cambria Math" panose="02040503050406030204" pitchFamily="18" charset="0"/>
                            </a:rPr>
                            <m:t>𝑋</m:t>
                          </m:r>
                        </m:e>
                      </m:acc>
                      <m:r>
                        <a:rPr lang="en-GB" sz="1600" i="0">
                          <a:latin typeface="Cambria Math" panose="02040503050406030204" pitchFamily="18" charset="0"/>
                        </a:rPr>
                        <m:t>−1.96</m:t>
                      </m:r>
                      <m:d>
                        <m:dPr>
                          <m:ctrlPr>
                            <a:rPr lang="en-GB" sz="1600" i="1">
                              <a:solidFill>
                                <a:srgbClr val="836967"/>
                              </a:solidFill>
                              <a:latin typeface="Cambria Math" panose="02040503050406030204" pitchFamily="18" charset="0"/>
                            </a:rPr>
                          </m:ctrlPr>
                        </m:dPr>
                        <m:e>
                          <m:f>
                            <m:fPr>
                              <m:ctrlPr>
                                <a:rPr lang="en-GB" sz="1600" i="1">
                                  <a:solidFill>
                                    <a:srgbClr val="836967"/>
                                  </a:solidFill>
                                  <a:latin typeface="Cambria Math" panose="02040503050406030204" pitchFamily="18" charset="0"/>
                                </a:rPr>
                              </m:ctrlPr>
                            </m:fPr>
                            <m:num>
                              <m:r>
                                <a:rPr lang="en-GB" sz="1600" i="1">
                                  <a:latin typeface="Cambria Math" panose="02040503050406030204" pitchFamily="18" charset="0"/>
                                </a:rPr>
                                <m:t>𝜎</m:t>
                              </m:r>
                            </m:num>
                            <m:den>
                              <m:rad>
                                <m:radPr>
                                  <m:degHide m:val="on"/>
                                  <m:ctrlPr>
                                    <a:rPr lang="en-GB" sz="1600" i="1">
                                      <a:solidFill>
                                        <a:srgbClr val="836967"/>
                                      </a:solidFill>
                                      <a:latin typeface="Cambria Math" panose="02040503050406030204" pitchFamily="18" charset="0"/>
                                    </a:rPr>
                                  </m:ctrlPr>
                                </m:radPr>
                                <m:deg/>
                                <m:e>
                                  <m:r>
                                    <a:rPr lang="en-GB" sz="1600" i="1">
                                      <a:latin typeface="Cambria Math" panose="02040503050406030204" pitchFamily="18" charset="0"/>
                                    </a:rPr>
                                    <m:t>𝑛</m:t>
                                  </m:r>
                                </m:e>
                              </m:rad>
                            </m:den>
                          </m:f>
                        </m:e>
                      </m:d>
                      <m:r>
                        <a:rPr lang="en-GB" sz="1600" i="0">
                          <a:latin typeface="Cambria Math" panose="02040503050406030204" pitchFamily="18" charset="0"/>
                        </a:rPr>
                        <m:t>≤</m:t>
                      </m:r>
                      <m:r>
                        <a:rPr lang="en-GB" sz="1600" i="1">
                          <a:latin typeface="Cambria Math" panose="02040503050406030204" pitchFamily="18" charset="0"/>
                        </a:rPr>
                        <m:t>𝜇</m:t>
                      </m:r>
                      <m:r>
                        <a:rPr lang="en-GB" sz="1600" i="0">
                          <a:latin typeface="Cambria Math" panose="02040503050406030204" pitchFamily="18" charset="0"/>
                        </a:rPr>
                        <m:t>≤</m:t>
                      </m:r>
                      <m:acc>
                        <m:accPr>
                          <m:chr m:val="̅"/>
                          <m:ctrlPr>
                            <a:rPr lang="en-GB" sz="1600" i="1">
                              <a:solidFill>
                                <a:srgbClr val="836967"/>
                              </a:solidFill>
                              <a:latin typeface="Cambria Math" panose="02040503050406030204" pitchFamily="18" charset="0"/>
                            </a:rPr>
                          </m:ctrlPr>
                        </m:accPr>
                        <m:e>
                          <m:r>
                            <a:rPr lang="en-GB" sz="1600" i="1">
                              <a:latin typeface="Cambria Math" panose="02040503050406030204" pitchFamily="18" charset="0"/>
                            </a:rPr>
                            <m:t>𝑋</m:t>
                          </m:r>
                        </m:e>
                      </m:acc>
                      <m:r>
                        <a:rPr lang="en-GB" sz="1600" i="0">
                          <a:latin typeface="Cambria Math" panose="02040503050406030204" pitchFamily="18" charset="0"/>
                        </a:rPr>
                        <m:t>+1.96</m:t>
                      </m:r>
                      <m:d>
                        <m:dPr>
                          <m:ctrlPr>
                            <a:rPr lang="en-GB" sz="1600" i="1">
                              <a:solidFill>
                                <a:srgbClr val="836967"/>
                              </a:solidFill>
                              <a:latin typeface="Cambria Math" panose="02040503050406030204" pitchFamily="18" charset="0"/>
                            </a:rPr>
                          </m:ctrlPr>
                        </m:dPr>
                        <m:e>
                          <m:f>
                            <m:fPr>
                              <m:ctrlPr>
                                <a:rPr lang="en-GB" sz="1600" i="1">
                                  <a:solidFill>
                                    <a:srgbClr val="836967"/>
                                  </a:solidFill>
                                  <a:latin typeface="Cambria Math" panose="02040503050406030204" pitchFamily="18" charset="0"/>
                                </a:rPr>
                              </m:ctrlPr>
                            </m:fPr>
                            <m:num>
                              <m:r>
                                <a:rPr lang="en-GB" sz="1600" i="1">
                                  <a:latin typeface="Cambria Math" panose="02040503050406030204" pitchFamily="18" charset="0"/>
                                </a:rPr>
                                <m:t>𝜎</m:t>
                              </m:r>
                            </m:num>
                            <m:den>
                              <m:rad>
                                <m:radPr>
                                  <m:degHide m:val="on"/>
                                  <m:ctrlPr>
                                    <a:rPr lang="en-GB" sz="1600" i="1">
                                      <a:solidFill>
                                        <a:srgbClr val="836967"/>
                                      </a:solidFill>
                                      <a:latin typeface="Cambria Math" panose="02040503050406030204" pitchFamily="18" charset="0"/>
                                    </a:rPr>
                                  </m:ctrlPr>
                                </m:radPr>
                                <m:deg/>
                                <m:e>
                                  <m:r>
                                    <a:rPr lang="en-GB" sz="1600" i="1">
                                      <a:latin typeface="Cambria Math" panose="02040503050406030204" pitchFamily="18" charset="0"/>
                                    </a:rPr>
                                    <m:t>𝑛</m:t>
                                  </m:r>
                                </m:e>
                              </m:rad>
                            </m:den>
                          </m:f>
                        </m:e>
                      </m:d>
                      <m:r>
                        <a:rPr lang="en-GB" sz="1600" i="0">
                          <a:latin typeface="Cambria Math" panose="02040503050406030204" pitchFamily="18" charset="0"/>
                        </a:rPr>
                        <m:t>→14.5−1.96</m:t>
                      </m:r>
                      <m:d>
                        <m:dPr>
                          <m:ctrlPr>
                            <a:rPr lang="en-GB" sz="1600" i="1">
                              <a:solidFill>
                                <a:srgbClr val="836967"/>
                              </a:solidFill>
                              <a:latin typeface="Cambria Math" panose="02040503050406030204" pitchFamily="18" charset="0"/>
                            </a:rPr>
                          </m:ctrlPr>
                        </m:dPr>
                        <m:e>
                          <m:f>
                            <m:fPr>
                              <m:ctrlPr>
                                <a:rPr lang="en-GB" sz="1600" i="1">
                                  <a:solidFill>
                                    <a:srgbClr val="836967"/>
                                  </a:solidFill>
                                  <a:latin typeface="Cambria Math" panose="02040503050406030204" pitchFamily="18" charset="0"/>
                                </a:rPr>
                              </m:ctrlPr>
                            </m:fPr>
                            <m:num>
                              <m:r>
                                <a:rPr lang="en-GB" sz="1600" i="0">
                                  <a:latin typeface="Cambria Math" panose="02040503050406030204" pitchFamily="18" charset="0"/>
                                </a:rPr>
                                <m:t>4.3</m:t>
                              </m:r>
                            </m:num>
                            <m:den>
                              <m:rad>
                                <m:radPr>
                                  <m:degHide m:val="on"/>
                                  <m:ctrlPr>
                                    <a:rPr lang="en-GB" sz="1600" i="1">
                                      <a:solidFill>
                                        <a:srgbClr val="836967"/>
                                      </a:solidFill>
                                      <a:latin typeface="Cambria Math" panose="02040503050406030204" pitchFamily="18" charset="0"/>
                                    </a:rPr>
                                  </m:ctrlPr>
                                </m:radPr>
                                <m:deg/>
                                <m:e>
                                  <m:r>
                                    <a:rPr lang="en-GB" sz="1600" i="0">
                                      <a:latin typeface="Cambria Math" panose="02040503050406030204" pitchFamily="18" charset="0"/>
                                    </a:rPr>
                                    <m:t>45</m:t>
                                  </m:r>
                                </m:e>
                              </m:rad>
                            </m:den>
                          </m:f>
                        </m:e>
                      </m:d>
                      <m:r>
                        <a:rPr lang="en-GB" sz="1600" i="0">
                          <a:latin typeface="Cambria Math" panose="02040503050406030204" pitchFamily="18" charset="0"/>
                        </a:rPr>
                        <m:t>≤</m:t>
                      </m:r>
                      <m:r>
                        <a:rPr lang="en-GB" sz="1600" i="1">
                          <a:latin typeface="Cambria Math" panose="02040503050406030204" pitchFamily="18" charset="0"/>
                        </a:rPr>
                        <m:t>𝜇</m:t>
                      </m:r>
                      <m:r>
                        <a:rPr lang="en-GB" sz="1600" i="0">
                          <a:latin typeface="Cambria Math" panose="02040503050406030204" pitchFamily="18" charset="0"/>
                        </a:rPr>
                        <m:t>≤14.5+1.96</m:t>
                      </m:r>
                      <m:d>
                        <m:dPr>
                          <m:ctrlPr>
                            <a:rPr lang="en-GB" sz="1600" i="1">
                              <a:solidFill>
                                <a:srgbClr val="836967"/>
                              </a:solidFill>
                              <a:latin typeface="Cambria Math" panose="02040503050406030204" pitchFamily="18" charset="0"/>
                            </a:rPr>
                          </m:ctrlPr>
                        </m:dPr>
                        <m:e>
                          <m:f>
                            <m:fPr>
                              <m:ctrlPr>
                                <a:rPr lang="en-GB" sz="1600" i="1">
                                  <a:solidFill>
                                    <a:srgbClr val="836967"/>
                                  </a:solidFill>
                                  <a:latin typeface="Cambria Math" panose="02040503050406030204" pitchFamily="18" charset="0"/>
                                </a:rPr>
                              </m:ctrlPr>
                            </m:fPr>
                            <m:num>
                              <m:r>
                                <a:rPr lang="en-GB" sz="1600" i="0">
                                  <a:latin typeface="Cambria Math" panose="02040503050406030204" pitchFamily="18" charset="0"/>
                                </a:rPr>
                                <m:t>4.3</m:t>
                              </m:r>
                            </m:num>
                            <m:den>
                              <m:rad>
                                <m:radPr>
                                  <m:degHide m:val="on"/>
                                  <m:ctrlPr>
                                    <a:rPr lang="en-GB" sz="1600" i="1">
                                      <a:solidFill>
                                        <a:srgbClr val="836967"/>
                                      </a:solidFill>
                                      <a:latin typeface="Cambria Math" panose="02040503050406030204" pitchFamily="18" charset="0"/>
                                    </a:rPr>
                                  </m:ctrlPr>
                                </m:radPr>
                                <m:deg/>
                                <m:e>
                                  <m:r>
                                    <a:rPr lang="en-GB" sz="1600" i="0">
                                      <a:latin typeface="Cambria Math" panose="02040503050406030204" pitchFamily="18" charset="0"/>
                                    </a:rPr>
                                    <m:t>45</m:t>
                                  </m:r>
                                </m:e>
                              </m:rad>
                            </m:den>
                          </m:f>
                        </m:e>
                      </m:d>
                    </m:oMath>
                  </m:oMathPara>
                </a14:m>
                <a:endParaRPr lang="en-GB" sz="1600" dirty="0"/>
              </a:p>
            </p:txBody>
          </p:sp>
        </mc:Choice>
        <mc:Fallback xmlns="">
          <p:sp>
            <p:nvSpPr>
              <p:cNvPr id="7" name="TextBox 6">
                <a:extLst>
                  <a:ext uri="{FF2B5EF4-FFF2-40B4-BE49-F238E27FC236}">
                    <a16:creationId xmlns:a16="http://schemas.microsoft.com/office/drawing/2014/main" id="{B4EB4687-9F1B-452A-B72D-DC867669685E}"/>
                  </a:ext>
                </a:extLst>
              </p:cNvPr>
              <p:cNvSpPr txBox="1">
                <a:spLocks noRot="1" noChangeAspect="1" noMove="1" noResize="1" noEditPoints="1" noAdjustHandles="1" noChangeArrowheads="1" noChangeShapeType="1" noTextEdit="1"/>
              </p:cNvSpPr>
              <p:nvPr/>
            </p:nvSpPr>
            <p:spPr>
              <a:xfrm>
                <a:off x="714744" y="3534842"/>
                <a:ext cx="8001468" cy="645561"/>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s-MX"/>
              <a:t>Conclusión </a:t>
            </a:r>
            <a:endParaRPr lang="es-ES"/>
          </a:p>
        </p:txBody>
      </p:sp>
      <p:sp>
        <p:nvSpPr>
          <p:cNvPr id="30723" name="Rectangle 3"/>
          <p:cNvSpPr>
            <a:spLocks noGrp="1" noChangeArrowheads="1"/>
          </p:cNvSpPr>
          <p:nvPr>
            <p:ph idx="1"/>
          </p:nvPr>
        </p:nvSpPr>
        <p:spPr/>
        <p:txBody>
          <a:bodyPr>
            <a:noAutofit/>
          </a:bodyPr>
          <a:lstStyle/>
          <a:p>
            <a:pPr marL="571500" indent="-342900" algn="just"/>
            <a:r>
              <a:rPr lang="es-ES" sz="2400" dirty="0"/>
              <a:t>Luego, el intervalo de confianza para   es </a:t>
            </a:r>
            <a:r>
              <a:rPr lang="es-ES" sz="2400" dirty="0">
                <a:solidFill>
                  <a:srgbClr val="0070C0"/>
                </a:solidFill>
              </a:rPr>
              <a:t>(13.2 , 15.8)</a:t>
            </a:r>
            <a:r>
              <a:rPr lang="es-ES" sz="2400" dirty="0"/>
              <a:t>. Es decir, el puntaje promedio poblacional se encuentra entre </a:t>
            </a:r>
            <a:r>
              <a:rPr lang="es-ES" sz="2400" dirty="0">
                <a:solidFill>
                  <a:srgbClr val="0070C0"/>
                </a:solidFill>
              </a:rPr>
              <a:t>13.2 y 15.8</a:t>
            </a:r>
            <a:r>
              <a:rPr lang="es-ES" sz="2400" dirty="0"/>
              <a:t> con una confianza </a:t>
            </a:r>
            <a:r>
              <a:rPr lang="es-ES" sz="2400" dirty="0">
                <a:solidFill>
                  <a:srgbClr val="0070C0"/>
                </a:solidFill>
              </a:rPr>
              <a:t>95%</a:t>
            </a:r>
            <a:r>
              <a:rPr lang="es-ES" sz="2400" dirty="0"/>
              <a:t>. </a:t>
            </a:r>
          </a:p>
          <a:p>
            <a:pPr marL="571500" indent="-342900" algn="just"/>
            <a:r>
              <a:rPr lang="es-MX" sz="2400" dirty="0"/>
              <a:t>Por lo tanto con un </a:t>
            </a:r>
            <a:r>
              <a:rPr lang="es-MX" sz="2400" dirty="0">
                <a:solidFill>
                  <a:srgbClr val="0070C0"/>
                </a:solidFill>
              </a:rPr>
              <a:t>95%</a:t>
            </a:r>
            <a:r>
              <a:rPr lang="es-MX" sz="2400" dirty="0"/>
              <a:t> de confianza diremos que cualquier perro tendrá una precisión entre </a:t>
            </a:r>
            <a:r>
              <a:rPr lang="es-MX" sz="2400" dirty="0">
                <a:solidFill>
                  <a:srgbClr val="0070C0"/>
                </a:solidFill>
              </a:rPr>
              <a:t>13.2 y 15.8 </a:t>
            </a:r>
            <a:r>
              <a:rPr lang="es-MX" sz="2400" dirty="0"/>
              <a:t>(</a:t>
            </a:r>
            <a:r>
              <a:rPr lang="es-MX" sz="2400" b="1" dirty="0">
                <a:solidFill>
                  <a:srgbClr val="0070C0"/>
                </a:solidFill>
              </a:rPr>
              <a:t>para este tamaño de muestra</a:t>
            </a:r>
            <a:r>
              <a:rPr lang="es-MX" sz="2400" dirty="0"/>
              <a:t>)</a:t>
            </a:r>
            <a:endParaRPr lang="es-E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IC para una proporción </a:t>
            </a:r>
            <a:br>
              <a:rPr lang="es-MX" dirty="0"/>
            </a:br>
            <a:r>
              <a:rPr lang="es-MX" dirty="0"/>
              <a:t>(en una determinada categoría)</a:t>
            </a:r>
          </a:p>
        </p:txBody>
      </p:sp>
      <p:sp>
        <p:nvSpPr>
          <p:cNvPr id="3" name="Content Placeholder 2"/>
          <p:cNvSpPr>
            <a:spLocks noGrp="1"/>
          </p:cNvSpPr>
          <p:nvPr>
            <p:ph sz="quarter" idx="4294967295"/>
          </p:nvPr>
        </p:nvSpPr>
        <p:spPr>
          <a:xfrm>
            <a:off x="685330" y="1772816"/>
            <a:ext cx="7772870" cy="4032448"/>
          </a:xfrm>
          <a:prstGeom prst="rect">
            <a:avLst/>
          </a:prstGeom>
        </p:spPr>
        <p:txBody>
          <a:bodyPr>
            <a:normAutofit/>
          </a:bodyPr>
          <a:lstStyle/>
          <a:p>
            <a:pPr marL="571500" indent="-342900">
              <a:spcAft>
                <a:spcPts val="1200"/>
              </a:spcAft>
            </a:pPr>
            <a:r>
              <a:rPr lang="es-MX" dirty="0"/>
              <a:t>Recuerda que la proporción muestral       es una media para variables binarias , donde  y = 1 para una observación     en la categoría de interés, y = 0 de lo contrario</a:t>
            </a:r>
          </a:p>
          <a:p>
            <a:pPr marL="571500" indent="-342900">
              <a:spcAft>
                <a:spcPts val="3600"/>
              </a:spcAft>
            </a:pPr>
            <a:r>
              <a:rPr lang="es-MX" dirty="0"/>
              <a:t>Recuerda que la proporción poblacional es la media </a:t>
            </a:r>
            <a:r>
              <a:rPr lang="es-MX" dirty="0">
                <a:cs typeface="Arial" charset="0"/>
              </a:rPr>
              <a:t>µ de la distribución de probabilidad que tiene</a:t>
            </a:r>
          </a:p>
          <a:p>
            <a:pPr marL="571500" indent="-342900">
              <a:spcAft>
                <a:spcPts val="1200"/>
              </a:spcAft>
            </a:pPr>
            <a:r>
              <a:rPr lang="es-MX" dirty="0">
                <a:cs typeface="Arial" charset="0"/>
              </a:rPr>
              <a:t>La desviación estándar de la </a:t>
            </a:r>
            <a:r>
              <a:rPr lang="es-MX" dirty="0" err="1">
                <a:cs typeface="Arial" charset="0"/>
              </a:rPr>
              <a:t>dist</a:t>
            </a:r>
            <a:r>
              <a:rPr lang="es-MX" dirty="0">
                <a:cs typeface="Arial" charset="0"/>
              </a:rPr>
              <a:t>. de probabilidad es</a:t>
            </a:r>
          </a:p>
          <a:p>
            <a:pPr marL="571500" indent="-342900">
              <a:spcAft>
                <a:spcPts val="1200"/>
              </a:spcAft>
            </a:pPr>
            <a:endParaRPr lang="es-MX" dirty="0">
              <a:cs typeface="Arial" charset="0"/>
            </a:endParaRPr>
          </a:p>
          <a:p>
            <a:pPr marL="571500" indent="-342900"/>
            <a:endParaRPr lang="es-MX" sz="800" dirty="0">
              <a:cs typeface="Arial" charset="0"/>
            </a:endParaRPr>
          </a:p>
          <a:p>
            <a:pPr marL="571500" indent="-342900"/>
            <a:r>
              <a:rPr lang="es-MX" dirty="0">
                <a:cs typeface="Arial" charset="0"/>
              </a:rPr>
              <a:t>El error estándar de la proporción muestral es</a:t>
            </a:r>
          </a:p>
          <a:p>
            <a:endParaRPr lang="es-MX" dirty="0"/>
          </a:p>
          <a:p>
            <a:endParaRPr lang="es-MX" dirty="0"/>
          </a:p>
        </p:txBody>
      </p:sp>
      <p:graphicFrame>
        <p:nvGraphicFramePr>
          <p:cNvPr id="2050" name="Object 2"/>
          <p:cNvGraphicFramePr>
            <a:graphicFrameLocks noChangeAspect="1"/>
          </p:cNvGraphicFramePr>
          <p:nvPr>
            <p:extLst>
              <p:ext uri="{D42A27DB-BD31-4B8C-83A1-F6EECF244321}">
                <p14:modId xmlns:p14="http://schemas.microsoft.com/office/powerpoint/2010/main" val="237068501"/>
              </p:ext>
            </p:extLst>
          </p:nvPr>
        </p:nvGraphicFramePr>
        <p:xfrm>
          <a:off x="4760913" y="1638300"/>
          <a:ext cx="358775" cy="457200"/>
        </p:xfrm>
        <a:graphic>
          <a:graphicData uri="http://schemas.openxmlformats.org/presentationml/2006/ole">
            <mc:AlternateContent xmlns:mc="http://schemas.openxmlformats.org/markup-compatibility/2006">
              <mc:Choice xmlns:v="urn:schemas-microsoft-com:vml" Requires="v">
                <p:oleObj name="Equation" r:id="rId2" imgW="139680" imgH="177480" progId="">
                  <p:embed/>
                </p:oleObj>
              </mc:Choice>
              <mc:Fallback>
                <p:oleObj name="Equation" r:id="rId2" imgW="139680" imgH="177480" progId="">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913" y="1638300"/>
                        <a:ext cx="3587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val="2292282533"/>
              </p:ext>
            </p:extLst>
          </p:nvPr>
        </p:nvGraphicFramePr>
        <p:xfrm>
          <a:off x="2412579" y="3296630"/>
          <a:ext cx="3527425" cy="458787"/>
        </p:xfrm>
        <a:graphic>
          <a:graphicData uri="http://schemas.openxmlformats.org/presentationml/2006/ole">
            <mc:AlternateContent xmlns:mc="http://schemas.openxmlformats.org/markup-compatibility/2006">
              <mc:Choice xmlns:v="urn:schemas-microsoft-com:vml" Requires="v">
                <p:oleObj name="Equation" r:id="rId4" imgW="1562040" imgH="203040" progId="">
                  <p:embed/>
                </p:oleObj>
              </mc:Choice>
              <mc:Fallback>
                <p:oleObj name="Equation" r:id="rId4" imgW="1562040" imgH="203040" progId="">
                  <p:embed/>
                  <p:pic>
                    <p:nvPicPr>
                      <p:cNvPr id="205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2579" y="3296630"/>
                        <a:ext cx="3527425"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extLst>
              <p:ext uri="{D42A27DB-BD31-4B8C-83A1-F6EECF244321}">
                <p14:modId xmlns:p14="http://schemas.microsoft.com/office/powerpoint/2010/main" val="2496633047"/>
              </p:ext>
            </p:extLst>
          </p:nvPr>
        </p:nvGraphicFramePr>
        <p:xfrm>
          <a:off x="1791776" y="4117102"/>
          <a:ext cx="5186363" cy="519113"/>
        </p:xfrm>
        <a:graphic>
          <a:graphicData uri="http://schemas.openxmlformats.org/presentationml/2006/ole">
            <mc:AlternateContent xmlns:mc="http://schemas.openxmlformats.org/markup-compatibility/2006">
              <mc:Choice xmlns:v="urn:schemas-microsoft-com:vml" Requires="v">
                <p:oleObj name="Equation" r:id="rId6" imgW="2539800" imgH="253800" progId="">
                  <p:embed/>
                </p:oleObj>
              </mc:Choice>
              <mc:Fallback>
                <p:oleObj name="Equation" r:id="rId6" imgW="2539800" imgH="253800" progId="">
                  <p:embed/>
                  <p:pic>
                    <p:nvPicPr>
                      <p:cNvPr id="205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1776" y="4117102"/>
                        <a:ext cx="5186363"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extLst>
              <p:ext uri="{D42A27DB-BD31-4B8C-83A1-F6EECF244321}">
                <p14:modId xmlns:p14="http://schemas.microsoft.com/office/powerpoint/2010/main" val="205082318"/>
              </p:ext>
            </p:extLst>
          </p:nvPr>
        </p:nvGraphicFramePr>
        <p:xfrm>
          <a:off x="2060728" y="5143098"/>
          <a:ext cx="3671887" cy="557212"/>
        </p:xfrm>
        <a:graphic>
          <a:graphicData uri="http://schemas.openxmlformats.org/presentationml/2006/ole">
            <mc:AlternateContent xmlns:mc="http://schemas.openxmlformats.org/markup-compatibility/2006">
              <mc:Choice xmlns:v="urn:schemas-microsoft-com:vml" Requires="v">
                <p:oleObj name="Equation" r:id="rId8" imgW="1676160" imgH="253800" progId="">
                  <p:embed/>
                </p:oleObj>
              </mc:Choice>
              <mc:Fallback>
                <p:oleObj name="Equation" r:id="rId8" imgW="1676160" imgH="253800" progId="">
                  <p:embed/>
                  <p:pic>
                    <p:nvPicPr>
                      <p:cNvPr id="2053"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0728" y="5143098"/>
                        <a:ext cx="3671887"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5998" y="2996953"/>
            <a:ext cx="8424936" cy="3384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s-MX"/>
              <a:t>Encontrar un IC en la práctica</a:t>
            </a:r>
          </a:p>
        </p:txBody>
      </p:sp>
      <p:sp>
        <p:nvSpPr>
          <p:cNvPr id="3" name="Content Placeholder 2"/>
          <p:cNvSpPr>
            <a:spLocks noGrp="1"/>
          </p:cNvSpPr>
          <p:nvPr>
            <p:ph idx="1"/>
          </p:nvPr>
        </p:nvSpPr>
        <p:spPr/>
        <p:txBody>
          <a:bodyPr>
            <a:noAutofit/>
          </a:bodyPr>
          <a:lstStyle/>
          <a:p>
            <a:pPr marL="571500" indent="-342900"/>
            <a:r>
              <a:rPr lang="es-MX" dirty="0"/>
              <a:t>Complicación: El verdadero error estándar </a:t>
            </a:r>
          </a:p>
          <a:p>
            <a:endParaRPr lang="es-MX" dirty="0"/>
          </a:p>
          <a:p>
            <a:pPr marL="0" indent="0">
              <a:spcAft>
                <a:spcPts val="1200"/>
              </a:spcAft>
              <a:buNone/>
            </a:pPr>
            <a:r>
              <a:rPr lang="es-MX" dirty="0"/>
              <a:t>	¡Depende del parámetro que desconocemos!</a:t>
            </a:r>
          </a:p>
          <a:p>
            <a:pPr marL="571500" indent="-342900"/>
            <a:r>
              <a:rPr lang="es-MX" dirty="0"/>
              <a:t>En la práctica, estimamos </a:t>
            </a:r>
          </a:p>
          <a:p>
            <a:endParaRPr lang="es-MX" dirty="0"/>
          </a:p>
          <a:p>
            <a:pPr>
              <a:spcAft>
                <a:spcPts val="1200"/>
              </a:spcAft>
            </a:pPr>
            <a:endParaRPr lang="es-MX" dirty="0"/>
          </a:p>
          <a:p>
            <a:endParaRPr lang="es-MX" dirty="0"/>
          </a:p>
          <a:p>
            <a:endParaRPr lang="es-MX" dirty="0"/>
          </a:p>
          <a:p>
            <a:pPr marL="0" indent="0">
              <a:buNone/>
            </a:pPr>
            <a:r>
              <a:rPr lang="es-MX" dirty="0"/>
              <a:t>   y entonces encontramos el IC del 95% CI utilizando la fórmula</a:t>
            </a:r>
          </a:p>
          <a:p>
            <a:endParaRPr lang="es-MX" dirty="0"/>
          </a:p>
        </p:txBody>
      </p:sp>
      <p:graphicFrame>
        <p:nvGraphicFramePr>
          <p:cNvPr id="4098" name="Object 2"/>
          <p:cNvGraphicFramePr>
            <a:graphicFrameLocks noChangeAspect="1"/>
          </p:cNvGraphicFramePr>
          <p:nvPr>
            <p:extLst>
              <p:ext uri="{D42A27DB-BD31-4B8C-83A1-F6EECF244321}">
                <p14:modId xmlns:p14="http://schemas.microsoft.com/office/powerpoint/2010/main" val="749415935"/>
              </p:ext>
            </p:extLst>
          </p:nvPr>
        </p:nvGraphicFramePr>
        <p:xfrm>
          <a:off x="2301212" y="1671972"/>
          <a:ext cx="3276600" cy="496888"/>
        </p:xfrm>
        <a:graphic>
          <a:graphicData uri="http://schemas.openxmlformats.org/presentationml/2006/ole">
            <mc:AlternateContent xmlns:mc="http://schemas.openxmlformats.org/markup-compatibility/2006">
              <mc:Choice xmlns:v="urn:schemas-microsoft-com:vml" Requires="v">
                <p:oleObj name="Equation" r:id="rId2" imgW="1676160" imgH="253800" progId="">
                  <p:embed/>
                </p:oleObj>
              </mc:Choice>
              <mc:Fallback>
                <p:oleObj name="Equation" r:id="rId2" imgW="1676160" imgH="253800" progId="">
                  <p:embed/>
                  <p:pic>
                    <p:nvPicPr>
                      <p:cNvPr id="40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212" y="1671972"/>
                        <a:ext cx="3276600"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extLst>
              <p:ext uri="{D42A27DB-BD31-4B8C-83A1-F6EECF244321}">
                <p14:modId xmlns:p14="http://schemas.microsoft.com/office/powerpoint/2010/main" val="762635396"/>
              </p:ext>
            </p:extLst>
          </p:nvPr>
        </p:nvGraphicFramePr>
        <p:xfrm>
          <a:off x="1665418" y="3069705"/>
          <a:ext cx="4548187" cy="1295400"/>
        </p:xfrm>
        <a:graphic>
          <a:graphicData uri="http://schemas.openxmlformats.org/presentationml/2006/ole">
            <mc:AlternateContent xmlns:mc="http://schemas.openxmlformats.org/markup-compatibility/2006">
              <mc:Choice xmlns:v="urn:schemas-microsoft-com:vml" Requires="v">
                <p:oleObj name="Equation" r:id="rId4" imgW="2273040" imgH="647640" progId="">
                  <p:embed/>
                </p:oleObj>
              </mc:Choice>
              <mc:Fallback>
                <p:oleObj name="Equation" r:id="rId4" imgW="2273040" imgH="647640" progId="">
                  <p:embed/>
                  <p:pic>
                    <p:nvPicPr>
                      <p:cNvPr id="409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5418" y="3069705"/>
                        <a:ext cx="4548187"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
          <p:cNvGraphicFramePr>
            <a:graphicFrameLocks noChangeAspect="1"/>
          </p:cNvGraphicFramePr>
          <p:nvPr/>
        </p:nvGraphicFramePr>
        <p:xfrm>
          <a:off x="2915816" y="5733256"/>
          <a:ext cx="3900487" cy="465137"/>
        </p:xfrm>
        <a:graphic>
          <a:graphicData uri="http://schemas.openxmlformats.org/presentationml/2006/ole">
            <mc:AlternateContent xmlns:mc="http://schemas.openxmlformats.org/markup-compatibility/2006">
              <mc:Choice xmlns:v="urn:schemas-microsoft-com:vml" Requires="v">
                <p:oleObj name="Equation" r:id="rId6" imgW="1701720" imgH="203040" progId="">
                  <p:embed/>
                </p:oleObj>
              </mc:Choice>
              <mc:Fallback>
                <p:oleObj name="Equation" r:id="rId6" imgW="1701720" imgH="203040" progId="">
                  <p:embed/>
                  <p:pic>
                    <p:nvPicPr>
                      <p:cNvPr id="410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816" y="5733256"/>
                        <a:ext cx="3900487"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Ejemplo</a:t>
            </a:r>
          </a:p>
        </p:txBody>
      </p:sp>
      <p:sp>
        <p:nvSpPr>
          <p:cNvPr id="3" name="Content Placeholder 2"/>
          <p:cNvSpPr>
            <a:spLocks noGrp="1"/>
          </p:cNvSpPr>
          <p:nvPr>
            <p:ph idx="1"/>
          </p:nvPr>
        </p:nvSpPr>
        <p:spPr>
          <a:xfrm>
            <a:off x="457200" y="1119673"/>
            <a:ext cx="8686800" cy="5738327"/>
          </a:xfrm>
        </p:spPr>
        <p:txBody>
          <a:bodyPr>
            <a:noAutofit/>
          </a:bodyPr>
          <a:lstStyle/>
          <a:p>
            <a:pPr>
              <a:buNone/>
            </a:pPr>
            <a:r>
              <a:rPr lang="es-MX" sz="2500" dirty="0"/>
              <a:t>¿Qué porcentaje de Americanos de 18-22 años reportan ser “</a:t>
            </a:r>
            <a:r>
              <a:rPr lang="es-MX" sz="2500" dirty="0" err="1"/>
              <a:t>very</a:t>
            </a:r>
            <a:r>
              <a:rPr lang="es-MX" sz="2500" dirty="0"/>
              <a:t> </a:t>
            </a:r>
            <a:r>
              <a:rPr lang="es-MX" sz="2500" dirty="0" err="1"/>
              <a:t>happy</a:t>
            </a:r>
            <a:r>
              <a:rPr lang="es-MX" sz="2500" dirty="0"/>
              <a:t>”?</a:t>
            </a:r>
          </a:p>
          <a:p>
            <a:pPr marL="571500" indent="-342900"/>
            <a:r>
              <a:rPr lang="es-MX" dirty="0"/>
              <a:t>Datos 2006 GSS: 35 de </a:t>
            </a:r>
            <a:r>
              <a:rPr lang="es-MX" i="1" dirty="0"/>
              <a:t>n = </a:t>
            </a:r>
            <a:r>
              <a:rPr lang="es-MX" dirty="0"/>
              <a:t>164 dicen ser “</a:t>
            </a:r>
            <a:r>
              <a:rPr lang="es-MX" dirty="0" err="1"/>
              <a:t>very</a:t>
            </a:r>
            <a:r>
              <a:rPr lang="es-MX" dirty="0"/>
              <a:t> </a:t>
            </a:r>
            <a:r>
              <a:rPr lang="es-MX" dirty="0" err="1"/>
              <a:t>happy</a:t>
            </a:r>
            <a:r>
              <a:rPr lang="es-MX" dirty="0"/>
              <a:t>” </a:t>
            </a:r>
          </a:p>
          <a:p>
            <a:pPr>
              <a:buFontTx/>
              <a:buNone/>
            </a:pPr>
            <a:r>
              <a:rPr lang="es-MX" dirty="0"/>
              <a:t>     (otros reportan ser “</a:t>
            </a:r>
            <a:r>
              <a:rPr lang="es-MX" dirty="0" err="1"/>
              <a:t>pretty</a:t>
            </a:r>
            <a:r>
              <a:rPr lang="es-MX" dirty="0"/>
              <a:t> </a:t>
            </a:r>
            <a:r>
              <a:rPr lang="es-MX" dirty="0" err="1"/>
              <a:t>happy</a:t>
            </a:r>
            <a:r>
              <a:rPr lang="es-MX" dirty="0"/>
              <a:t>” o “</a:t>
            </a:r>
            <a:r>
              <a:rPr lang="es-MX" dirty="0" err="1"/>
              <a:t>not</a:t>
            </a:r>
            <a:r>
              <a:rPr lang="es-MX" dirty="0"/>
              <a:t> </a:t>
            </a:r>
            <a:r>
              <a:rPr lang="es-MX" dirty="0" err="1"/>
              <a:t>too</a:t>
            </a:r>
            <a:r>
              <a:rPr lang="es-MX" dirty="0"/>
              <a:t> </a:t>
            </a:r>
            <a:r>
              <a:rPr lang="es-MX" dirty="0" err="1"/>
              <a:t>happy</a:t>
            </a:r>
            <a:r>
              <a:rPr lang="es-MX" dirty="0"/>
              <a:t>”)</a:t>
            </a:r>
          </a:p>
          <a:p>
            <a:pPr>
              <a:buFontTx/>
              <a:buNone/>
            </a:pPr>
            <a:endParaRPr lang="es-MX" dirty="0"/>
          </a:p>
          <a:p>
            <a:pPr>
              <a:spcAft>
                <a:spcPts val="1200"/>
              </a:spcAft>
              <a:buFontTx/>
              <a:buNone/>
            </a:pPr>
            <a:endParaRPr lang="es-MX" dirty="0"/>
          </a:p>
          <a:p>
            <a:pPr marL="571500" indent="-342900"/>
            <a:endParaRPr lang="es-MX" dirty="0"/>
          </a:p>
          <a:p>
            <a:pPr marL="571500" indent="-342900"/>
            <a:endParaRPr lang="es-MX" dirty="0"/>
          </a:p>
          <a:p>
            <a:pPr marL="571500" indent="-342900"/>
            <a:r>
              <a:rPr lang="es-MX" dirty="0"/>
              <a:t>El IC del </a:t>
            </a:r>
            <a:r>
              <a:rPr lang="es-MX" dirty="0">
                <a:solidFill>
                  <a:srgbClr val="0070C0"/>
                </a:solidFill>
              </a:rPr>
              <a:t>95%</a:t>
            </a:r>
            <a:r>
              <a:rPr lang="es-MX" dirty="0"/>
              <a:t> es </a:t>
            </a:r>
            <a:r>
              <a:rPr lang="es-MX" dirty="0">
                <a:solidFill>
                  <a:srgbClr val="0070C0"/>
                </a:solidFill>
              </a:rPr>
              <a:t>0.213 </a:t>
            </a:r>
            <a:r>
              <a:rPr lang="es-MX" dirty="0">
                <a:solidFill>
                  <a:srgbClr val="0070C0"/>
                </a:solidFill>
                <a:cs typeface="Arial" charset="0"/>
              </a:rPr>
              <a:t>± 1.96(0.032)</a:t>
            </a:r>
            <a:r>
              <a:rPr lang="es-MX" dirty="0">
                <a:cs typeface="Arial" charset="0"/>
              </a:rPr>
              <a:t>, o </a:t>
            </a:r>
            <a:r>
              <a:rPr lang="es-MX" dirty="0">
                <a:solidFill>
                  <a:srgbClr val="0070C0"/>
                </a:solidFill>
                <a:cs typeface="Arial" charset="0"/>
              </a:rPr>
              <a:t>0.213 ± 0.063,</a:t>
            </a:r>
          </a:p>
          <a:p>
            <a:pPr>
              <a:buFontTx/>
              <a:buNone/>
            </a:pPr>
            <a:r>
              <a:rPr lang="es-MX" dirty="0">
                <a:cs typeface="Arial" charset="0"/>
              </a:rPr>
              <a:t>               (p.ej., “margen de error” = </a:t>
            </a:r>
            <a:r>
              <a:rPr lang="es-MX" dirty="0">
                <a:solidFill>
                  <a:srgbClr val="0070C0"/>
                </a:solidFill>
                <a:cs typeface="Arial" charset="0"/>
              </a:rPr>
              <a:t>0.063</a:t>
            </a:r>
            <a:r>
              <a:rPr lang="es-MX" dirty="0">
                <a:cs typeface="Arial" charset="0"/>
              </a:rPr>
              <a:t>)</a:t>
            </a:r>
          </a:p>
          <a:p>
            <a:pPr>
              <a:buNone/>
            </a:pPr>
            <a:r>
              <a:rPr lang="es-MX" dirty="0">
                <a:cs typeface="Arial" charset="0"/>
              </a:rPr>
              <a:t>      	        lo que resulta en </a:t>
            </a:r>
            <a:r>
              <a:rPr lang="es-MX" dirty="0">
                <a:solidFill>
                  <a:srgbClr val="0070C0"/>
                </a:solidFill>
                <a:cs typeface="Arial" charset="0"/>
              </a:rPr>
              <a:t>(0.15, 0.28)</a:t>
            </a:r>
            <a:r>
              <a:rPr lang="es-MX" dirty="0">
                <a:cs typeface="Arial" charset="0"/>
              </a:rPr>
              <a:t>.  </a:t>
            </a:r>
          </a:p>
          <a:p>
            <a:pPr marL="571500" indent="-342900"/>
            <a:r>
              <a:rPr lang="es-MX" dirty="0">
                <a:cs typeface="Arial" charset="0"/>
              </a:rPr>
              <a:t>Tenemos una confianza del </a:t>
            </a:r>
            <a:r>
              <a:rPr lang="es-MX" dirty="0">
                <a:solidFill>
                  <a:srgbClr val="0070C0"/>
                </a:solidFill>
                <a:cs typeface="Arial" charset="0"/>
              </a:rPr>
              <a:t>95%</a:t>
            </a:r>
            <a:r>
              <a:rPr lang="es-MX" dirty="0">
                <a:cs typeface="Arial" charset="0"/>
              </a:rPr>
              <a:t> que la proporción poblacional de quienes son “</a:t>
            </a:r>
            <a:r>
              <a:rPr lang="es-MX" dirty="0" err="1">
                <a:cs typeface="Arial" charset="0"/>
              </a:rPr>
              <a:t>very</a:t>
            </a:r>
            <a:r>
              <a:rPr lang="es-MX" dirty="0">
                <a:cs typeface="Arial" charset="0"/>
              </a:rPr>
              <a:t> </a:t>
            </a:r>
            <a:r>
              <a:rPr lang="es-MX" dirty="0" err="1">
                <a:cs typeface="Arial" charset="0"/>
              </a:rPr>
              <a:t>happy</a:t>
            </a:r>
            <a:r>
              <a:rPr lang="es-MX" dirty="0">
                <a:cs typeface="Arial" charset="0"/>
              </a:rPr>
              <a:t>” está entre </a:t>
            </a:r>
            <a:r>
              <a:rPr lang="es-MX" dirty="0">
                <a:solidFill>
                  <a:srgbClr val="0070C0"/>
                </a:solidFill>
                <a:cs typeface="Arial" charset="0"/>
              </a:rPr>
              <a:t>0.15 y 0.28 </a:t>
            </a:r>
            <a:r>
              <a:rPr lang="es-MX" dirty="0">
                <a:cs typeface="Arial" charset="0"/>
              </a:rPr>
              <a:t>(</a:t>
            </a:r>
            <a:r>
              <a:rPr lang="es-MX" dirty="0">
                <a:solidFill>
                  <a:srgbClr val="0070C0"/>
                </a:solidFill>
                <a:cs typeface="Arial" charset="0"/>
              </a:rPr>
              <a:t>para ese tamaño de muestra</a:t>
            </a:r>
            <a:r>
              <a:rPr lang="es-MX" dirty="0">
                <a:cs typeface="Arial" charset="0"/>
              </a:rPr>
              <a:t>).</a:t>
            </a:r>
          </a:p>
          <a:p>
            <a:endParaRPr lang="es-MX" sz="2500" dirty="0"/>
          </a:p>
          <a:p>
            <a:endParaRPr lang="es-MX" sz="2500" dirty="0"/>
          </a:p>
        </p:txBody>
      </p:sp>
      <p:graphicFrame>
        <p:nvGraphicFramePr>
          <p:cNvPr id="5122" name="Object 2"/>
          <p:cNvGraphicFramePr>
            <a:graphicFrameLocks noChangeAspect="1"/>
          </p:cNvGraphicFramePr>
          <p:nvPr>
            <p:extLst>
              <p:ext uri="{D42A27DB-BD31-4B8C-83A1-F6EECF244321}">
                <p14:modId xmlns:p14="http://schemas.microsoft.com/office/powerpoint/2010/main" val="3654437663"/>
              </p:ext>
            </p:extLst>
          </p:nvPr>
        </p:nvGraphicFramePr>
        <p:xfrm>
          <a:off x="1278294" y="2904331"/>
          <a:ext cx="6408738" cy="1049338"/>
        </p:xfrm>
        <a:graphic>
          <a:graphicData uri="http://schemas.openxmlformats.org/presentationml/2006/ole">
            <mc:AlternateContent xmlns:mc="http://schemas.openxmlformats.org/markup-compatibility/2006">
              <mc:Choice xmlns:v="urn:schemas-microsoft-com:vml" Requires="v">
                <p:oleObj name="Equation" r:id="rId2" imgW="2946240" imgH="482400" progId="">
                  <p:embed/>
                </p:oleObj>
              </mc:Choice>
              <mc:Fallback>
                <p:oleObj name="Equation" r:id="rId2" imgW="2946240" imgH="482400" progId="">
                  <p:embed/>
                  <p:pic>
                    <p:nvPicPr>
                      <p:cNvPr id="512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294" y="2904331"/>
                        <a:ext cx="6408738" cy="104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Ejercicio</a:t>
            </a:r>
          </a:p>
        </p:txBody>
      </p:sp>
      <p:sp>
        <p:nvSpPr>
          <p:cNvPr id="3" name="Content Placeholder 2"/>
          <p:cNvSpPr>
            <a:spLocks noGrp="1"/>
          </p:cNvSpPr>
          <p:nvPr>
            <p:ph idx="1"/>
          </p:nvPr>
        </p:nvSpPr>
        <p:spPr/>
        <p:txBody>
          <a:bodyPr>
            <a:noAutofit/>
          </a:bodyPr>
          <a:lstStyle/>
          <a:p>
            <a:pPr>
              <a:buNone/>
            </a:pPr>
            <a:r>
              <a:rPr lang="es-MX" dirty="0"/>
              <a:t>Encuentra un IC del 99% con estos datos</a:t>
            </a:r>
          </a:p>
          <a:p>
            <a:pPr>
              <a:buNone/>
            </a:pPr>
            <a:endParaRPr lang="es-MX" dirty="0"/>
          </a:p>
          <a:p>
            <a:pPr marL="571500" indent="-342900"/>
            <a:r>
              <a:rPr lang="es-MX" dirty="0"/>
              <a:t>0.99 probabilidad central, 0.01 en dos colas</a:t>
            </a:r>
          </a:p>
          <a:p>
            <a:pPr marL="571500" indent="-342900"/>
            <a:r>
              <a:rPr lang="es-MX" dirty="0"/>
              <a:t>0.005 en cada cola</a:t>
            </a:r>
          </a:p>
          <a:p>
            <a:pPr marL="571500" indent="-342900"/>
            <a:r>
              <a:rPr lang="es-MX" dirty="0"/>
              <a:t>Valor-z es 2.58</a:t>
            </a:r>
          </a:p>
          <a:p>
            <a:pPr marL="571500" indent="-342900"/>
            <a:r>
              <a:rPr lang="es-MX" dirty="0"/>
              <a:t>IC del 99% es 0.213 </a:t>
            </a:r>
            <a:r>
              <a:rPr lang="es-MX" dirty="0">
                <a:cs typeface="Arial" charset="0"/>
              </a:rPr>
              <a:t>± 2.58(0.032), </a:t>
            </a:r>
          </a:p>
          <a:p>
            <a:pPr>
              <a:buNone/>
            </a:pPr>
            <a:r>
              <a:rPr lang="es-MX" dirty="0">
                <a:cs typeface="Arial" charset="0"/>
              </a:rPr>
              <a:t>     </a:t>
            </a:r>
            <a:r>
              <a:rPr lang="es-MX" dirty="0" err="1">
                <a:cs typeface="Arial" charset="0"/>
              </a:rPr>
              <a:t>ó</a:t>
            </a:r>
            <a:r>
              <a:rPr lang="es-MX" dirty="0">
                <a:cs typeface="Arial" charset="0"/>
              </a:rPr>
              <a:t> 0.213 ± 0.083, lo que resulta en (0.13, 0.30)</a:t>
            </a:r>
          </a:p>
          <a:p>
            <a:pPr marL="571500" indent="-342900"/>
            <a:endParaRPr lang="es-MX" dirty="0">
              <a:cs typeface="Arial" charset="0"/>
            </a:endParaRPr>
          </a:p>
          <a:p>
            <a:pPr marL="571500" indent="-342900">
              <a:spcAft>
                <a:spcPts val="1200"/>
              </a:spcAft>
            </a:pPr>
            <a:r>
              <a:rPr lang="es-MX" dirty="0">
                <a:cs typeface="Arial" charset="0"/>
              </a:rPr>
              <a:t>Mayor confianza requiere IC más anchos</a:t>
            </a:r>
          </a:p>
          <a:p>
            <a:pPr marL="571500" indent="-342900"/>
            <a:r>
              <a:rPr lang="es-MX" dirty="0">
                <a:cs typeface="Arial" charset="0"/>
              </a:rPr>
              <a:t>Recuerda que un IC del 95% era</a:t>
            </a:r>
            <a:r>
              <a:rPr lang="es-MX" b="1" dirty="0">
                <a:cs typeface="Arial" charset="0"/>
              </a:rPr>
              <a:t> </a:t>
            </a:r>
            <a:r>
              <a:rPr lang="es-MX" dirty="0">
                <a:cs typeface="Arial" charset="0"/>
              </a:rPr>
              <a:t>(0.15, 0.28)</a:t>
            </a:r>
          </a:p>
          <a:p>
            <a:endParaRPr lang="es-MX"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Ejemplo</a:t>
            </a:r>
          </a:p>
        </p:txBody>
      </p:sp>
      <p:sp>
        <p:nvSpPr>
          <p:cNvPr id="3" name="Content Placeholder 2"/>
          <p:cNvSpPr>
            <a:spLocks noGrp="1"/>
          </p:cNvSpPr>
          <p:nvPr>
            <p:ph idx="1"/>
          </p:nvPr>
        </p:nvSpPr>
        <p:spPr>
          <a:xfrm>
            <a:off x="457200" y="1362269"/>
            <a:ext cx="8229600" cy="5495731"/>
          </a:xfrm>
        </p:spPr>
        <p:txBody>
          <a:bodyPr>
            <a:normAutofit/>
          </a:bodyPr>
          <a:lstStyle/>
          <a:p>
            <a:pPr marL="571500" indent="-342900">
              <a:lnSpc>
                <a:spcPct val="110000"/>
              </a:lnSpc>
              <a:spcAft>
                <a:spcPts val="1800"/>
              </a:spcAft>
            </a:pPr>
            <a:r>
              <a:rPr lang="es-MX" dirty="0"/>
              <a:t>Supón que la proporción muestral de 0.213 está basada en </a:t>
            </a:r>
            <a:r>
              <a:rPr lang="es-MX" i="1" dirty="0"/>
              <a:t>n </a:t>
            </a:r>
            <a:r>
              <a:rPr lang="es-MX" dirty="0"/>
              <a:t>= 656 (en lugar de 164)</a:t>
            </a:r>
          </a:p>
          <a:p>
            <a:pPr>
              <a:lnSpc>
                <a:spcPct val="110000"/>
              </a:lnSpc>
            </a:pPr>
            <a:endParaRPr lang="es-MX" dirty="0"/>
          </a:p>
          <a:p>
            <a:pPr>
              <a:lnSpc>
                <a:spcPct val="110000"/>
              </a:lnSpc>
              <a:spcAft>
                <a:spcPts val="600"/>
              </a:spcAft>
              <a:buNone/>
            </a:pPr>
            <a:r>
              <a:rPr lang="es-MX" sz="1800" dirty="0"/>
              <a:t>     IC del </a:t>
            </a:r>
            <a:r>
              <a:rPr lang="es-MX" sz="1800" dirty="0">
                <a:solidFill>
                  <a:srgbClr val="0070C0"/>
                </a:solidFill>
              </a:rPr>
              <a:t>95%</a:t>
            </a:r>
            <a:r>
              <a:rPr lang="es-MX" sz="1800" dirty="0"/>
              <a:t> es </a:t>
            </a:r>
            <a:r>
              <a:rPr lang="es-MX" sz="1800" dirty="0">
                <a:solidFill>
                  <a:srgbClr val="0070C0"/>
                </a:solidFill>
              </a:rPr>
              <a:t>0.213 ± 1.96(0.016)</a:t>
            </a:r>
            <a:r>
              <a:rPr lang="es-MX" sz="1800" dirty="0"/>
              <a:t>, o </a:t>
            </a:r>
            <a:r>
              <a:rPr lang="es-MX" sz="1800" dirty="0">
                <a:solidFill>
                  <a:srgbClr val="0070C0"/>
                </a:solidFill>
              </a:rPr>
              <a:t>0.213 ± 0.031</a:t>
            </a:r>
            <a:r>
              <a:rPr lang="es-MX" sz="1800" dirty="0"/>
              <a:t>, lo que es </a:t>
            </a:r>
            <a:r>
              <a:rPr lang="es-MX" sz="1800" dirty="0">
                <a:solidFill>
                  <a:srgbClr val="0070C0"/>
                </a:solidFill>
              </a:rPr>
              <a:t>(0.18, 0.24)</a:t>
            </a:r>
            <a:r>
              <a:rPr lang="es-MX" sz="1800" dirty="0"/>
              <a:t>  </a:t>
            </a:r>
          </a:p>
          <a:p>
            <a:pPr marL="571500" indent="-342900">
              <a:lnSpc>
                <a:spcPct val="110000"/>
              </a:lnSpc>
              <a:spcAft>
                <a:spcPts val="600"/>
              </a:spcAft>
            </a:pPr>
            <a:r>
              <a:rPr lang="es-MX" dirty="0"/>
              <a:t>Recuerda que IC del 95% CI con </a:t>
            </a:r>
            <a:r>
              <a:rPr lang="es-MX" i="1" dirty="0">
                <a:solidFill>
                  <a:srgbClr val="0070C0"/>
                </a:solidFill>
              </a:rPr>
              <a:t>n = </a:t>
            </a:r>
            <a:r>
              <a:rPr lang="es-MX" dirty="0">
                <a:solidFill>
                  <a:srgbClr val="0070C0"/>
                </a:solidFill>
              </a:rPr>
              <a:t>164 </a:t>
            </a:r>
            <a:r>
              <a:rPr lang="es-MX" dirty="0"/>
              <a:t>era </a:t>
            </a:r>
            <a:r>
              <a:rPr lang="es-MX" dirty="0">
                <a:solidFill>
                  <a:srgbClr val="0070C0"/>
                </a:solidFill>
              </a:rPr>
              <a:t>(0.15, 0.28)</a:t>
            </a:r>
          </a:p>
          <a:p>
            <a:pPr marL="571500" indent="-342900">
              <a:lnSpc>
                <a:spcPct val="110000"/>
              </a:lnSpc>
              <a:spcAft>
                <a:spcPts val="600"/>
              </a:spcAft>
            </a:pPr>
            <a:r>
              <a:rPr lang="es-MX" b="1" dirty="0"/>
              <a:t>Un tamaño de muestra más grande resulta en un IC más angosto </a:t>
            </a:r>
            <a:r>
              <a:rPr lang="es-MX" dirty="0"/>
              <a:t>(Se necesita aumentar la muestra 4 veces para reducir la longitud del IC a la mitad) </a:t>
            </a:r>
          </a:p>
          <a:p>
            <a:pPr marL="571500" indent="-342900">
              <a:lnSpc>
                <a:spcPct val="110000"/>
              </a:lnSpc>
            </a:pPr>
            <a:r>
              <a:rPr lang="es-MX" dirty="0"/>
              <a:t>Estas fórmulas de error estándar tratan al tamaño de la población como infinito</a:t>
            </a:r>
          </a:p>
        </p:txBody>
      </p:sp>
      <p:graphicFrame>
        <p:nvGraphicFramePr>
          <p:cNvPr id="6146" name="Object 2"/>
          <p:cNvGraphicFramePr>
            <a:graphicFrameLocks noChangeAspect="1"/>
          </p:cNvGraphicFramePr>
          <p:nvPr>
            <p:extLst>
              <p:ext uri="{D42A27DB-BD31-4B8C-83A1-F6EECF244321}">
                <p14:modId xmlns:p14="http://schemas.microsoft.com/office/powerpoint/2010/main" val="1214020753"/>
              </p:ext>
            </p:extLst>
          </p:nvPr>
        </p:nvGraphicFramePr>
        <p:xfrm>
          <a:off x="545998" y="2084986"/>
          <a:ext cx="8255000" cy="509588"/>
        </p:xfrm>
        <a:graphic>
          <a:graphicData uri="http://schemas.openxmlformats.org/presentationml/2006/ole">
            <mc:AlternateContent xmlns:mc="http://schemas.openxmlformats.org/markup-compatibility/2006">
              <mc:Choice xmlns:v="urn:schemas-microsoft-com:vml" Requires="v">
                <p:oleObj name="Equation" r:id="rId2" imgW="4114800" imgH="253800" progId="">
                  <p:embed/>
                </p:oleObj>
              </mc:Choice>
              <mc:Fallback>
                <p:oleObj name="Equation" r:id="rId2" imgW="4114800" imgH="253800" progId="">
                  <p:embed/>
                  <p:pic>
                    <p:nvPicPr>
                      <p:cNvPr id="614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98" y="2084986"/>
                        <a:ext cx="8255000"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487F-A0AF-4793-3D17-0506841838CC}"/>
              </a:ext>
            </a:extLst>
          </p:cNvPr>
          <p:cNvSpPr>
            <a:spLocks noGrp="1"/>
          </p:cNvSpPr>
          <p:nvPr>
            <p:ph type="title"/>
          </p:nvPr>
        </p:nvSpPr>
        <p:spPr>
          <a:xfrm>
            <a:off x="545998" y="533400"/>
            <a:ext cx="8052003" cy="338554"/>
          </a:xfrm>
        </p:spPr>
        <p:txBody>
          <a:bodyPr/>
          <a:lstStyle/>
          <a:p>
            <a:r>
              <a:rPr lang="en-GB" dirty="0" err="1"/>
              <a:t>Tamaño</a:t>
            </a:r>
            <a:r>
              <a:rPr lang="en-GB" dirty="0"/>
              <a:t> de </a:t>
            </a:r>
            <a:r>
              <a:rPr lang="en-GB" dirty="0" err="1"/>
              <a:t>Muestra</a:t>
            </a:r>
            <a:endParaRPr lang="en-GB"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FA1DA7C-AC92-8EF5-78E4-2FD52FEC43F5}"/>
                  </a:ext>
                </a:extLst>
              </p:cNvPr>
              <p:cNvSpPr txBox="1"/>
              <p:nvPr/>
            </p:nvSpPr>
            <p:spPr>
              <a:xfrm>
                <a:off x="872120" y="1774260"/>
                <a:ext cx="3233642" cy="145155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3600" b="0" i="1" smtClean="0">
                          <a:latin typeface="Cambria Math" panose="02040503050406030204" pitchFamily="18" charset="0"/>
                        </a:rPr>
                        <m:t>𝑧</m:t>
                      </m:r>
                      <m:r>
                        <a:rPr lang="es-MX" sz="3600" b="0" i="1" smtClean="0">
                          <a:latin typeface="Cambria Math" panose="02040503050406030204" pitchFamily="18" charset="0"/>
                        </a:rPr>
                        <m:t>=</m:t>
                      </m:r>
                      <m:f>
                        <m:fPr>
                          <m:ctrlPr>
                            <a:rPr lang="es-MX" sz="3600" b="0" i="1" smtClean="0">
                              <a:latin typeface="Cambria Math" panose="02040503050406030204" pitchFamily="18" charset="0"/>
                            </a:rPr>
                          </m:ctrlPr>
                        </m:fPr>
                        <m:num>
                          <m:r>
                            <a:rPr lang="es-MX" sz="3600" b="0" i="1" smtClean="0">
                              <a:latin typeface="Cambria Math" panose="02040503050406030204" pitchFamily="18" charset="0"/>
                            </a:rPr>
                            <m:t>𝑥</m:t>
                          </m:r>
                          <m:r>
                            <a:rPr lang="es-MX" sz="3600" b="0" i="1" smtClean="0">
                              <a:latin typeface="Cambria Math" panose="02040503050406030204" pitchFamily="18" charset="0"/>
                            </a:rPr>
                            <m:t>−</m:t>
                          </m:r>
                          <m:r>
                            <a:rPr lang="es-MX" sz="3600" b="0" i="1" smtClean="0">
                              <a:latin typeface="Cambria Math" panose="02040503050406030204" pitchFamily="18" charset="0"/>
                            </a:rPr>
                            <m:t>𝜇</m:t>
                          </m:r>
                        </m:num>
                        <m:den>
                          <m:f>
                            <m:fPr>
                              <m:ctrlPr>
                                <a:rPr lang="es-MX" sz="3600" b="0" i="1" smtClean="0">
                                  <a:latin typeface="Cambria Math" panose="02040503050406030204" pitchFamily="18" charset="0"/>
                                </a:rPr>
                              </m:ctrlPr>
                            </m:fPr>
                            <m:num>
                              <m:r>
                                <a:rPr lang="es-MX" sz="3600" b="0" i="1" smtClean="0">
                                  <a:latin typeface="Cambria Math" panose="02040503050406030204" pitchFamily="18" charset="0"/>
                                </a:rPr>
                                <m:t>𝜎</m:t>
                              </m:r>
                            </m:num>
                            <m:den>
                              <m:rad>
                                <m:radPr>
                                  <m:degHide m:val="on"/>
                                  <m:ctrlPr>
                                    <a:rPr lang="es-MX" sz="3600" b="0" i="1" smtClean="0">
                                      <a:latin typeface="Cambria Math" panose="02040503050406030204" pitchFamily="18" charset="0"/>
                                    </a:rPr>
                                  </m:ctrlPr>
                                </m:radPr>
                                <m:deg/>
                                <m:e>
                                  <m:r>
                                    <a:rPr lang="es-MX" sz="3600" b="0" i="1" smtClean="0">
                                      <a:latin typeface="Cambria Math" panose="02040503050406030204" pitchFamily="18" charset="0"/>
                                    </a:rPr>
                                    <m:t>𝑛</m:t>
                                  </m:r>
                                </m:e>
                              </m:rad>
                            </m:den>
                          </m:f>
                        </m:den>
                      </m:f>
                      <m:r>
                        <a:rPr lang="es-MX" sz="3600" b="0" i="1" smtClean="0">
                          <a:latin typeface="Cambria Math" panose="02040503050406030204" pitchFamily="18" charset="0"/>
                        </a:rPr>
                        <m:t>=</m:t>
                      </m:r>
                      <m:f>
                        <m:fPr>
                          <m:ctrlPr>
                            <a:rPr lang="es-MX" sz="3600" i="1">
                              <a:latin typeface="Cambria Math" panose="02040503050406030204" pitchFamily="18" charset="0"/>
                            </a:rPr>
                          </m:ctrlPr>
                        </m:fPr>
                        <m:num>
                          <m:r>
                            <a:rPr lang="es-MX" sz="3600" b="0" i="1" smtClean="0">
                              <a:latin typeface="Cambria Math" panose="02040503050406030204" pitchFamily="18" charset="0"/>
                            </a:rPr>
                            <m:t>𝑒</m:t>
                          </m:r>
                        </m:num>
                        <m:den>
                          <m:f>
                            <m:fPr>
                              <m:ctrlPr>
                                <a:rPr lang="es-MX" sz="3600" i="1">
                                  <a:latin typeface="Cambria Math" panose="02040503050406030204" pitchFamily="18" charset="0"/>
                                </a:rPr>
                              </m:ctrlPr>
                            </m:fPr>
                            <m:num>
                              <m:r>
                                <a:rPr lang="es-MX" sz="3600" i="1">
                                  <a:latin typeface="Cambria Math" panose="02040503050406030204" pitchFamily="18" charset="0"/>
                                </a:rPr>
                                <m:t>𝜎</m:t>
                              </m:r>
                            </m:num>
                            <m:den>
                              <m:rad>
                                <m:radPr>
                                  <m:degHide m:val="on"/>
                                  <m:ctrlPr>
                                    <a:rPr lang="es-MX" sz="3600" i="1">
                                      <a:latin typeface="Cambria Math" panose="02040503050406030204" pitchFamily="18" charset="0"/>
                                    </a:rPr>
                                  </m:ctrlPr>
                                </m:radPr>
                                <m:deg/>
                                <m:e>
                                  <m:r>
                                    <a:rPr lang="es-MX" sz="3600" i="1">
                                      <a:latin typeface="Cambria Math" panose="02040503050406030204" pitchFamily="18" charset="0"/>
                                    </a:rPr>
                                    <m:t>𝑛</m:t>
                                  </m:r>
                                </m:e>
                              </m:rad>
                            </m:den>
                          </m:f>
                        </m:den>
                      </m:f>
                    </m:oMath>
                  </m:oMathPara>
                </a14:m>
                <a:endParaRPr lang="en-GB" sz="3600" dirty="0"/>
              </a:p>
            </p:txBody>
          </p:sp>
        </mc:Choice>
        <mc:Fallback>
          <p:sp>
            <p:nvSpPr>
              <p:cNvPr id="4" name="TextBox 3">
                <a:extLst>
                  <a:ext uri="{FF2B5EF4-FFF2-40B4-BE49-F238E27FC236}">
                    <a16:creationId xmlns:a16="http://schemas.microsoft.com/office/drawing/2014/main" id="{BFA1DA7C-AC92-8EF5-78E4-2FD52FEC43F5}"/>
                  </a:ext>
                </a:extLst>
              </p:cNvPr>
              <p:cNvSpPr txBox="1">
                <a:spLocks noRot="1" noChangeAspect="1" noMove="1" noResize="1" noEditPoints="1" noAdjustHandles="1" noChangeArrowheads="1" noChangeShapeType="1" noTextEdit="1"/>
              </p:cNvSpPr>
              <p:nvPr/>
            </p:nvSpPr>
            <p:spPr>
              <a:xfrm>
                <a:off x="872120" y="1774260"/>
                <a:ext cx="3233642" cy="1451551"/>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0859479-82EA-0FB5-07FC-786F80367E93}"/>
                  </a:ext>
                </a:extLst>
              </p:cNvPr>
              <p:cNvSpPr txBox="1"/>
              <p:nvPr/>
            </p:nvSpPr>
            <p:spPr>
              <a:xfrm>
                <a:off x="5398849" y="1774260"/>
                <a:ext cx="2723745" cy="11466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3600" b="0" i="1" smtClean="0">
                          <a:latin typeface="Cambria Math" panose="02040503050406030204" pitchFamily="18" charset="0"/>
                        </a:rPr>
                        <m:t>𝑛</m:t>
                      </m:r>
                      <m:r>
                        <a:rPr lang="es-MX" sz="3600" b="0" i="1" smtClean="0">
                          <a:latin typeface="Cambria Math" panose="02040503050406030204" pitchFamily="18" charset="0"/>
                        </a:rPr>
                        <m:t>=</m:t>
                      </m:r>
                      <m:sSup>
                        <m:sSupPr>
                          <m:ctrlPr>
                            <a:rPr lang="es-MX" sz="3600" b="0" i="0" smtClean="0">
                              <a:latin typeface="Cambria Math" panose="02040503050406030204" pitchFamily="18" charset="0"/>
                            </a:rPr>
                          </m:ctrlPr>
                        </m:sSupPr>
                        <m:e>
                          <m:d>
                            <m:dPr>
                              <m:ctrlPr>
                                <a:rPr lang="es-MX" sz="3600" b="0" i="1" smtClean="0">
                                  <a:latin typeface="Cambria Math" panose="02040503050406030204" pitchFamily="18" charset="0"/>
                                </a:rPr>
                              </m:ctrlPr>
                            </m:dPr>
                            <m:e>
                              <m:f>
                                <m:fPr>
                                  <m:ctrlPr>
                                    <a:rPr lang="es-MX" sz="3600" i="1">
                                      <a:latin typeface="Cambria Math" panose="02040503050406030204" pitchFamily="18" charset="0"/>
                                    </a:rPr>
                                  </m:ctrlPr>
                                </m:fPr>
                                <m:num>
                                  <m:r>
                                    <a:rPr lang="es-MX" sz="3600" b="0" i="1" smtClean="0">
                                      <a:latin typeface="Cambria Math" panose="02040503050406030204" pitchFamily="18" charset="0"/>
                                    </a:rPr>
                                    <m:t>𝑧</m:t>
                                  </m:r>
                                  <m:r>
                                    <a:rPr lang="es-MX" sz="3600" b="0" i="1" smtClean="0">
                                      <a:latin typeface="Cambria Math" panose="02040503050406030204" pitchFamily="18" charset="0"/>
                                    </a:rPr>
                                    <m:t>𝜎</m:t>
                                  </m:r>
                                </m:num>
                                <m:den>
                                  <m:r>
                                    <a:rPr lang="es-MX" sz="3600" b="0" i="1" smtClean="0">
                                      <a:latin typeface="Cambria Math" panose="02040503050406030204" pitchFamily="18" charset="0"/>
                                    </a:rPr>
                                    <m:t>𝑒</m:t>
                                  </m:r>
                                </m:den>
                              </m:f>
                            </m:e>
                          </m:d>
                        </m:e>
                        <m:sup>
                          <m:r>
                            <a:rPr lang="es-MX" sz="3600" b="0" i="0" smtClean="0">
                              <a:latin typeface="Cambria Math" panose="02040503050406030204" pitchFamily="18" charset="0"/>
                            </a:rPr>
                            <m:t>2</m:t>
                          </m:r>
                        </m:sup>
                      </m:sSup>
                    </m:oMath>
                  </m:oMathPara>
                </a14:m>
                <a:endParaRPr lang="en-GB" sz="3600" dirty="0"/>
              </a:p>
            </p:txBody>
          </p:sp>
        </mc:Choice>
        <mc:Fallback>
          <p:sp>
            <p:nvSpPr>
              <p:cNvPr id="6" name="TextBox 5">
                <a:extLst>
                  <a:ext uri="{FF2B5EF4-FFF2-40B4-BE49-F238E27FC236}">
                    <a16:creationId xmlns:a16="http://schemas.microsoft.com/office/drawing/2014/main" id="{50859479-82EA-0FB5-07FC-786F80367E93}"/>
                  </a:ext>
                </a:extLst>
              </p:cNvPr>
              <p:cNvSpPr txBox="1">
                <a:spLocks noRot="1" noChangeAspect="1" noMove="1" noResize="1" noEditPoints="1" noAdjustHandles="1" noChangeArrowheads="1" noChangeShapeType="1" noTextEdit="1"/>
              </p:cNvSpPr>
              <p:nvPr/>
            </p:nvSpPr>
            <p:spPr>
              <a:xfrm>
                <a:off x="5398849" y="1774260"/>
                <a:ext cx="2723745" cy="1146661"/>
              </a:xfrm>
              <a:prstGeom prst="rect">
                <a:avLst/>
              </a:prstGeom>
              <a:blipFill>
                <a:blip r:embed="rId3"/>
                <a:stretch>
                  <a:fillRect/>
                </a:stretch>
              </a:blipFill>
            </p:spPr>
            <p:txBody>
              <a:bodyPr/>
              <a:lstStyle/>
              <a:p>
                <a:r>
                  <a:rPr lang="en-GB">
                    <a:noFill/>
                  </a:rPr>
                  <a:t> </a:t>
                </a:r>
              </a:p>
            </p:txBody>
          </p:sp>
        </mc:Fallback>
      </mc:AlternateContent>
      <p:sp>
        <p:nvSpPr>
          <p:cNvPr id="7" name="Arrow: Right 6">
            <a:extLst>
              <a:ext uri="{FF2B5EF4-FFF2-40B4-BE49-F238E27FC236}">
                <a16:creationId xmlns:a16="http://schemas.microsoft.com/office/drawing/2014/main" id="{A958C0C8-4C7F-10D3-C5EE-F60D7761D091}"/>
              </a:ext>
            </a:extLst>
          </p:cNvPr>
          <p:cNvSpPr/>
          <p:nvPr/>
        </p:nvSpPr>
        <p:spPr>
          <a:xfrm>
            <a:off x="4509113" y="2227633"/>
            <a:ext cx="709431" cy="204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8DB96E6-E180-2CCD-B60B-BADEE4196759}"/>
                  </a:ext>
                </a:extLst>
              </p:cNvPr>
              <p:cNvSpPr txBox="1"/>
              <p:nvPr/>
            </p:nvSpPr>
            <p:spPr>
              <a:xfrm>
                <a:off x="5524063" y="3937080"/>
                <a:ext cx="3073938" cy="1030860"/>
              </a:xfrm>
              <a:prstGeom prst="rect">
                <a:avLst/>
              </a:prstGeom>
              <a:noFill/>
            </p:spPr>
            <p:txBody>
              <a:bodyPr wrap="square">
                <a:spAutoFit/>
              </a:bodyPr>
              <a:lstStyle/>
              <a:p>
                <a:pPr/>
                <a14:m>
                  <m:oMath xmlns:m="http://schemas.openxmlformats.org/officeDocument/2006/math">
                    <m:r>
                      <a:rPr lang="es-MX" sz="3600" b="0" i="1" smtClean="0">
                        <a:latin typeface="Cambria Math" panose="02040503050406030204" pitchFamily="18" charset="0"/>
                      </a:rPr>
                      <m:t>𝑛</m:t>
                    </m:r>
                    <m:r>
                      <a:rPr lang="es-MX" sz="3600" b="0" i="1" smtClean="0">
                        <a:latin typeface="Cambria Math" panose="02040503050406030204" pitchFamily="18" charset="0"/>
                      </a:rPr>
                      <m:t>=</m:t>
                    </m:r>
                    <m:sSup>
                      <m:sSupPr>
                        <m:ctrlPr>
                          <a:rPr lang="es-MX" sz="3600" b="0" i="0" smtClean="0">
                            <a:latin typeface="Cambria Math" panose="02040503050406030204" pitchFamily="18" charset="0"/>
                          </a:rPr>
                        </m:ctrlPr>
                      </m:sSupPr>
                      <m:e>
                        <m:d>
                          <m:dPr>
                            <m:ctrlPr>
                              <a:rPr lang="es-MX" sz="3600" b="0" i="1" smtClean="0">
                                <a:latin typeface="Cambria Math" panose="02040503050406030204" pitchFamily="18" charset="0"/>
                              </a:rPr>
                            </m:ctrlPr>
                          </m:dPr>
                          <m:e>
                            <m:f>
                              <m:fPr>
                                <m:ctrlPr>
                                  <a:rPr lang="es-MX" sz="3600" i="1">
                                    <a:latin typeface="Cambria Math" panose="02040503050406030204" pitchFamily="18" charset="0"/>
                                  </a:rPr>
                                </m:ctrlPr>
                              </m:fPr>
                              <m:num>
                                <m:r>
                                  <a:rPr lang="es-MX" sz="3600" b="0" i="1" smtClean="0">
                                    <a:latin typeface="Cambria Math" panose="02040503050406030204" pitchFamily="18" charset="0"/>
                                  </a:rPr>
                                  <m:t>𝑧</m:t>
                                </m:r>
                              </m:num>
                              <m:den>
                                <m:r>
                                  <a:rPr lang="es-MX" sz="3600" b="0" i="1" smtClean="0">
                                    <a:latin typeface="Cambria Math" panose="02040503050406030204" pitchFamily="18" charset="0"/>
                                  </a:rPr>
                                  <m:t>𝑒</m:t>
                                </m:r>
                              </m:den>
                            </m:f>
                          </m:e>
                        </m:d>
                      </m:e>
                      <m:sup>
                        <m:r>
                          <a:rPr lang="es-MX" sz="3600" b="0" i="0" smtClean="0">
                            <a:latin typeface="Cambria Math" panose="02040503050406030204" pitchFamily="18" charset="0"/>
                          </a:rPr>
                          <m:t>2</m:t>
                        </m:r>
                      </m:sup>
                    </m:sSup>
                  </m:oMath>
                </a14:m>
                <a:r>
                  <a:rPr lang="en-GB" sz="3600" dirty="0"/>
                  <a:t>p(1-p)</a:t>
                </a:r>
              </a:p>
            </p:txBody>
          </p:sp>
        </mc:Choice>
        <mc:Fallback>
          <p:sp>
            <p:nvSpPr>
              <p:cNvPr id="8" name="TextBox 7">
                <a:extLst>
                  <a:ext uri="{FF2B5EF4-FFF2-40B4-BE49-F238E27FC236}">
                    <a16:creationId xmlns:a16="http://schemas.microsoft.com/office/drawing/2014/main" id="{D8DB96E6-E180-2CCD-B60B-BADEE4196759}"/>
                  </a:ext>
                </a:extLst>
              </p:cNvPr>
              <p:cNvSpPr txBox="1">
                <a:spLocks noRot="1" noChangeAspect="1" noMove="1" noResize="1" noEditPoints="1" noAdjustHandles="1" noChangeArrowheads="1" noChangeShapeType="1" noTextEdit="1"/>
              </p:cNvSpPr>
              <p:nvPr/>
            </p:nvSpPr>
            <p:spPr>
              <a:xfrm>
                <a:off x="5524063" y="3937080"/>
                <a:ext cx="3073938" cy="1030860"/>
              </a:xfrm>
              <a:prstGeom prst="rect">
                <a:avLst/>
              </a:prstGeom>
              <a:blipFill>
                <a:blip r:embed="rId4"/>
                <a:stretch>
                  <a:fillRect r="-4762" b="-9467"/>
                </a:stretch>
              </a:blipFill>
            </p:spPr>
            <p:txBody>
              <a:bodyPr/>
              <a:lstStyle/>
              <a:p>
                <a:r>
                  <a:rPr lang="en-GB">
                    <a:noFill/>
                  </a:rPr>
                  <a:t> </a:t>
                </a:r>
              </a:p>
            </p:txBody>
          </p:sp>
        </mc:Fallback>
      </mc:AlternateContent>
      <p:sp>
        <p:nvSpPr>
          <p:cNvPr id="10" name="Arrow: Down 9">
            <a:extLst>
              <a:ext uri="{FF2B5EF4-FFF2-40B4-BE49-F238E27FC236}">
                <a16:creationId xmlns:a16="http://schemas.microsoft.com/office/drawing/2014/main" id="{ABF3BB41-045C-3D06-ECBB-384C61C650B0}"/>
              </a:ext>
            </a:extLst>
          </p:cNvPr>
          <p:cNvSpPr/>
          <p:nvPr/>
        </p:nvSpPr>
        <p:spPr>
          <a:xfrm>
            <a:off x="6955277" y="3239312"/>
            <a:ext cx="233463" cy="4961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205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F7E5B9-BE79-421D-B073-AC1B1C7B5130}"/>
              </a:ext>
            </a:extLst>
          </p:cNvPr>
          <p:cNvSpPr>
            <a:spLocks noGrp="1"/>
          </p:cNvSpPr>
          <p:nvPr>
            <p:ph sz="half" idx="2"/>
          </p:nvPr>
        </p:nvSpPr>
        <p:spPr>
          <a:xfrm>
            <a:off x="457200" y="1577340"/>
            <a:ext cx="3977640" cy="4526280"/>
          </a:xfrm>
        </p:spPr>
        <p:txBody>
          <a:bodyPr wrap="square">
            <a:normAutofit/>
          </a:bodyPr>
          <a:lstStyle/>
          <a:p>
            <a:pPr>
              <a:spcAft>
                <a:spcPts val="600"/>
              </a:spcAft>
            </a:pPr>
            <a:r>
              <a:rPr lang="es-MX"/>
              <a:t>Realicemos un resumen de lo que hemos aprendido hasta ahora.</a:t>
            </a:r>
          </a:p>
          <a:p>
            <a:pPr>
              <a:spcAft>
                <a:spcPts val="600"/>
              </a:spcAft>
            </a:pPr>
            <a:endParaRPr lang="es-MX"/>
          </a:p>
          <a:p>
            <a:pPr>
              <a:spcAft>
                <a:spcPts val="600"/>
              </a:spcAft>
            </a:pPr>
            <a:r>
              <a:rPr lang="es-MX"/>
              <a:t>Hagamos una PPTX de una pagina con un resumen de la clase:</a:t>
            </a:r>
          </a:p>
          <a:p>
            <a:pPr>
              <a:spcAft>
                <a:spcPts val="600"/>
              </a:spcAft>
            </a:pPr>
            <a:endParaRPr lang="es-MX"/>
          </a:p>
          <a:p>
            <a:pPr>
              <a:spcAft>
                <a:spcPts val="600"/>
              </a:spcAft>
            </a:pPr>
            <a:r>
              <a:rPr lang="es-MX">
                <a:hlinkClick r:id="rId2"/>
              </a:rPr>
              <a:t>https://docs.google.com/drawings/d/1tC4i7Dob8sio8hJNGJNkez63lG6Ib1e-kyB7mI-aYjc/edit?usp=sharing</a:t>
            </a:r>
            <a:endParaRPr lang="es-MX"/>
          </a:p>
          <a:p>
            <a:pPr>
              <a:spcAft>
                <a:spcPts val="600"/>
              </a:spcAft>
            </a:pPr>
            <a:endParaRPr lang="es-MX"/>
          </a:p>
          <a:p>
            <a:pPr>
              <a:spcAft>
                <a:spcPts val="600"/>
              </a:spcAft>
            </a:pPr>
            <a:endParaRPr lang="es-MX"/>
          </a:p>
        </p:txBody>
      </p:sp>
      <p:pic>
        <p:nvPicPr>
          <p:cNvPr id="6" name="Picture 5">
            <a:extLst>
              <a:ext uri="{FF2B5EF4-FFF2-40B4-BE49-F238E27FC236}">
                <a16:creationId xmlns:a16="http://schemas.microsoft.com/office/drawing/2014/main" id="{B0A400E6-9337-482A-9227-33027B5F82B6}"/>
              </a:ext>
            </a:extLst>
          </p:cNvPr>
          <p:cNvPicPr>
            <a:picLocks noChangeAspect="1"/>
          </p:cNvPicPr>
          <p:nvPr/>
        </p:nvPicPr>
        <p:blipFill>
          <a:blip r:embed="rId3"/>
          <a:stretch>
            <a:fillRect/>
          </a:stretch>
        </p:blipFill>
        <p:spPr>
          <a:xfrm>
            <a:off x="4709160" y="1583127"/>
            <a:ext cx="3977640" cy="4000176"/>
          </a:xfrm>
          <a:prstGeom prst="rect">
            <a:avLst/>
          </a:prstGeom>
          <a:noFill/>
        </p:spPr>
      </p:pic>
    </p:spTree>
    <p:extLst>
      <p:ext uri="{BB962C8B-B14F-4D97-AF65-F5344CB8AC3E}">
        <p14:creationId xmlns:p14="http://schemas.microsoft.com/office/powerpoint/2010/main" val="417442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Oval 4"/>
          <p:cNvSpPr>
            <a:spLocks noChangeArrowheads="1"/>
          </p:cNvSpPr>
          <p:nvPr/>
        </p:nvSpPr>
        <p:spPr bwMode="auto">
          <a:xfrm>
            <a:off x="4855450" y="2466821"/>
            <a:ext cx="360362" cy="360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8918" name="Line 6"/>
          <p:cNvSpPr>
            <a:spLocks noChangeShapeType="1"/>
          </p:cNvSpPr>
          <p:nvPr/>
        </p:nvSpPr>
        <p:spPr bwMode="auto">
          <a:xfrm>
            <a:off x="3702925" y="1242859"/>
            <a:ext cx="1368425"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8919" name="Oval 7"/>
          <p:cNvSpPr>
            <a:spLocks noChangeArrowheads="1"/>
          </p:cNvSpPr>
          <p:nvPr/>
        </p:nvSpPr>
        <p:spPr bwMode="auto">
          <a:xfrm>
            <a:off x="3271125" y="3690784"/>
            <a:ext cx="215900" cy="2159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8920" name="Oval 8"/>
          <p:cNvSpPr>
            <a:spLocks noChangeArrowheads="1"/>
          </p:cNvSpPr>
          <p:nvPr/>
        </p:nvSpPr>
        <p:spPr bwMode="auto">
          <a:xfrm>
            <a:off x="1255000" y="1314296"/>
            <a:ext cx="4248150" cy="4824413"/>
          </a:xfrm>
          <a:prstGeom prst="ellipse">
            <a:avLst/>
          </a:prstGeom>
          <a:solidFill>
            <a:srgbClr val="FFFF99">
              <a:alpha val="14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8921" name="Text Box 9"/>
          <p:cNvSpPr txBox="1">
            <a:spLocks noChangeArrowheads="1"/>
          </p:cNvSpPr>
          <p:nvPr/>
        </p:nvSpPr>
        <p:spPr bwMode="auto">
          <a:xfrm>
            <a:off x="6152437" y="5059209"/>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t>ESTIMADOR</a:t>
            </a:r>
            <a:endParaRPr lang="es-ES"/>
          </a:p>
        </p:txBody>
      </p:sp>
      <p:sp>
        <p:nvSpPr>
          <p:cNvPr id="38922" name="Line 10"/>
          <p:cNvSpPr>
            <a:spLocks noChangeShapeType="1"/>
          </p:cNvSpPr>
          <p:nvPr/>
        </p:nvSpPr>
        <p:spPr bwMode="auto">
          <a:xfrm flipH="1" flipV="1">
            <a:off x="3487025" y="3835246"/>
            <a:ext cx="2520950" cy="1150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8924" name="Text Box 12"/>
          <p:cNvSpPr txBox="1">
            <a:spLocks noChangeArrowheads="1"/>
          </p:cNvSpPr>
          <p:nvPr/>
        </p:nvSpPr>
        <p:spPr bwMode="auto">
          <a:xfrm>
            <a:off x="6295312" y="2322359"/>
            <a:ext cx="165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t>INTERVALO</a:t>
            </a:r>
            <a:endParaRPr lang="es-ES"/>
          </a:p>
        </p:txBody>
      </p:sp>
      <p:sp>
        <p:nvSpPr>
          <p:cNvPr id="38925" name="Line 13"/>
          <p:cNvSpPr>
            <a:spLocks noChangeShapeType="1"/>
          </p:cNvSpPr>
          <p:nvPr/>
        </p:nvSpPr>
        <p:spPr bwMode="auto">
          <a:xfrm flipH="1">
            <a:off x="4710987" y="2682721"/>
            <a:ext cx="165735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 name="Title 1">
            <a:extLst>
              <a:ext uri="{FF2B5EF4-FFF2-40B4-BE49-F238E27FC236}">
                <a16:creationId xmlns:a16="http://schemas.microsoft.com/office/drawing/2014/main" id="{5C8D20F1-CE22-4515-8160-2874ED5148FD}"/>
              </a:ext>
            </a:extLst>
          </p:cNvPr>
          <p:cNvSpPr>
            <a:spLocks noGrp="1"/>
          </p:cNvSpPr>
          <p:nvPr>
            <p:ph type="title"/>
          </p:nvPr>
        </p:nvSpPr>
        <p:spPr/>
        <p:txBody>
          <a:bodyPr>
            <a:normAutofit fontScale="90000"/>
          </a:bodyPr>
          <a:lstStyle/>
          <a:p>
            <a:r>
              <a:rPr lang="es-MX" dirty="0"/>
              <a:t>PARAMETRO</a:t>
            </a:r>
            <a:br>
              <a:rPr lang="es-ES" dirty="0"/>
            </a:br>
            <a:endParaRPr lang="en-GB" dirty="0"/>
          </a:p>
        </p:txBody>
      </p:sp>
      <p:sp>
        <p:nvSpPr>
          <p:cNvPr id="11" name="Text Box 12">
            <a:extLst>
              <a:ext uri="{FF2B5EF4-FFF2-40B4-BE49-F238E27FC236}">
                <a16:creationId xmlns:a16="http://schemas.microsoft.com/office/drawing/2014/main" id="{BDFE34D1-1BD9-4ADF-9774-D0C9B0EE2012}"/>
              </a:ext>
            </a:extLst>
          </p:cNvPr>
          <p:cNvSpPr txBox="1">
            <a:spLocks noChangeArrowheads="1"/>
          </p:cNvSpPr>
          <p:nvPr/>
        </p:nvSpPr>
        <p:spPr bwMode="auto">
          <a:xfrm>
            <a:off x="2874250" y="878528"/>
            <a:ext cx="165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dirty="0"/>
              <a:t>VALOR REAL</a:t>
            </a:r>
            <a:endParaRPr lang="es-E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89890">
              <a:lnSpc>
                <a:spcPct val="100000"/>
              </a:lnSpc>
              <a:spcBef>
                <a:spcPts val="95"/>
              </a:spcBef>
            </a:pPr>
            <a:r>
              <a:rPr spc="-25" dirty="0">
                <a:hlinkClick r:id="rId2"/>
              </a:rPr>
              <a:t>www.unir.net</a:t>
            </a:r>
          </a:p>
        </p:txBody>
      </p:sp>
      <p:pic>
        <p:nvPicPr>
          <p:cNvPr id="3" name="object 3"/>
          <p:cNvPicPr/>
          <p:nvPr/>
        </p:nvPicPr>
        <p:blipFill>
          <a:blip r:embed="rId3" cstate="print"/>
          <a:stretch>
            <a:fillRect/>
          </a:stretch>
        </p:blipFill>
        <p:spPr>
          <a:xfrm>
            <a:off x="3137693" y="2169756"/>
            <a:ext cx="2879280" cy="17000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p:txBody>
          <a:bodyPr/>
          <a:lstStyle/>
          <a:p>
            <a:r>
              <a:rPr lang="es-MX"/>
              <a:t>Definición</a:t>
            </a:r>
          </a:p>
        </p:txBody>
      </p:sp>
      <p:sp>
        <p:nvSpPr>
          <p:cNvPr id="3" name="2 Marcador de contenido"/>
          <p:cNvSpPr>
            <a:spLocks noGrp="1"/>
          </p:cNvSpPr>
          <p:nvPr>
            <p:ph type="body" idx="1"/>
          </p:nvPr>
        </p:nvSpPr>
        <p:spPr/>
        <p:txBody>
          <a:bodyPr>
            <a:noAutofit/>
          </a:bodyPr>
          <a:lstStyle/>
          <a:p>
            <a:pPr marL="0" indent="0" algn="just">
              <a:lnSpc>
                <a:spcPct val="80000"/>
              </a:lnSpc>
              <a:buNone/>
            </a:pPr>
            <a:r>
              <a:rPr lang="es-MX" sz="2400" dirty="0"/>
              <a:t>Se llama </a:t>
            </a:r>
            <a:r>
              <a:rPr lang="es-MX" sz="2400" b="1" dirty="0"/>
              <a:t>intervalo de confianza</a:t>
            </a:r>
            <a:r>
              <a:rPr lang="es-MX" sz="2400" dirty="0"/>
              <a:t> en </a:t>
            </a:r>
            <a:r>
              <a:rPr lang="es-MX" sz="2400" dirty="0">
                <a:hlinkClick r:id="rId2" tooltip="Estadística"/>
              </a:rPr>
              <a:t>estadística</a:t>
            </a:r>
            <a:r>
              <a:rPr lang="es-MX" sz="2400" dirty="0"/>
              <a:t> a un par de números entre los cuales se estima que estará cierto valor desconocido con una determinada probabilidad de acierto. Formalmente, estos números determinan un </a:t>
            </a:r>
            <a:r>
              <a:rPr lang="es-MX" sz="2400" dirty="0">
                <a:hlinkClick r:id="rId3" tooltip="Intervalo (matemática)"/>
              </a:rPr>
              <a:t>intervalo</a:t>
            </a:r>
            <a:r>
              <a:rPr lang="es-MX" sz="2400" dirty="0"/>
              <a:t>, que se calcula a partir de datos de una </a:t>
            </a:r>
            <a:r>
              <a:rPr lang="es-MX" sz="2400" dirty="0">
                <a:hlinkClick r:id="rId4" tooltip="Muestra aleatoria"/>
              </a:rPr>
              <a:t>muestra</a:t>
            </a:r>
            <a:r>
              <a:rPr lang="es-MX" sz="2400" dirty="0"/>
              <a:t>, y el valor desconocido es un </a:t>
            </a:r>
            <a:r>
              <a:rPr lang="es-MX" sz="2400" dirty="0">
                <a:hlinkClick r:id="rId5" tooltip="Parámetro poblacional"/>
              </a:rPr>
              <a:t>parámetro poblacional</a:t>
            </a:r>
            <a:r>
              <a:rPr lang="es-MX" sz="2400" dirty="0"/>
              <a:t>. La probabilidad de éxito en la estimación se representa por 1 - α y se denomina </a:t>
            </a:r>
            <a:r>
              <a:rPr lang="es-MX" sz="2400" b="1" dirty="0"/>
              <a:t>nivel de confianza</a:t>
            </a:r>
            <a:r>
              <a:rPr lang="es-MX" sz="2400" dirty="0"/>
              <a:t>. En estas circunstancias, α es el llamado </a:t>
            </a:r>
            <a:r>
              <a:rPr lang="es-MX" sz="2400" dirty="0">
                <a:hlinkClick r:id="rId6" tooltip="Error aleatorio"/>
              </a:rPr>
              <a:t>error aleatorio</a:t>
            </a:r>
            <a:r>
              <a:rPr lang="es-MX" sz="2400" dirty="0"/>
              <a:t> o </a:t>
            </a:r>
            <a:r>
              <a:rPr lang="es-MX" sz="2400" b="1" dirty="0"/>
              <a:t>nivel de significación</a:t>
            </a:r>
            <a:r>
              <a:rPr lang="es-MX" sz="2400" dirty="0"/>
              <a:t>, esto es, una medida de las posibilidades de fallar en la estimación mediante tal intervalo.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s-MX"/>
              <a:t>Resumen</a:t>
            </a:r>
            <a:endParaRPr lang="es-ES"/>
          </a:p>
        </p:txBody>
      </p:sp>
      <p:sp>
        <p:nvSpPr>
          <p:cNvPr id="23555" name="Rectangle 3"/>
          <p:cNvSpPr>
            <a:spLocks noGrp="1" noChangeArrowheads="1"/>
          </p:cNvSpPr>
          <p:nvPr>
            <p:ph type="body" idx="1"/>
          </p:nvPr>
        </p:nvSpPr>
        <p:spPr>
          <a:xfrm>
            <a:off x="545998" y="1371600"/>
            <a:ext cx="8052003" cy="1231106"/>
          </a:xfrm>
        </p:spPr>
        <p:txBody>
          <a:bodyPr/>
          <a:lstStyle/>
          <a:p>
            <a:pPr marL="0" indent="0">
              <a:buNone/>
            </a:pPr>
            <a:r>
              <a:rPr lang="es-ES" dirty="0"/>
              <a:t>En el contexto de estimar un parámetro poblacional, un intervalo de confianza es un rango de valores (calculado en una muestra) en el cual se encuentra el verdadero valor del parámetro, con una probabilidad determinada.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Estimadores puntuales</a:t>
            </a:r>
          </a:p>
        </p:txBody>
      </p:sp>
      <p:sp>
        <p:nvSpPr>
          <p:cNvPr id="3" name="Content Placeholder 2"/>
          <p:cNvSpPr>
            <a:spLocks noGrp="1"/>
          </p:cNvSpPr>
          <p:nvPr>
            <p:ph type="body" idx="1"/>
          </p:nvPr>
        </p:nvSpPr>
        <p:spPr>
          <a:xfrm>
            <a:off x="365760" y="1371600"/>
            <a:ext cx="8345103" cy="307777"/>
          </a:xfrm>
        </p:spPr>
        <p:txBody>
          <a:bodyPr>
            <a:noAutofit/>
          </a:bodyPr>
          <a:lstStyle/>
          <a:p>
            <a:pPr marL="571500" indent="-342900">
              <a:spcAft>
                <a:spcPts val="1200"/>
              </a:spcAft>
            </a:pPr>
            <a:r>
              <a:rPr lang="es-MX" dirty="0"/>
              <a:t>Estimadores puntuales – uso más común de valores muestrales</a:t>
            </a:r>
          </a:p>
          <a:p>
            <a:pPr marL="571500" indent="-342900"/>
            <a:r>
              <a:rPr lang="es-MX" dirty="0"/>
              <a:t>Media muestral estima la media poblacional </a:t>
            </a:r>
            <a:r>
              <a:rPr lang="es-MX" i="1" dirty="0">
                <a:latin typeface="Symbol" pitchFamily="18" charset="2"/>
              </a:rPr>
              <a:t>m</a:t>
            </a:r>
            <a:endParaRPr lang="es-MX" dirty="0"/>
          </a:p>
          <a:p>
            <a:pPr marL="571500" indent="-342900"/>
            <a:endParaRPr lang="es-MX" dirty="0"/>
          </a:p>
          <a:p>
            <a:pPr marL="571500" indent="-342900"/>
            <a:endParaRPr lang="es-MX" dirty="0"/>
          </a:p>
          <a:p>
            <a:pPr marL="571500" indent="-342900"/>
            <a:r>
              <a:rPr lang="es-MX" dirty="0"/>
              <a:t>Desviación estándar muestral estima la desviación estándar poblacional </a:t>
            </a:r>
            <a:r>
              <a:rPr lang="es-MX" i="1" dirty="0">
                <a:latin typeface="Symbol" pitchFamily="18" charset="2"/>
              </a:rPr>
              <a:t>s </a:t>
            </a:r>
            <a:endParaRPr lang="es-MX" dirty="0"/>
          </a:p>
          <a:p>
            <a:pPr marL="571500" indent="-342900"/>
            <a:endParaRPr lang="es-MX" dirty="0"/>
          </a:p>
          <a:p>
            <a:pPr marL="571500" indent="-342900"/>
            <a:endParaRPr lang="es-MX" dirty="0"/>
          </a:p>
          <a:p>
            <a:pPr marL="571500" indent="-342900"/>
            <a:endParaRPr lang="es-MX" dirty="0"/>
          </a:p>
          <a:p>
            <a:pPr marL="571500" indent="-342900"/>
            <a:r>
              <a:rPr lang="es-MX" dirty="0"/>
              <a:t>Proporción muestral      estima la proporción poblacional </a:t>
            </a:r>
            <a:r>
              <a:rPr lang="es-MX" dirty="0">
                <a:sym typeface="Euclid Symbol" pitchFamily="18" charset="2"/>
              </a:rPr>
              <a:t>p</a:t>
            </a:r>
          </a:p>
          <a:p>
            <a:pPr marL="571500" indent="-342900"/>
            <a:endParaRPr lang="es-MX" dirty="0"/>
          </a:p>
          <a:p>
            <a:pPr marL="571500" indent="-342900"/>
            <a:endParaRPr lang="es-MX" dirty="0"/>
          </a:p>
        </p:txBody>
      </p:sp>
      <p:graphicFrame>
        <p:nvGraphicFramePr>
          <p:cNvPr id="1026" name="Object 2"/>
          <p:cNvGraphicFramePr>
            <a:graphicFrameLocks noChangeAspect="1"/>
          </p:cNvGraphicFramePr>
          <p:nvPr>
            <p:extLst>
              <p:ext uri="{D42A27DB-BD31-4B8C-83A1-F6EECF244321}">
                <p14:modId xmlns:p14="http://schemas.microsoft.com/office/powerpoint/2010/main" val="1390402415"/>
              </p:ext>
            </p:extLst>
          </p:nvPr>
        </p:nvGraphicFramePr>
        <p:xfrm>
          <a:off x="3384500" y="2137665"/>
          <a:ext cx="1538337" cy="755433"/>
        </p:xfrm>
        <a:graphic>
          <a:graphicData uri="http://schemas.openxmlformats.org/presentationml/2006/ole">
            <mc:AlternateContent xmlns:mc="http://schemas.openxmlformats.org/markup-compatibility/2006">
              <mc:Choice xmlns:v="urn:schemas-microsoft-com:vml" Requires="v">
                <p:oleObj name="Equation" r:id="rId2" imgW="876240" imgH="431640" progId="">
                  <p:embed/>
                </p:oleObj>
              </mc:Choice>
              <mc:Fallback>
                <p:oleObj name="Equation" r:id="rId2" imgW="876240" imgH="431640" progId="">
                  <p:embed/>
                  <p:pic>
                    <p:nvPicPr>
                      <p:cNvPr id="10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500" y="2137665"/>
                        <a:ext cx="1538337" cy="755433"/>
                      </a:xfrm>
                      <a:prstGeom prst="rect">
                        <a:avLst/>
                      </a:prstGeom>
                      <a:noFill/>
                    </p:spPr>
                  </p:pic>
                </p:oleObj>
              </mc:Fallback>
            </mc:AlternateContent>
          </a:graphicData>
        </a:graphic>
      </p:graphicFrame>
      <p:graphicFrame>
        <p:nvGraphicFramePr>
          <p:cNvPr id="1027" name="Object 3"/>
          <p:cNvGraphicFramePr>
            <a:graphicFrameLocks noChangeAspect="1"/>
          </p:cNvGraphicFramePr>
          <p:nvPr>
            <p:extLst>
              <p:ext uri="{D42A27DB-BD31-4B8C-83A1-F6EECF244321}">
                <p14:modId xmlns:p14="http://schemas.microsoft.com/office/powerpoint/2010/main" val="3767290792"/>
              </p:ext>
            </p:extLst>
          </p:nvPr>
        </p:nvGraphicFramePr>
        <p:xfrm>
          <a:off x="2593349" y="3492622"/>
          <a:ext cx="2667000" cy="944562"/>
        </p:xfrm>
        <a:graphic>
          <a:graphicData uri="http://schemas.openxmlformats.org/presentationml/2006/ole">
            <mc:AlternateContent xmlns:mc="http://schemas.openxmlformats.org/markup-compatibility/2006">
              <mc:Choice xmlns:v="urn:schemas-microsoft-com:vml" Requires="v">
                <p:oleObj name="Equation" r:id="rId4" imgW="1358640" imgH="482400" progId="">
                  <p:embed/>
                </p:oleObj>
              </mc:Choice>
              <mc:Fallback>
                <p:oleObj name="Equation" r:id="rId4" imgW="1358640" imgH="482400" progId="">
                  <p:embed/>
                  <p:pic>
                    <p:nvPicPr>
                      <p:cNvPr id="10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349" y="3492622"/>
                        <a:ext cx="2667000"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extLst>
              <p:ext uri="{D42A27DB-BD31-4B8C-83A1-F6EECF244321}">
                <p14:modId xmlns:p14="http://schemas.microsoft.com/office/powerpoint/2010/main" val="3522028020"/>
              </p:ext>
            </p:extLst>
          </p:nvPr>
        </p:nvGraphicFramePr>
        <p:xfrm>
          <a:off x="3025725" y="4437184"/>
          <a:ext cx="358775" cy="457200"/>
        </p:xfrm>
        <a:graphic>
          <a:graphicData uri="http://schemas.openxmlformats.org/presentationml/2006/ole">
            <mc:AlternateContent xmlns:mc="http://schemas.openxmlformats.org/markup-compatibility/2006">
              <mc:Choice xmlns:v="urn:schemas-microsoft-com:vml" Requires="v">
                <p:oleObj name="Equation" r:id="rId6" imgW="139680" imgH="177480" progId="">
                  <p:embed/>
                </p:oleObj>
              </mc:Choice>
              <mc:Fallback>
                <p:oleObj name="Equation" r:id="rId6" imgW="139680" imgH="177480" progId="">
                  <p:embed/>
                  <p:pic>
                    <p:nvPicPr>
                      <p:cNvPr id="1028"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5725" y="4437184"/>
                        <a:ext cx="3587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p:txBody>
          <a:bodyPr/>
          <a:lstStyle/>
          <a:p>
            <a:r>
              <a:rPr lang="es-MX" dirty="0"/>
              <a:t>Que lo hace variar</a:t>
            </a:r>
          </a:p>
        </p:txBody>
      </p:sp>
      <p:sp>
        <p:nvSpPr>
          <p:cNvPr id="6147" name="2 Marcador de contenido"/>
          <p:cNvSpPr>
            <a:spLocks noGrp="1"/>
          </p:cNvSpPr>
          <p:nvPr>
            <p:ph sz="quarter" idx="13"/>
          </p:nvPr>
        </p:nvSpPr>
        <p:spPr>
          <a:xfrm>
            <a:off x="685330" y="1304670"/>
            <a:ext cx="7772870" cy="1538883"/>
          </a:xfrm>
        </p:spPr>
        <p:txBody>
          <a:bodyPr>
            <a:normAutofit fontScale="92500" lnSpcReduction="10000"/>
          </a:bodyPr>
          <a:lstStyle/>
          <a:p>
            <a:pPr marL="0" indent="0" algn="just">
              <a:buNone/>
            </a:pPr>
            <a:r>
              <a:rPr lang="es-MX" sz="2400" dirty="0"/>
              <a:t>El nivel de confianza y la amplitud del intervalo varían conjuntamente, de forma que un intervalo más amplio tendrá más posibilidades de acierto (mayor nivel de confianza), mientras que para un intervalo más pequeño, que ofrece una estimación más precisa, aumentan sus posibilidades de error.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p:txBody>
          <a:bodyPr/>
          <a:lstStyle/>
          <a:p>
            <a:r>
              <a:rPr lang="es-MX"/>
              <a:t>La distribución </a:t>
            </a:r>
          </a:p>
        </p:txBody>
      </p:sp>
      <p:sp>
        <p:nvSpPr>
          <p:cNvPr id="7171" name="2 Marcador de contenido"/>
          <p:cNvSpPr>
            <a:spLocks noGrp="1"/>
          </p:cNvSpPr>
          <p:nvPr>
            <p:ph sz="quarter" idx="13"/>
          </p:nvPr>
        </p:nvSpPr>
        <p:spPr>
          <a:xfrm>
            <a:off x="685330" y="1295243"/>
            <a:ext cx="7772870" cy="1538883"/>
          </a:xfrm>
        </p:spPr>
        <p:txBody>
          <a:bodyPr>
            <a:normAutofit fontScale="92500" lnSpcReduction="10000"/>
          </a:bodyPr>
          <a:lstStyle/>
          <a:p>
            <a:pPr marL="571500" indent="-342900"/>
            <a:r>
              <a:rPr lang="es-MX" sz="2400" dirty="0"/>
              <a:t>Para la construcción de un determinado intervalo de confianza es necesario conocer la </a:t>
            </a:r>
            <a:r>
              <a:rPr lang="es-MX" sz="2400" dirty="0">
                <a:hlinkClick r:id="rId2" tooltip="Distribución de probabilidad"/>
              </a:rPr>
              <a:t>distribución</a:t>
            </a:r>
            <a:r>
              <a:rPr lang="es-MX" sz="2400" dirty="0"/>
              <a:t> teórica que sigue el parámetro a estimar,</a:t>
            </a:r>
          </a:p>
          <a:p>
            <a:pPr marL="571500" indent="-342900"/>
            <a:r>
              <a:rPr lang="es-MX" sz="2400" dirty="0"/>
              <a:t>Es habitual que el parámetro se distribuya </a:t>
            </a:r>
            <a:r>
              <a:rPr lang="es-MX" sz="2400" dirty="0">
                <a:hlinkClick r:id="rId3" tooltip="Distribución normal"/>
              </a:rPr>
              <a:t>normalmente</a:t>
            </a:r>
            <a:endParaRPr lang="es-MX" sz="2400" dirty="0"/>
          </a:p>
          <a:p>
            <a:pPr marL="571500" indent="-342900"/>
            <a:r>
              <a:rPr lang="es-MX" sz="2400" dirty="0"/>
              <a:t>Para muestras pequeñas usamos </a:t>
            </a:r>
            <a:r>
              <a:rPr lang="es-MX" sz="2400" u="sng" dirty="0">
                <a:solidFill>
                  <a:srgbClr val="00B0F0"/>
                </a:solidFill>
              </a:rPr>
              <a:t>t-</a:t>
            </a:r>
            <a:r>
              <a:rPr lang="es-MX" sz="2400" u="sng" dirty="0" err="1">
                <a:solidFill>
                  <a:srgbClr val="00B0F0"/>
                </a:solidFill>
              </a:rPr>
              <a:t>student</a:t>
            </a:r>
            <a:endParaRPr lang="es-MX" sz="2400" u="sng" dirty="0">
              <a:solidFill>
                <a:srgbClr val="00B0F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4000" dirty="0">
                <a:solidFill>
                  <a:schemeClr val="tx1"/>
                </a:solidFill>
                <a:latin typeface="Calibri" panose="020F0502020204030204" pitchFamily="34" charset="0"/>
              </a:rPr>
              <a:t>Teorema del límite central.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086F4A4-8B42-4B29-85FF-8593364DB43B}"/>
                  </a:ext>
                </a:extLst>
              </p:cNvPr>
              <p:cNvSpPr txBox="1"/>
              <p:nvPr/>
            </p:nvSpPr>
            <p:spPr>
              <a:xfrm>
                <a:off x="910177" y="2446391"/>
                <a:ext cx="2642576"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rPr>
                        <m:t>𝐸</m:t>
                      </m:r>
                      <m:d>
                        <m:dPr>
                          <m:begChr m:val="["/>
                          <m:endChr m:val="]"/>
                          <m:ctrlPr>
                            <a:rPr lang="en-GB" sz="1800" i="1">
                              <a:solidFill>
                                <a:srgbClr val="836967"/>
                              </a:solidFill>
                              <a:latin typeface="Cambria Math" panose="02040503050406030204" pitchFamily="18" charset="0"/>
                            </a:rPr>
                          </m:ctrlPr>
                        </m:dPr>
                        <m:e>
                          <m:nary>
                            <m:naryPr>
                              <m:chr m:val="∑"/>
                              <m:limLoc m:val="subSup"/>
                              <m:ctrlPr>
                                <a:rPr lang="en-GB" sz="1800" i="1">
                                  <a:latin typeface="Cambria Math" panose="02040503050406030204" pitchFamily="18" charset="0"/>
                                </a:rPr>
                              </m:ctrlPr>
                            </m:naryPr>
                            <m:sub>
                              <m:r>
                                <a:rPr lang="en-GB" sz="1800" i="1">
                                  <a:latin typeface="Cambria Math" panose="02040503050406030204" pitchFamily="18" charset="0"/>
                                </a:rPr>
                                <m:t>𝑖</m:t>
                              </m:r>
                            </m:sub>
                            <m:sup>
                              <m:r>
                                <a:rPr lang="en-GB" sz="1800" i="1">
                                  <a:latin typeface="Cambria Math" panose="02040503050406030204" pitchFamily="18" charset="0"/>
                                </a:rPr>
                                <m:t>𝑁</m:t>
                              </m:r>
                            </m:sup>
                            <m:e>
                              <m:sSub>
                                <m:sSubPr>
                                  <m:ctrlPr>
                                    <a:rPr lang="en-GB" sz="1800" i="1">
                                      <a:solidFill>
                                        <a:srgbClr val="836967"/>
                                      </a:solidFill>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𝑖</m:t>
                                  </m:r>
                                </m:sub>
                              </m:sSub>
                            </m:e>
                          </m:nary>
                        </m:e>
                      </m:d>
                      <m:r>
                        <a:rPr lang="en-GB" sz="1800" i="0">
                          <a:latin typeface="Cambria Math" panose="02040503050406030204" pitchFamily="18" charset="0"/>
                        </a:rPr>
                        <m:t>=</m:t>
                      </m:r>
                      <m:r>
                        <a:rPr lang="en-GB" sz="1800" i="1">
                          <a:latin typeface="Cambria Math" panose="02040503050406030204" pitchFamily="18" charset="0"/>
                        </a:rPr>
                        <m:t>𝑁</m:t>
                      </m:r>
                      <m:r>
                        <a:rPr lang="en-GB" sz="1800" i="0">
                          <a:latin typeface="Cambria Math" panose="02040503050406030204" pitchFamily="18" charset="0"/>
                        </a:rPr>
                        <m:t>∙</m:t>
                      </m:r>
                      <m:acc>
                        <m:accPr>
                          <m:chr m:val="̅"/>
                          <m:ctrlPr>
                            <a:rPr lang="en-GB" sz="1800" i="1">
                              <a:solidFill>
                                <a:srgbClr val="836967"/>
                              </a:solidFill>
                              <a:latin typeface="Cambria Math" panose="02040503050406030204" pitchFamily="18" charset="0"/>
                            </a:rPr>
                          </m:ctrlPr>
                        </m:accPr>
                        <m:e>
                          <m:r>
                            <a:rPr lang="en-GB" sz="1800" i="1">
                              <a:latin typeface="Cambria Math" panose="02040503050406030204" pitchFamily="18" charset="0"/>
                            </a:rPr>
                            <m:t>𝑥</m:t>
                          </m:r>
                        </m:e>
                      </m:acc>
                    </m:oMath>
                  </m:oMathPara>
                </a14:m>
                <a:endParaRPr lang="en-GB" sz="1800" dirty="0"/>
              </a:p>
            </p:txBody>
          </p:sp>
        </mc:Choice>
        <mc:Fallback xmlns="">
          <p:sp>
            <p:nvSpPr>
              <p:cNvPr id="5" name="TextBox 4">
                <a:extLst>
                  <a:ext uri="{FF2B5EF4-FFF2-40B4-BE49-F238E27FC236}">
                    <a16:creationId xmlns:a16="http://schemas.microsoft.com/office/drawing/2014/main" id="{4086F4A4-8B42-4B29-85FF-8593364DB43B}"/>
                  </a:ext>
                </a:extLst>
              </p:cNvPr>
              <p:cNvSpPr txBox="1">
                <a:spLocks noRot="1" noChangeAspect="1" noMove="1" noResize="1" noEditPoints="1" noAdjustHandles="1" noChangeArrowheads="1" noChangeShapeType="1" noTextEdit="1"/>
              </p:cNvSpPr>
              <p:nvPr/>
            </p:nvSpPr>
            <p:spPr>
              <a:xfrm>
                <a:off x="910177" y="2446391"/>
                <a:ext cx="2642576" cy="7087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602388-CF71-4B9D-9A71-30B16817DA68}"/>
                  </a:ext>
                </a:extLst>
              </p:cNvPr>
              <p:cNvSpPr txBox="1"/>
              <p:nvPr/>
            </p:nvSpPr>
            <p:spPr>
              <a:xfrm>
                <a:off x="3939312" y="2472801"/>
                <a:ext cx="3681189"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i="1">
                          <a:latin typeface="Cambria Math" panose="02040503050406030204" pitchFamily="18" charset="0"/>
                        </a:rPr>
                        <m:t>𝑉𝐴𝑅</m:t>
                      </m:r>
                      <m:d>
                        <m:dPr>
                          <m:begChr m:val="["/>
                          <m:endChr m:val="]"/>
                          <m:ctrlPr>
                            <a:rPr lang="en-GB" sz="1800" i="1">
                              <a:solidFill>
                                <a:srgbClr val="836967"/>
                              </a:solidFill>
                              <a:latin typeface="Cambria Math" panose="02040503050406030204" pitchFamily="18" charset="0"/>
                            </a:rPr>
                          </m:ctrlPr>
                        </m:dPr>
                        <m:e>
                          <m:nary>
                            <m:naryPr>
                              <m:chr m:val="∑"/>
                              <m:limLoc m:val="subSup"/>
                              <m:ctrlPr>
                                <a:rPr lang="en-GB" sz="1800" i="1">
                                  <a:latin typeface="Cambria Math" panose="02040503050406030204" pitchFamily="18" charset="0"/>
                                </a:rPr>
                              </m:ctrlPr>
                            </m:naryPr>
                            <m:sub>
                              <m:r>
                                <a:rPr lang="en-GB" sz="1800" i="1">
                                  <a:latin typeface="Cambria Math" panose="02040503050406030204" pitchFamily="18" charset="0"/>
                                </a:rPr>
                                <m:t>𝑖</m:t>
                              </m:r>
                            </m:sub>
                            <m:sup>
                              <m:r>
                                <a:rPr lang="en-GB" sz="1800" i="1">
                                  <a:latin typeface="Cambria Math" panose="02040503050406030204" pitchFamily="18" charset="0"/>
                                </a:rPr>
                                <m:t>𝑁</m:t>
                              </m:r>
                            </m:sup>
                            <m:e>
                              <m:sSub>
                                <m:sSubPr>
                                  <m:ctrlPr>
                                    <a:rPr lang="en-GB" sz="1800" i="1">
                                      <a:solidFill>
                                        <a:srgbClr val="836967"/>
                                      </a:solidFill>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𝑖</m:t>
                                  </m:r>
                                </m:sub>
                              </m:sSub>
                            </m:e>
                          </m:nary>
                        </m:e>
                      </m:d>
                      <m:r>
                        <a:rPr lang="en-GB" sz="1800">
                          <a:latin typeface="Cambria Math" panose="02040503050406030204" pitchFamily="18" charset="0"/>
                        </a:rPr>
                        <m:t>=</m:t>
                      </m:r>
                      <m:r>
                        <a:rPr lang="en-GB" sz="1800" i="1">
                          <a:latin typeface="Cambria Math" panose="02040503050406030204" pitchFamily="18" charset="0"/>
                        </a:rPr>
                        <m:t>𝑁</m:t>
                      </m:r>
                      <m:r>
                        <a:rPr lang="en-GB" sz="1800">
                          <a:latin typeface="Cambria Math" panose="02040503050406030204" pitchFamily="18" charset="0"/>
                        </a:rPr>
                        <m:t>∙</m:t>
                      </m:r>
                      <m:r>
                        <a:rPr lang="en-GB" sz="1800" i="1">
                          <a:latin typeface="Cambria Math" panose="02040503050406030204" pitchFamily="18" charset="0"/>
                        </a:rPr>
                        <m:t>𝑉𝑎𝑟</m:t>
                      </m:r>
                      <m:d>
                        <m:dPr>
                          <m:begChr m:val="["/>
                          <m:endChr m:val="]"/>
                          <m:ctrlPr>
                            <a:rPr lang="en-GB" sz="1800" i="1">
                              <a:latin typeface="Cambria Math" panose="02040503050406030204" pitchFamily="18" charset="0"/>
                            </a:rPr>
                          </m:ctrlPr>
                        </m:dPr>
                        <m:e>
                          <m:r>
                            <a:rPr lang="en-GB" sz="1800" i="1">
                              <a:latin typeface="Cambria Math" panose="02040503050406030204" pitchFamily="18" charset="0"/>
                            </a:rPr>
                            <m:t>𝑥</m:t>
                          </m:r>
                        </m:e>
                      </m:d>
                    </m:oMath>
                  </m:oMathPara>
                </a14:m>
                <a:endParaRPr lang="en-GB" sz="1800" dirty="0"/>
              </a:p>
            </p:txBody>
          </p:sp>
        </mc:Choice>
        <mc:Fallback xmlns="">
          <p:sp>
            <p:nvSpPr>
              <p:cNvPr id="7" name="TextBox 6">
                <a:extLst>
                  <a:ext uri="{FF2B5EF4-FFF2-40B4-BE49-F238E27FC236}">
                    <a16:creationId xmlns:a16="http://schemas.microsoft.com/office/drawing/2014/main" id="{35602388-CF71-4B9D-9A71-30B16817DA68}"/>
                  </a:ext>
                </a:extLst>
              </p:cNvPr>
              <p:cNvSpPr txBox="1">
                <a:spLocks noRot="1" noChangeAspect="1" noMove="1" noResize="1" noEditPoints="1" noAdjustHandles="1" noChangeArrowheads="1" noChangeShapeType="1" noTextEdit="1"/>
              </p:cNvSpPr>
              <p:nvPr/>
            </p:nvSpPr>
            <p:spPr>
              <a:xfrm>
                <a:off x="3939312" y="2472801"/>
                <a:ext cx="3681189" cy="7087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31EB009-3A07-4114-9D97-93C39EA77211}"/>
                  </a:ext>
                </a:extLst>
              </p:cNvPr>
              <p:cNvSpPr txBox="1"/>
              <p:nvPr/>
            </p:nvSpPr>
            <p:spPr>
              <a:xfrm>
                <a:off x="725487" y="3369569"/>
                <a:ext cx="2827266"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rPr>
                        <m:t>𝐸</m:t>
                      </m:r>
                      <m:d>
                        <m:dPr>
                          <m:begChr m:val="["/>
                          <m:endChr m:val="]"/>
                          <m:ctrlPr>
                            <a:rPr lang="en-GB" sz="1800" i="1">
                              <a:solidFill>
                                <a:srgbClr val="836967"/>
                              </a:solidFill>
                              <a:latin typeface="Cambria Math" panose="02040503050406030204" pitchFamily="18" charset="0"/>
                            </a:rPr>
                          </m:ctrlPr>
                        </m:dPr>
                        <m:e>
                          <m:f>
                            <m:fPr>
                              <m:ctrlPr>
                                <a:rPr lang="es-MX" sz="1800" b="0" i="1" smtClean="0">
                                  <a:solidFill>
                                    <a:srgbClr val="836967"/>
                                  </a:solidFill>
                                  <a:latin typeface="Cambria Math" panose="02040503050406030204" pitchFamily="18" charset="0"/>
                                </a:rPr>
                              </m:ctrlPr>
                            </m:fPr>
                            <m:num>
                              <m:r>
                                <a:rPr lang="es-MX" sz="1800" b="0" i="1" smtClean="0">
                                  <a:solidFill>
                                    <a:srgbClr val="836967"/>
                                  </a:solidFill>
                                  <a:latin typeface="Cambria Math" panose="02040503050406030204" pitchFamily="18" charset="0"/>
                                </a:rPr>
                                <m:t>1</m:t>
                              </m:r>
                            </m:num>
                            <m:den>
                              <m:r>
                                <a:rPr lang="es-MX" sz="1800" b="0" i="1" smtClean="0">
                                  <a:solidFill>
                                    <a:srgbClr val="836967"/>
                                  </a:solidFill>
                                  <a:latin typeface="Cambria Math" panose="02040503050406030204" pitchFamily="18" charset="0"/>
                                </a:rPr>
                                <m:t>𝑁</m:t>
                              </m:r>
                            </m:den>
                          </m:f>
                          <m:nary>
                            <m:naryPr>
                              <m:chr m:val="∑"/>
                              <m:limLoc m:val="subSup"/>
                              <m:ctrlPr>
                                <a:rPr lang="en-GB" sz="1800" i="1">
                                  <a:latin typeface="Cambria Math" panose="02040503050406030204" pitchFamily="18" charset="0"/>
                                </a:rPr>
                              </m:ctrlPr>
                            </m:naryPr>
                            <m:sub>
                              <m:r>
                                <a:rPr lang="en-GB" sz="1800" i="1">
                                  <a:latin typeface="Cambria Math" panose="02040503050406030204" pitchFamily="18" charset="0"/>
                                </a:rPr>
                                <m:t>𝑖</m:t>
                              </m:r>
                            </m:sub>
                            <m:sup>
                              <m:r>
                                <a:rPr lang="en-GB" sz="1800" i="1">
                                  <a:latin typeface="Cambria Math" panose="02040503050406030204" pitchFamily="18" charset="0"/>
                                </a:rPr>
                                <m:t>𝑁</m:t>
                              </m:r>
                            </m:sup>
                            <m:e>
                              <m:sSub>
                                <m:sSubPr>
                                  <m:ctrlPr>
                                    <a:rPr lang="en-GB" sz="1800" i="1">
                                      <a:solidFill>
                                        <a:srgbClr val="836967"/>
                                      </a:solidFill>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𝑖</m:t>
                                  </m:r>
                                </m:sub>
                              </m:sSub>
                            </m:e>
                          </m:nary>
                        </m:e>
                      </m:d>
                      <m:r>
                        <a:rPr lang="en-GB" sz="1800" i="0">
                          <a:latin typeface="Cambria Math" panose="02040503050406030204" pitchFamily="18" charset="0"/>
                        </a:rPr>
                        <m:t>=</m:t>
                      </m:r>
                      <m:acc>
                        <m:accPr>
                          <m:chr m:val="̅"/>
                          <m:ctrlPr>
                            <a:rPr lang="en-GB" sz="1800" i="1">
                              <a:solidFill>
                                <a:srgbClr val="836967"/>
                              </a:solidFill>
                              <a:latin typeface="Cambria Math" panose="02040503050406030204" pitchFamily="18" charset="0"/>
                            </a:rPr>
                          </m:ctrlPr>
                        </m:accPr>
                        <m:e>
                          <m:r>
                            <a:rPr lang="en-GB" sz="1800" i="1">
                              <a:latin typeface="Cambria Math" panose="02040503050406030204" pitchFamily="18" charset="0"/>
                            </a:rPr>
                            <m:t>𝑥</m:t>
                          </m:r>
                        </m:e>
                      </m:acc>
                    </m:oMath>
                  </m:oMathPara>
                </a14:m>
                <a:endParaRPr lang="en-GB" sz="1800" dirty="0"/>
              </a:p>
            </p:txBody>
          </p:sp>
        </mc:Choice>
        <mc:Fallback xmlns="">
          <p:sp>
            <p:nvSpPr>
              <p:cNvPr id="8" name="TextBox 7">
                <a:extLst>
                  <a:ext uri="{FF2B5EF4-FFF2-40B4-BE49-F238E27FC236}">
                    <a16:creationId xmlns:a16="http://schemas.microsoft.com/office/drawing/2014/main" id="{D31EB009-3A07-4114-9D97-93C39EA77211}"/>
                  </a:ext>
                </a:extLst>
              </p:cNvPr>
              <p:cNvSpPr txBox="1">
                <a:spLocks noRot="1" noChangeAspect="1" noMove="1" noResize="1" noEditPoints="1" noAdjustHandles="1" noChangeArrowheads="1" noChangeShapeType="1" noTextEdit="1"/>
              </p:cNvSpPr>
              <p:nvPr/>
            </p:nvSpPr>
            <p:spPr>
              <a:xfrm>
                <a:off x="725487" y="3369569"/>
                <a:ext cx="2827266" cy="7087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34C2BD-37E5-414D-A78F-52819D3F359A}"/>
                  </a:ext>
                </a:extLst>
              </p:cNvPr>
              <p:cNvSpPr txBox="1"/>
              <p:nvPr/>
            </p:nvSpPr>
            <p:spPr>
              <a:xfrm>
                <a:off x="4070446" y="3149473"/>
                <a:ext cx="3681189"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𝜎</m:t>
                      </m:r>
                      <m:d>
                        <m:dPr>
                          <m:begChr m:val="["/>
                          <m:endChr m:val="]"/>
                          <m:ctrlPr>
                            <a:rPr lang="en-GB" sz="1800" i="1">
                              <a:solidFill>
                                <a:srgbClr val="836967"/>
                              </a:solidFill>
                              <a:latin typeface="Cambria Math" panose="02040503050406030204" pitchFamily="18" charset="0"/>
                            </a:rPr>
                          </m:ctrlPr>
                        </m:dPr>
                        <m:e>
                          <m:nary>
                            <m:naryPr>
                              <m:chr m:val="∑"/>
                              <m:limLoc m:val="subSup"/>
                              <m:ctrlPr>
                                <a:rPr lang="en-GB" sz="1800" i="1">
                                  <a:latin typeface="Cambria Math" panose="02040503050406030204" pitchFamily="18" charset="0"/>
                                </a:rPr>
                              </m:ctrlPr>
                            </m:naryPr>
                            <m:sub>
                              <m:r>
                                <a:rPr lang="en-GB" sz="1800" i="1">
                                  <a:latin typeface="Cambria Math" panose="02040503050406030204" pitchFamily="18" charset="0"/>
                                </a:rPr>
                                <m:t>𝑖</m:t>
                              </m:r>
                            </m:sub>
                            <m:sup>
                              <m:r>
                                <a:rPr lang="en-GB" sz="1800" i="1">
                                  <a:latin typeface="Cambria Math" panose="02040503050406030204" pitchFamily="18" charset="0"/>
                                </a:rPr>
                                <m:t>𝑁</m:t>
                              </m:r>
                            </m:sup>
                            <m:e>
                              <m:sSub>
                                <m:sSubPr>
                                  <m:ctrlPr>
                                    <a:rPr lang="en-GB" sz="1800" i="1">
                                      <a:solidFill>
                                        <a:srgbClr val="836967"/>
                                      </a:solidFill>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𝑖</m:t>
                                  </m:r>
                                </m:sub>
                              </m:sSub>
                            </m:e>
                          </m:nary>
                        </m:e>
                      </m:d>
                      <m:r>
                        <a:rPr lang="en-GB" sz="1800">
                          <a:latin typeface="Cambria Math" panose="02040503050406030204" pitchFamily="18" charset="0"/>
                        </a:rPr>
                        <m:t>=</m:t>
                      </m:r>
                      <m:rad>
                        <m:radPr>
                          <m:degHide m:val="on"/>
                          <m:ctrlPr>
                            <a:rPr lang="es-MX" sz="1800" b="0" i="1" smtClean="0">
                              <a:latin typeface="Cambria Math" panose="02040503050406030204" pitchFamily="18" charset="0"/>
                            </a:rPr>
                          </m:ctrlPr>
                        </m:radPr>
                        <m:deg/>
                        <m:e>
                          <m:r>
                            <a:rPr lang="en-GB" sz="1800" i="1">
                              <a:latin typeface="Cambria Math" panose="02040503050406030204" pitchFamily="18" charset="0"/>
                            </a:rPr>
                            <m:t>𝑁</m:t>
                          </m:r>
                        </m:e>
                      </m:rad>
                      <m:r>
                        <a:rPr lang="en-GB" sz="1800">
                          <a:latin typeface="Cambria Math" panose="02040503050406030204" pitchFamily="18" charset="0"/>
                        </a:rPr>
                        <m:t>∙</m:t>
                      </m:r>
                      <m:r>
                        <a:rPr lang="es-MX" sz="1800" b="0" i="1" smtClean="0">
                          <a:latin typeface="Cambria Math" panose="02040503050406030204" pitchFamily="18" charset="0"/>
                        </a:rPr>
                        <m:t>𝜎</m:t>
                      </m:r>
                      <m:d>
                        <m:dPr>
                          <m:begChr m:val="["/>
                          <m:endChr m:val="]"/>
                          <m:ctrlPr>
                            <a:rPr lang="en-GB" sz="1800" i="1">
                              <a:latin typeface="Cambria Math" panose="02040503050406030204" pitchFamily="18" charset="0"/>
                            </a:rPr>
                          </m:ctrlPr>
                        </m:dPr>
                        <m:e>
                          <m:r>
                            <a:rPr lang="en-GB" sz="1800" i="1">
                              <a:latin typeface="Cambria Math" panose="02040503050406030204" pitchFamily="18" charset="0"/>
                            </a:rPr>
                            <m:t>𝑥</m:t>
                          </m:r>
                        </m:e>
                      </m:d>
                    </m:oMath>
                  </m:oMathPara>
                </a14:m>
                <a:endParaRPr lang="en-GB" sz="1800" dirty="0"/>
              </a:p>
            </p:txBody>
          </p:sp>
        </mc:Choice>
        <mc:Fallback xmlns="">
          <p:sp>
            <p:nvSpPr>
              <p:cNvPr id="10" name="TextBox 9">
                <a:extLst>
                  <a:ext uri="{FF2B5EF4-FFF2-40B4-BE49-F238E27FC236}">
                    <a16:creationId xmlns:a16="http://schemas.microsoft.com/office/drawing/2014/main" id="{5334C2BD-37E5-414D-A78F-52819D3F359A}"/>
                  </a:ext>
                </a:extLst>
              </p:cNvPr>
              <p:cNvSpPr txBox="1">
                <a:spLocks noRot="1" noChangeAspect="1" noMove="1" noResize="1" noEditPoints="1" noAdjustHandles="1" noChangeArrowheads="1" noChangeShapeType="1" noTextEdit="1"/>
              </p:cNvSpPr>
              <p:nvPr/>
            </p:nvSpPr>
            <p:spPr>
              <a:xfrm>
                <a:off x="4070446" y="3149473"/>
                <a:ext cx="3681189" cy="70872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3872B9B-1887-4B2D-9150-0096F4143B0C}"/>
                  </a:ext>
                </a:extLst>
              </p:cNvPr>
              <p:cNvSpPr txBox="1"/>
              <p:nvPr/>
            </p:nvSpPr>
            <p:spPr>
              <a:xfrm>
                <a:off x="3939312" y="3858193"/>
                <a:ext cx="3681189"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𝜎</m:t>
                      </m:r>
                      <m:d>
                        <m:dPr>
                          <m:begChr m:val="["/>
                          <m:endChr m:val="]"/>
                          <m:ctrlPr>
                            <a:rPr lang="en-GB" sz="1800" i="1">
                              <a:solidFill>
                                <a:srgbClr val="836967"/>
                              </a:solidFill>
                              <a:latin typeface="Cambria Math" panose="02040503050406030204" pitchFamily="18" charset="0"/>
                            </a:rPr>
                          </m:ctrlPr>
                        </m:dPr>
                        <m:e>
                          <m:f>
                            <m:fPr>
                              <m:ctrlPr>
                                <a:rPr lang="es-MX" sz="1800" b="0" i="1" smtClean="0">
                                  <a:solidFill>
                                    <a:srgbClr val="836967"/>
                                  </a:solidFill>
                                  <a:latin typeface="Cambria Math" panose="02040503050406030204" pitchFamily="18" charset="0"/>
                                </a:rPr>
                              </m:ctrlPr>
                            </m:fPr>
                            <m:num>
                              <m:r>
                                <a:rPr lang="es-MX" sz="1800" b="0" i="1" smtClean="0">
                                  <a:solidFill>
                                    <a:srgbClr val="836967"/>
                                  </a:solidFill>
                                  <a:latin typeface="Cambria Math" panose="02040503050406030204" pitchFamily="18" charset="0"/>
                                </a:rPr>
                                <m:t>1</m:t>
                              </m:r>
                            </m:num>
                            <m:den>
                              <m:r>
                                <a:rPr lang="es-MX" sz="1800" b="0" i="1" smtClean="0">
                                  <a:solidFill>
                                    <a:srgbClr val="836967"/>
                                  </a:solidFill>
                                  <a:latin typeface="Cambria Math" panose="02040503050406030204" pitchFamily="18" charset="0"/>
                                </a:rPr>
                                <m:t>𝑁</m:t>
                              </m:r>
                            </m:den>
                          </m:f>
                          <m:nary>
                            <m:naryPr>
                              <m:chr m:val="∑"/>
                              <m:limLoc m:val="subSup"/>
                              <m:ctrlPr>
                                <a:rPr lang="en-GB" sz="1800" i="1">
                                  <a:latin typeface="Cambria Math" panose="02040503050406030204" pitchFamily="18" charset="0"/>
                                </a:rPr>
                              </m:ctrlPr>
                            </m:naryPr>
                            <m:sub>
                              <m:r>
                                <a:rPr lang="en-GB" sz="1800" i="1">
                                  <a:latin typeface="Cambria Math" panose="02040503050406030204" pitchFamily="18" charset="0"/>
                                </a:rPr>
                                <m:t>𝑖</m:t>
                              </m:r>
                            </m:sub>
                            <m:sup>
                              <m:r>
                                <a:rPr lang="en-GB" sz="1800" i="1">
                                  <a:latin typeface="Cambria Math" panose="02040503050406030204" pitchFamily="18" charset="0"/>
                                </a:rPr>
                                <m:t>𝑁</m:t>
                              </m:r>
                            </m:sup>
                            <m:e>
                              <m:sSub>
                                <m:sSubPr>
                                  <m:ctrlPr>
                                    <a:rPr lang="en-GB" sz="1800" i="1">
                                      <a:solidFill>
                                        <a:srgbClr val="836967"/>
                                      </a:solidFill>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𝑖</m:t>
                                  </m:r>
                                </m:sub>
                              </m:sSub>
                            </m:e>
                          </m:nary>
                        </m:e>
                      </m:d>
                      <m:r>
                        <a:rPr lang="en-GB" sz="1800">
                          <a:latin typeface="Cambria Math" panose="02040503050406030204" pitchFamily="18" charset="0"/>
                        </a:rPr>
                        <m:t>=</m:t>
                      </m:r>
                      <m:f>
                        <m:fPr>
                          <m:ctrlPr>
                            <a:rPr lang="es-MX" sz="1800" b="0" i="1" smtClean="0">
                              <a:latin typeface="Cambria Math" panose="02040503050406030204" pitchFamily="18" charset="0"/>
                            </a:rPr>
                          </m:ctrlPr>
                        </m:fPr>
                        <m:num>
                          <m:r>
                            <a:rPr lang="es-MX" sz="1800" b="0" i="1" smtClean="0">
                              <a:latin typeface="Cambria Math" panose="02040503050406030204" pitchFamily="18" charset="0"/>
                            </a:rPr>
                            <m:t>𝜎</m:t>
                          </m:r>
                          <m:d>
                            <m:dPr>
                              <m:begChr m:val="["/>
                              <m:endChr m:val="]"/>
                              <m:ctrlPr>
                                <a:rPr lang="en-GB" sz="1800" i="1">
                                  <a:latin typeface="Cambria Math" panose="02040503050406030204" pitchFamily="18" charset="0"/>
                                </a:rPr>
                              </m:ctrlPr>
                            </m:dPr>
                            <m:e>
                              <m:r>
                                <a:rPr lang="en-GB" sz="1800" i="1">
                                  <a:latin typeface="Cambria Math" panose="02040503050406030204" pitchFamily="18" charset="0"/>
                                </a:rPr>
                                <m:t>𝑥</m:t>
                              </m:r>
                            </m:e>
                          </m:d>
                        </m:num>
                        <m:den>
                          <m:rad>
                            <m:radPr>
                              <m:degHide m:val="on"/>
                              <m:ctrlPr>
                                <a:rPr lang="es-MX" sz="1800" i="1">
                                  <a:latin typeface="Cambria Math" panose="02040503050406030204" pitchFamily="18" charset="0"/>
                                </a:rPr>
                              </m:ctrlPr>
                            </m:radPr>
                            <m:deg/>
                            <m:e>
                              <m:r>
                                <a:rPr lang="en-GB" sz="1800" i="1">
                                  <a:latin typeface="Cambria Math" panose="02040503050406030204" pitchFamily="18" charset="0"/>
                                </a:rPr>
                                <m:t>𝑁</m:t>
                              </m:r>
                            </m:e>
                          </m:rad>
                        </m:den>
                      </m:f>
                    </m:oMath>
                  </m:oMathPara>
                </a14:m>
                <a:endParaRPr lang="en-GB" sz="1800" dirty="0"/>
              </a:p>
            </p:txBody>
          </p:sp>
        </mc:Choice>
        <mc:Fallback xmlns="">
          <p:sp>
            <p:nvSpPr>
              <p:cNvPr id="11" name="TextBox 10">
                <a:extLst>
                  <a:ext uri="{FF2B5EF4-FFF2-40B4-BE49-F238E27FC236}">
                    <a16:creationId xmlns:a16="http://schemas.microsoft.com/office/drawing/2014/main" id="{C3872B9B-1887-4B2D-9150-0096F4143B0C}"/>
                  </a:ext>
                </a:extLst>
              </p:cNvPr>
              <p:cNvSpPr txBox="1">
                <a:spLocks noRot="1" noChangeAspect="1" noMove="1" noResize="1" noEditPoints="1" noAdjustHandles="1" noChangeArrowheads="1" noChangeShapeType="1" noTextEdit="1"/>
              </p:cNvSpPr>
              <p:nvPr/>
            </p:nvSpPr>
            <p:spPr>
              <a:xfrm>
                <a:off x="3939312" y="3858193"/>
                <a:ext cx="3681189" cy="708720"/>
              </a:xfrm>
              <a:prstGeom prst="rect">
                <a:avLst/>
              </a:prstGeom>
              <a:blipFill>
                <a:blip r:embed="rId7"/>
                <a:stretch>
                  <a:fillRect/>
                </a:stretch>
              </a:blipFill>
            </p:spPr>
            <p:txBody>
              <a:bodyPr/>
              <a:lstStyle/>
              <a:p>
                <a:r>
                  <a:rPr lang="en-GB">
                    <a:noFill/>
                  </a:rPr>
                  <a:t> </a:t>
                </a:r>
              </a:p>
            </p:txBody>
          </p:sp>
        </mc:Fallback>
      </mc:AlternateContent>
      <p:sp>
        <p:nvSpPr>
          <p:cNvPr id="4" name="Text Placeholder 3">
            <a:extLst>
              <a:ext uri="{FF2B5EF4-FFF2-40B4-BE49-F238E27FC236}">
                <a16:creationId xmlns:a16="http://schemas.microsoft.com/office/drawing/2014/main" id="{B03422DD-1AA4-40A7-AE91-8B995412A29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533645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TotalTime>
  <Words>1568</Words>
  <Application>Microsoft Office PowerPoint</Application>
  <PresentationFormat>On-screen Show (4:3)</PresentationFormat>
  <Paragraphs>196</Paragraphs>
  <Slides>30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Cambria Math</vt:lpstr>
      <vt:lpstr>Monotype Sorts</vt:lpstr>
      <vt:lpstr>Symbol</vt:lpstr>
      <vt:lpstr>Times New Roman</vt:lpstr>
      <vt:lpstr>Tw Cen MT</vt:lpstr>
      <vt:lpstr>Office Theme</vt:lpstr>
      <vt:lpstr>Equation</vt:lpstr>
      <vt:lpstr>PowerPoint Presentation</vt:lpstr>
      <vt:lpstr>Concepto</vt:lpstr>
      <vt:lpstr>PARAMETRO </vt:lpstr>
      <vt:lpstr>Definición</vt:lpstr>
      <vt:lpstr>Resumen</vt:lpstr>
      <vt:lpstr>Estimadores puntuales</vt:lpstr>
      <vt:lpstr>Que lo hace variar</vt:lpstr>
      <vt:lpstr>La distribución </vt:lpstr>
      <vt:lpstr>Teorema del límite central.</vt:lpstr>
      <vt:lpstr>Intervalo de confianza para la media de una población</vt:lpstr>
      <vt:lpstr>Intervalos de confianza</vt:lpstr>
      <vt:lpstr>Distribución del parametro</vt:lpstr>
      <vt:lpstr>Distribución </vt:lpstr>
      <vt:lpstr>PowerPoint Presentation</vt:lpstr>
      <vt:lpstr>Nivel de Confianza</vt:lpstr>
      <vt:lpstr>Usando Z</vt:lpstr>
      <vt:lpstr>Usando Z</vt:lpstr>
      <vt:lpstr>Despejando en la ecuación se tiene: </vt:lpstr>
      <vt:lpstr>Usando estimadores</vt:lpstr>
      <vt:lpstr>Ejemplo:</vt:lpstr>
      <vt:lpstr>Construcción </vt:lpstr>
      <vt:lpstr>Conclusión </vt:lpstr>
      <vt:lpstr>IC para una proporción  (en una determinada categoría)</vt:lpstr>
      <vt:lpstr>Encontrar un IC en la práctica</vt:lpstr>
      <vt:lpstr>Ejemplo</vt:lpstr>
      <vt:lpstr>Ejercicio</vt:lpstr>
      <vt:lpstr>Ejemplo</vt:lpstr>
      <vt:lpstr>Tamaño de Muestra</vt:lpstr>
      <vt:lpstr>PowerPoint Presentation</vt:lpstr>
      <vt:lpstr>www.unir.net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asignatura</dc:title>
  <dc:creator>María Gómez Espinosa</dc:creator>
  <cp:lastModifiedBy>Raúl Valente Ramírez Velarde</cp:lastModifiedBy>
  <cp:revision>22</cp:revision>
  <dcterms:created xsi:type="dcterms:W3CDTF">2021-11-08T22:46:23Z</dcterms:created>
  <dcterms:modified xsi:type="dcterms:W3CDTF">2022-07-31T23:34:51Z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2020-11-24T00:00:00Z</vt:filetime>
  </property>
  <property fmtid="{D5CDD505-2E9C-101B-9397-08002B2CF9AE}" pid="3" name="Creator">
    <vt:lpwstr>Microsoft® PowerPoint® for Microsoft 365</vt:lpwstr>
  </property>
  <property fmtid="{D5CDD505-2E9C-101B-9397-08002B2CF9AE}" pid="4" name="LastSaved">
    <vt:filetime>2021-11-08T00:00:00Z</vt:filetime>
  </property>
</Properties>
</file>