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6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71" r:id="rId14"/>
    <p:sldId id="269" r:id="rId15"/>
    <p:sldId id="270" r:id="rId16"/>
    <p:sldId id="266" r:id="rId17"/>
    <p:sldId id="272" r:id="rId18"/>
    <p:sldId id="273" r:id="rId19"/>
    <p:sldId id="274" r:id="rId20"/>
    <p:sldId id="275" r:id="rId21"/>
    <p:sldId id="281" r:id="rId22"/>
    <p:sldId id="276" r:id="rId23"/>
    <p:sldId id="282" r:id="rId24"/>
    <p:sldId id="280" r:id="rId25"/>
    <p:sldId id="277" r:id="rId26"/>
    <p:sldId id="278" r:id="rId27"/>
    <p:sldId id="279" r:id="rId28"/>
    <p:sldId id="260" r:id="rId29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8" autoAdjust="0"/>
    <p:restoredTop sz="94219" autoAdjust="0"/>
  </p:normalViewPr>
  <p:slideViewPr>
    <p:cSldViewPr>
      <p:cViewPr>
        <p:scale>
          <a:sx n="100" d="100"/>
          <a:sy n="100" d="100"/>
        </p:scale>
        <p:origin x="23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13C18849-143E-45E7-9F2E-49857A7BB0D8}" type="datetimeFigureOut">
              <a:rPr lang="en-US" altLang="es-ES"/>
              <a:pPr>
                <a:defRPr/>
              </a:pPr>
              <a:t>3/1/2021</a:t>
            </a:fld>
            <a:endParaRPr lang="en-U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8FBA19D8-623C-4201-850E-D4758A06BBCC}" type="slidenum">
              <a:rPr lang="en-US" altLang="es-ES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82620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1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08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051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6507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6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61436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57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88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598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24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0783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3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8685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  <p:sldLayoutId id="2147483673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pic>
        <p:nvPicPr>
          <p:cNvPr id="5123" name="Picture 2" descr="logoti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813425"/>
            <a:ext cx="1247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4" name="Picture 3" descr="clai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6134100"/>
            <a:ext cx="2338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 dirty="0">
                <a:solidFill>
                  <a:srgbClr val="0098CD"/>
                </a:solidFill>
                <a:latin typeface="Arial" panose="020B0604020202020204" pitchFamily="34" charset="0"/>
              </a:rPr>
              <a:t>Análisis e Interpretación de Datos</a:t>
            </a:r>
            <a:endParaRPr lang="es-ES_tradnl" altLang="es-ES" sz="1800" dirty="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7"/>
          <p:cNvSpPr>
            <a:spLocks/>
          </p:cNvSpPr>
          <p:nvPr/>
        </p:nvSpPr>
        <p:spPr bwMode="auto">
          <a:xfrm>
            <a:off x="-381000" y="4610100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 dirty="0">
                <a:solidFill>
                  <a:srgbClr val="000000"/>
                </a:solidFill>
                <a:sym typeface="Arial Narrow" panose="020B0606020202030204" pitchFamily="34" charset="0"/>
              </a:rPr>
              <a:t>Linear </a:t>
            </a:r>
            <a:r>
              <a:rPr lang="es-ES_tradnl" altLang="es-ES" sz="3000" dirty="0" err="1">
                <a:solidFill>
                  <a:srgbClr val="000000"/>
                </a:solidFill>
                <a:sym typeface="Arial Narrow" panose="020B0606020202030204" pitchFamily="34" charset="0"/>
              </a:rPr>
              <a:t>Regression</a:t>
            </a:r>
            <a:r>
              <a:rPr lang="es-ES_tradnl" altLang="es-ES" sz="3000" dirty="0">
                <a:solidFill>
                  <a:srgbClr val="000000"/>
                </a:solidFill>
                <a:sym typeface="Arial Narrow" panose="020B0606020202030204" pitchFamily="34" charset="0"/>
              </a:rPr>
              <a:t> and </a:t>
            </a:r>
            <a:r>
              <a:rPr lang="es-ES_tradnl" altLang="es-ES" sz="3000" dirty="0" err="1">
                <a:solidFill>
                  <a:srgbClr val="000000"/>
                </a:solidFill>
                <a:sym typeface="Arial Narrow" panose="020B0606020202030204" pitchFamily="34" charset="0"/>
              </a:rPr>
              <a:t>Inference</a:t>
            </a:r>
            <a:endParaRPr lang="es-ES_tradnl" altLang="es-ES" sz="3000" dirty="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5127" name="Rectangle 8"/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 dirty="0">
                <a:solidFill>
                  <a:srgbClr val="0098CD"/>
                </a:solidFill>
                <a:sym typeface="Arial Narrow" panose="020B0606020202030204" pitchFamily="34" charset="0"/>
              </a:rPr>
              <a:t>Dr. Raúl V. Ramírez Velarde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>
            <a:fillRect/>
          </a:stretch>
        </p:blipFill>
        <p:spPr bwMode="auto">
          <a:xfrm>
            <a:off x="4127500" y="228600"/>
            <a:ext cx="487680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>
            <a:fillRect/>
          </a:stretch>
        </p:blipFill>
        <p:spPr bwMode="auto">
          <a:xfrm>
            <a:off x="4125913" y="3509963"/>
            <a:ext cx="4878387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65125" y="152400"/>
            <a:ext cx="3749675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es-MX" b="1"/>
              <a:t>What is the relationship between the average speed a car is driven and its fuel efficiency?</a:t>
            </a:r>
          </a:p>
          <a:p>
            <a:pPr eaLnBrk="1" hangingPunct="1">
              <a:lnSpc>
                <a:spcPct val="140000"/>
              </a:lnSpc>
            </a:pPr>
            <a:endParaRPr lang="en-US" altLang="es-MX" b="1"/>
          </a:p>
          <a:p>
            <a:pPr eaLnBrk="1" hangingPunct="1">
              <a:lnSpc>
                <a:spcPct val="140000"/>
              </a:lnSpc>
            </a:pPr>
            <a:r>
              <a:rPr lang="en-US" altLang="es-MX"/>
              <a:t>We plot fuel efficiency (in miles </a:t>
            </a:r>
            <a:br>
              <a:rPr lang="en-US" altLang="es-MX"/>
            </a:br>
            <a:r>
              <a:rPr lang="en-US" altLang="es-MX"/>
              <a:t>per gallon, MPG) against average speed (in miles per hour, MPH) </a:t>
            </a:r>
            <a:br>
              <a:rPr lang="en-US" altLang="es-MX"/>
            </a:br>
            <a:r>
              <a:rPr lang="en-US" altLang="es-MX"/>
              <a:t>for a random sample of 60 cars. The relationship is curved. </a:t>
            </a:r>
          </a:p>
        </p:txBody>
      </p:sp>
      <p:sp>
        <p:nvSpPr>
          <p:cNvPr id="1358853" name="Text Box 5"/>
          <p:cNvSpPr txBox="1">
            <a:spLocks noChangeArrowheads="1"/>
          </p:cNvSpPr>
          <p:nvPr/>
        </p:nvSpPr>
        <p:spPr bwMode="auto">
          <a:xfrm>
            <a:off x="365125" y="4152900"/>
            <a:ext cx="35972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es-MX"/>
              <a:t>When speed is log transformed (log of miles per hour, LOGMPH) the new scatterplot shows a positive, </a:t>
            </a:r>
            <a:r>
              <a:rPr lang="en-US" altLang="es-MX" b="1"/>
              <a:t>linear</a:t>
            </a:r>
            <a:r>
              <a:rPr lang="en-US" altLang="es-MX"/>
              <a:t> relationship.</a:t>
            </a:r>
          </a:p>
        </p:txBody>
      </p:sp>
      <p:pic>
        <p:nvPicPr>
          <p:cNvPr id="13318" name="Picture 6" descr="un-01-03-p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33109" r="19632" b="17722"/>
          <a:stretch>
            <a:fillRect/>
          </a:stretch>
        </p:blipFill>
        <p:spPr bwMode="auto">
          <a:xfrm>
            <a:off x="0" y="5783263"/>
            <a:ext cx="1143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3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un-01-03-p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33109" r="19632" b="17722"/>
          <a:stretch>
            <a:fillRect/>
          </a:stretch>
        </p:blipFill>
        <p:spPr bwMode="auto">
          <a:xfrm>
            <a:off x="0" y="5783263"/>
            <a:ext cx="1143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2"/>
          <a:stretch>
            <a:fillRect/>
          </a:stretch>
        </p:blipFill>
        <p:spPr bwMode="auto">
          <a:xfrm>
            <a:off x="228600" y="152400"/>
            <a:ext cx="4343400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16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4"/>
          <a:stretch>
            <a:fillRect/>
          </a:stretch>
        </p:blipFill>
        <p:spPr bwMode="auto">
          <a:xfrm>
            <a:off x="4572000" y="3505200"/>
            <a:ext cx="434340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4724400" y="304800"/>
            <a:ext cx="4191000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es-MX" b="1"/>
              <a:t>Residual plot: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s-MX"/>
              <a:t>The spread of the residuals is reasonably random</a:t>
            </a:r>
            <a:r>
              <a:rPr lang="en-US" altLang="es-MX">
                <a:cs typeface="Arial" panose="020B0604020202020204" pitchFamily="34" charset="0"/>
              </a:rPr>
              <a:t>—</a:t>
            </a:r>
            <a:r>
              <a:rPr lang="en-US" altLang="es-MX"/>
              <a:t>no clear pattern. The relationship is </a:t>
            </a:r>
            <a:r>
              <a:rPr lang="en-US" altLang="es-MX" u="sng"/>
              <a:t>indeed linear</a:t>
            </a:r>
            <a:r>
              <a:rPr lang="en-US" altLang="es-MX"/>
              <a:t>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s-MX"/>
              <a:t>But we see one low residual (3.8, </a:t>
            </a:r>
            <a:r>
              <a:rPr lang="en-US" altLang="es-MX">
                <a:cs typeface="Arial" panose="020B0604020202020204" pitchFamily="34" charset="0"/>
              </a:rPr>
              <a:t>−</a:t>
            </a:r>
            <a:r>
              <a:rPr lang="en-US" altLang="es-MX"/>
              <a:t>4) and one potentially influential point (2.5, 0.5). </a:t>
            </a:r>
          </a:p>
        </p:txBody>
      </p:sp>
      <p:sp>
        <p:nvSpPr>
          <p:cNvPr id="1391633" name="Text Box 17"/>
          <p:cNvSpPr txBox="1">
            <a:spLocks noChangeArrowheads="1"/>
          </p:cNvSpPr>
          <p:nvPr/>
        </p:nvSpPr>
        <p:spPr bwMode="auto">
          <a:xfrm>
            <a:off x="381000" y="3581400"/>
            <a:ext cx="41148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70000"/>
              </a:lnSpc>
            </a:pPr>
            <a:r>
              <a:rPr lang="en-US" altLang="es-MX" b="1"/>
              <a:t>Normal quantile plot for residuals:</a:t>
            </a:r>
          </a:p>
          <a:p>
            <a:pPr algn="r" eaLnBrk="1" hangingPunct="1">
              <a:lnSpc>
                <a:spcPct val="170000"/>
              </a:lnSpc>
            </a:pPr>
            <a:r>
              <a:rPr lang="en-US" altLang="es-MX"/>
              <a:t>The plot is fairly straight, supporting the assumption of normally distributed residuals.</a:t>
            </a:r>
          </a:p>
        </p:txBody>
      </p:sp>
      <p:sp>
        <p:nvSpPr>
          <p:cNvPr id="1391634" name="Text Box 18"/>
          <p:cNvSpPr txBox="1">
            <a:spLocks noChangeArrowheads="1"/>
          </p:cNvSpPr>
          <p:nvPr/>
        </p:nvSpPr>
        <p:spPr bwMode="auto">
          <a:xfrm>
            <a:off x="1371600" y="6110288"/>
            <a:ext cx="291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>
                <a:sym typeface="Wingdings" panose="05000000000000000000" pitchFamily="2" charset="2"/>
              </a:rPr>
              <a:t> Data okay for inference.</a:t>
            </a:r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153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33" grpId="0"/>
      <p:bldP spid="13916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614362"/>
          </a:xfrm>
        </p:spPr>
        <p:txBody>
          <a:bodyPr/>
          <a:lstStyle/>
          <a:p>
            <a:r>
              <a:rPr lang="en-GB" dirty="0"/>
              <a:t>Probability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Subtract mean, divide by standard deviation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each data point a position number, i.  (If you have two data points with the same value, they get different values of i.)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these values of i to calculate probabilities: pi = (i – 0.5)/n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standard normal distribution to find the standard normal </a:t>
            </a:r>
            <a:r>
              <a:rPr lang="en-US" dirty="0" err="1"/>
              <a:t>quantiles</a:t>
            </a:r>
            <a:r>
              <a:rPr lang="en-US" dirty="0"/>
              <a:t>, that is, the value of “z” that corresponds to each value of “p”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the sorted data vs. the standard normal </a:t>
            </a:r>
            <a:r>
              <a:rPr lang="en-US" dirty="0" err="1"/>
              <a:t>quantiles</a:t>
            </a:r>
            <a:r>
              <a:rPr lang="en-US" dirty="0"/>
              <a:t> (or “z-scores”)</a:t>
            </a:r>
          </a:p>
          <a:p>
            <a:r>
              <a:rPr lang="en-US" sz="1800" dirty="0"/>
              <a:t>Non-normal distributions are deviate from normality in one of three ways:</a:t>
            </a:r>
            <a:endParaRPr lang="es-MX" sz="1800" dirty="0"/>
          </a:p>
          <a:p>
            <a:pPr lvl="0"/>
            <a:r>
              <a:rPr lang="en-US" sz="1800" dirty="0"/>
              <a:t>The frequency of values in the tails is lower than expected (light-tailed).</a:t>
            </a:r>
            <a:endParaRPr lang="es-MX" sz="1800" dirty="0"/>
          </a:p>
          <a:p>
            <a:pPr lvl="0"/>
            <a:r>
              <a:rPr lang="en-US" sz="1800" dirty="0"/>
              <a:t>The frequency of values in the tails is higher than expected (heavy-tailed).</a:t>
            </a:r>
            <a:endParaRPr lang="es-MX" sz="1800" dirty="0"/>
          </a:p>
          <a:p>
            <a:pPr lvl="0"/>
            <a:r>
              <a:rPr lang="en-US" sz="1800" dirty="0"/>
              <a:t>The distribution is skewed.</a:t>
            </a:r>
            <a:endParaRPr lang="es-MX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07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614362"/>
          </a:xfrm>
        </p:spPr>
        <p:txBody>
          <a:bodyPr/>
          <a:lstStyle/>
          <a:p>
            <a:r>
              <a:rPr lang="en-GB" dirty="0"/>
              <a:t>Coefficient of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2"/>
          </a:xfrm>
        </p:spPr>
        <p:txBody>
          <a:bodyPr/>
          <a:lstStyle/>
          <a:p>
            <a:r>
              <a:rPr lang="en-GB" sz="2800" dirty="0"/>
              <a:t>It establishes how much of the variance of the response (dependent variable) variable is caused by the independent variable</a:t>
            </a:r>
          </a:p>
          <a:p>
            <a:r>
              <a:rPr lang="en-GB" sz="2800" dirty="0"/>
              <a:t>We want R</a:t>
            </a:r>
            <a:r>
              <a:rPr lang="en-GB" sz="2800" baseline="30000" dirty="0"/>
              <a:t>2</a:t>
            </a:r>
            <a:r>
              <a:rPr lang="en-GB" sz="2800" dirty="0"/>
              <a:t>&gt;0.5, 0.7 is better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449194"/>
              </p:ext>
            </p:extLst>
          </p:nvPr>
        </p:nvGraphicFramePr>
        <p:xfrm>
          <a:off x="3131840" y="1196752"/>
          <a:ext cx="267869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482391" progId="Equation.DSMT4">
                  <p:embed/>
                </p:oleObj>
              </mc:Choice>
              <mc:Fallback>
                <p:oleObj name="Equation" r:id="rId2" imgW="118058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96752"/>
                        <a:ext cx="267869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40360"/>
              </p:ext>
            </p:extLst>
          </p:nvPr>
        </p:nvGraphicFramePr>
        <p:xfrm>
          <a:off x="3131839" y="2492896"/>
          <a:ext cx="268195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508000" progId="Equation.DSMT4">
                  <p:embed/>
                </p:oleObj>
              </mc:Choice>
              <mc:Fallback>
                <p:oleObj name="Equation" r:id="rId4" imgW="1346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39" y="2492896"/>
                        <a:ext cx="2681958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86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614362"/>
          </a:xfrm>
        </p:spPr>
        <p:txBody>
          <a:bodyPr/>
          <a:lstStyle/>
          <a:p>
            <a:r>
              <a:rPr lang="en-GB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only important confidence interval is the slope</a:t>
            </a:r>
          </a:p>
          <a:p>
            <a:r>
              <a:rPr lang="en-GB" dirty="0"/>
              <a:t>The intercept is </a:t>
            </a:r>
            <a:r>
              <a:rPr lang="en-GB" sz="2400" b="1" dirty="0">
                <a:solidFill>
                  <a:srgbClr val="7030A0"/>
                </a:solidFill>
              </a:rPr>
              <a:t>not important</a:t>
            </a:r>
            <a:r>
              <a:rPr lang="en-GB" dirty="0"/>
              <a:t>. It might not even be achievable</a:t>
            </a:r>
          </a:p>
          <a:p>
            <a:r>
              <a:rPr lang="en-GB" dirty="0"/>
              <a:t>If the confidence interval contains 0, then we cannot say there is a linear relationship between the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1840" y="3171214"/>
                <a:ext cx="2470292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171214"/>
                <a:ext cx="2470292" cy="694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23523"/>
              </p:ext>
            </p:extLst>
          </p:nvPr>
        </p:nvGraphicFramePr>
        <p:xfrm>
          <a:off x="2483768" y="4005064"/>
          <a:ext cx="4686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500" imgH="482600" progId="Equation.3">
                  <p:embed/>
                </p:oleObj>
              </mc:Choice>
              <mc:Fallback>
                <p:oleObj name="Equation" r:id="rId4" imgW="222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005064"/>
                        <a:ext cx="4686300" cy="973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63688" y="5208628"/>
                <a:ext cx="6406946" cy="920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alt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alt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altLang="es-MX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alt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MX" alt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altLang="es-MX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alt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s-MX" altLang="es-MX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alt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altLang="es-MX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alt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208628"/>
                <a:ext cx="6406946" cy="920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533400"/>
          </a:xfrm>
        </p:spPr>
        <p:txBody>
          <a:bodyPr/>
          <a:lstStyle/>
          <a:p>
            <a:pPr eaLnBrk="1" hangingPunct="1"/>
            <a:r>
              <a:rPr lang="en-US" altLang="es-MX" sz="3600" dirty="0">
                <a:solidFill>
                  <a:schemeClr val="accent2">
                    <a:lumMod val="75000"/>
                  </a:schemeClr>
                </a:solidFill>
              </a:rPr>
              <a:t>Confidence Interval for Regression Parameters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 dirty="0"/>
              <a:t>Estimating the regression parameters </a:t>
            </a:r>
            <a:r>
              <a:rPr lang="en-US" altLang="es-MX" b="1" i="1" dirty="0">
                <a:latin typeface="Symbol" panose="05050102010706020507" pitchFamily="18" charset="2"/>
              </a:rPr>
              <a:t>b</a:t>
            </a:r>
            <a:r>
              <a:rPr lang="en-US" altLang="es-MX" baseline="-25000" dirty="0"/>
              <a:t>0</a:t>
            </a:r>
            <a:r>
              <a:rPr lang="en-US" altLang="es-MX" dirty="0"/>
              <a:t>, </a:t>
            </a:r>
            <a:r>
              <a:rPr lang="en-US" altLang="es-MX" b="1" i="1" dirty="0">
                <a:latin typeface="Symbol" panose="05050102010706020507" pitchFamily="18" charset="2"/>
              </a:rPr>
              <a:t>b</a:t>
            </a:r>
            <a:r>
              <a:rPr lang="en-US" altLang="es-MX" baseline="-25000" dirty="0"/>
              <a:t>1</a:t>
            </a:r>
            <a:r>
              <a:rPr lang="en-US" altLang="es-MX" dirty="0"/>
              <a:t> is a case of one-sample inference with unknown population variance. 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 dirty="0">
                <a:sym typeface="Wingdings" panose="05000000000000000000" pitchFamily="2" charset="2"/>
              </a:rPr>
              <a:t> We rely on the </a:t>
            </a:r>
            <a:r>
              <a:rPr lang="en-US" altLang="es-MX" i="1" dirty="0"/>
              <a:t>t </a:t>
            </a:r>
            <a:r>
              <a:rPr lang="en-US" altLang="es-MX" dirty="0"/>
              <a:t>distribution, with </a:t>
            </a:r>
            <a:r>
              <a:rPr lang="en-US" altLang="es-MX" b="1" i="1" dirty="0">
                <a:solidFill>
                  <a:srgbClr val="333399"/>
                </a:solidFill>
              </a:rPr>
              <a:t>n</a:t>
            </a:r>
            <a:r>
              <a:rPr lang="en-US" altLang="es-MX" b="1" dirty="0">
                <a:solidFill>
                  <a:srgbClr val="333399"/>
                </a:solidFill>
              </a:rPr>
              <a:t> – 2 degrees of freedom</a:t>
            </a:r>
            <a:r>
              <a:rPr lang="en-US" altLang="es-MX" b="1" dirty="0"/>
              <a:t>.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s-MX" sz="12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 dirty="0"/>
              <a:t>A level </a:t>
            </a:r>
            <a:r>
              <a:rPr lang="en-US" altLang="es-MX" i="1" dirty="0"/>
              <a:t>C</a:t>
            </a:r>
            <a:r>
              <a:rPr lang="en-US" altLang="es-MX" dirty="0"/>
              <a:t> </a:t>
            </a:r>
            <a:r>
              <a:rPr lang="en-US" altLang="es-MX" b="1" dirty="0">
                <a:solidFill>
                  <a:srgbClr val="333399"/>
                </a:solidFill>
              </a:rPr>
              <a:t>confidence interval for the slope, </a:t>
            </a:r>
            <a:r>
              <a:rPr lang="en-US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n-US" altLang="es-MX" b="1" baseline="-25000" dirty="0">
                <a:solidFill>
                  <a:srgbClr val="333399"/>
                </a:solidFill>
              </a:rPr>
              <a:t>1</a:t>
            </a:r>
            <a:r>
              <a:rPr lang="en-US" altLang="es-MX" b="1" dirty="0">
                <a:solidFill>
                  <a:srgbClr val="333399"/>
                </a:solidFill>
              </a:rPr>
              <a:t>, </a:t>
            </a:r>
            <a:r>
              <a:rPr lang="en-US" altLang="es-MX" dirty="0"/>
              <a:t>is proportional to the standard</a:t>
            </a:r>
            <a:r>
              <a:rPr lang="en-US" altLang="es-MX" b="1" dirty="0">
                <a:solidFill>
                  <a:srgbClr val="333399"/>
                </a:solidFill>
              </a:rPr>
              <a:t> </a:t>
            </a:r>
            <a:r>
              <a:rPr lang="en-US" altLang="es-MX" dirty="0"/>
              <a:t>error of the least-squares slope: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 sz="2400" b="1" i="1" dirty="0">
                <a:solidFill>
                  <a:srgbClr val="333399"/>
                </a:solidFill>
              </a:rPr>
              <a:t>b</a:t>
            </a:r>
            <a:r>
              <a:rPr lang="en-US" altLang="es-MX" sz="2400" b="1" baseline="-25000" dirty="0">
                <a:solidFill>
                  <a:srgbClr val="333399"/>
                </a:solidFill>
              </a:rPr>
              <a:t>1  </a:t>
            </a:r>
            <a:r>
              <a:rPr lang="en-US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±  </a:t>
            </a:r>
            <a:r>
              <a:rPr lang="en-US" altLang="es-MX" sz="2400" b="1" i="1" dirty="0">
                <a:solidFill>
                  <a:srgbClr val="333399"/>
                </a:solidFill>
                <a:cs typeface="Arial" panose="020B0604020202020204" pitchFamily="34" charset="0"/>
              </a:rPr>
              <a:t>t</a:t>
            </a:r>
            <a:r>
              <a:rPr lang="en-US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n-2,</a:t>
            </a:r>
            <a:r>
              <a:rPr lang="en-US" altLang="es-MX" sz="2400" b="1" i="1" baseline="-25000" dirty="0">
                <a:solidFill>
                  <a:srgbClr val="3333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/2</a:t>
            </a:r>
            <a:r>
              <a:rPr lang="en-US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* SE</a:t>
            </a:r>
            <a:r>
              <a:rPr lang="en-US" altLang="es-MX" sz="1800" b="1" baseline="-25000" dirty="0">
                <a:solidFill>
                  <a:srgbClr val="333399"/>
                </a:solidFill>
              </a:rPr>
              <a:t>b1</a:t>
            </a:r>
            <a:r>
              <a:rPr lang="en-US" altLang="es-MX" sz="1200" baseline="-25000" dirty="0"/>
              <a:t>      </a:t>
            </a:r>
            <a:br>
              <a:rPr lang="en-US" altLang="es-MX" sz="1200" baseline="-25000" dirty="0"/>
            </a:br>
            <a:endParaRPr lang="en-US" altLang="es-MX" sz="10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 dirty="0"/>
              <a:t>A level C c</a:t>
            </a:r>
            <a:r>
              <a:rPr lang="en-US" altLang="es-MX" b="1" dirty="0">
                <a:solidFill>
                  <a:srgbClr val="333399"/>
                </a:solidFill>
              </a:rPr>
              <a:t>onfidence interval for the intercept, </a:t>
            </a:r>
            <a:r>
              <a:rPr lang="en-US" altLang="es-MX" b="1" i="1" dirty="0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n-US" altLang="es-MX" b="1" baseline="-25000" dirty="0">
                <a:solidFill>
                  <a:srgbClr val="333399"/>
                </a:solidFill>
              </a:rPr>
              <a:t>0 </a:t>
            </a:r>
            <a:r>
              <a:rPr lang="en-US" altLang="es-MX" b="1" dirty="0">
                <a:solidFill>
                  <a:srgbClr val="333399"/>
                </a:solidFill>
              </a:rPr>
              <a:t>, </a:t>
            </a:r>
            <a:r>
              <a:rPr lang="en-US" altLang="es-MX" dirty="0"/>
              <a:t>is proportional to the standard</a:t>
            </a:r>
            <a:r>
              <a:rPr lang="en-US" altLang="es-MX" b="1" dirty="0">
                <a:solidFill>
                  <a:srgbClr val="333399"/>
                </a:solidFill>
              </a:rPr>
              <a:t> </a:t>
            </a:r>
            <a:r>
              <a:rPr lang="en-US" altLang="es-MX" dirty="0"/>
              <a:t>error of the least-squares intercept: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 sz="2400" b="1" i="1" dirty="0">
                <a:solidFill>
                  <a:srgbClr val="333399"/>
                </a:solidFill>
              </a:rPr>
              <a:t>b</a:t>
            </a:r>
            <a:r>
              <a:rPr lang="en-US" altLang="es-MX" sz="2400" b="1" baseline="-25000" dirty="0">
                <a:solidFill>
                  <a:srgbClr val="333399"/>
                </a:solidFill>
              </a:rPr>
              <a:t>0  </a:t>
            </a:r>
            <a:r>
              <a:rPr lang="en-US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±  </a:t>
            </a:r>
            <a:r>
              <a:rPr lang="en-US" altLang="es-MX" sz="2400" b="1" i="1" dirty="0">
                <a:solidFill>
                  <a:srgbClr val="333399"/>
                </a:solidFill>
                <a:cs typeface="Arial" panose="020B0604020202020204" pitchFamily="34" charset="0"/>
              </a:rPr>
              <a:t>t</a:t>
            </a:r>
            <a:r>
              <a:rPr lang="en-US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n-2,</a:t>
            </a:r>
            <a:r>
              <a:rPr lang="en-US" altLang="es-MX" sz="2400" b="1" i="1" baseline="-25000" dirty="0">
                <a:solidFill>
                  <a:srgbClr val="333399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altLang="es-MX" sz="2400" b="1" i="1" baseline="-25000" dirty="0">
                <a:solidFill>
                  <a:srgbClr val="333399"/>
                </a:solidFill>
                <a:cs typeface="Arial" panose="020B0604020202020204" pitchFamily="34" charset="0"/>
              </a:rPr>
              <a:t>/2</a:t>
            </a:r>
            <a:r>
              <a:rPr lang="en-US" altLang="es-MX" sz="2400" b="1" dirty="0">
                <a:solidFill>
                  <a:srgbClr val="333399"/>
                </a:solidFill>
                <a:cs typeface="Arial" panose="020B0604020202020204" pitchFamily="34" charset="0"/>
              </a:rPr>
              <a:t>* SE</a:t>
            </a:r>
            <a:r>
              <a:rPr lang="en-US" altLang="es-MX" sz="1800" b="1" baseline="-25000" dirty="0">
                <a:solidFill>
                  <a:srgbClr val="333399"/>
                </a:solidFill>
              </a:rPr>
              <a:t>b0</a:t>
            </a:r>
            <a:r>
              <a:rPr lang="en-US" altLang="es-MX" sz="1400" baseline="-25000" dirty="0"/>
              <a:t>      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s-MX" sz="1400" dirty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 sz="1800" i="1" dirty="0"/>
              <a:t>t* is the t critical for the t (n – 2) distribution with area C between –t* and +t*.</a:t>
            </a:r>
          </a:p>
        </p:txBody>
      </p:sp>
    </p:spTree>
    <p:extLst>
      <p:ext uri="{BB962C8B-B14F-4D97-AF65-F5344CB8AC3E}">
        <p14:creationId xmlns:p14="http://schemas.microsoft.com/office/powerpoint/2010/main" val="38227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s-MX"/>
              <a:t>Significance test for the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372" name="Rectangle 4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 anchor="ctr"/>
              <a:lstStyle/>
              <a:p>
                <a:pPr marL="0" indent="0" eaLnBrk="1" hangingPunct="1">
                  <a:buFont typeface="Wingdings" panose="05000000000000000000" pitchFamily="2" charset="2"/>
                  <a:buNone/>
                </a:pPr>
                <a:r>
                  <a:rPr lang="en-US" altLang="es-MX" dirty="0"/>
                  <a:t>We can test the hypothesis  </a:t>
                </a:r>
                <a:r>
                  <a:rPr lang="en-US" altLang="es-MX" i="1" dirty="0"/>
                  <a:t>H</a:t>
                </a:r>
                <a:r>
                  <a:rPr lang="en-US" altLang="es-MX" baseline="-25000" dirty="0"/>
                  <a:t>0</a:t>
                </a:r>
                <a:r>
                  <a:rPr lang="en-US" altLang="es-MX" dirty="0"/>
                  <a:t>: </a:t>
                </a:r>
                <a:r>
                  <a:rPr lang="en-US" altLang="es-MX" b="1" i="1" dirty="0">
                    <a:latin typeface="Symbol" panose="05050102010706020507" pitchFamily="18" charset="2"/>
                  </a:rPr>
                  <a:t>b</a:t>
                </a:r>
                <a:r>
                  <a:rPr lang="en-US" altLang="es-MX" baseline="-25000" dirty="0"/>
                  <a:t>1 </a:t>
                </a:r>
                <a:r>
                  <a:rPr lang="en-US" altLang="es-MX" dirty="0"/>
                  <a:t>= 0 versus a 1 or 2 sided </a:t>
                </a:r>
                <a:r>
                  <a:rPr lang="en-US" altLang="es-MX" dirty="0" err="1"/>
                  <a:t>alternative.We</a:t>
                </a:r>
                <a:r>
                  <a:rPr lang="en-US" altLang="es-MX" dirty="0"/>
                  <a:t> calculate 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:endParaRPr lang="es-MX" altLang="es-MX" sz="24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s-MX" alt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altLang="es-MX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s-MX" alt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altLang="es-MX" sz="24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altLang="es-MX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MX" altLang="es-MX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altLang="es-MX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MX" altLang="es-MX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s-MX" altLang="es-MX" sz="2400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s-MX" alt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altLang="es-MX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MX" altLang="es-MX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altLang="es-MX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altLang="es-MX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es-MX" b="1" dirty="0">
                    <a:solidFill>
                      <a:srgbClr val="333399"/>
                    </a:solidFill>
                  </a:rPr>
                  <a:t>  </a:t>
                </a: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es-MX" sz="1000" b="1" dirty="0">
                  <a:solidFill>
                    <a:srgbClr val="333399"/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es-MX" sz="1000" dirty="0"/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es-MX" dirty="0"/>
                  <a:t>which has the </a:t>
                </a:r>
                <a:r>
                  <a:rPr lang="en-US" altLang="es-MX" b="1" i="1" dirty="0">
                    <a:solidFill>
                      <a:srgbClr val="333399"/>
                    </a:solidFill>
                  </a:rPr>
                  <a:t>t</a:t>
                </a:r>
                <a:r>
                  <a:rPr lang="en-US" altLang="es-MX" b="1" dirty="0">
                    <a:solidFill>
                      <a:srgbClr val="333399"/>
                    </a:solidFill>
                  </a:rPr>
                  <a:t> (</a:t>
                </a:r>
                <a:r>
                  <a:rPr lang="en-US" altLang="es-MX" b="1" i="1" dirty="0">
                    <a:solidFill>
                      <a:srgbClr val="333399"/>
                    </a:solidFill>
                  </a:rPr>
                  <a:t>n</a:t>
                </a:r>
                <a:r>
                  <a:rPr lang="en-US" altLang="es-MX" b="1" dirty="0">
                    <a:solidFill>
                      <a:srgbClr val="333399"/>
                    </a:solidFill>
                  </a:rPr>
                  <a:t> – 2) </a:t>
                </a:r>
                <a:br>
                  <a:rPr lang="en-US" altLang="es-MX" b="1" dirty="0">
                    <a:solidFill>
                      <a:srgbClr val="333399"/>
                    </a:solidFill>
                  </a:rPr>
                </a:br>
                <a:r>
                  <a:rPr lang="en-US" altLang="es-MX" b="1" dirty="0">
                    <a:solidFill>
                      <a:srgbClr val="333399"/>
                    </a:solidFill>
                  </a:rPr>
                  <a:t>distribution </a:t>
                </a:r>
                <a:r>
                  <a:rPr lang="en-US" altLang="es-MX" dirty="0"/>
                  <a:t>to find the </a:t>
                </a:r>
                <a:br>
                  <a:rPr lang="en-US" altLang="es-MX" dirty="0"/>
                </a:br>
                <a:r>
                  <a:rPr lang="en-US" altLang="es-MX" dirty="0"/>
                  <a:t>p-value of the test.</a:t>
                </a:r>
              </a:p>
              <a:p>
                <a:pPr marL="0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es-MX" sz="1800" i="1" u="sng" dirty="0"/>
                  <a:t>Note</a:t>
                </a:r>
                <a:r>
                  <a:rPr lang="en-US" altLang="es-MX" sz="1800" i="1" dirty="0"/>
                  <a:t>: Software typically provides</a:t>
                </a:r>
                <a:br>
                  <a:rPr lang="en-US" altLang="es-MX" sz="1800" i="1" dirty="0"/>
                </a:br>
                <a:r>
                  <a:rPr lang="en-US" altLang="es-MX" sz="1800" i="1" dirty="0"/>
                  <a:t>two-sided p-values.</a:t>
                </a:r>
                <a:r>
                  <a:rPr lang="en-US" altLang="es-MX" sz="1800" dirty="0"/>
                  <a:t> </a:t>
                </a:r>
                <a:endParaRPr lang="en-US" altLang="es-MX" dirty="0"/>
              </a:p>
            </p:txBody>
          </p:sp>
        </mc:Choice>
        <mc:Fallback xmlns="">
          <p:sp>
            <p:nvSpPr>
              <p:cNvPr id="13383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4864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8374" name="Rectangle 6"/>
          <p:cNvSpPr>
            <a:spLocks noChangeArrowheads="1"/>
          </p:cNvSpPr>
          <p:nvPr/>
        </p:nvSpPr>
        <p:spPr bwMode="auto">
          <a:xfrm>
            <a:off x="470221" y="2276872"/>
            <a:ext cx="3312368" cy="1368152"/>
          </a:xfrm>
          <a:prstGeom prst="rect">
            <a:avLst/>
          </a:prstGeom>
          <a:noFill/>
          <a:ln w="38100" cmpd="dbl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3383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6" t="53462" r="14857" b="8044"/>
          <a:stretch>
            <a:fillRect/>
          </a:stretch>
        </p:blipFill>
        <p:spPr bwMode="auto">
          <a:xfrm>
            <a:off x="4137900" y="2060848"/>
            <a:ext cx="4667337" cy="398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8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dirty="0"/>
                  <a:t>There is a difference between the confidence interval for one single variable and the confidence interval for the mean of several readings of the same variable</a:t>
                </a:r>
              </a:p>
              <a:p>
                <a:pPr eaLnBrk="1" hangingPunct="1"/>
                <a:r>
                  <a:rPr lang="en-US" altLang="en-US" dirty="0"/>
                  <a:t>The central limit theorem indicates: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Thus: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>
                <a:blip r:embed="rId2"/>
                <a:stretch>
                  <a:fillRect l="-741" t="-625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Confidence Interval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96223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dirty="0"/>
                  <a:t>There is a difference between the confidence interval for one single variable and the confidence interval for the mean of several readings of the same variable</a:t>
                </a:r>
              </a:p>
              <a:p>
                <a:pPr eaLnBrk="1" hangingPunct="1"/>
                <a:r>
                  <a:rPr lang="en-US" altLang="en-US" dirty="0"/>
                  <a:t>For a single variable: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Thus: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But if the reading was taken from a sample then there is a slight modification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 rotWithShape="0">
                <a:blip r:embed="rId2"/>
                <a:stretch>
                  <a:fillRect l="-741" t="-625" r="-815" b="-5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Confidence Interval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410373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s-MX" altLang="en-US" dirty="0"/>
                  <a:t>How </a:t>
                </a:r>
                <a:r>
                  <a:rPr lang="es-MX" altLang="en-US" dirty="0" err="1"/>
                  <a:t>does</a:t>
                </a:r>
                <a:r>
                  <a:rPr lang="es-MX" altLang="en-US" dirty="0"/>
                  <a:t>:</a:t>
                </a:r>
                <a:endParaRPr lang="en-US" altLang="en-US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Compare with?: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 eaLnBrk="1" hangingPunct="1">
                  <a:buNone/>
                </a:pPr>
                <a:endParaRPr lang="es-MX" dirty="0"/>
              </a:p>
              <a:p>
                <a:pPr eaLnBrk="1" hangingPunct="1"/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first</a:t>
                </a:r>
                <a:r>
                  <a:rPr lang="es-MX" dirty="0"/>
                  <a:t> </a:t>
                </a:r>
                <a:r>
                  <a:rPr lang="es-MX" dirty="0" err="1"/>
                  <a:t>indicates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of </a:t>
                </a:r>
                <a:r>
                  <a:rPr lang="es-MX" dirty="0" err="1"/>
                  <a:t>all</a:t>
                </a:r>
                <a:r>
                  <a:rPr lang="es-MX" dirty="0"/>
                  <a:t> </a:t>
                </a:r>
                <a:r>
                  <a:rPr lang="es-MX" dirty="0" err="1"/>
                  <a:t>future</a:t>
                </a:r>
                <a:r>
                  <a:rPr lang="es-MX" dirty="0"/>
                  <a:t> </a:t>
                </a:r>
                <a:r>
                  <a:rPr lang="es-MX" dirty="0" err="1"/>
                  <a:t>averages</a:t>
                </a:r>
                <a:r>
                  <a:rPr lang="es-MX" dirty="0"/>
                  <a:t>, 95% </a:t>
                </a:r>
                <a:r>
                  <a:rPr lang="es-MX" dirty="0" err="1"/>
                  <a:t>will</a:t>
                </a:r>
                <a:r>
                  <a:rPr lang="es-MX" dirty="0"/>
                  <a:t> </a:t>
                </a:r>
                <a:r>
                  <a:rPr lang="es-MX" dirty="0" err="1"/>
                  <a:t>fall</a:t>
                </a:r>
                <a:r>
                  <a:rPr lang="es-MX" dirty="0"/>
                  <a:t> </a:t>
                </a:r>
                <a:r>
                  <a:rPr lang="es-MX" dirty="0" err="1"/>
                  <a:t>on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interval</a:t>
                </a:r>
                <a:endParaRPr lang="es-MX" dirty="0"/>
              </a:p>
              <a:p>
                <a:pPr eaLnBrk="1" hangingPunct="1"/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second</a:t>
                </a:r>
                <a:r>
                  <a:rPr lang="es-MX" dirty="0"/>
                  <a:t> </a:t>
                </a:r>
                <a:r>
                  <a:rPr lang="es-MX" dirty="0" err="1"/>
                  <a:t>one</a:t>
                </a:r>
                <a:r>
                  <a:rPr lang="es-MX" dirty="0"/>
                  <a:t> </a:t>
                </a:r>
                <a:r>
                  <a:rPr lang="es-MX" dirty="0" err="1"/>
                  <a:t>indicates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</a:t>
                </a:r>
                <a:r>
                  <a:rPr lang="es-MX" dirty="0" err="1"/>
                  <a:t>there</a:t>
                </a:r>
                <a:r>
                  <a:rPr lang="es-MX" dirty="0"/>
                  <a:t> </a:t>
                </a:r>
                <a:r>
                  <a:rPr lang="es-MX" dirty="0" err="1"/>
                  <a:t>is</a:t>
                </a:r>
                <a:r>
                  <a:rPr lang="es-MX" dirty="0"/>
                  <a:t> 95% </a:t>
                </a:r>
                <a:r>
                  <a:rPr lang="es-MX" dirty="0" err="1"/>
                  <a:t>probability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</a:t>
                </a:r>
                <a:r>
                  <a:rPr lang="es-MX" dirty="0" err="1"/>
                  <a:t>one</a:t>
                </a:r>
                <a:r>
                  <a:rPr lang="es-MX" dirty="0"/>
                  <a:t> Reading </a:t>
                </a:r>
                <a:r>
                  <a:rPr lang="es-MX" dirty="0" err="1"/>
                  <a:t>will</a:t>
                </a:r>
                <a:r>
                  <a:rPr lang="es-MX" dirty="0"/>
                  <a:t> </a:t>
                </a:r>
                <a:r>
                  <a:rPr lang="es-MX" dirty="0" err="1"/>
                  <a:t>fall</a:t>
                </a:r>
                <a:r>
                  <a:rPr lang="es-MX" dirty="0"/>
                  <a:t> </a:t>
                </a:r>
                <a:r>
                  <a:rPr lang="es-MX" dirty="0" err="1"/>
                  <a:t>on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interval</a:t>
                </a:r>
                <a:endParaRPr lang="es-MX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74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64532"/>
                <a:ext cx="8229600" cy="3898106"/>
              </a:xfrm>
              <a:blipFill>
                <a:blip r:embed="rId2"/>
                <a:stretch>
                  <a:fillRect l="-741" t="-625" b="-1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Confidence Interval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81067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609600"/>
            <a:ext cx="4876800" cy="19812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s-MX"/>
              <a:t>The data in a scatterplot are a random </a:t>
            </a:r>
            <a:r>
              <a:rPr lang="en-US" altLang="es-MX" b="1">
                <a:solidFill>
                  <a:srgbClr val="333399"/>
                </a:solidFill>
              </a:rPr>
              <a:t>sample</a:t>
            </a:r>
            <a:r>
              <a:rPr lang="en-US" altLang="es-MX"/>
              <a:t> from a population that may exhibit a linear relationship between </a:t>
            </a:r>
            <a:r>
              <a:rPr lang="en-US" altLang="es-MX" i="1"/>
              <a:t>x</a:t>
            </a:r>
            <a:r>
              <a:rPr lang="en-US" altLang="es-MX"/>
              <a:t> and </a:t>
            </a:r>
            <a:r>
              <a:rPr lang="en-US" altLang="es-MX" i="1"/>
              <a:t>y</a:t>
            </a:r>
            <a:r>
              <a:rPr lang="en-US" altLang="es-MX"/>
              <a:t>. Different sample </a:t>
            </a:r>
            <a:r>
              <a:rPr lang="en-US" altLang="es-MX">
                <a:sym typeface="Wingdings" panose="05000000000000000000" pitchFamily="2" charset="2"/>
              </a:rPr>
              <a:t></a:t>
            </a:r>
            <a:r>
              <a:rPr lang="en-US" altLang="es-MX"/>
              <a:t> different plot.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t="2438" r="2040" b="2438"/>
          <a:stretch>
            <a:fillRect/>
          </a:stretch>
        </p:blipFill>
        <p:spPr bwMode="auto">
          <a:xfrm>
            <a:off x="381000" y="304800"/>
            <a:ext cx="3581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90600" y="490538"/>
          <a:ext cx="213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900" imgH="177800" progId="Equation.3">
                  <p:embed/>
                </p:oleObj>
              </mc:Choice>
              <mc:Fallback>
                <p:oleObj name="Equation" r:id="rId3" imgW="1104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0538"/>
                        <a:ext cx="2133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270000" y="673100"/>
            <a:ext cx="2438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150" name="Picture 6" descr="F11-P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343"/>
          <a:stretch>
            <a:fillRect/>
          </a:stretch>
        </p:blipFill>
        <p:spPr>
          <a:xfrm>
            <a:off x="6775450" y="4495800"/>
            <a:ext cx="2368550" cy="238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26087" name="Rectangle 7"/>
          <p:cNvSpPr>
            <a:spLocks noChangeArrowheads="1"/>
          </p:cNvSpPr>
          <p:nvPr/>
        </p:nvSpPr>
        <p:spPr bwMode="auto">
          <a:xfrm>
            <a:off x="457200" y="3429000"/>
            <a:ext cx="6019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1838" indent="-325438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6975" indent="-350838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7188" indent="-315913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1213" indent="-339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84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56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28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001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/>
              <a:t>Now we want to describe the </a:t>
            </a:r>
            <a:r>
              <a:rPr lang="en-US" altLang="es-MX" b="1">
                <a:solidFill>
                  <a:srgbClr val="333399"/>
                </a:solidFill>
              </a:rPr>
              <a:t>population</a:t>
            </a:r>
            <a:r>
              <a:rPr lang="en-US" altLang="es-MX"/>
              <a:t> </a:t>
            </a:r>
            <a:r>
              <a:rPr lang="en-US" altLang="es-MX" b="1">
                <a:solidFill>
                  <a:srgbClr val="333399"/>
                </a:solidFill>
              </a:rPr>
              <a:t>mean response </a:t>
            </a:r>
            <a:r>
              <a:rPr lang="en-US" altLang="es-MX" b="1" i="1">
                <a:solidFill>
                  <a:srgbClr val="333399"/>
                </a:solidFill>
                <a:latin typeface="Symbol" panose="05050102010706020507" pitchFamily="18" charset="2"/>
              </a:rPr>
              <a:t>m</a:t>
            </a:r>
            <a:r>
              <a:rPr lang="en-US" altLang="es-MX" b="1" baseline="-25000">
                <a:solidFill>
                  <a:srgbClr val="333399"/>
                </a:solidFill>
              </a:rPr>
              <a:t>y</a:t>
            </a:r>
            <a:r>
              <a:rPr lang="en-US" altLang="es-MX"/>
              <a:t> as a function of the explanatory variable </a:t>
            </a:r>
            <a:r>
              <a:rPr lang="en-US" altLang="es-MX" i="1"/>
              <a:t>x:</a:t>
            </a:r>
            <a:r>
              <a:rPr lang="en-US" altLang="es-MX"/>
              <a:t>  </a:t>
            </a:r>
            <a:r>
              <a:rPr lang="en-US" altLang="es-MX" b="1" i="1">
                <a:latin typeface="Symbol" panose="05050102010706020507" pitchFamily="18" charset="2"/>
              </a:rPr>
              <a:t>m</a:t>
            </a:r>
            <a:r>
              <a:rPr lang="en-US" altLang="es-MX" b="1" baseline="-25000"/>
              <a:t>y</a:t>
            </a:r>
            <a:r>
              <a:rPr lang="en-US" altLang="es-MX" b="1"/>
              <a:t> = </a:t>
            </a:r>
            <a:r>
              <a:rPr lang="en-US" altLang="es-MX" b="1" i="1">
                <a:latin typeface="Symbol" panose="05050102010706020507" pitchFamily="18" charset="2"/>
              </a:rPr>
              <a:t>b</a:t>
            </a:r>
            <a:r>
              <a:rPr lang="en-US" altLang="es-MX" b="1" baseline="-25000">
                <a:latin typeface="Symbol" panose="05050102010706020507" pitchFamily="18" charset="2"/>
              </a:rPr>
              <a:t>0</a:t>
            </a:r>
            <a:r>
              <a:rPr lang="en-US" altLang="es-MX" b="1"/>
              <a:t> + </a:t>
            </a:r>
            <a:r>
              <a:rPr lang="en-US" altLang="es-MX" b="1" i="1">
                <a:latin typeface="Symbol" panose="05050102010706020507" pitchFamily="18" charset="2"/>
              </a:rPr>
              <a:t>b</a:t>
            </a:r>
            <a:r>
              <a:rPr lang="en-US" altLang="es-MX" b="1" baseline="-25000">
                <a:latin typeface="Symbol" panose="05050102010706020507" pitchFamily="18" charset="2"/>
              </a:rPr>
              <a:t>1</a:t>
            </a:r>
            <a:r>
              <a:rPr lang="en-US" altLang="es-MX" b="1" i="1"/>
              <a:t>x.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s-MX" sz="1600" b="1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/>
              <a:t>And to assess whether the observed </a:t>
            </a:r>
            <a:r>
              <a:rPr lang="en-US" altLang="es-MX" b="1">
                <a:solidFill>
                  <a:srgbClr val="333399"/>
                </a:solidFill>
              </a:rPr>
              <a:t>relationship </a:t>
            </a:r>
            <a:r>
              <a:rPr lang="en-US" altLang="es-MX"/>
              <a:t>is</a:t>
            </a:r>
            <a:r>
              <a:rPr lang="en-US" altLang="es-MX" b="1">
                <a:solidFill>
                  <a:srgbClr val="333399"/>
                </a:solidFill>
              </a:rPr>
              <a:t> statistically significant</a:t>
            </a:r>
            <a:r>
              <a:rPr lang="en-US" altLang="es-MX"/>
              <a:t> (not entirely explained by chance events due to random sampling).</a:t>
            </a:r>
          </a:p>
        </p:txBody>
      </p:sp>
    </p:spTree>
    <p:extLst>
      <p:ext uri="{BB962C8B-B14F-4D97-AF65-F5344CB8AC3E}">
        <p14:creationId xmlns:p14="http://schemas.microsoft.com/office/powerpoint/2010/main" val="36016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57200" y="1964532"/>
            <a:ext cx="8229600" cy="38981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expected value of prediction is obtained by the model with the estimates of intercept and the slope: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It takes into account the estimation error and thus gives rise to the </a:t>
            </a:r>
            <a:r>
              <a:rPr lang="en-US" altLang="en-US" i="1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confidence interval</a:t>
            </a:r>
          </a:p>
          <a:p>
            <a:pPr marL="0" indent="0" eaLnBrk="1" hangingPunct="1">
              <a:buNone/>
            </a:pPr>
            <a:endParaRPr lang="en-US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n-US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endParaRPr lang="en-US" altLang="en-US" dirty="0">
              <a:ea typeface="MS Mincho" panose="02020609040205080304" pitchFamily="49" charset="-128"/>
              <a:cs typeface="Thorndale for VST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for the expected value </a:t>
            </a:r>
            <a:r>
              <a:rPr lang="en-US" altLang="en-US" i="1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y</a:t>
            </a:r>
            <a:r>
              <a:rPr lang="en-US" altLang="en-US" baseline="-25000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0</a:t>
            </a:r>
            <a:r>
              <a:rPr lang="en-US" altLang="en-US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= α+β </a:t>
            </a:r>
            <a:r>
              <a:rPr lang="en-US" altLang="en-US" i="1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x</a:t>
            </a:r>
            <a:r>
              <a:rPr lang="en-US" altLang="en-US" baseline="-25000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0</a:t>
            </a:r>
            <a:r>
              <a:rPr lang="en-US" altLang="en-US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. 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31082"/>
            <a:ext cx="836176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Confidence Interval for Prediction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4" y="2700337"/>
            <a:ext cx="1697831" cy="29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088606"/>
            <a:ext cx="5969794" cy="67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39952" y="5104165"/>
                <a:ext cx="1889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104165"/>
                <a:ext cx="18896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55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457200" y="1771651"/>
            <a:ext cx="8229600" cy="407908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However, </a:t>
            </a:r>
            <a:r>
              <a:rPr lang="en-US" altLang="en-US" i="1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y</a:t>
            </a:r>
            <a:r>
              <a:rPr lang="en-US" altLang="en-US" baseline="-2500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0</a:t>
            </a:r>
            <a:r>
              <a:rPr lang="en-US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is subject to observation error. The observational error has standard deviation σ, and the prediction interval should take this source of variation into account, too. Intuitively, this corresponds to adding </a:t>
            </a:r>
            <a:r>
              <a:rPr lang="en-US" altLang="en-US" i="1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s</a:t>
            </a:r>
            <a:r>
              <a:rPr lang="en-US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to the residual standard error. Hence, the 95% prediction interval is computed as follows:</a:t>
            </a:r>
            <a:endParaRPr lang="en-US" altLang="en-US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r>
              <a:rPr lang="en-US" altLang="en-US">
                <a:latin typeface="Thorndale for VST" pitchFamily="18" charset="0"/>
                <a:ea typeface="MS Mincho" panose="02020609040205080304" pitchFamily="49" charset="-128"/>
              </a:rPr>
              <a:t>The interpretation is that </a:t>
            </a:r>
            <a:r>
              <a:rPr lang="en-US" altLang="en-US" i="1">
                <a:latin typeface="Thorndale for VST" pitchFamily="18" charset="0"/>
                <a:ea typeface="MS Mincho" panose="02020609040205080304" pitchFamily="49" charset="-128"/>
              </a:rPr>
              <a:t>a (new) random observation with x = x</a:t>
            </a:r>
            <a:r>
              <a:rPr lang="en-US" altLang="en-US" i="1" baseline="-25000">
                <a:latin typeface="Thorndale for VST" pitchFamily="18" charset="0"/>
                <a:ea typeface="MS Mincho" panose="02020609040205080304" pitchFamily="49" charset="-128"/>
              </a:rPr>
              <a:t>0</a:t>
            </a:r>
            <a:r>
              <a:rPr lang="en-US" altLang="en-US" i="1">
                <a:latin typeface="Thorndale for VST" pitchFamily="18" charset="0"/>
                <a:ea typeface="MS Mincho" panose="02020609040205080304" pitchFamily="49" charset="-128"/>
              </a:rPr>
              <a:t> will belong to this interval with probability 95%.</a:t>
            </a:r>
            <a:r>
              <a:rPr lang="en-US" altLang="en-US">
                <a:latin typeface="Thorndale for VST" pitchFamily="18" charset="0"/>
                <a:ea typeface="MS Mincho" panose="02020609040205080304" pitchFamily="49" charset="-128"/>
              </a:rPr>
              <a:t> </a:t>
            </a: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01316"/>
            <a:ext cx="822960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Prediction Interval Single Reading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32" y="3378994"/>
            <a:ext cx="6212681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68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2108598"/>
            <a:ext cx="8229600" cy="3464719"/>
          </a:xfrm>
        </p:spPr>
        <p:txBody>
          <a:bodyPr/>
          <a:lstStyle/>
          <a:p>
            <a:pPr marL="428625" eaLnBrk="1" hangingPunct="1">
              <a:lnSpc>
                <a:spcPct val="107000"/>
              </a:lnSpc>
              <a:spcBef>
                <a:spcPts val="900"/>
              </a:spcBef>
            </a:pPr>
            <a:r>
              <a:rPr lang="en-US" altLang="es-MX" b="1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Interpretation.</a:t>
            </a:r>
            <a:r>
              <a:rPr lang="en-US" altLang="es-MX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The confidence interval includes the expected values that are in accordance with the data (with a certain degree of confidence), whereas a new observation will be within the prediction interval with a certain probability.</a:t>
            </a:r>
            <a:endParaRPr lang="en-US" altLang="es-MX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28625" eaLnBrk="1" hangingPunct="1">
              <a:lnSpc>
                <a:spcPct val="107000"/>
              </a:lnSpc>
              <a:spcBef>
                <a:spcPts val="900"/>
              </a:spcBef>
            </a:pPr>
            <a:r>
              <a:rPr lang="en-US" altLang="es-MX" b="1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Interval widths.</a:t>
            </a:r>
            <a:r>
              <a:rPr lang="en-US" altLang="es-MX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The prediction interval is wider than the corresponding confidence interval.</a:t>
            </a:r>
            <a:endParaRPr lang="en-US" altLang="es-MX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28625" eaLnBrk="1" hangingPunct="1">
              <a:lnSpc>
                <a:spcPct val="107000"/>
              </a:lnSpc>
              <a:spcBef>
                <a:spcPts val="900"/>
              </a:spcBef>
            </a:pPr>
            <a:r>
              <a:rPr lang="en-US" altLang="es-MX" b="1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Dependence on sample size.</a:t>
            </a:r>
            <a:r>
              <a:rPr lang="en-US" altLang="es-MX" dirty="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The confidence interval can be made as narrow as we want by increasing the sample size. This is not the case for the prediction interval.</a:t>
            </a:r>
            <a:endParaRPr lang="en-US" altLang="es-MX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28625" eaLnBrk="1" hangingPunct="1">
              <a:buNone/>
            </a:pPr>
            <a:endParaRPr lang="en-US" alt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3944"/>
            <a:ext cx="822960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Confidence and Prediction Intervals</a:t>
            </a:r>
          </a:p>
        </p:txBody>
      </p:sp>
    </p:spTree>
    <p:extLst>
      <p:ext uri="{BB962C8B-B14F-4D97-AF65-F5344CB8AC3E}">
        <p14:creationId xmlns:p14="http://schemas.microsoft.com/office/powerpoint/2010/main" val="42135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57200" y="1603773"/>
            <a:ext cx="4006454" cy="43969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Predicted values (solid line), pointwise 95% prediction intervals (dashed lines), and pointwise 95% confidence intervals (dotted lines) for the digestibility data.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The prediction intervals are wider than the confidence intervals. Also notice that the confidence bands and the prediction bands are not straight lines: the closer </a:t>
            </a:r>
            <a:r>
              <a:rPr lang="en-US" altLang="en-US" i="1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x</a:t>
            </a:r>
            <a:r>
              <a:rPr lang="en-US" altLang="en-US" baseline="-25000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0</a:t>
            </a:r>
            <a:r>
              <a:rPr lang="en-US" altLang="en-US">
                <a:latin typeface="Thorndale for VST" pitchFamily="18" charset="0"/>
                <a:ea typeface="MS Mincho" panose="02020609040205080304" pitchFamily="49" charset="-128"/>
                <a:cs typeface="Thorndale for VST" pitchFamily="18" charset="0"/>
              </a:rPr>
              <a:t> is to the mean value, the more precise the prediction—reflecting that there is more information close to the mean.</a:t>
            </a:r>
            <a:endParaRPr lang="en-US" altLang="en-US"/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>
          <a:xfrm>
            <a:off x="457200" y="857251"/>
            <a:ext cx="8229600" cy="565547"/>
          </a:xfrm>
        </p:spPr>
        <p:txBody>
          <a:bodyPr/>
          <a:lstStyle/>
          <a:p>
            <a:pPr eaLnBrk="1" hangingPunct="1"/>
            <a:r>
              <a:rPr lang="en-US" altLang="es-MX" sz="3375">
                <a:latin typeface="Andale Sans for VST" pitchFamily="34" charset="0"/>
                <a:ea typeface="MS Mincho" panose="02020609040205080304" pitchFamily="49" charset="-128"/>
                <a:cs typeface="Andale Sans for VST" pitchFamily="34" charset="0"/>
              </a:rPr>
              <a:t>Example: Stearic acid and digestibility</a:t>
            </a:r>
            <a:endParaRPr lang="en-US" altLang="es-MX" sz="3375">
              <a:ea typeface="MS Mincho" panose="02020609040205080304" pitchFamily="49" charset="-128"/>
              <a:cs typeface="Andale Sans for VST" pitchFamily="34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57" y="1704975"/>
            <a:ext cx="4093369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25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logo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420888"/>
            <a:ext cx="5076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9"/>
          <a:stretch>
            <a:fillRect/>
          </a:stretch>
        </p:blipFill>
        <p:spPr bwMode="auto">
          <a:xfrm>
            <a:off x="3813175" y="2879725"/>
            <a:ext cx="533082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figure-21-0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5" r="2531" b="78723"/>
          <a:stretch>
            <a:fillRect/>
          </a:stretch>
        </p:blipFill>
        <p:spPr>
          <a:xfrm>
            <a:off x="6248400" y="1905000"/>
            <a:ext cx="2667000" cy="762000"/>
          </a:xfrm>
          <a:noFill/>
        </p:spPr>
      </p:pic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Simple linear regression model</a:t>
            </a:r>
          </a:p>
        </p:txBody>
      </p:sp>
      <p:sp>
        <p:nvSpPr>
          <p:cNvPr id="1280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s-MX"/>
              <a:t>In the </a:t>
            </a:r>
            <a:r>
              <a:rPr lang="en-US" altLang="es-MX" u="sng"/>
              <a:t>population</a:t>
            </a:r>
            <a:r>
              <a:rPr lang="en-US" altLang="es-MX"/>
              <a:t>, the linear regression equation is </a:t>
            </a:r>
            <a:r>
              <a:rPr lang="en-US" altLang="es-MX" b="1" i="1">
                <a:solidFill>
                  <a:srgbClr val="333399"/>
                </a:solidFill>
                <a:latin typeface="Symbol" panose="05050102010706020507" pitchFamily="18" charset="2"/>
              </a:rPr>
              <a:t>m</a:t>
            </a:r>
            <a:r>
              <a:rPr lang="en-US" altLang="es-MX" b="1" baseline="-25000">
                <a:solidFill>
                  <a:srgbClr val="333399"/>
                </a:solidFill>
              </a:rPr>
              <a:t>y</a:t>
            </a:r>
            <a:r>
              <a:rPr lang="en-US" altLang="es-MX" b="1">
                <a:solidFill>
                  <a:srgbClr val="333399"/>
                </a:solidFill>
              </a:rPr>
              <a:t> = </a:t>
            </a:r>
            <a:r>
              <a:rPr lang="en-US" altLang="es-MX" b="1" i="1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n-US" altLang="es-MX" b="1" baseline="-25000">
                <a:solidFill>
                  <a:srgbClr val="333399"/>
                </a:solidFill>
              </a:rPr>
              <a:t>0</a:t>
            </a:r>
            <a:r>
              <a:rPr lang="en-US" altLang="es-MX" b="1">
                <a:solidFill>
                  <a:srgbClr val="333399"/>
                </a:solidFill>
              </a:rPr>
              <a:t> + </a:t>
            </a:r>
            <a:r>
              <a:rPr lang="en-US" altLang="es-MX" b="1" i="1">
                <a:solidFill>
                  <a:srgbClr val="333399"/>
                </a:solidFill>
                <a:latin typeface="Symbol" panose="05050102010706020507" pitchFamily="18" charset="2"/>
              </a:rPr>
              <a:t>b</a:t>
            </a:r>
            <a:r>
              <a:rPr lang="en-US" altLang="es-MX" b="1" baseline="-25000">
                <a:solidFill>
                  <a:srgbClr val="333399"/>
                </a:solidFill>
              </a:rPr>
              <a:t>1</a:t>
            </a:r>
            <a:r>
              <a:rPr lang="en-US" altLang="es-MX" b="1" i="1">
                <a:solidFill>
                  <a:srgbClr val="333399"/>
                </a:solidFill>
              </a:rPr>
              <a:t>x</a:t>
            </a:r>
            <a:r>
              <a:rPr lang="en-US" altLang="es-MX" b="1">
                <a:solidFill>
                  <a:srgbClr val="333399"/>
                </a:solidFill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s-MX" sz="1600" b="1">
              <a:solidFill>
                <a:srgbClr val="333399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s-MX" u="sng"/>
              <a:t>Sample data</a:t>
            </a:r>
            <a:r>
              <a:rPr lang="en-US" altLang="es-MX"/>
              <a:t> then fits the model:</a:t>
            </a:r>
          </a:p>
          <a:p>
            <a:pPr marL="0" indent="0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s-MX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s-MX"/>
              <a:t>     Data =         fit       +   residual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s-MX"/>
              <a:t>        </a:t>
            </a:r>
            <a:r>
              <a:rPr lang="en-US" altLang="es-MX" i="1"/>
              <a:t>y</a:t>
            </a:r>
            <a:r>
              <a:rPr lang="en-US" altLang="es-MX" i="1" baseline="-25000"/>
              <a:t>i</a:t>
            </a:r>
            <a:r>
              <a:rPr lang="en-US" altLang="es-MX"/>
              <a:t>   =  (b</a:t>
            </a:r>
            <a:r>
              <a:rPr lang="en-US" altLang="es-MX" baseline="-25000"/>
              <a:t>0</a:t>
            </a:r>
            <a:r>
              <a:rPr lang="en-US" altLang="es-MX"/>
              <a:t> + </a:t>
            </a:r>
            <a:r>
              <a:rPr lang="en-US" altLang="es-MX" i="1"/>
              <a:t>b</a:t>
            </a:r>
            <a:r>
              <a:rPr lang="en-US" altLang="es-MX" baseline="-25000"/>
              <a:t>1</a:t>
            </a:r>
            <a:r>
              <a:rPr lang="en-US" altLang="es-MX" i="1"/>
              <a:t>x</a:t>
            </a:r>
            <a:r>
              <a:rPr lang="en-US" altLang="es-MX" i="1" baseline="-25000"/>
              <a:t>i</a:t>
            </a:r>
            <a:r>
              <a:rPr lang="en-US" altLang="es-MX"/>
              <a:t>)  +      (</a:t>
            </a:r>
            <a:r>
              <a:rPr lang="en-US" altLang="es-MX" i="1">
                <a:latin typeface="Symbol" panose="05050102010706020507" pitchFamily="18" charset="2"/>
              </a:rPr>
              <a:t>e</a:t>
            </a:r>
            <a:r>
              <a:rPr lang="en-US" altLang="es-MX" i="1" baseline="-25000"/>
              <a:t>i</a:t>
            </a:r>
            <a:r>
              <a:rPr lang="en-US" altLang="es-MX"/>
              <a:t>)</a:t>
            </a:r>
            <a:r>
              <a:rPr lang="en-US" altLang="es-MX" baseline="-2500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s-MX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s-MX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/>
              <a:t>where the </a:t>
            </a:r>
            <a:r>
              <a:rPr lang="en-US" altLang="es-MX" b="1" i="1">
                <a:solidFill>
                  <a:srgbClr val="333399"/>
                </a:solidFill>
                <a:latin typeface="Symbol" panose="05050102010706020507" pitchFamily="18" charset="2"/>
              </a:rPr>
              <a:t>e</a:t>
            </a:r>
            <a:r>
              <a:rPr lang="en-US" altLang="es-MX" b="1" i="1" baseline="-25000">
                <a:solidFill>
                  <a:srgbClr val="333399"/>
                </a:solidFill>
              </a:rPr>
              <a:t>i</a:t>
            </a:r>
            <a:r>
              <a:rPr lang="en-US" altLang="es-MX" b="1">
                <a:solidFill>
                  <a:srgbClr val="333399"/>
                </a:solidFill>
              </a:rPr>
              <a:t> </a:t>
            </a:r>
            <a:r>
              <a:rPr lang="en-US" altLang="es-MX"/>
              <a:t>are </a:t>
            </a:r>
            <a:br>
              <a:rPr lang="en-US" altLang="es-MX"/>
            </a:br>
            <a:r>
              <a:rPr lang="en-US" altLang="es-MX" b="1">
                <a:solidFill>
                  <a:srgbClr val="333399"/>
                </a:solidFill>
              </a:rPr>
              <a:t>independent</a:t>
            </a:r>
            <a:r>
              <a:rPr lang="en-US" altLang="es-MX"/>
              <a:t> and </a:t>
            </a:r>
            <a:br>
              <a:rPr lang="en-US" altLang="es-MX"/>
            </a:br>
            <a:r>
              <a:rPr lang="en-US" altLang="es-MX" b="1">
                <a:solidFill>
                  <a:srgbClr val="333399"/>
                </a:solidFill>
              </a:rPr>
              <a:t>Normally</a:t>
            </a:r>
            <a:r>
              <a:rPr lang="en-US" altLang="es-MX"/>
              <a:t> distributed </a:t>
            </a:r>
            <a:r>
              <a:rPr lang="en-US" altLang="es-MX" i="1"/>
              <a:t>N</a:t>
            </a:r>
            <a:r>
              <a:rPr lang="en-US" altLang="es-MX"/>
              <a:t>(0,</a:t>
            </a:r>
            <a:r>
              <a:rPr lang="en-US" altLang="es-MX" i="1">
                <a:latin typeface="Symbol" panose="05050102010706020507" pitchFamily="18" charset="2"/>
              </a:rPr>
              <a:t>s</a:t>
            </a:r>
            <a:r>
              <a:rPr lang="en-US" altLang="es-MX"/>
              <a:t>).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s-MX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s-MX"/>
              <a:t>Linear regression assumes </a:t>
            </a:r>
            <a:r>
              <a:rPr lang="en-US" altLang="es-MX" b="1">
                <a:solidFill>
                  <a:srgbClr val="333399"/>
                </a:solidFill>
              </a:rPr>
              <a:t>equal variance of </a:t>
            </a:r>
            <a:r>
              <a:rPr lang="en-US" altLang="es-MX" b="1" i="1">
                <a:solidFill>
                  <a:srgbClr val="333399"/>
                </a:solidFill>
              </a:rPr>
              <a:t>y</a:t>
            </a:r>
            <a:r>
              <a:rPr lang="en-US" altLang="es-MX" b="1">
                <a:solidFill>
                  <a:srgbClr val="333399"/>
                </a:solidFill>
              </a:rPr>
              <a:t> </a:t>
            </a:r>
            <a:br>
              <a:rPr lang="en-US" altLang="es-MX" b="1">
                <a:solidFill>
                  <a:srgbClr val="333399"/>
                </a:solidFill>
              </a:rPr>
            </a:br>
            <a:r>
              <a:rPr lang="en-US" altLang="es-MX"/>
              <a:t>(</a:t>
            </a:r>
            <a:r>
              <a:rPr lang="en-US" altLang="es-MX" i="1">
                <a:latin typeface="Symbol" panose="05050102010706020507" pitchFamily="18" charset="2"/>
              </a:rPr>
              <a:t>s</a:t>
            </a:r>
            <a:r>
              <a:rPr lang="en-US" altLang="es-MX"/>
              <a:t> is the same for all values of </a:t>
            </a:r>
            <a:r>
              <a:rPr lang="en-US" altLang="es-MX" i="1"/>
              <a:t>x</a:t>
            </a:r>
            <a:r>
              <a:rPr lang="en-US" altLang="es-MX"/>
              <a:t>).</a:t>
            </a:r>
          </a:p>
        </p:txBody>
      </p: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1752600" y="2489200"/>
            <a:ext cx="2590800" cy="838200"/>
            <a:chOff x="1032" y="2256"/>
            <a:chExt cx="1408" cy="432"/>
          </a:xfrm>
        </p:grpSpPr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1032" y="2256"/>
              <a:ext cx="632" cy="43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1848" y="2256"/>
              <a:ext cx="592" cy="43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7175" name="Line 16"/>
          <p:cNvSpPr>
            <a:spLocks noChangeShapeType="1"/>
          </p:cNvSpPr>
          <p:nvPr/>
        </p:nvSpPr>
        <p:spPr bwMode="auto">
          <a:xfrm flipH="1">
            <a:off x="6591300" y="2667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ChangeArrowheads="1"/>
          </p:cNvSpPr>
          <p:nvPr/>
        </p:nvSpPr>
        <p:spPr bwMode="auto">
          <a:xfrm>
            <a:off x="533400" y="3200400"/>
            <a:ext cx="7924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>
              <a:spcBef>
                <a:spcPct val="20000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4438" indent="-350838">
              <a:spcBef>
                <a:spcPct val="20000"/>
              </a:spcBef>
              <a:buClr>
                <a:srgbClr val="00CC99"/>
              </a:buClr>
              <a:buSzPct val="6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650" indent="-315913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675" indent="-339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58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30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02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7475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s-MX" dirty="0"/>
              <a:t>The </a:t>
            </a:r>
            <a:r>
              <a:rPr lang="en-US" altLang="es-MX" b="1" dirty="0">
                <a:solidFill>
                  <a:srgbClr val="333399"/>
                </a:solidFill>
              </a:rPr>
              <a:t>regression standard error, </a:t>
            </a:r>
            <a:r>
              <a:rPr lang="en-US" altLang="es-MX" b="1" i="1" dirty="0">
                <a:solidFill>
                  <a:srgbClr val="333399"/>
                </a:solidFill>
              </a:rPr>
              <a:t>s</a:t>
            </a:r>
            <a:r>
              <a:rPr lang="en-US" altLang="es-MX" b="1" i="1" dirty="0"/>
              <a:t>,</a:t>
            </a:r>
            <a:r>
              <a:rPr lang="en-US" altLang="es-MX" dirty="0"/>
              <a:t> for </a:t>
            </a:r>
            <a:r>
              <a:rPr lang="en-US" altLang="es-MX" i="1" dirty="0"/>
              <a:t>n</a:t>
            </a:r>
            <a:r>
              <a:rPr lang="en-US" altLang="es-MX" dirty="0"/>
              <a:t> sample data points is calculated from the residuals (</a:t>
            </a:r>
            <a:r>
              <a:rPr lang="en-US" altLang="es-MX" i="1" dirty="0" err="1"/>
              <a:t>y</a:t>
            </a:r>
            <a:r>
              <a:rPr lang="en-US" altLang="es-MX" i="1" baseline="-25000" dirty="0" err="1"/>
              <a:t>i</a:t>
            </a:r>
            <a:r>
              <a:rPr lang="en-US" altLang="es-MX" dirty="0"/>
              <a:t> – </a:t>
            </a:r>
            <a:r>
              <a:rPr lang="en-US" altLang="es-MX" i="1" dirty="0" err="1"/>
              <a:t>ŷ</a:t>
            </a:r>
            <a:r>
              <a:rPr lang="en-US" altLang="es-MX" i="1" baseline="-25000" dirty="0" err="1"/>
              <a:t>i</a:t>
            </a:r>
            <a:r>
              <a:rPr lang="en-US" altLang="es-MX" dirty="0"/>
              <a:t>):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s-MX" sz="2400" baseline="-25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s-MX" sz="2400" baseline="-25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s-MX" sz="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s-MX" sz="18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s-MX" sz="2000" i="1" dirty="0">
                <a:solidFill>
                  <a:srgbClr val="333399"/>
                </a:solidFill>
              </a:rPr>
              <a:t>s</a:t>
            </a:r>
            <a:r>
              <a:rPr lang="en-US" altLang="es-MX" sz="2000" dirty="0"/>
              <a:t> is an </a:t>
            </a:r>
            <a:r>
              <a:rPr lang="en-US" altLang="es-MX" sz="2000" dirty="0">
                <a:solidFill>
                  <a:srgbClr val="333399"/>
                </a:solidFill>
              </a:rPr>
              <a:t>unbiased estimate</a:t>
            </a:r>
            <a:r>
              <a:rPr lang="en-US" altLang="es-MX" sz="2000" dirty="0"/>
              <a:t> of the regression standard deviation </a:t>
            </a:r>
            <a:r>
              <a:rPr lang="en-US" altLang="es-MX" sz="2000" i="1" dirty="0">
                <a:solidFill>
                  <a:srgbClr val="333399"/>
                </a:solidFill>
                <a:latin typeface="Symbol" panose="05050102010706020507" pitchFamily="18" charset="2"/>
              </a:rPr>
              <a:t>s</a:t>
            </a:r>
            <a:r>
              <a:rPr lang="en-US" altLang="es-MX" sz="2000" dirty="0">
                <a:latin typeface="Symbol" panose="05050102010706020507" pitchFamily="18" charset="2"/>
              </a:rPr>
              <a:t>.</a:t>
            </a:r>
            <a:endParaRPr lang="en-US" altLang="es-MX" sz="2400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43400" y="381000"/>
            <a:ext cx="4572000" cy="31242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s-MX" sz="120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s-MX"/>
              <a:t>The </a:t>
            </a:r>
            <a:r>
              <a:rPr lang="en-US" altLang="es-MX" b="1">
                <a:solidFill>
                  <a:srgbClr val="333399"/>
                </a:solidFill>
              </a:rPr>
              <a:t>population standard deviation </a:t>
            </a:r>
            <a:r>
              <a:rPr lang="en-US" altLang="es-MX" b="1" i="1">
                <a:solidFill>
                  <a:srgbClr val="333399"/>
                </a:solidFill>
                <a:latin typeface="Symbol" panose="05050102010706020507" pitchFamily="18" charset="2"/>
              </a:rPr>
              <a:t>s</a:t>
            </a:r>
            <a:r>
              <a:rPr lang="en-US" altLang="es-MX" b="1"/>
              <a:t> </a:t>
            </a:r>
            <a:r>
              <a:rPr lang="en-US" altLang="es-MX"/>
              <a:t>for </a:t>
            </a:r>
            <a:r>
              <a:rPr lang="en-US" altLang="es-MX" i="1"/>
              <a:t>y</a:t>
            </a:r>
            <a:r>
              <a:rPr lang="en-US" altLang="es-MX"/>
              <a:t> at any given value of </a:t>
            </a:r>
            <a:r>
              <a:rPr lang="en-US" altLang="es-MX" i="1"/>
              <a:t>x</a:t>
            </a:r>
            <a:r>
              <a:rPr lang="en-US" altLang="es-MX"/>
              <a:t> represents the spread of the normal distribution of the </a:t>
            </a:r>
            <a:r>
              <a:rPr lang="en-US" altLang="es-MX" b="1" i="1">
                <a:latin typeface="Symbol" panose="05050102010706020507" pitchFamily="18" charset="2"/>
              </a:rPr>
              <a:t>e</a:t>
            </a:r>
            <a:r>
              <a:rPr lang="en-US" altLang="es-MX" b="1" i="1" baseline="-25000"/>
              <a:t>i</a:t>
            </a:r>
            <a:r>
              <a:rPr lang="en-US" altLang="es-MX"/>
              <a:t> around the mean </a:t>
            </a:r>
            <a:r>
              <a:rPr lang="en-US" altLang="es-MX" b="1" i="1">
                <a:latin typeface="Symbol" panose="05050102010706020507" pitchFamily="18" charset="2"/>
              </a:rPr>
              <a:t>m</a:t>
            </a:r>
            <a:r>
              <a:rPr lang="en-US" altLang="es-MX" b="1" i="1" baseline="-25000"/>
              <a:t>y</a:t>
            </a:r>
            <a:r>
              <a:rPr lang="en-US" altLang="es-MX"/>
              <a:t> .</a:t>
            </a:r>
          </a:p>
        </p:txBody>
      </p:sp>
      <p:graphicFrame>
        <p:nvGraphicFramePr>
          <p:cNvPr id="132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49095"/>
              </p:ext>
            </p:extLst>
          </p:nvPr>
        </p:nvGraphicFramePr>
        <p:xfrm>
          <a:off x="2339752" y="4390231"/>
          <a:ext cx="4686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500" imgH="482600" progId="Equation.3">
                  <p:embed/>
                </p:oleObj>
              </mc:Choice>
              <mc:Fallback>
                <p:oleObj name="Equation" r:id="rId2" imgW="222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390231"/>
                        <a:ext cx="4686300" cy="973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9"/>
          <a:stretch>
            <a:fillRect/>
          </a:stretch>
        </p:blipFill>
        <p:spPr bwMode="auto">
          <a:xfrm>
            <a:off x="152400" y="609600"/>
            <a:ext cx="4191000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0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Coefficient Estimate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627783" y="1124744"/>
            <a:ext cx="1486245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F7EC5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433057"/>
              </p:ext>
            </p:extLst>
          </p:nvPr>
        </p:nvGraphicFramePr>
        <p:xfrm>
          <a:off x="2627784" y="1124744"/>
          <a:ext cx="3096344" cy="165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1016000" progId="Equation.DSMT4">
                  <p:embed/>
                </p:oleObj>
              </mc:Choice>
              <mc:Fallback>
                <p:oleObj name="Equation" r:id="rId2" imgW="1905000" imgH="1016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124744"/>
                        <a:ext cx="3096344" cy="165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79712" y="3140968"/>
                <a:ext cx="4572000" cy="2867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  <a:r>
                  <a:rPr lang="es-ES_tradn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ES_tradn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7145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∑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=∑(</m:t>
                      </m:r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−</m:t>
                      </m:r>
                      <m:f>
                        <m:fPr>
                          <m:ctrlPr>
                            <a:rPr lang="es-MX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s-MX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ES_tradnl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40968"/>
                <a:ext cx="4572000" cy="28670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Goodness of Fit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5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s-MX" sz="2800" b="1">
                <a:solidFill>
                  <a:srgbClr val="333399"/>
                </a:solidFill>
              </a:rPr>
              <a:t>Using residual plots to check for regression validity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 marL="0" indent="0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MX"/>
              <a:t>The residuals (</a:t>
            </a:r>
            <a:r>
              <a:rPr lang="en-US" altLang="es-MX" i="1"/>
              <a:t>y</a:t>
            </a:r>
            <a:r>
              <a:rPr lang="en-US" altLang="es-MX"/>
              <a:t> </a:t>
            </a:r>
            <a:r>
              <a:rPr lang="en-US" altLang="es-MX">
                <a:cs typeface="Arial" panose="020B0604020202020204" pitchFamily="34" charset="0"/>
              </a:rPr>
              <a:t>−</a:t>
            </a:r>
            <a:r>
              <a:rPr lang="en-US" altLang="es-MX"/>
              <a:t> </a:t>
            </a:r>
            <a:r>
              <a:rPr lang="en-US" altLang="es-MX" i="1"/>
              <a:t>ŷ</a:t>
            </a:r>
            <a:r>
              <a:rPr lang="en-US" altLang="es-MX"/>
              <a:t>) give useful information about the contribution of individual data points to the overall pattern of scatter. 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s-MX"/>
          </a:p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s-MX"/>
              <a:t>We view the residuals in </a:t>
            </a:r>
            <a:br>
              <a:rPr lang="en-US" altLang="es-MX"/>
            </a:br>
            <a:r>
              <a:rPr lang="en-US" altLang="es-MX"/>
              <a:t>a </a:t>
            </a:r>
            <a:r>
              <a:rPr lang="en-US" altLang="es-MX" b="1">
                <a:solidFill>
                  <a:srgbClr val="333399"/>
                </a:solidFill>
              </a:rPr>
              <a:t>residual plot:</a:t>
            </a:r>
            <a:r>
              <a:rPr lang="en-US" altLang="es-MX"/>
              <a:t> </a:t>
            </a:r>
          </a:p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endParaRPr lang="en-US" altLang="es-MX"/>
          </a:p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endParaRPr lang="en-US" altLang="es-MX"/>
          </a:p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s-MX"/>
              <a:t>If residuals are scattered randomly around 0 with uniform variation, it indicates that the data fit a linear model, have normally distributed residuals for each value of </a:t>
            </a:r>
            <a:r>
              <a:rPr lang="en-US" altLang="es-MX" i="1"/>
              <a:t>x,</a:t>
            </a:r>
            <a:r>
              <a:rPr lang="en-US" altLang="es-MX"/>
              <a:t> and constant standard deviation </a:t>
            </a:r>
            <a:r>
              <a:rPr lang="el-GR" altLang="es-MX" i="1">
                <a:cs typeface="Arial" panose="020B0604020202020204" pitchFamily="34" charset="0"/>
              </a:rPr>
              <a:t>σ</a:t>
            </a:r>
            <a:r>
              <a:rPr lang="en-US" altLang="es-MX"/>
              <a:t>.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375" r="1888" b="12236"/>
          <a:stretch>
            <a:fillRect/>
          </a:stretch>
        </p:blipFill>
        <p:spPr>
          <a:xfrm>
            <a:off x="3733800" y="2257425"/>
            <a:ext cx="4876800" cy="2390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3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781550" y="722313"/>
            <a:ext cx="4133850" cy="565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s-MX" sz="2000" dirty="0"/>
              <a:t>Residuals are randomly scattered </a:t>
            </a:r>
            <a:br>
              <a:rPr lang="en-US" altLang="es-MX" sz="2000" dirty="0"/>
            </a:br>
            <a:r>
              <a:rPr lang="en-US" altLang="es-MX" sz="2000" dirty="0">
                <a:sym typeface="Wingdings" panose="05000000000000000000" pitchFamily="2" charset="2"/>
              </a:rPr>
              <a:t> </a:t>
            </a:r>
            <a:r>
              <a:rPr lang="en-US" altLang="es-MX" sz="2000" b="1" dirty="0">
                <a:solidFill>
                  <a:schemeClr val="accent2"/>
                </a:solidFill>
              </a:rPr>
              <a:t>good!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s-MX" sz="2000" dirty="0"/>
              <a:t>Curved pattern </a:t>
            </a:r>
            <a:br>
              <a:rPr lang="en-US" altLang="es-MX" sz="2000" dirty="0"/>
            </a:br>
            <a:r>
              <a:rPr lang="en-US" altLang="es-MX" sz="2000" dirty="0">
                <a:sym typeface="Wingdings" panose="05000000000000000000" pitchFamily="2" charset="2"/>
              </a:rPr>
              <a:t></a:t>
            </a:r>
            <a:r>
              <a:rPr lang="en-US" altLang="es-MX" sz="2000" dirty="0"/>
              <a:t> the relationship is </a:t>
            </a:r>
            <a:r>
              <a:rPr lang="en-US" altLang="es-MX" sz="2000" b="1" dirty="0">
                <a:solidFill>
                  <a:srgbClr val="CC0000"/>
                </a:solidFill>
              </a:rPr>
              <a:t>not linear.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es-MX" sz="20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es-MX" sz="24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s-MX" sz="2000" dirty="0"/>
              <a:t>Change in variability across plot</a:t>
            </a:r>
            <a:br>
              <a:rPr lang="en-US" altLang="es-MX" sz="2000" dirty="0"/>
            </a:br>
            <a:r>
              <a:rPr lang="en-US" altLang="es-MX" sz="2000" dirty="0">
                <a:sym typeface="Wingdings" panose="05000000000000000000" pitchFamily="2" charset="2"/>
              </a:rPr>
              <a:t></a:t>
            </a:r>
            <a:r>
              <a:rPr lang="en-US" altLang="es-MX" sz="2000" dirty="0"/>
              <a:t> </a:t>
            </a:r>
            <a:r>
              <a:rPr lang="el-GR" altLang="es-MX" sz="2000" b="1" i="1" dirty="0">
                <a:solidFill>
                  <a:srgbClr val="CC0000"/>
                </a:solidFill>
                <a:cs typeface="Arial" panose="020B0604020202020204" pitchFamily="34" charset="0"/>
              </a:rPr>
              <a:t>σ</a:t>
            </a:r>
            <a:r>
              <a:rPr lang="en-US" altLang="es-MX" sz="2000" b="1" dirty="0">
                <a:solidFill>
                  <a:srgbClr val="CC0000"/>
                </a:solidFill>
                <a:cs typeface="Arial" panose="020B0604020202020204" pitchFamily="34" charset="0"/>
              </a:rPr>
              <a:t> not equal</a:t>
            </a:r>
            <a:r>
              <a:rPr lang="en-US" altLang="es-MX" sz="2000" dirty="0">
                <a:cs typeface="Arial" panose="020B0604020202020204" pitchFamily="34" charset="0"/>
              </a:rPr>
              <a:t> for all values of </a:t>
            </a:r>
            <a:r>
              <a:rPr lang="en-US" altLang="es-MX" sz="2000" i="1" dirty="0">
                <a:cs typeface="Arial" panose="020B0604020202020204" pitchFamily="34" charset="0"/>
              </a:rPr>
              <a:t>x </a:t>
            </a:r>
            <a:r>
              <a:rPr lang="en-US" altLang="es-MX" sz="2000" dirty="0"/>
              <a:t>called </a:t>
            </a:r>
            <a:r>
              <a:rPr lang="en-US" altLang="es-MX" sz="2000"/>
              <a:t>Heterokedasticity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531813"/>
            <a:ext cx="43434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76200"/>
            <a:ext cx="8305800" cy="152400"/>
          </a:xfrm>
          <a:prstGeom prst="rect">
            <a:avLst/>
          </a:prstGeom>
          <a:gradFill rotWithShape="1">
            <a:gsLst>
              <a:gs pos="0">
                <a:srgbClr val="00CC99"/>
              </a:gs>
              <a:gs pos="100000">
                <a:srgbClr val="97EAD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4D4D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3C4A77-7F5C-44A2-945A-CC13FF00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Heterocedasticidad</a:t>
            </a:r>
            <a:r>
              <a:rPr kumimoji="0" lang="es-ES" altLang="es-MX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41AC27-E66D-4557-8ED2-CFF3D497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Heterocedasticidad</a:t>
            </a:r>
            <a:r>
              <a:rPr kumimoji="0" lang="es-ES" altLang="es-MX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724026"/>
            <a:ext cx="8229600" cy="40421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residuals are standardized with their standard error: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</a:p>
          <a:p>
            <a:pPr marL="0" indent="0" eaLnBrk="1" hangingPunct="1">
              <a:buNone/>
            </a:pPr>
            <a:r>
              <a:rPr lang="en-US" altLang="en-US" dirty="0"/>
              <a:t>The standardized residuals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are standardized such that they resemble the normal distribution with mean zero and standard deviation one—if the model assumptions hold.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Models are usually validated with a </a:t>
            </a:r>
            <a:r>
              <a:rPr lang="en-US" altLang="en-US" i="1" dirty="0"/>
              <a:t>residual plot.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75122"/>
            <a:ext cx="8229600" cy="56554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Residual analysis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7" y="2191941"/>
            <a:ext cx="1413272" cy="56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6" y="3336132"/>
            <a:ext cx="1172766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502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FE0B50-7580-4D53-8841-0652BC21F9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69C6E0F5-366A-47C2-8371-B0627D3AA2FC}">
  <ds:schemaRefs>
    <ds:schemaRef ds:uri="http://purl.org/dc/dcmitype/"/>
    <ds:schemaRef ds:uri="http://schemas.microsoft.com/office/2006/documentManagement/types"/>
    <ds:schemaRef ds:uri="41deaed2-0a69-4219-9e4f-045dfe6a99b2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1491</Words>
  <Application>Microsoft Office PowerPoint</Application>
  <PresentationFormat>On-screen Show (4:3)</PresentationFormat>
  <Paragraphs>158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Andale Sans for VST</vt:lpstr>
      <vt:lpstr>Arial</vt:lpstr>
      <vt:lpstr>Arial Narrow</vt:lpstr>
      <vt:lpstr>Arial Unicode MS</vt:lpstr>
      <vt:lpstr>Avenir Roman</vt:lpstr>
      <vt:lpstr>Calibri</vt:lpstr>
      <vt:lpstr>Cambria Math</vt:lpstr>
      <vt:lpstr>Symbol</vt:lpstr>
      <vt:lpstr>Thorndale for VST</vt:lpstr>
      <vt:lpstr>Wingdings</vt:lpstr>
      <vt:lpstr>Default</vt:lpstr>
      <vt:lpstr>Equation</vt:lpstr>
      <vt:lpstr>Análisis e Interpretación de Datos</vt:lpstr>
      <vt:lpstr>PowerPoint Presentation</vt:lpstr>
      <vt:lpstr>Simple linear regression model</vt:lpstr>
      <vt:lpstr>PowerPoint Presentation</vt:lpstr>
      <vt:lpstr>Linear Regression Coefficient Estimate</vt:lpstr>
      <vt:lpstr>Goodness of Fit</vt:lpstr>
      <vt:lpstr>Using residual plots to check for regression validity</vt:lpstr>
      <vt:lpstr>PowerPoint Presentation</vt:lpstr>
      <vt:lpstr>Residual analysis</vt:lpstr>
      <vt:lpstr>PowerPoint Presentation</vt:lpstr>
      <vt:lpstr>PowerPoint Presentation</vt:lpstr>
      <vt:lpstr>Probability Plot</vt:lpstr>
      <vt:lpstr>Coefficient of Determination</vt:lpstr>
      <vt:lpstr>Confidence Intervals</vt:lpstr>
      <vt:lpstr>Confidence Interval for Regression Parameters</vt:lpstr>
      <vt:lpstr>Significance test for the slope</vt:lpstr>
      <vt:lpstr>Confidence Interval for Prediction</vt:lpstr>
      <vt:lpstr>Confidence Interval for Prediction</vt:lpstr>
      <vt:lpstr>Confidence Interval for Prediction</vt:lpstr>
      <vt:lpstr>Confidence Interval for Prediction</vt:lpstr>
      <vt:lpstr>Prediction Interval Single Reading</vt:lpstr>
      <vt:lpstr>Confidence and Prediction Intervals</vt:lpstr>
      <vt:lpstr>Example: Stearic acid and digestibility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34</cp:revision>
  <dcterms:modified xsi:type="dcterms:W3CDTF">2021-03-02T01:06:55Z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