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5"/>
  </p:sldMasterIdLst>
  <p:notesMasterIdLst>
    <p:notesMasterId r:id="rId29"/>
  </p:notesMasterIdLst>
  <p:handoutMasterIdLst>
    <p:handoutMasterId r:id="rId30"/>
  </p:handoutMasterIdLst>
  <p:sldIdLst>
    <p:sldId id="256" r:id="rId6"/>
    <p:sldId id="262" r:id="rId7"/>
    <p:sldId id="263" r:id="rId8"/>
    <p:sldId id="264" r:id="rId9"/>
    <p:sldId id="261" r:id="rId10"/>
    <p:sldId id="265" r:id="rId11"/>
    <p:sldId id="267" r:id="rId12"/>
    <p:sldId id="268" r:id="rId13"/>
    <p:sldId id="271" r:id="rId14"/>
    <p:sldId id="269" r:id="rId15"/>
    <p:sldId id="270" r:id="rId16"/>
    <p:sldId id="266" r:id="rId17"/>
    <p:sldId id="272" r:id="rId18"/>
    <p:sldId id="273" r:id="rId19"/>
    <p:sldId id="274" r:id="rId20"/>
    <p:sldId id="275" r:id="rId21"/>
    <p:sldId id="281" r:id="rId22"/>
    <p:sldId id="276" r:id="rId23"/>
    <p:sldId id="282" r:id="rId24"/>
    <p:sldId id="280" r:id="rId25"/>
    <p:sldId id="277" r:id="rId26"/>
    <p:sldId id="279" r:id="rId27"/>
    <p:sldId id="260" r:id="rId28"/>
  </p:sldIdLst>
  <p:sldSz cx="9144000" cy="6858000" type="screen4x3"/>
  <p:notesSz cx="6858000" cy="9144000"/>
  <p:defaultTextStyle>
    <a:defPPr>
      <a:defRPr lang="es-ES_trad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08" autoAdjust="0"/>
    <p:restoredTop sz="94219" autoAdjust="0"/>
  </p:normalViewPr>
  <p:slideViewPr>
    <p:cSldViewPr>
      <p:cViewPr varScale="1">
        <p:scale>
          <a:sx n="103" d="100"/>
          <a:sy n="103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35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fld id="{13C18849-143E-45E7-9F2E-49857A7BB0D8}" type="datetimeFigureOut">
              <a:rPr lang="en-US" altLang="es-ES"/>
              <a:pPr>
                <a:defRPr/>
              </a:pPr>
              <a:t>1/31/2022</a:t>
            </a:fld>
            <a:endParaRPr lang="en-US" alt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fld id="{8FBA19D8-623C-4201-850E-D4758A06BBCC}" type="slidenum">
              <a:rPr lang="en-US" altLang="es-ES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826208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x-non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es-ES_tradnl" altLang="x-none" noProof="0">
                <a:sym typeface="Avenir Roman" charset="0"/>
              </a:rPr>
              <a:t>Second level</a:t>
            </a:r>
          </a:p>
          <a:p>
            <a:pPr lvl="2"/>
            <a:r>
              <a:rPr lang="es-ES_tradnl" altLang="x-none" noProof="0">
                <a:sym typeface="Avenir Roman" charset="0"/>
              </a:rPr>
              <a:t>Third level</a:t>
            </a:r>
          </a:p>
          <a:p>
            <a:pPr lvl="3"/>
            <a:r>
              <a:rPr lang="es-ES_tradnl" altLang="x-none" noProof="0">
                <a:sym typeface="Avenir Roman" charset="0"/>
              </a:rPr>
              <a:t>Fourth level</a:t>
            </a:r>
          </a:p>
          <a:p>
            <a:pPr lvl="4"/>
            <a:r>
              <a:rPr lang="es-ES_tradnl" altLang="x-none" noProof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9142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0085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051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1600200"/>
            <a:ext cx="2286000" cy="4525963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0" y="1600200"/>
            <a:ext cx="6705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66507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364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667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667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80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614362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3574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2886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5982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245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107836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2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31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8685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0" y="2957513"/>
            <a:ext cx="91440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>
                <a:sym typeface="Arial Narrow" panose="020B0606020202030204" pitchFamily="34" charset="0"/>
              </a:rPr>
              <a:t>Click to edit Master title style</a:t>
            </a:r>
          </a:p>
        </p:txBody>
      </p:sp>
      <p:pic>
        <p:nvPicPr>
          <p:cNvPr id="1027" name="Picture 2" descr="logoblanc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38" y="3106738"/>
            <a:ext cx="122237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  <p:sldLayoutId id="2147483673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jpeg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0" y="5611813"/>
            <a:ext cx="9144000" cy="133350"/>
          </a:xfrm>
          <a:prstGeom prst="rect">
            <a:avLst/>
          </a:prstGeom>
          <a:solidFill>
            <a:srgbClr val="0098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s-ES" altLang="es-ES">
              <a:solidFill>
                <a:srgbClr val="0098CD"/>
              </a:solidFill>
            </a:endParaRPr>
          </a:p>
        </p:txBody>
      </p:sp>
      <p:pic>
        <p:nvPicPr>
          <p:cNvPr id="5123" name="Picture 2" descr="logoti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5813425"/>
            <a:ext cx="12477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5124" name="Picture 3" descr="clai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6134100"/>
            <a:ext cx="233838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512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988425" cy="495300"/>
          </a:xfrm>
        </p:spPr>
        <p:txBody>
          <a:bodyPr anchor="t"/>
          <a:lstStyle/>
          <a:p>
            <a:pPr eaLnBrk="1">
              <a:lnSpc>
                <a:spcPct val="70000"/>
              </a:lnSpc>
            </a:pPr>
            <a:r>
              <a:rPr lang="es-ES_tradnl" altLang="es-ES" sz="2400" dirty="0">
                <a:solidFill>
                  <a:srgbClr val="0098CD"/>
                </a:solidFill>
                <a:latin typeface="Arial" panose="020B0604020202020204" pitchFamily="34" charset="0"/>
              </a:rPr>
              <a:t>Análisis e Interpretación de Datos</a:t>
            </a:r>
            <a:endParaRPr lang="es-ES_tradnl" altLang="es-ES" sz="1800" dirty="0">
              <a:solidFill>
                <a:srgbClr val="0098CD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Rectangle 7"/>
          <p:cNvSpPr>
            <a:spLocks/>
          </p:cNvSpPr>
          <p:nvPr/>
        </p:nvSpPr>
        <p:spPr bwMode="auto">
          <a:xfrm>
            <a:off x="-381000" y="4610100"/>
            <a:ext cx="89868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>
              <a:lnSpc>
                <a:spcPct val="70000"/>
              </a:lnSpc>
            </a:pPr>
            <a:r>
              <a:rPr lang="es-ES_tradnl" altLang="es-ES" sz="3000">
                <a:solidFill>
                  <a:srgbClr val="000000"/>
                </a:solidFill>
                <a:sym typeface="Arial Narrow" panose="020B0606020202030204" pitchFamily="34" charset="0"/>
              </a:rPr>
              <a:t>Tema 9: Regresión </a:t>
            </a:r>
            <a:r>
              <a:rPr lang="es-ES_tradnl" altLang="es-ES" sz="3000" dirty="0">
                <a:solidFill>
                  <a:srgbClr val="000000"/>
                </a:solidFill>
                <a:sym typeface="Arial Narrow" panose="020B0606020202030204" pitchFamily="34" charset="0"/>
              </a:rPr>
              <a:t>Lineal</a:t>
            </a:r>
          </a:p>
        </p:txBody>
      </p:sp>
      <p:sp>
        <p:nvSpPr>
          <p:cNvPr id="5127" name="Rectangle 8"/>
          <p:cNvSpPr>
            <a:spLocks/>
          </p:cNvSpPr>
          <p:nvPr/>
        </p:nvSpPr>
        <p:spPr bwMode="auto">
          <a:xfrm>
            <a:off x="554038" y="611188"/>
            <a:ext cx="52895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70000"/>
              </a:lnSpc>
            </a:pPr>
            <a:r>
              <a:rPr lang="es-ES_tradnl" altLang="es-ES" dirty="0">
                <a:solidFill>
                  <a:srgbClr val="0098CD"/>
                </a:solidFill>
                <a:sym typeface="Arial Narrow" panose="020B0606020202030204" pitchFamily="34" charset="0"/>
              </a:rPr>
              <a:t>Dr. Raúl V. Ramírez Velarde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3"/>
          <a:stretch>
            <a:fillRect/>
          </a:stretch>
        </p:blipFill>
        <p:spPr bwMode="auto">
          <a:xfrm>
            <a:off x="4127500" y="228600"/>
            <a:ext cx="4876800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8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"/>
          <a:stretch>
            <a:fillRect/>
          </a:stretch>
        </p:blipFill>
        <p:spPr bwMode="auto">
          <a:xfrm>
            <a:off x="4125913" y="3509963"/>
            <a:ext cx="4878387" cy="320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65125" y="152400"/>
            <a:ext cx="3749675" cy="353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s-MX" altLang="es-MX" b="1" dirty="0"/>
              <a:t>Gráfica entre la velocidad de un vehículo y su eficiencia en consumo de combustible?</a:t>
            </a:r>
          </a:p>
          <a:p>
            <a:pPr eaLnBrk="1" hangingPunct="1">
              <a:lnSpc>
                <a:spcPct val="140000"/>
              </a:lnSpc>
            </a:pPr>
            <a:endParaRPr lang="es-MX" altLang="es-MX" b="1" dirty="0"/>
          </a:p>
          <a:p>
            <a:pPr eaLnBrk="1" hangingPunct="1">
              <a:lnSpc>
                <a:spcPct val="140000"/>
              </a:lnSpc>
            </a:pPr>
            <a:r>
              <a:rPr lang="es-MX" altLang="es-MX" dirty="0"/>
              <a:t>Se grafica el consumo (en miles </a:t>
            </a:r>
            <a:br>
              <a:rPr lang="es-MX" altLang="es-MX" dirty="0"/>
            </a:br>
            <a:r>
              <a:rPr lang="es-MX" altLang="es-MX" dirty="0"/>
              <a:t>per </a:t>
            </a:r>
            <a:r>
              <a:rPr lang="es-MX" altLang="es-MX" dirty="0" err="1"/>
              <a:t>gallon</a:t>
            </a:r>
            <a:r>
              <a:rPr lang="es-MX" altLang="es-MX" dirty="0"/>
              <a:t>, MPG) contra la velocidad promedio (en miles per </a:t>
            </a:r>
            <a:r>
              <a:rPr lang="es-MX" altLang="es-MX" dirty="0" err="1"/>
              <a:t>hour</a:t>
            </a:r>
            <a:r>
              <a:rPr lang="es-MX" altLang="es-MX" dirty="0"/>
              <a:t>, MPH) en una muestra de 60 carros. La relación es curva.</a:t>
            </a:r>
          </a:p>
        </p:txBody>
      </p:sp>
      <p:sp>
        <p:nvSpPr>
          <p:cNvPr id="1358853" name="Text Box 5"/>
          <p:cNvSpPr txBox="1">
            <a:spLocks noChangeArrowheads="1"/>
          </p:cNvSpPr>
          <p:nvPr/>
        </p:nvSpPr>
        <p:spPr bwMode="auto">
          <a:xfrm>
            <a:off x="334699" y="3919476"/>
            <a:ext cx="3597275" cy="159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s-MX" altLang="es-MX" dirty="0"/>
              <a:t>Si hacemos una transformación logarítmica (log de miles per </a:t>
            </a:r>
            <a:r>
              <a:rPr lang="es-MX" altLang="es-MX" dirty="0" err="1"/>
              <a:t>hour</a:t>
            </a:r>
            <a:r>
              <a:rPr lang="es-MX" altLang="es-MX" dirty="0"/>
              <a:t>, LOGMPH) la nueva gráfica muestra una relación </a:t>
            </a:r>
            <a:r>
              <a:rPr lang="es-MX" altLang="es-MX" b="1" dirty="0"/>
              <a:t>linear</a:t>
            </a:r>
            <a:r>
              <a:rPr lang="es-MX" altLang="es-MX" dirty="0"/>
              <a:t>.</a:t>
            </a:r>
          </a:p>
        </p:txBody>
      </p:sp>
      <p:pic>
        <p:nvPicPr>
          <p:cNvPr id="13318" name="Picture 6" descr="un-01-03-p1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4" t="33109" r="19632" b="17722"/>
          <a:stretch>
            <a:fillRect/>
          </a:stretch>
        </p:blipFill>
        <p:spPr bwMode="auto">
          <a:xfrm>
            <a:off x="0" y="5783263"/>
            <a:ext cx="114300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32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88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3" descr="un-01-03-p1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4" t="33109" r="19632" b="17722"/>
          <a:stretch>
            <a:fillRect/>
          </a:stretch>
        </p:blipFill>
        <p:spPr bwMode="auto">
          <a:xfrm>
            <a:off x="0" y="5783263"/>
            <a:ext cx="114300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62"/>
          <a:stretch>
            <a:fillRect/>
          </a:stretch>
        </p:blipFill>
        <p:spPr bwMode="auto">
          <a:xfrm>
            <a:off x="228600" y="152400"/>
            <a:ext cx="4343400" cy="311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163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4"/>
          <a:stretch>
            <a:fillRect/>
          </a:stretch>
        </p:blipFill>
        <p:spPr bwMode="auto">
          <a:xfrm>
            <a:off x="4572000" y="3505200"/>
            <a:ext cx="4343400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4724400" y="304800"/>
            <a:ext cx="4191000" cy="225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s-MX" altLang="es-MX" b="1" dirty="0"/>
              <a:t>Residual </a:t>
            </a:r>
            <a:r>
              <a:rPr lang="es-MX" altLang="es-MX" b="1" dirty="0" err="1"/>
              <a:t>plot</a:t>
            </a:r>
            <a:r>
              <a:rPr lang="es-MX" altLang="es-MX" b="1" dirty="0"/>
              <a:t>:</a:t>
            </a:r>
          </a:p>
          <a:p>
            <a:pPr eaLnBrk="1" hangingPunct="1">
              <a:lnSpc>
                <a:spcPct val="160000"/>
              </a:lnSpc>
            </a:pPr>
            <a:r>
              <a:rPr lang="es-MX" altLang="es-MX" dirty="0"/>
              <a:t>La dispersión de los residuos no tienen un Patron claro. La relación es </a:t>
            </a:r>
            <a:r>
              <a:rPr lang="es-MX" altLang="es-MX" u="sng" dirty="0"/>
              <a:t>lineal</a:t>
            </a:r>
            <a:r>
              <a:rPr lang="es-MX" altLang="es-MX" dirty="0"/>
              <a:t>. </a:t>
            </a:r>
          </a:p>
          <a:p>
            <a:pPr eaLnBrk="1" hangingPunct="1">
              <a:lnSpc>
                <a:spcPct val="160000"/>
              </a:lnSpc>
            </a:pPr>
            <a:r>
              <a:rPr lang="es-MX" altLang="es-MX" dirty="0"/>
              <a:t>Pero hay dos residuos sospechosos (3.8, −4) y (2.5, 0.5). </a:t>
            </a:r>
          </a:p>
        </p:txBody>
      </p:sp>
      <p:sp>
        <p:nvSpPr>
          <p:cNvPr id="1391633" name="Text Box 17"/>
          <p:cNvSpPr txBox="1">
            <a:spLocks noChangeArrowheads="1"/>
          </p:cNvSpPr>
          <p:nvPr/>
        </p:nvSpPr>
        <p:spPr bwMode="auto">
          <a:xfrm>
            <a:off x="381000" y="3581400"/>
            <a:ext cx="4114800" cy="1910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70000"/>
              </a:lnSpc>
            </a:pPr>
            <a:r>
              <a:rPr lang="es-MX" altLang="es-MX" b="1" dirty="0"/>
              <a:t>Gráfica Normal de Residuos:</a:t>
            </a:r>
          </a:p>
          <a:p>
            <a:pPr algn="r" eaLnBrk="1" hangingPunct="1">
              <a:lnSpc>
                <a:spcPct val="170000"/>
              </a:lnSpc>
            </a:pPr>
            <a:r>
              <a:rPr lang="es-MX" altLang="es-MX" dirty="0"/>
              <a:t>La realizar la gráfica se encuentra que es básicamente una línea recta lo cual valida la suposición de normalidad.</a:t>
            </a:r>
          </a:p>
        </p:txBody>
      </p:sp>
      <p:sp>
        <p:nvSpPr>
          <p:cNvPr id="1391634" name="Text Box 18"/>
          <p:cNvSpPr txBox="1">
            <a:spLocks noChangeArrowheads="1"/>
          </p:cNvSpPr>
          <p:nvPr/>
        </p:nvSpPr>
        <p:spPr bwMode="auto">
          <a:xfrm>
            <a:off x="1371600" y="6110288"/>
            <a:ext cx="35221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dirty="0">
                <a:sym typeface="Wingdings" panose="05000000000000000000" pitchFamily="2" charset="2"/>
              </a:rPr>
              <a:t> Si hay buen ajuste al modelo.</a:t>
            </a:r>
            <a:endParaRPr lang="es-MX" altLang="es-MX" dirty="0"/>
          </a:p>
        </p:txBody>
      </p:sp>
    </p:spTree>
    <p:extLst>
      <p:ext uri="{BB962C8B-B14F-4D97-AF65-F5344CB8AC3E}">
        <p14:creationId xmlns:p14="http://schemas.microsoft.com/office/powerpoint/2010/main" val="30153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1633" grpId="0"/>
      <p:bldP spid="13916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686800" cy="614362"/>
          </a:xfrm>
        </p:spPr>
        <p:txBody>
          <a:bodyPr/>
          <a:lstStyle/>
          <a:p>
            <a:r>
              <a:rPr lang="es-MX" dirty="0"/>
              <a:t>¿Cómo crear la gráfica de Probabilidad?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/>
              <a:t>Ordenar y estandarizar</a:t>
            </a:r>
          </a:p>
          <a:p>
            <a:pPr marL="457200" indent="-457200">
              <a:buFont typeface="+mj-lt"/>
              <a:buAutoNum type="arabicPeriod"/>
            </a:pPr>
            <a:r>
              <a:rPr lang="es-MX"/>
              <a:t>Asignar a cada punto un número, i.  (si tienes valores repetidos cada uno tiene su propio i.)</a:t>
            </a:r>
          </a:p>
          <a:p>
            <a:pPr marL="457200" indent="-457200">
              <a:buFont typeface="+mj-lt"/>
              <a:buAutoNum type="arabicPeriod"/>
            </a:pPr>
            <a:r>
              <a:rPr lang="es-MX"/>
              <a:t>Se usa el valor de i para calcular probabilidades: pi = (i – 0.5)/n</a:t>
            </a:r>
          </a:p>
          <a:p>
            <a:pPr marL="457200" indent="-457200">
              <a:buFont typeface="+mj-lt"/>
              <a:buAutoNum type="arabicPeriod"/>
            </a:pPr>
            <a:r>
              <a:rPr lang="es-MX"/>
              <a:t>Se usa la distribución normal inversa para encontrar los cualtiles correspondientes, es decir, el valor de “z” que corresponde a cada valor “p”</a:t>
            </a:r>
          </a:p>
          <a:p>
            <a:pPr marL="457200" indent="-457200">
              <a:buFont typeface="+mj-lt"/>
              <a:buAutoNum type="arabicPeriod"/>
            </a:pPr>
            <a:r>
              <a:rPr lang="es-MX"/>
              <a:t>Se grafican los datos vs. los cuantiles de la distribución normal (o “z-scores”)</a:t>
            </a:r>
          </a:p>
          <a:p>
            <a:r>
              <a:rPr lang="es-MX" sz="1800"/>
              <a:t>La distribuciones que no son normales se desvían de la línea recta en dos formas:</a:t>
            </a:r>
          </a:p>
          <a:p>
            <a:pPr lvl="0"/>
            <a:r>
              <a:rPr lang="es-MX" sz="1800"/>
              <a:t>La frecuencia de los datos es menor que lo que se espera (cola ligera).</a:t>
            </a:r>
          </a:p>
          <a:p>
            <a:r>
              <a:rPr lang="es-MX" sz="1800"/>
              <a:t>La frecuencia de los datos es mayor que lo que se espera (cola pesada).</a:t>
            </a:r>
          </a:p>
          <a:p>
            <a:pPr lvl="0"/>
            <a:r>
              <a:rPr lang="es-MX" sz="1800"/>
              <a:t>La distribución está sesgada.</a:t>
            </a:r>
          </a:p>
          <a:p>
            <a:pPr marL="0" indent="0">
              <a:buNone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07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614362"/>
          </a:xfrm>
        </p:spPr>
        <p:txBody>
          <a:bodyPr/>
          <a:lstStyle/>
          <a:p>
            <a:r>
              <a:rPr lang="es-MX" dirty="0"/>
              <a:t>Coeficiente de Determinación: R Cuadrada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049092"/>
          </a:xfrm>
        </p:spPr>
        <p:txBody>
          <a:bodyPr/>
          <a:lstStyle/>
          <a:p>
            <a:r>
              <a:rPr lang="es-MX" sz="2400" dirty="0"/>
              <a:t>Establece qué porcentaje de la variable dependiente es explicada por la variable independiente</a:t>
            </a:r>
          </a:p>
          <a:p>
            <a:r>
              <a:rPr lang="es-MX" sz="2400" dirty="0"/>
              <a:t>Queremos R</a:t>
            </a:r>
            <a:r>
              <a:rPr lang="es-MX" sz="2400" baseline="30000" dirty="0"/>
              <a:t>2</a:t>
            </a:r>
            <a:r>
              <a:rPr lang="es-MX" sz="2400" dirty="0"/>
              <a:t>&gt;0.5, 0.7 es mejor</a:t>
            </a:r>
          </a:p>
          <a:p>
            <a:r>
              <a:rPr lang="es-MX" sz="2400" dirty="0"/>
              <a:t>Es el cuadrado de la correlación entre los valores reales y las predicciones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449194"/>
              </p:ext>
            </p:extLst>
          </p:nvPr>
        </p:nvGraphicFramePr>
        <p:xfrm>
          <a:off x="3131840" y="1196752"/>
          <a:ext cx="267869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180588" imgH="482391" progId="Equation.DSMT4">
                  <p:embed/>
                </p:oleObj>
              </mc:Choice>
              <mc:Fallback>
                <p:oleObj name="Equation" r:id="rId3" imgW="1180588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196752"/>
                        <a:ext cx="2678698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340360"/>
              </p:ext>
            </p:extLst>
          </p:nvPr>
        </p:nvGraphicFramePr>
        <p:xfrm>
          <a:off x="3131839" y="2492896"/>
          <a:ext cx="268195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346200" imgH="508000" progId="Equation.DSMT4">
                  <p:embed/>
                </p:oleObj>
              </mc:Choice>
              <mc:Fallback>
                <p:oleObj name="Equation" r:id="rId5" imgW="13462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39" y="2492896"/>
                        <a:ext cx="2681958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86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686800" cy="614362"/>
          </a:xfrm>
        </p:spPr>
        <p:txBody>
          <a:bodyPr/>
          <a:lstStyle/>
          <a:p>
            <a:r>
              <a:rPr lang="es-MX" dirty="0"/>
              <a:t>Intervalos de Confianza de los Coeficientes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El único intervalo de confianza importante es la pendiente</a:t>
            </a:r>
          </a:p>
          <a:p>
            <a:r>
              <a:rPr lang="es-MX"/>
              <a:t>El intercerpto </a:t>
            </a:r>
            <a:r>
              <a:rPr lang="es-MX" sz="2400" b="1">
                <a:solidFill>
                  <a:srgbClr val="7030A0"/>
                </a:solidFill>
              </a:rPr>
              <a:t>no es importante</a:t>
            </a:r>
            <a:r>
              <a:rPr lang="es-MX"/>
              <a:t>. A veces ni se puede lograr</a:t>
            </a:r>
          </a:p>
          <a:p>
            <a:r>
              <a:rPr lang="es-MX"/>
              <a:t>Si el interval de confianza contiene al 0, entonces no podemos decir que hay una relación entre las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31840" y="3171214"/>
                <a:ext cx="2470292" cy="694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𝑉𝐴𝑅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171214"/>
                <a:ext cx="2470292" cy="694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323523"/>
              </p:ext>
            </p:extLst>
          </p:nvPr>
        </p:nvGraphicFramePr>
        <p:xfrm>
          <a:off x="2483768" y="4005064"/>
          <a:ext cx="46863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2222500" imgH="482600" progId="Equation.3">
                  <p:embed/>
                </p:oleObj>
              </mc:Choice>
              <mc:Fallback>
                <p:oleObj name="Equation" r:id="rId4" imgW="2222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005064"/>
                        <a:ext cx="4686300" cy="97313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63688" y="5208628"/>
                <a:ext cx="6406946" cy="920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rad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ra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altLang="es-MX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alt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altLang="es-MX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s-MX" alt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alt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MX" altLang="es-MX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MX" alt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MX" altLang="es-MX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MX" altLang="es-MX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MX" alt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altLang="es-MX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s-MX" alt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altLang="es-MX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MX" altLang="es-MX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s-MX" altLang="es-MX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s-MX" alt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alt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MX" altLang="es-MX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MX" altLang="es-MX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208628"/>
                <a:ext cx="6406946" cy="9207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72391B9-153D-4B9C-B22A-F5A249314EC4}"/>
              </a:ext>
            </a:extLst>
          </p:cNvPr>
          <p:cNvSpPr txBox="1"/>
          <p:nvPr/>
        </p:nvSpPr>
        <p:spPr>
          <a:xfrm>
            <a:off x="2998834" y="1085870"/>
            <a:ext cx="2736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s-MX" sz="2400" dirty="0"/>
              <a:t> </a:t>
            </a:r>
            <a:r>
              <a:rPr lang="en-US" altLang="es-MX" sz="2400" i="1" dirty="0" err="1"/>
              <a:t>y</a:t>
            </a:r>
            <a:r>
              <a:rPr lang="en-US" altLang="es-MX" sz="2400" i="1" baseline="-25000" dirty="0" err="1"/>
              <a:t>i</a:t>
            </a:r>
            <a:r>
              <a:rPr lang="en-US" altLang="es-MX" sz="2400" dirty="0"/>
              <a:t>     =  b</a:t>
            </a:r>
            <a:r>
              <a:rPr lang="en-US" altLang="es-MX" sz="2400" baseline="-25000" dirty="0"/>
              <a:t>0</a:t>
            </a:r>
            <a:r>
              <a:rPr lang="en-US" altLang="es-MX" sz="2400" dirty="0"/>
              <a:t> + </a:t>
            </a:r>
            <a:r>
              <a:rPr lang="en-US" altLang="es-MX" sz="2400" i="1" dirty="0"/>
              <a:t>b</a:t>
            </a:r>
            <a:r>
              <a:rPr lang="en-US" altLang="es-MX" sz="2400" baseline="-25000" dirty="0"/>
              <a:t>1</a:t>
            </a:r>
            <a:r>
              <a:rPr lang="en-US" altLang="es-MX" sz="2400" i="1" dirty="0"/>
              <a:t>x</a:t>
            </a:r>
            <a:r>
              <a:rPr lang="en-US" altLang="es-MX" sz="2400" i="1" baseline="-25000" dirty="0"/>
              <a:t>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9245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533400"/>
          </a:xfrm>
        </p:spPr>
        <p:txBody>
          <a:bodyPr/>
          <a:lstStyle/>
          <a:p>
            <a:pPr eaLnBrk="1" hangingPunct="1"/>
            <a:r>
              <a:rPr lang="es-MX" sz="3600" dirty="0">
                <a:solidFill>
                  <a:srgbClr val="0070C0"/>
                </a:solidFill>
              </a:rPr>
              <a:t>Intervalos de Confianza de los Coeficientes</a:t>
            </a:r>
            <a:endParaRPr lang="es-MX" altLang="es-MX" sz="3600" dirty="0">
              <a:solidFill>
                <a:srgbClr val="0070C0"/>
              </a:solidFill>
            </a:endParaRPr>
          </a:p>
        </p:txBody>
      </p:sp>
      <p:sp>
        <p:nvSpPr>
          <p:cNvPr id="128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MX" dirty="0"/>
              <a:t>Estimar los parámetros de regresión </a:t>
            </a:r>
            <a:r>
              <a:rPr lang="es-MX" altLang="es-MX" b="1" i="1" dirty="0">
                <a:latin typeface="Symbol" panose="05050102010706020507" pitchFamily="18" charset="2"/>
              </a:rPr>
              <a:t>b</a:t>
            </a:r>
            <a:r>
              <a:rPr lang="es-MX" altLang="es-MX" baseline="-25000" dirty="0"/>
              <a:t>0</a:t>
            </a:r>
            <a:r>
              <a:rPr lang="es-MX" altLang="es-MX" dirty="0"/>
              <a:t>, </a:t>
            </a:r>
            <a:r>
              <a:rPr lang="es-MX" altLang="es-MX" b="1" i="1" dirty="0">
                <a:latin typeface="Symbol" panose="05050102010706020507" pitchFamily="18" charset="2"/>
              </a:rPr>
              <a:t>b</a:t>
            </a:r>
            <a:r>
              <a:rPr lang="es-MX" altLang="es-MX" baseline="-25000" dirty="0"/>
              <a:t>1</a:t>
            </a:r>
            <a:r>
              <a:rPr lang="es-MX" altLang="es-MX" dirty="0"/>
              <a:t> se ajusta al cado de una sola muestra con varianza poblacional desconocida. 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MX" dirty="0">
                <a:sym typeface="Wingdings" panose="05000000000000000000" pitchFamily="2" charset="2"/>
              </a:rPr>
              <a:t> Usamos la distribución </a:t>
            </a:r>
            <a:r>
              <a:rPr lang="es-MX" altLang="es-MX" i="1" dirty="0"/>
              <a:t>t con</a:t>
            </a:r>
            <a:r>
              <a:rPr lang="es-MX" altLang="es-MX" dirty="0"/>
              <a:t> </a:t>
            </a:r>
            <a:r>
              <a:rPr lang="es-MX" altLang="es-MX" b="1" i="1" dirty="0">
                <a:solidFill>
                  <a:srgbClr val="333399"/>
                </a:solidFill>
              </a:rPr>
              <a:t>n</a:t>
            </a:r>
            <a:r>
              <a:rPr lang="es-MX" altLang="es-MX" b="1" dirty="0">
                <a:solidFill>
                  <a:srgbClr val="333399"/>
                </a:solidFill>
              </a:rPr>
              <a:t> – 2 grados de libertad</a:t>
            </a:r>
            <a:r>
              <a:rPr lang="es-MX" altLang="es-MX" b="1" dirty="0"/>
              <a:t>.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s-MX" altLang="es-MX" sz="1200" dirty="0"/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MX" dirty="0"/>
              <a:t>Un </a:t>
            </a:r>
            <a:r>
              <a:rPr lang="es-MX" altLang="es-MX" b="1" dirty="0">
                <a:solidFill>
                  <a:srgbClr val="333399"/>
                </a:solidFill>
              </a:rPr>
              <a:t>intervalo de confianza para la pendiente, </a:t>
            </a:r>
            <a:r>
              <a:rPr lang="es-MX" altLang="es-MX" b="1" i="1" dirty="0">
                <a:solidFill>
                  <a:srgbClr val="333399"/>
                </a:solidFill>
                <a:latin typeface="Symbol" panose="05050102010706020507" pitchFamily="18" charset="2"/>
              </a:rPr>
              <a:t>b</a:t>
            </a:r>
            <a:r>
              <a:rPr lang="es-MX" altLang="es-MX" b="1" baseline="-25000" dirty="0">
                <a:solidFill>
                  <a:srgbClr val="333399"/>
                </a:solidFill>
              </a:rPr>
              <a:t>1</a:t>
            </a:r>
            <a:r>
              <a:rPr lang="es-MX" altLang="es-MX" b="1" dirty="0">
                <a:solidFill>
                  <a:srgbClr val="333399"/>
                </a:solidFill>
              </a:rPr>
              <a:t>, </a:t>
            </a:r>
            <a:r>
              <a:rPr lang="es-MX" altLang="es-MX" dirty="0"/>
              <a:t>es proporcional al error estándar de la pendiente:</a:t>
            </a:r>
          </a:p>
          <a:p>
            <a:pPr marL="0" indent="0"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MX" sz="2400" b="1" i="1" dirty="0">
                <a:solidFill>
                  <a:srgbClr val="333399"/>
                </a:solidFill>
              </a:rPr>
              <a:t>b</a:t>
            </a:r>
            <a:r>
              <a:rPr lang="es-MX" altLang="es-MX" sz="2400" b="1" baseline="-25000" dirty="0">
                <a:solidFill>
                  <a:srgbClr val="333399"/>
                </a:solidFill>
              </a:rPr>
              <a:t>1  </a:t>
            </a:r>
            <a:r>
              <a:rPr lang="es-MX" altLang="es-MX" sz="2400" b="1" dirty="0">
                <a:solidFill>
                  <a:srgbClr val="333399"/>
                </a:solidFill>
                <a:cs typeface="Arial" panose="020B0604020202020204" pitchFamily="34" charset="0"/>
              </a:rPr>
              <a:t>±  </a:t>
            </a:r>
            <a:r>
              <a:rPr lang="es-MX" altLang="es-MX" sz="2400" b="1" i="1" dirty="0">
                <a:solidFill>
                  <a:srgbClr val="333399"/>
                </a:solidFill>
                <a:cs typeface="Arial" panose="020B0604020202020204" pitchFamily="34" charset="0"/>
              </a:rPr>
              <a:t>t</a:t>
            </a:r>
            <a:r>
              <a:rPr lang="es-MX" altLang="es-MX" sz="2400" b="1" i="1" baseline="-25000" dirty="0">
                <a:solidFill>
                  <a:srgbClr val="333399"/>
                </a:solidFill>
                <a:cs typeface="Arial" panose="020B0604020202020204" pitchFamily="34" charset="0"/>
              </a:rPr>
              <a:t>n-2,</a:t>
            </a:r>
            <a:r>
              <a:rPr lang="es-MX" altLang="es-MX" sz="2400" b="1" i="1" baseline="-25000" dirty="0">
                <a:solidFill>
                  <a:srgbClr val="333399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s-MX" altLang="es-MX" sz="2400" b="1" i="1" baseline="-25000" dirty="0">
                <a:solidFill>
                  <a:srgbClr val="333399"/>
                </a:solidFill>
                <a:cs typeface="Arial" panose="020B0604020202020204" pitchFamily="34" charset="0"/>
              </a:rPr>
              <a:t>/2</a:t>
            </a:r>
            <a:r>
              <a:rPr lang="es-MX" altLang="es-MX" sz="2400" b="1" dirty="0">
                <a:solidFill>
                  <a:srgbClr val="333399"/>
                </a:solidFill>
                <a:cs typeface="Arial" panose="020B0604020202020204" pitchFamily="34" charset="0"/>
              </a:rPr>
              <a:t>* SE</a:t>
            </a:r>
            <a:r>
              <a:rPr lang="es-MX" altLang="es-MX" sz="1800" b="1" baseline="-25000" dirty="0">
                <a:solidFill>
                  <a:srgbClr val="333399"/>
                </a:solidFill>
              </a:rPr>
              <a:t>b1</a:t>
            </a:r>
            <a:r>
              <a:rPr lang="es-MX" altLang="es-MX" sz="1200" baseline="-25000" dirty="0"/>
              <a:t>      </a:t>
            </a:r>
            <a:br>
              <a:rPr lang="es-MX" altLang="es-MX" sz="1200" baseline="-25000" dirty="0"/>
            </a:br>
            <a:endParaRPr lang="es-MX" altLang="es-MX" sz="1000" dirty="0"/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MX" dirty="0"/>
              <a:t>Un </a:t>
            </a:r>
            <a:r>
              <a:rPr lang="es-MX" altLang="es-MX" b="1" dirty="0">
                <a:solidFill>
                  <a:srgbClr val="333399"/>
                </a:solidFill>
              </a:rPr>
              <a:t>intervalo de confianza para el intercepto, </a:t>
            </a:r>
            <a:r>
              <a:rPr lang="es-MX" altLang="es-MX" b="1" i="1" dirty="0">
                <a:solidFill>
                  <a:srgbClr val="333399"/>
                </a:solidFill>
                <a:latin typeface="Symbol" panose="05050102010706020507" pitchFamily="18" charset="2"/>
              </a:rPr>
              <a:t>b</a:t>
            </a:r>
            <a:r>
              <a:rPr lang="es-MX" altLang="es-MX" b="1" baseline="-25000" dirty="0">
                <a:solidFill>
                  <a:srgbClr val="333399"/>
                </a:solidFill>
              </a:rPr>
              <a:t>0 </a:t>
            </a:r>
            <a:r>
              <a:rPr lang="es-MX" altLang="es-MX" b="1" dirty="0">
                <a:solidFill>
                  <a:srgbClr val="333399"/>
                </a:solidFill>
              </a:rPr>
              <a:t>, </a:t>
            </a:r>
            <a:r>
              <a:rPr lang="es-MX" altLang="es-MX" dirty="0"/>
              <a:t>es proporcional al error estándar del intercepto:</a:t>
            </a:r>
          </a:p>
          <a:p>
            <a:pPr marL="0" indent="0"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MX" sz="2400" b="1" i="1" dirty="0">
                <a:solidFill>
                  <a:srgbClr val="333399"/>
                </a:solidFill>
              </a:rPr>
              <a:t>b</a:t>
            </a:r>
            <a:r>
              <a:rPr lang="es-MX" altLang="es-MX" sz="2400" b="1" baseline="-25000" dirty="0">
                <a:solidFill>
                  <a:srgbClr val="333399"/>
                </a:solidFill>
              </a:rPr>
              <a:t>0  </a:t>
            </a:r>
            <a:r>
              <a:rPr lang="es-MX" altLang="es-MX" sz="2400" b="1" dirty="0">
                <a:solidFill>
                  <a:srgbClr val="333399"/>
                </a:solidFill>
                <a:cs typeface="Arial" panose="020B0604020202020204" pitchFamily="34" charset="0"/>
              </a:rPr>
              <a:t>±  </a:t>
            </a:r>
            <a:r>
              <a:rPr lang="es-MX" altLang="es-MX" sz="2400" b="1" i="1" dirty="0">
                <a:solidFill>
                  <a:srgbClr val="333399"/>
                </a:solidFill>
                <a:cs typeface="Arial" panose="020B0604020202020204" pitchFamily="34" charset="0"/>
              </a:rPr>
              <a:t>t</a:t>
            </a:r>
            <a:r>
              <a:rPr lang="es-MX" altLang="es-MX" sz="2400" b="1" i="1" baseline="-25000" dirty="0">
                <a:solidFill>
                  <a:srgbClr val="333399"/>
                </a:solidFill>
                <a:cs typeface="Arial" panose="020B0604020202020204" pitchFamily="34" charset="0"/>
              </a:rPr>
              <a:t>n-2,</a:t>
            </a:r>
            <a:r>
              <a:rPr lang="es-MX" altLang="es-MX" sz="2400" b="1" i="1" baseline="-25000" dirty="0">
                <a:solidFill>
                  <a:srgbClr val="333399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s-MX" altLang="es-MX" sz="2400" b="1" i="1" baseline="-25000" dirty="0">
                <a:solidFill>
                  <a:srgbClr val="333399"/>
                </a:solidFill>
                <a:cs typeface="Arial" panose="020B0604020202020204" pitchFamily="34" charset="0"/>
              </a:rPr>
              <a:t>/2</a:t>
            </a:r>
            <a:r>
              <a:rPr lang="es-MX" altLang="es-MX" sz="2400" b="1" dirty="0">
                <a:solidFill>
                  <a:srgbClr val="333399"/>
                </a:solidFill>
                <a:cs typeface="Arial" panose="020B0604020202020204" pitchFamily="34" charset="0"/>
              </a:rPr>
              <a:t>* SE</a:t>
            </a:r>
            <a:r>
              <a:rPr lang="es-MX" altLang="es-MX" sz="1800" b="1" baseline="-25000" dirty="0">
                <a:solidFill>
                  <a:srgbClr val="333399"/>
                </a:solidFill>
              </a:rPr>
              <a:t>b0</a:t>
            </a:r>
            <a:r>
              <a:rPr lang="es-MX" altLang="es-MX" sz="1400" baseline="-25000" dirty="0"/>
              <a:t>      </a:t>
            </a:r>
          </a:p>
          <a:p>
            <a:pPr marL="0" indent="0"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s-MX" altLang="es-MX" sz="1400" dirty="0"/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MX" sz="1800" i="1" dirty="0"/>
              <a:t>t* es la t crítica para la distribución t con (n – 2) grados, entre –t* and +t*.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7F675A-5D1D-4093-83F1-A830639B96CD}"/>
                  </a:ext>
                </a:extLst>
              </p:cNvPr>
              <p:cNvSpPr txBox="1"/>
              <p:nvPr/>
            </p:nvSpPr>
            <p:spPr>
              <a:xfrm>
                <a:off x="5940152" y="3356992"/>
                <a:ext cx="2574032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7F675A-5D1D-4093-83F1-A830639B9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356992"/>
                <a:ext cx="2574032" cy="910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72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62000"/>
          </a:xfrm>
        </p:spPr>
        <p:txBody>
          <a:bodyPr/>
          <a:lstStyle/>
          <a:p>
            <a:pPr eaLnBrk="1" hangingPunct="1"/>
            <a:r>
              <a:rPr lang="es-MX" altLang="es-MX" dirty="0">
                <a:solidFill>
                  <a:srgbClr val="0070C0"/>
                </a:solidFill>
              </a:rPr>
              <a:t>La Prueba de Hipótesis de la Pendiente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8372" name="Rectangle 4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43000"/>
                <a:ext cx="8229600" cy="5486400"/>
              </a:xfrm>
            </p:spPr>
            <p:txBody>
              <a:bodyPr anchor="ctr"/>
              <a:lstStyle/>
              <a:p>
                <a:pPr marL="0" indent="0" eaLnBrk="1" hangingPunct="1">
                  <a:buFont typeface="Wingdings" panose="05000000000000000000" pitchFamily="2" charset="2"/>
                  <a:buNone/>
                </a:pPr>
                <a:r>
                  <a:rPr lang="es-MX" altLang="es-MX"/>
                  <a:t>La hipótesis nula es </a:t>
                </a:r>
                <a:r>
                  <a:rPr lang="es-MX" altLang="es-MX" i="1"/>
                  <a:t>H</a:t>
                </a:r>
                <a:r>
                  <a:rPr lang="es-MX" altLang="es-MX" baseline="-25000"/>
                  <a:t>0</a:t>
                </a:r>
                <a:r>
                  <a:rPr lang="es-MX" altLang="es-MX"/>
                  <a:t>: </a:t>
                </a:r>
                <a:r>
                  <a:rPr lang="es-MX" altLang="es-MX" b="1" i="1">
                    <a:latin typeface="Symbol" panose="05050102010706020507" pitchFamily="18" charset="2"/>
                  </a:rPr>
                  <a:t>b</a:t>
                </a:r>
                <a:r>
                  <a:rPr lang="es-MX" altLang="es-MX" baseline="-25000"/>
                  <a:t>1 </a:t>
                </a:r>
                <a:r>
                  <a:rPr lang="es-MX" altLang="es-MX"/>
                  <a:t>= 0 Para una o dos colas. Calculamos: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</a:pPr>
                <a:endParaRPr lang="es-MX" altLang="es-MX" sz="2400" b="0" i="1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s-MX" altLang="es-MX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alt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altLang="es-MX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s-MX" altLang="es-MX" sz="2400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d>
                          <m:dPr>
                            <m:ctrlP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alt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altLang="es-MX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MX" altLang="es-MX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s-MX" alt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altLang="es-MX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s-MX" alt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MX" altLang="es-MX" sz="2400" b="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sSup>
                                  <m:sSupPr>
                                    <m:ctrlPr>
                                      <a:rPr lang="es-MX" alt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MX" altLang="es-MX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MX" altLang="es-MX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MX" altLang="es-MX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s-MX" altLang="es-MX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s-MX" altLang="es-MX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s-MX" altLang="es-MX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MX" altLang="es-MX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s-MX" altLang="es-MX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s-MX" alt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altLang="es-MX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MX" altLang="es-MX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s-MX" altLang="es-MX" sz="2400" i="1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sSup>
                                  <m:sSupPr>
                                    <m:ctrlPr>
                                      <a:rPr lang="es-MX" altLang="es-MX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MX" altLang="es-MX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MX" altLang="es-MX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MX" altLang="es-MX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MX" altLang="es-MX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s-MX" altLang="es-MX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s-MX" altLang="es-MX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MX" altLang="es-MX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s-MX" altLang="es-MX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s-MX" altLang="es-MX" b="1">
                    <a:solidFill>
                      <a:srgbClr val="333399"/>
                    </a:solidFill>
                  </a:rPr>
                  <a:t>  </a:t>
                </a:r>
              </a:p>
              <a:p>
                <a:pPr marL="0" indent="0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endParaRPr lang="es-MX" altLang="es-MX" sz="1000" b="1">
                  <a:solidFill>
                    <a:srgbClr val="333399"/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endParaRPr lang="es-MX" altLang="es-MX" sz="1000"/>
              </a:p>
              <a:p>
                <a:pPr marL="0" indent="0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es-MX" altLang="es-MX"/>
                  <a:t>Con dsistribución </a:t>
                </a:r>
                <a:r>
                  <a:rPr lang="es-MX" altLang="es-MX" b="1" i="1">
                    <a:solidFill>
                      <a:srgbClr val="333399"/>
                    </a:solidFill>
                  </a:rPr>
                  <a:t>t</a:t>
                </a:r>
                <a:r>
                  <a:rPr lang="es-MX" altLang="es-MX" b="1">
                    <a:solidFill>
                      <a:srgbClr val="333399"/>
                    </a:solidFill>
                  </a:rPr>
                  <a:t> (</a:t>
                </a:r>
                <a:r>
                  <a:rPr lang="es-MX" altLang="es-MX" b="1" i="1">
                    <a:solidFill>
                      <a:srgbClr val="333399"/>
                    </a:solidFill>
                  </a:rPr>
                  <a:t>n</a:t>
                </a:r>
                <a:r>
                  <a:rPr lang="es-MX" altLang="es-MX" b="1">
                    <a:solidFill>
                      <a:srgbClr val="333399"/>
                    </a:solidFill>
                  </a:rPr>
                  <a:t> – 2) </a:t>
                </a:r>
                <a:br>
                  <a:rPr lang="es-MX" altLang="es-MX" b="1">
                    <a:solidFill>
                      <a:srgbClr val="333399"/>
                    </a:solidFill>
                  </a:rPr>
                </a:br>
                <a:r>
                  <a:rPr lang="es-MX" altLang="es-MX" b="1">
                    <a:solidFill>
                      <a:srgbClr val="333399"/>
                    </a:solidFill>
                  </a:rPr>
                  <a:t>distribution </a:t>
                </a:r>
                <a:r>
                  <a:rPr lang="es-MX" altLang="es-MX"/>
                  <a:t>y encontramos </a:t>
                </a:r>
                <a:br>
                  <a:rPr lang="es-MX" altLang="es-MX"/>
                </a:br>
                <a:r>
                  <a:rPr lang="es-MX" altLang="es-MX"/>
                  <a:t>p-value.</a:t>
                </a:r>
              </a:p>
            </p:txBody>
          </p:sp>
        </mc:Choice>
        <mc:Fallback xmlns="">
          <p:sp>
            <p:nvSpPr>
              <p:cNvPr id="133837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43000"/>
                <a:ext cx="8229600" cy="54864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8374" name="Rectangle 6"/>
          <p:cNvSpPr>
            <a:spLocks noChangeArrowheads="1"/>
          </p:cNvSpPr>
          <p:nvPr/>
        </p:nvSpPr>
        <p:spPr bwMode="auto">
          <a:xfrm>
            <a:off x="457200" y="2636912"/>
            <a:ext cx="3312368" cy="1368152"/>
          </a:xfrm>
          <a:prstGeom prst="rect">
            <a:avLst/>
          </a:prstGeom>
          <a:noFill/>
          <a:ln w="38100" cmpd="dbl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13383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6" t="53462" r="14857" b="8044"/>
          <a:stretch>
            <a:fillRect/>
          </a:stretch>
        </p:blipFill>
        <p:spPr bwMode="auto">
          <a:xfrm>
            <a:off x="4137900" y="2060848"/>
            <a:ext cx="4667337" cy="398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89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3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64532"/>
                <a:ext cx="8229600" cy="3898106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s-MX" altLang="en-US" dirty="0"/>
                  <a:t>Hay una enorme diferencia para el </a:t>
                </a:r>
                <a:r>
                  <a:rPr lang="es-MX" altLang="en-US" dirty="0" err="1"/>
                  <a:t>interval</a:t>
                </a:r>
                <a:r>
                  <a:rPr lang="es-MX" altLang="en-US" dirty="0"/>
                  <a:t> de confianza del valor estimado con una muestra u el </a:t>
                </a:r>
                <a:r>
                  <a:rPr lang="es-MX" altLang="en-US" dirty="0" err="1"/>
                  <a:t>interval</a:t>
                </a:r>
                <a:r>
                  <a:rPr lang="es-MX" altLang="en-US" dirty="0"/>
                  <a:t> de confianza para una sola predicción, porque n=1:</a:t>
                </a:r>
              </a:p>
              <a:p>
                <a:pPr marL="0" indent="0" eaLnBrk="1" hangingPunct="1">
                  <a:buNone/>
                </a:pPr>
                <a:endParaRPr lang="es-MX" altLang="en-US" dirty="0"/>
              </a:p>
              <a:p>
                <a:pPr eaLnBrk="1" hangingPunct="1"/>
                <a:r>
                  <a:rPr lang="es-MX" altLang="en-US" dirty="0"/>
                  <a:t>El teorema del límite central establece: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 eaLnBrk="1" hangingPunct="1">
                  <a:buNone/>
                </a:pPr>
                <a:r>
                  <a:rPr lang="es-MX" altLang="en-US" dirty="0"/>
                  <a:t>Por lo que: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MX" dirty="0"/>
              </a:p>
              <a:p>
                <a:pPr marL="0" indent="0" eaLnBrk="1" hangingPunct="1">
                  <a:buNone/>
                </a:pPr>
                <a:endParaRPr lang="es-MX" altLang="en-US" dirty="0"/>
              </a:p>
            </p:txBody>
          </p:sp>
        </mc:Choice>
        <mc:Fallback xmlns="">
          <p:sp>
            <p:nvSpPr>
              <p:cNvPr id="17410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64532"/>
                <a:ext cx="8229600" cy="3898106"/>
              </a:xfrm>
              <a:blipFill>
                <a:blip r:embed="rId2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31082"/>
            <a:ext cx="8361760" cy="56554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Intervalo de Confianza para el Modelo</a:t>
            </a:r>
          </a:p>
        </p:txBody>
      </p:sp>
    </p:spTree>
    <p:extLst>
      <p:ext uri="{BB962C8B-B14F-4D97-AF65-F5344CB8AC3E}">
        <p14:creationId xmlns:p14="http://schemas.microsoft.com/office/powerpoint/2010/main" val="2962239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64532"/>
                <a:ext cx="8229600" cy="3898106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s-MX" altLang="en-US"/>
                  <a:t>Hay una enorme diferencia para el interval de confianza del valor estimado con una muestra u el interval de confianza para una sola predicción, porque n=1:</a:t>
                </a:r>
              </a:p>
              <a:p>
                <a:pPr marL="0" indent="0" eaLnBrk="1" hangingPunct="1">
                  <a:buNone/>
                </a:pPr>
                <a:endParaRPr lang="es-MX" altLang="en-US"/>
              </a:p>
              <a:p>
                <a:pPr eaLnBrk="1" hangingPunct="1"/>
                <a:r>
                  <a:rPr lang="es-MX" altLang="en-US"/>
                  <a:t>Para una sola variable: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s-MX" altLang="en-US"/>
              </a:p>
              <a:p>
                <a:pPr marL="0" indent="0" eaLnBrk="1" hangingPunct="1">
                  <a:buNone/>
                </a:pPr>
                <a:r>
                  <a:rPr lang="es-MX" altLang="en-US"/>
                  <a:t>Por lo que: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i="1" smtClean="0"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s-MX"/>
              </a:p>
              <a:p>
                <a:pPr marL="0" indent="0" eaLnBrk="1" hangingPunct="1">
                  <a:buNone/>
                </a:pPr>
                <a:r>
                  <a:rPr lang="es-MX" altLang="en-US"/>
                  <a:t>Pero si la lectura se toma de una muestra, entonces se usa esta modificación: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i="1" smtClean="0"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MX"/>
              </a:p>
              <a:p>
                <a:pPr marL="0" indent="0" eaLnBrk="1" hangingPunct="1">
                  <a:buNone/>
                </a:pPr>
                <a:endParaRPr lang="es-MX" altLang="en-US"/>
              </a:p>
            </p:txBody>
          </p:sp>
        </mc:Choice>
        <mc:Fallback xmlns="">
          <p:sp>
            <p:nvSpPr>
              <p:cNvPr id="17410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64532"/>
                <a:ext cx="8229600" cy="3898106"/>
              </a:xfrm>
              <a:blipFill>
                <a:blip r:embed="rId2"/>
                <a:stretch>
                  <a:fillRect l="-741" t="-625" b="-14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31082"/>
            <a:ext cx="8361760" cy="56554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Intervalo de Confianza para el Modelo</a:t>
            </a:r>
          </a:p>
        </p:txBody>
      </p:sp>
    </p:spTree>
    <p:extLst>
      <p:ext uri="{BB962C8B-B14F-4D97-AF65-F5344CB8AC3E}">
        <p14:creationId xmlns:p14="http://schemas.microsoft.com/office/powerpoint/2010/main" val="4103737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64532"/>
                <a:ext cx="8229600" cy="3898106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s-MX" altLang="en-US" dirty="0"/>
                  <a:t>¿Como se compara esto: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MX" altLang="en-US" dirty="0"/>
              </a:p>
              <a:p>
                <a:pPr marL="0" indent="0" eaLnBrk="1" hangingPunct="1">
                  <a:buNone/>
                </a:pPr>
                <a:r>
                  <a:rPr lang="es-MX" altLang="en-US" dirty="0"/>
                  <a:t>Con esto?: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i="1" smtClean="0"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MX" dirty="0"/>
              </a:p>
              <a:p>
                <a:pPr marL="0" indent="0" eaLnBrk="1" hangingPunct="1">
                  <a:buNone/>
                </a:pPr>
                <a:endParaRPr lang="es-MX" dirty="0"/>
              </a:p>
              <a:p>
                <a:pPr eaLnBrk="1" hangingPunct="1"/>
                <a:r>
                  <a:rPr lang="es-MX" dirty="0"/>
                  <a:t>El primer intervalo indica que una sola predicción futura caerá con un 95% de probabilidad en el intervalo</a:t>
                </a:r>
                <a:endParaRPr lang="es-MX" b="1" dirty="0">
                  <a:solidFill>
                    <a:srgbClr val="00B0F0"/>
                  </a:solidFill>
                </a:endParaRPr>
              </a:p>
              <a:p>
                <a:pPr eaLnBrk="1" hangingPunct="1"/>
                <a:r>
                  <a:rPr lang="es-MX" dirty="0"/>
                  <a:t>El segundo intervalo indica que el promedio de las predicciones futuras caerá con un 95% de probabilidad en el intervalo </a:t>
                </a:r>
                <a:r>
                  <a:rPr lang="es-MX" b="1" dirty="0">
                    <a:solidFill>
                      <a:srgbClr val="0070C0"/>
                    </a:solidFill>
                  </a:rPr>
                  <a:t>para ese tamaño de muestra</a:t>
                </a:r>
              </a:p>
            </p:txBody>
          </p:sp>
        </mc:Choice>
        <mc:Fallback xmlns="">
          <p:sp>
            <p:nvSpPr>
              <p:cNvPr id="17410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64532"/>
                <a:ext cx="8229600" cy="3898106"/>
              </a:xfrm>
              <a:blipFill>
                <a:blip r:embed="rId2"/>
                <a:stretch>
                  <a:fillRect l="-741" t="-625" b="-190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31082"/>
            <a:ext cx="8361760" cy="56554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Intervalo de Confianza para el Modelo</a:t>
            </a:r>
          </a:p>
        </p:txBody>
      </p:sp>
    </p:spTree>
    <p:extLst>
      <p:ext uri="{BB962C8B-B14F-4D97-AF65-F5344CB8AC3E}">
        <p14:creationId xmlns:p14="http://schemas.microsoft.com/office/powerpoint/2010/main" val="181067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038600" y="609600"/>
            <a:ext cx="4876800" cy="19812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s-MX" altLang="es-MX"/>
              <a:t>Los datos en este scatterplot son una muestra </a:t>
            </a:r>
            <a:r>
              <a:rPr lang="es-MX" altLang="es-MX" b="1">
                <a:solidFill>
                  <a:srgbClr val="333399"/>
                </a:solidFill>
              </a:rPr>
              <a:t>aleatoria</a:t>
            </a:r>
            <a:r>
              <a:rPr lang="es-MX" altLang="es-MX"/>
              <a:t> de una población en la que tal vez exista una relación lineal entre </a:t>
            </a:r>
            <a:r>
              <a:rPr lang="es-MX" altLang="es-MX" i="1"/>
              <a:t>x</a:t>
            </a:r>
            <a:r>
              <a:rPr lang="es-MX" altLang="es-MX"/>
              <a:t> y </a:t>
            </a:r>
            <a:r>
              <a:rPr lang="es-MX" altLang="es-MX" i="1"/>
              <a:t>y</a:t>
            </a:r>
            <a:r>
              <a:rPr lang="es-MX" altLang="es-MX"/>
              <a:t>. Dif. muestra </a:t>
            </a:r>
            <a:r>
              <a:rPr lang="es-MX" altLang="es-MX">
                <a:sym typeface="Wingdings" panose="05000000000000000000" pitchFamily="2" charset="2"/>
              </a:rPr>
              <a:t></a:t>
            </a:r>
            <a:r>
              <a:rPr lang="es-MX" altLang="es-MX"/>
              <a:t> dif gráfico.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" t="2438" r="2040" b="2438"/>
          <a:stretch>
            <a:fillRect/>
          </a:stretch>
        </p:blipFill>
        <p:spPr bwMode="auto">
          <a:xfrm>
            <a:off x="381000" y="304800"/>
            <a:ext cx="3581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990600" y="490538"/>
          <a:ext cx="213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104900" imgH="177800" progId="Equation.3">
                  <p:embed/>
                </p:oleObj>
              </mc:Choice>
              <mc:Fallback>
                <p:oleObj name="Equation" r:id="rId4" imgW="11049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0538"/>
                        <a:ext cx="2133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1270000" y="673100"/>
            <a:ext cx="2438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6150" name="Picture 6" descr="F11-P02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" b="343"/>
          <a:stretch>
            <a:fillRect/>
          </a:stretch>
        </p:blipFill>
        <p:spPr>
          <a:xfrm>
            <a:off x="6775450" y="4495800"/>
            <a:ext cx="2368550" cy="2387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26087" name="Rectangle 7"/>
          <p:cNvSpPr>
            <a:spLocks noChangeArrowheads="1"/>
          </p:cNvSpPr>
          <p:nvPr/>
        </p:nvSpPr>
        <p:spPr bwMode="auto">
          <a:xfrm>
            <a:off x="457200" y="3429000"/>
            <a:ext cx="60198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1838" indent="-325438">
              <a:spcBef>
                <a:spcPct val="20000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6975" indent="-350838">
              <a:spcBef>
                <a:spcPct val="20000"/>
              </a:spcBef>
              <a:buClr>
                <a:srgbClr val="00CC99"/>
              </a:buClr>
              <a:buSzPct val="6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7188" indent="-315913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81213" indent="-339725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841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9561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5281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1001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MX" dirty="0"/>
              <a:t>Queremos describir la </a:t>
            </a:r>
            <a:r>
              <a:rPr lang="es-MX" altLang="es-MX" b="1" dirty="0">
                <a:solidFill>
                  <a:srgbClr val="333399"/>
                </a:solidFill>
              </a:rPr>
              <a:t>media poblacional </a:t>
            </a:r>
            <a:r>
              <a:rPr lang="es-MX" altLang="es-MX" b="1" i="1" dirty="0" err="1">
                <a:solidFill>
                  <a:srgbClr val="333399"/>
                </a:solidFill>
                <a:latin typeface="Symbol" panose="05050102010706020507" pitchFamily="18" charset="2"/>
              </a:rPr>
              <a:t>m</a:t>
            </a:r>
            <a:r>
              <a:rPr lang="es-MX" altLang="es-MX" b="1" baseline="-25000" dirty="0" err="1">
                <a:solidFill>
                  <a:srgbClr val="333399"/>
                </a:solidFill>
              </a:rPr>
              <a:t>y</a:t>
            </a:r>
            <a:r>
              <a:rPr lang="es-MX" altLang="es-MX" dirty="0"/>
              <a:t> como función de una variable </a:t>
            </a:r>
            <a:r>
              <a:rPr lang="es-MX" altLang="es-MX" i="1" dirty="0"/>
              <a:t>x:</a:t>
            </a:r>
            <a:r>
              <a:rPr lang="es-MX" altLang="es-MX" dirty="0"/>
              <a:t>  </a:t>
            </a:r>
            <a:r>
              <a:rPr lang="es-MX" altLang="es-MX" b="1" i="1" dirty="0" err="1">
                <a:latin typeface="Symbol" panose="05050102010706020507" pitchFamily="18" charset="2"/>
              </a:rPr>
              <a:t>m</a:t>
            </a:r>
            <a:r>
              <a:rPr lang="es-MX" altLang="es-MX" b="1" baseline="-25000" dirty="0" err="1"/>
              <a:t>y</a:t>
            </a:r>
            <a:r>
              <a:rPr lang="es-MX" altLang="es-MX" b="1" dirty="0"/>
              <a:t> = </a:t>
            </a:r>
            <a:r>
              <a:rPr lang="es-MX" altLang="es-MX" b="1" i="1" dirty="0">
                <a:latin typeface="Symbol" panose="05050102010706020507" pitchFamily="18" charset="2"/>
              </a:rPr>
              <a:t>b</a:t>
            </a:r>
            <a:r>
              <a:rPr lang="es-MX" altLang="es-MX" b="1" baseline="-25000" dirty="0">
                <a:latin typeface="Symbol" panose="05050102010706020507" pitchFamily="18" charset="2"/>
              </a:rPr>
              <a:t>0</a:t>
            </a:r>
            <a:r>
              <a:rPr lang="es-MX" altLang="es-MX" b="1" dirty="0"/>
              <a:t> + </a:t>
            </a:r>
            <a:r>
              <a:rPr lang="es-MX" altLang="es-MX" b="1" i="1" dirty="0">
                <a:latin typeface="Symbol" panose="05050102010706020507" pitchFamily="18" charset="2"/>
              </a:rPr>
              <a:t>b</a:t>
            </a:r>
            <a:r>
              <a:rPr lang="es-MX" altLang="es-MX" b="1" baseline="-25000" dirty="0">
                <a:latin typeface="Symbol" panose="05050102010706020507" pitchFamily="18" charset="2"/>
              </a:rPr>
              <a:t>1</a:t>
            </a:r>
            <a:r>
              <a:rPr lang="es-MX" altLang="es-MX" b="1" i="1" dirty="0"/>
              <a:t>x.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s-MX" altLang="es-MX" sz="1600" b="1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MX" dirty="0"/>
              <a:t>Y queremos establecer si la </a:t>
            </a:r>
            <a:r>
              <a:rPr lang="es-MX" altLang="es-MX" b="1" dirty="0">
                <a:solidFill>
                  <a:srgbClr val="333399"/>
                </a:solidFill>
              </a:rPr>
              <a:t>relación e</a:t>
            </a:r>
            <a:r>
              <a:rPr lang="es-MX" altLang="es-MX" dirty="0"/>
              <a:t>s</a:t>
            </a:r>
            <a:r>
              <a:rPr lang="es-MX" altLang="es-MX" b="1" dirty="0">
                <a:solidFill>
                  <a:srgbClr val="333399"/>
                </a:solidFill>
              </a:rPr>
              <a:t> estadísticamente significativa</a:t>
            </a:r>
            <a:r>
              <a:rPr lang="es-MX" altLang="es-MX" dirty="0"/>
              <a:t> (no se puede explicar por el azar).</a:t>
            </a:r>
          </a:p>
        </p:txBody>
      </p:sp>
    </p:spTree>
    <p:extLst>
      <p:ext uri="{BB962C8B-B14F-4D97-AF65-F5344CB8AC3E}">
        <p14:creationId xmlns:p14="http://schemas.microsoft.com/office/powerpoint/2010/main" val="360168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0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457200" y="1964532"/>
            <a:ext cx="8229600" cy="389810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MX" altLang="en-US" dirty="0"/>
              <a:t>La valor esperado de la predicción se obtiene aplicando el modelo:</a:t>
            </a:r>
          </a:p>
          <a:p>
            <a:pPr marL="0" indent="0" eaLnBrk="1" hangingPunct="1">
              <a:buNone/>
            </a:pPr>
            <a:endParaRPr lang="es-MX" altLang="en-US" dirty="0"/>
          </a:p>
          <a:p>
            <a:pPr marL="0" indent="0" eaLnBrk="1" hangingPunct="1">
              <a:buNone/>
            </a:pPr>
            <a:endParaRPr lang="es-MX" altLang="en-US" dirty="0"/>
          </a:p>
          <a:p>
            <a:pPr marL="0" indent="0" eaLnBrk="1" hangingPunct="1">
              <a:buNone/>
            </a:pPr>
            <a:endParaRPr lang="es-MX" altLang="en-US" dirty="0"/>
          </a:p>
          <a:p>
            <a:pPr marL="0" indent="0" eaLnBrk="1" hangingPunct="1">
              <a:buNone/>
            </a:pPr>
            <a:r>
              <a:rPr lang="es-MX" altLang="en-US" dirty="0"/>
              <a:t>El </a:t>
            </a:r>
            <a:r>
              <a:rPr lang="es-MX" altLang="en-US" dirty="0" err="1"/>
              <a:t>interval</a:t>
            </a:r>
            <a:r>
              <a:rPr lang="es-MX" altLang="en-US" dirty="0"/>
              <a:t> de confianza se obtiene utilizando esta formula</a:t>
            </a:r>
            <a:r>
              <a:rPr lang="es-MX" altLang="en-US" dirty="0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:</a:t>
            </a:r>
            <a:endParaRPr lang="es-MX" altLang="en-US" i="1" dirty="0">
              <a:latin typeface="Thorndale for VST" pitchFamily="18" charset="0"/>
              <a:ea typeface="MS Mincho" panose="02020609040205080304" pitchFamily="49" charset="-128"/>
              <a:cs typeface="Thorndale for VST" pitchFamily="18" charset="0"/>
            </a:endParaRPr>
          </a:p>
          <a:p>
            <a:pPr marL="0" indent="0" eaLnBrk="1" hangingPunct="1">
              <a:buNone/>
            </a:pPr>
            <a:endParaRPr lang="es-MX" altLang="en-US" dirty="0">
              <a:ea typeface="MS Mincho" panose="02020609040205080304" pitchFamily="49" charset="-128"/>
              <a:cs typeface="Thorndale for VST" pitchFamily="18" charset="0"/>
            </a:endParaRPr>
          </a:p>
          <a:p>
            <a:pPr marL="0" indent="0" eaLnBrk="1" hangingPunct="1">
              <a:buNone/>
            </a:pPr>
            <a:endParaRPr lang="es-MX" altLang="en-US" dirty="0">
              <a:ea typeface="MS Mincho" panose="02020609040205080304" pitchFamily="49" charset="-128"/>
              <a:cs typeface="Thorndale for VST" pitchFamily="18" charset="0"/>
            </a:endParaRPr>
          </a:p>
          <a:p>
            <a:pPr marL="0" indent="0" eaLnBrk="1" hangingPunct="1">
              <a:buNone/>
            </a:pPr>
            <a:endParaRPr lang="es-MX" altLang="en-US" dirty="0">
              <a:ea typeface="MS Mincho" panose="02020609040205080304" pitchFamily="49" charset="-128"/>
              <a:cs typeface="Thorndale for VST" pitchFamily="18" charset="0"/>
            </a:endParaRPr>
          </a:p>
          <a:p>
            <a:pPr marL="0" indent="0" eaLnBrk="1" hangingPunct="1">
              <a:buNone/>
            </a:pPr>
            <a:endParaRPr lang="es-MX" altLang="en-US" dirty="0">
              <a:ea typeface="MS Mincho" panose="02020609040205080304" pitchFamily="49" charset="-128"/>
              <a:cs typeface="Thorndale for VST" pitchFamily="18" charset="0"/>
            </a:endParaRPr>
          </a:p>
          <a:p>
            <a:pPr marL="0" indent="0" eaLnBrk="1" hangingPunct="1">
              <a:buNone/>
            </a:pPr>
            <a:endParaRPr lang="es-MX" altLang="en-US" dirty="0">
              <a:ea typeface="MS Mincho" panose="02020609040205080304" pitchFamily="49" charset="-128"/>
              <a:cs typeface="Thorndale for VST" pitchFamily="18" charset="0"/>
            </a:endParaRPr>
          </a:p>
          <a:p>
            <a:pPr marL="0" indent="0" eaLnBrk="1" hangingPunct="1">
              <a:buNone/>
            </a:pPr>
            <a:r>
              <a:rPr lang="es-MX" altLang="en-US" dirty="0">
                <a:ea typeface="MS Mincho" panose="02020609040205080304" pitchFamily="49" charset="-128"/>
                <a:cs typeface="Thorndale for VST" pitchFamily="18" charset="0"/>
              </a:rPr>
              <a:t>Nótese la </a:t>
            </a:r>
            <a:r>
              <a:rPr lang="es-MX" altLang="en-US" b="1" i="1" dirty="0">
                <a:solidFill>
                  <a:srgbClr val="0070C0"/>
                </a:solidFill>
                <a:ea typeface="MS Mincho" panose="02020609040205080304" pitchFamily="49" charset="-128"/>
                <a:cs typeface="Thorndale for VST" pitchFamily="18" charset="0"/>
              </a:rPr>
              <a:t>n</a:t>
            </a:r>
            <a:r>
              <a:rPr lang="es-MX" altLang="en-US" dirty="0">
                <a:ea typeface="MS Mincho" panose="02020609040205080304" pitchFamily="49" charset="-128"/>
                <a:cs typeface="Thorndale for VST" pitchFamily="18" charset="0"/>
              </a:rPr>
              <a:t> en la formula.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31082"/>
            <a:ext cx="8361760" cy="56554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Intervalo de Confianza para el Modelo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94" y="2700337"/>
            <a:ext cx="1697831" cy="29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76747"/>
            <a:ext cx="5969794" cy="67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98107" y="4782616"/>
                <a:ext cx="1889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107" y="4782616"/>
                <a:ext cx="18896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558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>
          <a:xfrm>
            <a:off x="457200" y="1771651"/>
            <a:ext cx="8229600" cy="4079081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MX" altLang="en-US" dirty="0">
                <a:ea typeface="MS Mincho" panose="02020609040205080304" pitchFamily="49" charset="-128"/>
                <a:cs typeface="Thorndale for VST" pitchFamily="18" charset="0"/>
              </a:rPr>
              <a:t>Sin embargo, sabemos que la observación de </a:t>
            </a:r>
            <a:r>
              <a:rPr lang="es-MX" altLang="en-US" i="1" dirty="0">
                <a:ea typeface="MS Mincho" panose="02020609040205080304" pitchFamily="49" charset="-128"/>
                <a:cs typeface="Thorndale for VST" pitchFamily="18" charset="0"/>
              </a:rPr>
              <a:t>y</a:t>
            </a:r>
            <a:r>
              <a:rPr lang="es-MX" altLang="en-US" baseline="-25000" dirty="0">
                <a:ea typeface="MS Mincho" panose="02020609040205080304" pitchFamily="49" charset="-128"/>
                <a:cs typeface="Thorndale for VST" pitchFamily="18" charset="0"/>
              </a:rPr>
              <a:t>0</a:t>
            </a:r>
            <a:r>
              <a:rPr lang="es-MX" altLang="en-US" dirty="0">
                <a:ea typeface="MS Mincho" panose="02020609040205080304" pitchFamily="49" charset="-128"/>
                <a:cs typeface="Thorndale for VST" pitchFamily="18" charset="0"/>
              </a:rPr>
              <a:t> está sujeto a una varianza s</a:t>
            </a:r>
            <a:r>
              <a:rPr lang="es-MX" altLang="en-US" baseline="30000" dirty="0">
                <a:ea typeface="MS Mincho" panose="02020609040205080304" pitchFamily="49" charset="-128"/>
                <a:cs typeface="Thorndale for VST" pitchFamily="18" charset="0"/>
              </a:rPr>
              <a:t>2</a:t>
            </a:r>
            <a:r>
              <a:rPr lang="es-MX" altLang="en-US" dirty="0">
                <a:ea typeface="MS Mincho" panose="02020609040205080304" pitchFamily="49" charset="-128"/>
                <a:cs typeface="Thorndale for VST" pitchFamily="18" charset="0"/>
              </a:rPr>
              <a:t>. Por lo que el </a:t>
            </a:r>
            <a:r>
              <a:rPr lang="es-MX" altLang="en-US" dirty="0" err="1">
                <a:ea typeface="MS Mincho" panose="02020609040205080304" pitchFamily="49" charset="-128"/>
                <a:cs typeface="Thorndale for VST" pitchFamily="18" charset="0"/>
              </a:rPr>
              <a:t>interval</a:t>
            </a:r>
            <a:r>
              <a:rPr lang="es-MX" altLang="en-US" dirty="0">
                <a:ea typeface="MS Mincho" panose="02020609040205080304" pitchFamily="49" charset="-128"/>
                <a:cs typeface="Thorndale for VST" pitchFamily="18" charset="0"/>
              </a:rPr>
              <a:t> de confianza para una </a:t>
            </a:r>
            <a:r>
              <a:rPr lang="es-MX" altLang="en-US" dirty="0" err="1">
                <a:ea typeface="MS Mincho" panose="02020609040205080304" pitchFamily="49" charset="-128"/>
                <a:cs typeface="Thorndale for VST" pitchFamily="18" charset="0"/>
              </a:rPr>
              <a:t>sóla</a:t>
            </a:r>
            <a:r>
              <a:rPr lang="es-MX" altLang="en-US" dirty="0">
                <a:ea typeface="MS Mincho" panose="02020609040205080304" pitchFamily="49" charset="-128"/>
                <a:cs typeface="Thorndale for VST" pitchFamily="18" charset="0"/>
              </a:rPr>
              <a:t> predicción debe tomar en cuenta esto. Intuitivamente, esto es equivalente a agregar una </a:t>
            </a:r>
            <a:r>
              <a:rPr lang="es-MX" altLang="en-US" i="1" dirty="0">
                <a:ea typeface="MS Mincho" panose="02020609040205080304" pitchFamily="49" charset="-128"/>
                <a:cs typeface="Thorndale for VST" pitchFamily="18" charset="0"/>
              </a:rPr>
              <a:t>s</a:t>
            </a:r>
            <a:r>
              <a:rPr lang="es-MX" altLang="en-US" dirty="0">
                <a:ea typeface="MS Mincho" panose="02020609040205080304" pitchFamily="49" charset="-128"/>
                <a:cs typeface="Thorndale for VST" pitchFamily="18" charset="0"/>
              </a:rPr>
              <a:t> al error estándar residual. Por tanto, el </a:t>
            </a:r>
            <a:r>
              <a:rPr lang="es-MX" altLang="en-US" dirty="0" err="1">
                <a:ea typeface="MS Mincho" panose="02020609040205080304" pitchFamily="49" charset="-128"/>
                <a:cs typeface="Thorndale for VST" pitchFamily="18" charset="0"/>
              </a:rPr>
              <a:t>interval</a:t>
            </a:r>
            <a:r>
              <a:rPr lang="es-MX" altLang="en-US" dirty="0">
                <a:ea typeface="MS Mincho" panose="02020609040205080304" pitchFamily="49" charset="-128"/>
                <a:cs typeface="Thorndale for VST" pitchFamily="18" charset="0"/>
              </a:rPr>
              <a:t> de confianza con un nivel del 95% se calcula de la siguiente manera:</a:t>
            </a:r>
            <a:endParaRPr lang="es-MX" altLang="en-US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s-MX" altLang="en-US" dirty="0"/>
          </a:p>
          <a:p>
            <a:pPr marL="0" indent="0" eaLnBrk="1" hangingPunct="1">
              <a:buNone/>
            </a:pPr>
            <a:endParaRPr lang="es-MX" altLang="en-US" dirty="0"/>
          </a:p>
          <a:p>
            <a:pPr marL="0" indent="0" eaLnBrk="1" hangingPunct="1">
              <a:buNone/>
            </a:pPr>
            <a:endParaRPr lang="es-MX" altLang="en-US" dirty="0"/>
          </a:p>
          <a:p>
            <a:pPr marL="0" indent="0" eaLnBrk="1" hangingPunct="1">
              <a:buNone/>
            </a:pPr>
            <a:r>
              <a:rPr lang="es-MX" altLang="en-US" dirty="0">
                <a:ea typeface="MS Mincho" panose="02020609040205080304" pitchFamily="49" charset="-128"/>
              </a:rPr>
              <a:t>La interpretación es que cualquier nueva observación con valor </a:t>
            </a:r>
            <a:r>
              <a:rPr lang="es-MX" altLang="en-US" i="1" dirty="0">
                <a:ea typeface="MS Mincho" panose="02020609040205080304" pitchFamily="49" charset="-128"/>
              </a:rPr>
              <a:t>x = x</a:t>
            </a:r>
            <a:r>
              <a:rPr lang="es-MX" altLang="en-US" i="1" baseline="-25000" dirty="0">
                <a:ea typeface="MS Mincho" panose="02020609040205080304" pitchFamily="49" charset="-128"/>
              </a:rPr>
              <a:t>0</a:t>
            </a:r>
            <a:r>
              <a:rPr lang="es-MX" altLang="en-US" i="1" dirty="0">
                <a:ea typeface="MS Mincho" panose="02020609040205080304" pitchFamily="49" charset="-128"/>
              </a:rPr>
              <a:t> estará dentro de ese intervalo con un 95% de probabilidad.</a:t>
            </a:r>
            <a:r>
              <a:rPr lang="es-MX" altLang="en-US" dirty="0">
                <a:ea typeface="MS Mincho" panose="02020609040205080304" pitchFamily="49" charset="-128"/>
              </a:rPr>
              <a:t> </a:t>
            </a:r>
          </a:p>
          <a:p>
            <a:pPr marL="0" indent="0" eaLnBrk="1" hangingPunct="1">
              <a:buNone/>
            </a:pPr>
            <a:endParaRPr lang="es-MX" altLang="en-US" dirty="0">
              <a:ea typeface="MS Mincho" panose="02020609040205080304" pitchFamily="49" charset="-128"/>
            </a:endParaRPr>
          </a:p>
          <a:p>
            <a:pPr marL="0" indent="0" algn="ctr" eaLnBrk="1" hangingPunct="1">
              <a:buNone/>
            </a:pPr>
            <a:r>
              <a:rPr lang="es-MX" altLang="en-US" b="1" dirty="0">
                <a:solidFill>
                  <a:srgbClr val="0070C0"/>
                </a:solidFill>
                <a:ea typeface="MS Mincho" panose="02020609040205080304" pitchFamily="49" charset="-128"/>
              </a:rPr>
              <a:t>En general, el intervalo de confianza de la predicción será mayor que el intervalo de confianza del modelo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01316"/>
            <a:ext cx="8229600" cy="56554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Intervalo de Confianza para una Predicción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07946"/>
            <a:ext cx="6212681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685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>
          <a:xfrm>
            <a:off x="457200" y="1603773"/>
            <a:ext cx="4006454" cy="439697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MX" altLang="en-US">
                <a:latin typeface="Andale Sans for VST" pitchFamily="34" charset="0"/>
                <a:ea typeface="MS Mincho" panose="02020609040205080304" pitchFamily="49" charset="-128"/>
                <a:cs typeface="Andale Sans for VST" pitchFamily="34" charset="0"/>
              </a:rPr>
              <a:t>Valores del modelo (línea sólida), incluyendo intervalo de confianza del 95% prediction (línea punteda).</a:t>
            </a:r>
          </a:p>
          <a:p>
            <a:pPr marL="0" indent="0" eaLnBrk="1" hangingPunct="1">
              <a:buNone/>
            </a:pPr>
            <a:r>
              <a:rPr lang="es-MX" altLang="en-US">
                <a:latin typeface="Andale Sans for VST" pitchFamily="34" charset="0"/>
                <a:ea typeface="MS Mincho" panose="02020609040205080304" pitchFamily="49" charset="-128"/>
                <a:cs typeface="Andale Sans for VST" pitchFamily="34" charset="0"/>
              </a:rPr>
              <a:t>Intervalo de confianza de la predicción con un nivel del  95% (línea rayada)</a:t>
            </a:r>
          </a:p>
          <a:p>
            <a:pPr marL="0" indent="0" eaLnBrk="1" hangingPunct="1">
              <a:buNone/>
            </a:pPr>
            <a:endParaRPr lang="es-MX" altLang="en-US">
              <a:latin typeface="Andale Sans for VST" pitchFamily="34" charset="0"/>
              <a:ea typeface="MS Mincho" panose="02020609040205080304" pitchFamily="49" charset="-128"/>
              <a:cs typeface="Andale Sans for VST" pitchFamily="34" charset="0"/>
            </a:endParaRPr>
          </a:p>
          <a:p>
            <a:pPr marL="0" indent="0" eaLnBrk="1" hangingPunct="1">
              <a:buNone/>
            </a:pPr>
            <a:r>
              <a:rPr lang="es-MX" altLang="en-US">
                <a:latin typeface="Andale Sans for VST" pitchFamily="34" charset="0"/>
                <a:ea typeface="MS Mincho" panose="02020609040205080304" pitchFamily="49" charset="-128"/>
                <a:cs typeface="Andale Sans for VST" pitchFamily="34" charset="0"/>
              </a:rPr>
              <a:t>El intervalo de confianza de la predicción es mayor que el del modelo. Además, las líneas no son líneas rectas</a:t>
            </a:r>
            <a:r>
              <a:rPr lang="es-MX" altLang="en-US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: Entre más cercano esté </a:t>
            </a:r>
            <a:r>
              <a:rPr lang="es-MX" altLang="en-US" i="1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x</a:t>
            </a:r>
            <a:r>
              <a:rPr lang="es-MX" altLang="en-US" baseline="-25000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0</a:t>
            </a:r>
            <a:r>
              <a:rPr lang="es-MX" altLang="en-US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 al valor promedio, la predicción es más precisa</a:t>
            </a:r>
            <a:endParaRPr lang="es-MX" altLang="en-US"/>
          </a:p>
        </p:txBody>
      </p:sp>
      <p:sp>
        <p:nvSpPr>
          <p:cNvPr id="20483" name="Title 2"/>
          <p:cNvSpPr>
            <a:spLocks noGrp="1"/>
          </p:cNvSpPr>
          <p:nvPr>
            <p:ph type="title"/>
          </p:nvPr>
        </p:nvSpPr>
        <p:spPr>
          <a:xfrm>
            <a:off x="457200" y="857251"/>
            <a:ext cx="8229600" cy="565547"/>
          </a:xfrm>
        </p:spPr>
        <p:txBody>
          <a:bodyPr/>
          <a:lstStyle/>
          <a:p>
            <a:pPr eaLnBrk="1" hangingPunct="1"/>
            <a:r>
              <a:rPr lang="es-MX" altLang="es-MX" sz="3375" dirty="0">
                <a:latin typeface="Andale Sans for VST" pitchFamily="34" charset="0"/>
                <a:ea typeface="MS Mincho" panose="02020609040205080304" pitchFamily="49" charset="-128"/>
                <a:cs typeface="Andale Sans for VST" pitchFamily="34" charset="0"/>
              </a:rPr>
              <a:t>Ejemplo: Ácido </a:t>
            </a:r>
            <a:r>
              <a:rPr lang="es-MX" altLang="es-MX" sz="3375" dirty="0" err="1">
                <a:latin typeface="Andale Sans for VST" pitchFamily="34" charset="0"/>
                <a:ea typeface="MS Mincho" panose="02020609040205080304" pitchFamily="49" charset="-128"/>
                <a:cs typeface="Andale Sans for VST" pitchFamily="34" charset="0"/>
              </a:rPr>
              <a:t>Estearico</a:t>
            </a:r>
            <a:r>
              <a:rPr lang="es-MX" altLang="es-MX" sz="3375" dirty="0">
                <a:latin typeface="Andale Sans for VST" pitchFamily="34" charset="0"/>
                <a:ea typeface="MS Mincho" panose="02020609040205080304" pitchFamily="49" charset="-128"/>
                <a:cs typeface="Andale Sans for VST" pitchFamily="34" charset="0"/>
              </a:rPr>
              <a:t> y digestibilidad</a:t>
            </a:r>
            <a:endParaRPr lang="es-MX" altLang="es-MX" sz="3375" dirty="0">
              <a:ea typeface="MS Mincho" panose="02020609040205080304" pitchFamily="49" charset="-128"/>
              <a:cs typeface="Andale Sans for VST" pitchFamily="34" charset="0"/>
            </a:endParaRP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157" y="1704975"/>
            <a:ext cx="4093369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258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logo_f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2420888"/>
            <a:ext cx="50768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/>
          </p:cNvSpPr>
          <p:nvPr/>
        </p:nvSpPr>
        <p:spPr bwMode="auto">
          <a:xfrm>
            <a:off x="3922713" y="5881688"/>
            <a:ext cx="170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200">
                <a:solidFill>
                  <a:srgbClr val="989898"/>
                </a:solidFill>
                <a:sym typeface="Arial Narrow" panose="020B0606020202030204" pitchFamily="34" charset="0"/>
              </a:rPr>
              <a:t>www.unir.net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9"/>
          <a:stretch>
            <a:fillRect/>
          </a:stretch>
        </p:blipFill>
        <p:spPr bwMode="auto">
          <a:xfrm>
            <a:off x="3813175" y="2879725"/>
            <a:ext cx="5330825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 descr="figure-21-0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5" r="2531" b="78723"/>
          <a:stretch>
            <a:fillRect/>
          </a:stretch>
        </p:blipFill>
        <p:spPr>
          <a:xfrm>
            <a:off x="6248400" y="1905000"/>
            <a:ext cx="2667000" cy="762000"/>
          </a:xfrm>
          <a:noFill/>
        </p:spPr>
      </p:pic>
      <p:sp>
        <p:nvSpPr>
          <p:cNvPr id="717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err="1"/>
              <a:t>Modelo</a:t>
            </a:r>
            <a:r>
              <a:rPr lang="en-US" altLang="es-MX" dirty="0"/>
              <a:t> de Regression Lineal Simple</a:t>
            </a:r>
          </a:p>
        </p:txBody>
      </p:sp>
      <p:sp>
        <p:nvSpPr>
          <p:cNvPr id="1280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s-MX" altLang="es-MX" dirty="0"/>
              <a:t>En una </a:t>
            </a:r>
            <a:r>
              <a:rPr lang="es-MX" altLang="es-MX" u="sng" dirty="0"/>
              <a:t>población</a:t>
            </a:r>
            <a:r>
              <a:rPr lang="es-MX" altLang="es-MX" dirty="0"/>
              <a:t>, la regresión lineal es </a:t>
            </a:r>
            <a:r>
              <a:rPr lang="es-MX" altLang="es-MX" b="1" i="1" dirty="0" err="1">
                <a:solidFill>
                  <a:srgbClr val="333399"/>
                </a:solidFill>
                <a:latin typeface="Symbol" panose="05050102010706020507" pitchFamily="18" charset="2"/>
              </a:rPr>
              <a:t>m</a:t>
            </a:r>
            <a:r>
              <a:rPr lang="es-MX" altLang="es-MX" b="1" baseline="-25000" dirty="0" err="1">
                <a:solidFill>
                  <a:srgbClr val="333399"/>
                </a:solidFill>
              </a:rPr>
              <a:t>y</a:t>
            </a:r>
            <a:r>
              <a:rPr lang="es-MX" altLang="es-MX" b="1" dirty="0">
                <a:solidFill>
                  <a:srgbClr val="333399"/>
                </a:solidFill>
              </a:rPr>
              <a:t> = </a:t>
            </a:r>
            <a:r>
              <a:rPr lang="es-MX" altLang="es-MX" b="1" i="1" dirty="0">
                <a:solidFill>
                  <a:srgbClr val="333399"/>
                </a:solidFill>
                <a:latin typeface="Symbol" panose="05050102010706020507" pitchFamily="18" charset="2"/>
              </a:rPr>
              <a:t>b</a:t>
            </a:r>
            <a:r>
              <a:rPr lang="es-MX" altLang="es-MX" b="1" baseline="-25000" dirty="0">
                <a:solidFill>
                  <a:srgbClr val="333399"/>
                </a:solidFill>
              </a:rPr>
              <a:t>0</a:t>
            </a:r>
            <a:r>
              <a:rPr lang="es-MX" altLang="es-MX" b="1" dirty="0">
                <a:solidFill>
                  <a:srgbClr val="333399"/>
                </a:solidFill>
              </a:rPr>
              <a:t> + </a:t>
            </a:r>
            <a:r>
              <a:rPr lang="es-MX" altLang="es-MX" b="1" i="1" dirty="0">
                <a:solidFill>
                  <a:srgbClr val="333399"/>
                </a:solidFill>
                <a:latin typeface="Symbol" panose="05050102010706020507" pitchFamily="18" charset="2"/>
              </a:rPr>
              <a:t>b</a:t>
            </a:r>
            <a:r>
              <a:rPr lang="es-MX" altLang="es-MX" b="1" baseline="-25000" dirty="0">
                <a:solidFill>
                  <a:srgbClr val="333399"/>
                </a:solidFill>
              </a:rPr>
              <a:t>1</a:t>
            </a:r>
            <a:r>
              <a:rPr lang="es-MX" altLang="es-MX" b="1" i="1" dirty="0">
                <a:solidFill>
                  <a:srgbClr val="333399"/>
                </a:solidFill>
              </a:rPr>
              <a:t>x</a:t>
            </a:r>
            <a:r>
              <a:rPr lang="es-MX" altLang="es-MX" b="1" dirty="0">
                <a:solidFill>
                  <a:srgbClr val="333399"/>
                </a:solidFill>
              </a:rPr>
              <a:t>.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s-MX" altLang="es-MX" sz="1600" b="1" dirty="0">
              <a:solidFill>
                <a:srgbClr val="333399"/>
              </a:solidFill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s-MX" altLang="es-MX" u="sng" dirty="0"/>
              <a:t>Con una muestra de los datos</a:t>
            </a:r>
            <a:r>
              <a:rPr lang="es-MX" altLang="es-MX" dirty="0"/>
              <a:t> se ajusta el modelo:</a:t>
            </a:r>
          </a:p>
          <a:p>
            <a:pPr marL="0" indent="0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s-MX" altLang="es-MX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s-MX" altLang="es-MX" dirty="0"/>
              <a:t>     </a:t>
            </a:r>
            <a:r>
              <a:rPr lang="es-MX" altLang="es-MX" dirty="0" err="1"/>
              <a:t>Datoz</a:t>
            </a:r>
            <a:r>
              <a:rPr lang="es-MX" altLang="es-MX" dirty="0"/>
              <a:t> =     ajuste     +   residuo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s-MX" altLang="es-MX" dirty="0"/>
              <a:t>        </a:t>
            </a:r>
            <a:r>
              <a:rPr lang="es-MX" altLang="es-MX" i="1" dirty="0" err="1"/>
              <a:t>y</a:t>
            </a:r>
            <a:r>
              <a:rPr lang="es-MX" altLang="es-MX" i="1" baseline="-25000" dirty="0" err="1"/>
              <a:t>i</a:t>
            </a:r>
            <a:r>
              <a:rPr lang="es-MX" altLang="es-MX" dirty="0"/>
              <a:t>     =  (b</a:t>
            </a:r>
            <a:r>
              <a:rPr lang="es-MX" altLang="es-MX" baseline="-25000" dirty="0"/>
              <a:t>0</a:t>
            </a:r>
            <a:r>
              <a:rPr lang="es-MX" altLang="es-MX" dirty="0"/>
              <a:t> + </a:t>
            </a:r>
            <a:r>
              <a:rPr lang="es-MX" altLang="es-MX" i="1" dirty="0"/>
              <a:t>b</a:t>
            </a:r>
            <a:r>
              <a:rPr lang="es-MX" altLang="es-MX" baseline="-25000" dirty="0"/>
              <a:t>1</a:t>
            </a:r>
            <a:r>
              <a:rPr lang="es-MX" altLang="es-MX" i="1" dirty="0"/>
              <a:t>x</a:t>
            </a:r>
            <a:r>
              <a:rPr lang="es-MX" altLang="es-MX" i="1" baseline="-25000" dirty="0"/>
              <a:t>i</a:t>
            </a:r>
            <a:r>
              <a:rPr lang="es-MX" altLang="es-MX" dirty="0"/>
              <a:t>)  +      (</a:t>
            </a:r>
            <a:r>
              <a:rPr lang="es-MX" altLang="es-MX" i="1" dirty="0" err="1">
                <a:latin typeface="Symbol" panose="05050102010706020507" pitchFamily="18" charset="2"/>
              </a:rPr>
              <a:t>e</a:t>
            </a:r>
            <a:r>
              <a:rPr lang="es-MX" altLang="es-MX" i="1" baseline="-25000" dirty="0" err="1"/>
              <a:t>i</a:t>
            </a:r>
            <a:r>
              <a:rPr lang="es-MX" altLang="es-MX" dirty="0"/>
              <a:t>)</a:t>
            </a:r>
            <a:r>
              <a:rPr lang="es-MX" altLang="es-MX" baseline="-25000" dirty="0"/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s-MX" altLang="es-MX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s-MX" altLang="es-MX" dirty="0"/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MX" dirty="0"/>
              <a:t>Donde </a:t>
            </a:r>
            <a:r>
              <a:rPr lang="es-MX" altLang="es-MX" b="1" i="1" dirty="0" err="1">
                <a:solidFill>
                  <a:srgbClr val="333399"/>
                </a:solidFill>
                <a:latin typeface="Symbol" panose="05050102010706020507" pitchFamily="18" charset="2"/>
              </a:rPr>
              <a:t>e</a:t>
            </a:r>
            <a:r>
              <a:rPr lang="es-MX" altLang="es-MX" b="1" i="1" baseline="-25000" dirty="0" err="1">
                <a:solidFill>
                  <a:srgbClr val="333399"/>
                </a:solidFill>
              </a:rPr>
              <a:t>i</a:t>
            </a:r>
            <a:r>
              <a:rPr lang="es-MX" altLang="es-MX" b="1" dirty="0">
                <a:solidFill>
                  <a:srgbClr val="333399"/>
                </a:solidFill>
              </a:rPr>
              <a:t> </a:t>
            </a:r>
            <a:r>
              <a:rPr lang="es-MX" altLang="es-MX" dirty="0"/>
              <a:t>son </a:t>
            </a:r>
            <a:br>
              <a:rPr lang="es-MX" altLang="es-MX" dirty="0"/>
            </a:br>
            <a:r>
              <a:rPr lang="es-MX" altLang="es-MX" b="1" dirty="0">
                <a:solidFill>
                  <a:srgbClr val="333399"/>
                </a:solidFill>
              </a:rPr>
              <a:t>independientes</a:t>
            </a:r>
            <a:r>
              <a:rPr lang="es-MX" altLang="es-MX" dirty="0"/>
              <a:t> y </a:t>
            </a:r>
            <a:br>
              <a:rPr lang="es-MX" altLang="es-MX" dirty="0"/>
            </a:br>
            <a:r>
              <a:rPr lang="es-MX" altLang="es-MX" b="1" dirty="0">
                <a:solidFill>
                  <a:srgbClr val="333399"/>
                </a:solidFill>
              </a:rPr>
              <a:t>Normalmente</a:t>
            </a:r>
            <a:r>
              <a:rPr lang="es-MX" altLang="es-MX" dirty="0"/>
              <a:t> distribuidos </a:t>
            </a:r>
            <a:r>
              <a:rPr lang="es-MX" altLang="es-MX" i="1" dirty="0"/>
              <a:t>N</a:t>
            </a:r>
            <a:r>
              <a:rPr lang="es-MX" altLang="es-MX" dirty="0"/>
              <a:t>(0,</a:t>
            </a:r>
            <a:r>
              <a:rPr lang="es-MX" altLang="es-MX" i="1" dirty="0">
                <a:latin typeface="Symbol" panose="05050102010706020507" pitchFamily="18" charset="2"/>
              </a:rPr>
              <a:t>s</a:t>
            </a:r>
            <a:r>
              <a:rPr lang="es-MX" altLang="es-MX" dirty="0"/>
              <a:t>).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MX" altLang="es-MX" dirty="0"/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s-MX" altLang="es-MX" dirty="0"/>
              <a:t>La regresión lineal supone </a:t>
            </a:r>
            <a:r>
              <a:rPr lang="es-MX" altLang="es-MX" b="1" dirty="0">
                <a:solidFill>
                  <a:srgbClr val="333399"/>
                </a:solidFill>
              </a:rPr>
              <a:t>varianza igual para </a:t>
            </a:r>
            <a:r>
              <a:rPr lang="es-MX" altLang="es-MX" b="1" i="1" dirty="0">
                <a:solidFill>
                  <a:srgbClr val="333399"/>
                </a:solidFill>
              </a:rPr>
              <a:t>y</a:t>
            </a:r>
            <a:r>
              <a:rPr lang="es-MX" altLang="es-MX" b="1" dirty="0">
                <a:solidFill>
                  <a:srgbClr val="333399"/>
                </a:solidFill>
              </a:rPr>
              <a:t> </a:t>
            </a:r>
            <a:br>
              <a:rPr lang="es-MX" altLang="es-MX" b="1" dirty="0">
                <a:solidFill>
                  <a:srgbClr val="333399"/>
                </a:solidFill>
              </a:rPr>
            </a:br>
            <a:r>
              <a:rPr lang="es-MX" altLang="es-MX" dirty="0"/>
              <a:t>(</a:t>
            </a:r>
            <a:r>
              <a:rPr lang="es-MX" altLang="es-MX" i="1" dirty="0">
                <a:latin typeface="Symbol" panose="05050102010706020507" pitchFamily="18" charset="2"/>
              </a:rPr>
              <a:t>s</a:t>
            </a:r>
            <a:r>
              <a:rPr lang="es-MX" altLang="es-MX" dirty="0"/>
              <a:t> es la misma para todos los valores de </a:t>
            </a:r>
            <a:r>
              <a:rPr lang="es-MX" altLang="es-MX" i="1" dirty="0"/>
              <a:t>x</a:t>
            </a:r>
            <a:r>
              <a:rPr lang="es-MX" altLang="es-MX" dirty="0"/>
              <a:t>).</a:t>
            </a:r>
          </a:p>
        </p:txBody>
      </p:sp>
      <p:grpSp>
        <p:nvGrpSpPr>
          <p:cNvPr id="7174" name="Group 10"/>
          <p:cNvGrpSpPr>
            <a:grpSpLocks/>
          </p:cNvGrpSpPr>
          <p:nvPr/>
        </p:nvGrpSpPr>
        <p:grpSpPr bwMode="auto">
          <a:xfrm>
            <a:off x="1910240" y="2460625"/>
            <a:ext cx="2590800" cy="838200"/>
            <a:chOff x="1032" y="2256"/>
            <a:chExt cx="1408" cy="432"/>
          </a:xfrm>
        </p:grpSpPr>
        <p:sp>
          <p:nvSpPr>
            <p:cNvPr id="7176" name="Rectangle 11"/>
            <p:cNvSpPr>
              <a:spLocks noChangeArrowheads="1"/>
            </p:cNvSpPr>
            <p:nvPr/>
          </p:nvSpPr>
          <p:spPr bwMode="auto">
            <a:xfrm>
              <a:off x="1032" y="2256"/>
              <a:ext cx="632" cy="43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177" name="Rectangle 12"/>
            <p:cNvSpPr>
              <a:spLocks noChangeArrowheads="1"/>
            </p:cNvSpPr>
            <p:nvPr/>
          </p:nvSpPr>
          <p:spPr bwMode="auto">
            <a:xfrm>
              <a:off x="1848" y="2256"/>
              <a:ext cx="592" cy="43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7175" name="Line 16"/>
          <p:cNvSpPr>
            <a:spLocks noChangeShapeType="1"/>
          </p:cNvSpPr>
          <p:nvPr/>
        </p:nvSpPr>
        <p:spPr bwMode="auto">
          <a:xfrm flipH="1">
            <a:off x="6591300" y="2667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41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ChangeArrowheads="1"/>
          </p:cNvSpPr>
          <p:nvPr/>
        </p:nvSpPr>
        <p:spPr bwMode="auto">
          <a:xfrm>
            <a:off x="533400" y="3200400"/>
            <a:ext cx="7924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228600">
              <a:spcBef>
                <a:spcPct val="20000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14438" indent="-350838">
              <a:spcBef>
                <a:spcPct val="20000"/>
              </a:spcBef>
              <a:buClr>
                <a:srgbClr val="00CC99"/>
              </a:buClr>
              <a:buSzPct val="6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650" indent="-315913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8675" indent="-339725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5875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13075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70275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7475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s-MX" altLang="es-MX" dirty="0"/>
              <a:t>El </a:t>
            </a:r>
            <a:r>
              <a:rPr lang="es-MX" altLang="es-MX" b="1" dirty="0">
                <a:solidFill>
                  <a:srgbClr val="333399"/>
                </a:solidFill>
              </a:rPr>
              <a:t>error estándar de la regresión, </a:t>
            </a:r>
            <a:r>
              <a:rPr lang="es-MX" altLang="es-MX" b="1" i="1" dirty="0">
                <a:solidFill>
                  <a:srgbClr val="333399"/>
                </a:solidFill>
              </a:rPr>
              <a:t>s</a:t>
            </a:r>
            <a:r>
              <a:rPr lang="es-MX" altLang="es-MX" b="1" i="1" dirty="0"/>
              <a:t>,</a:t>
            </a:r>
            <a:r>
              <a:rPr lang="es-MX" altLang="es-MX" dirty="0"/>
              <a:t> para una muestra de </a:t>
            </a:r>
            <a:r>
              <a:rPr lang="es-MX" altLang="es-MX" i="1" dirty="0"/>
              <a:t>n</a:t>
            </a:r>
            <a:r>
              <a:rPr lang="es-MX" altLang="es-MX" dirty="0"/>
              <a:t> datos se calcula utilizando los errores residuales: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s-MX" altLang="es-MX" sz="2400" baseline="-250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s-MX" altLang="es-MX" sz="2400" baseline="-250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s-MX" altLang="es-MX" sz="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s-MX" altLang="es-MX" sz="1800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MX" altLang="es-MX" i="1" dirty="0">
                <a:solidFill>
                  <a:srgbClr val="333399"/>
                </a:solidFill>
              </a:rPr>
              <a:t>s</a:t>
            </a:r>
            <a:r>
              <a:rPr lang="es-MX" altLang="es-MX" dirty="0"/>
              <a:t> es un </a:t>
            </a:r>
            <a:r>
              <a:rPr lang="es-MX" altLang="es-MX" dirty="0">
                <a:solidFill>
                  <a:srgbClr val="333399"/>
                </a:solidFill>
              </a:rPr>
              <a:t>estimador insesgado </a:t>
            </a:r>
            <a:r>
              <a:rPr lang="es-MX" altLang="es-MX" dirty="0"/>
              <a:t>de la desviación estándar de la regresión </a:t>
            </a:r>
            <a:r>
              <a:rPr lang="es-MX" altLang="es-MX" i="1" dirty="0">
                <a:solidFill>
                  <a:srgbClr val="333399"/>
                </a:solidFill>
                <a:latin typeface="Symbol" panose="05050102010706020507" pitchFamily="18" charset="2"/>
              </a:rPr>
              <a:t>s</a:t>
            </a:r>
            <a:r>
              <a:rPr lang="es-MX" altLang="es-MX" dirty="0">
                <a:latin typeface="Symbol" panose="05050102010706020507" pitchFamily="18" charset="2"/>
              </a:rPr>
              <a:t>.</a:t>
            </a:r>
            <a:endParaRPr lang="es-MX" altLang="es-MX" sz="2000" dirty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43400" y="381000"/>
            <a:ext cx="4572000" cy="31242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s-MX" altLang="es-MX" sz="1200"/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MX"/>
              <a:t>La </a:t>
            </a:r>
            <a:r>
              <a:rPr lang="es-MX" altLang="es-MX" b="1">
                <a:solidFill>
                  <a:srgbClr val="333399"/>
                </a:solidFill>
              </a:rPr>
              <a:t>deviación estandard de la población </a:t>
            </a:r>
            <a:r>
              <a:rPr lang="es-MX" altLang="es-MX" b="1" i="1">
                <a:solidFill>
                  <a:srgbClr val="333399"/>
                </a:solidFill>
                <a:latin typeface="Symbol" panose="05050102010706020507" pitchFamily="18" charset="2"/>
              </a:rPr>
              <a:t>s</a:t>
            </a:r>
            <a:r>
              <a:rPr lang="es-MX" altLang="es-MX" b="1"/>
              <a:t> </a:t>
            </a:r>
            <a:r>
              <a:rPr lang="es-MX" altLang="es-MX"/>
              <a:t>para </a:t>
            </a:r>
            <a:r>
              <a:rPr lang="es-MX" altLang="es-MX" i="1"/>
              <a:t>y</a:t>
            </a:r>
            <a:r>
              <a:rPr lang="es-MX" altLang="es-MX"/>
              <a:t> en cualquier valor de </a:t>
            </a:r>
            <a:r>
              <a:rPr lang="es-MX" altLang="es-MX" i="1"/>
              <a:t>x</a:t>
            </a:r>
            <a:r>
              <a:rPr lang="es-MX" altLang="es-MX"/>
              <a:t> representa la amplitude de la distribución normal </a:t>
            </a:r>
            <a:r>
              <a:rPr lang="es-MX" altLang="es-MX" b="1" i="1">
                <a:latin typeface="Symbol" panose="05050102010706020507" pitchFamily="18" charset="2"/>
              </a:rPr>
              <a:t>e</a:t>
            </a:r>
            <a:r>
              <a:rPr lang="es-MX" altLang="es-MX" b="1" i="1" baseline="-25000"/>
              <a:t>i</a:t>
            </a:r>
            <a:r>
              <a:rPr lang="es-MX" altLang="es-MX"/>
              <a:t> al rededor de la media </a:t>
            </a:r>
            <a:r>
              <a:rPr lang="es-MX" altLang="es-MX" b="1" i="1">
                <a:latin typeface="Symbol" panose="05050102010706020507" pitchFamily="18" charset="2"/>
              </a:rPr>
              <a:t>m</a:t>
            </a:r>
            <a:r>
              <a:rPr lang="es-MX" altLang="es-MX" b="1" i="1" baseline="-25000"/>
              <a:t>y</a:t>
            </a:r>
            <a:r>
              <a:rPr lang="es-MX" altLang="es-MX"/>
              <a:t> .</a:t>
            </a:r>
          </a:p>
        </p:txBody>
      </p:sp>
      <p:graphicFrame>
        <p:nvGraphicFramePr>
          <p:cNvPr id="132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149095"/>
              </p:ext>
            </p:extLst>
          </p:nvPr>
        </p:nvGraphicFramePr>
        <p:xfrm>
          <a:off x="2339752" y="4390231"/>
          <a:ext cx="46863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222500" imgH="482600" progId="Equation.3">
                  <p:embed/>
                </p:oleObj>
              </mc:Choice>
              <mc:Fallback>
                <p:oleObj name="Equation" r:id="rId3" imgW="2222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390231"/>
                        <a:ext cx="4686300" cy="97313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9"/>
          <a:stretch>
            <a:fillRect/>
          </a:stretch>
        </p:blipFill>
        <p:spPr bwMode="auto">
          <a:xfrm>
            <a:off x="152400" y="609600"/>
            <a:ext cx="4191000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00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36904" cy="614362"/>
          </a:xfrm>
        </p:spPr>
        <p:txBody>
          <a:bodyPr/>
          <a:lstStyle/>
          <a:p>
            <a:r>
              <a:rPr lang="es-MX" sz="3600" dirty="0"/>
              <a:t>Estimación de los Coeficientes de Regresión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2627783" y="1124744"/>
            <a:ext cx="1486245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F7EC5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433057"/>
              </p:ext>
            </p:extLst>
          </p:nvPr>
        </p:nvGraphicFramePr>
        <p:xfrm>
          <a:off x="2627784" y="1124744"/>
          <a:ext cx="3096344" cy="165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905000" imgH="1016000" progId="Equation.DSMT4">
                  <p:embed/>
                </p:oleObj>
              </mc:Choice>
              <mc:Fallback>
                <p:oleObj name="Equation" r:id="rId3" imgW="1905000" imgH="1016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124744"/>
                        <a:ext cx="3096344" cy="1656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79712" y="3140968"/>
                <a:ext cx="4572000" cy="28670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17145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7145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s-MX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MX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7145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_tradnl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MX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7145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_tradnl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Ya que:</a:t>
                </a:r>
                <a:endParaRPr lang="es-MX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7145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_tradnl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MX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7145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=∑</m:t>
                      </m:r>
                      <m:sSubSup>
                        <m:sSubSup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∑</m:t>
                                  </m:r>
                                  <m:sSub>
                                    <m:sSubPr>
                                      <m:ctrlPr>
                                        <a:rPr lang="es-MX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MX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7145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∑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=∑(</m:t>
                      </m:r>
                      <m:sSub>
                        <m:sSub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 −</m:t>
                      </m:r>
                      <m:f>
                        <m:f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MX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140968"/>
                <a:ext cx="4572000" cy="28670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09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Bondad de Ajuste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55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s-MX" altLang="es-MX" sz="2800" b="1" dirty="0">
                <a:solidFill>
                  <a:srgbClr val="333399"/>
                </a:solidFill>
              </a:rPr>
              <a:t>Usando la gráfica de residuos para ver la validez</a:t>
            </a:r>
          </a:p>
        </p:txBody>
      </p:sp>
      <p:sp>
        <p:nvSpPr>
          <p:cNvPr id="135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dirty="0"/>
              <a:t>Los residuos (</a:t>
            </a:r>
            <a:r>
              <a:rPr lang="es-MX" altLang="es-MX" i="1" dirty="0"/>
              <a:t>y</a:t>
            </a:r>
            <a:r>
              <a:rPr lang="es-MX" altLang="es-MX" dirty="0"/>
              <a:t> </a:t>
            </a:r>
            <a:r>
              <a:rPr lang="es-MX" altLang="es-MX" dirty="0">
                <a:cs typeface="Arial" panose="020B0604020202020204" pitchFamily="34" charset="0"/>
              </a:rPr>
              <a:t>−</a:t>
            </a:r>
            <a:r>
              <a:rPr lang="es-MX" altLang="es-MX" dirty="0"/>
              <a:t> </a:t>
            </a:r>
            <a:r>
              <a:rPr lang="es-MX" altLang="es-MX" i="1" dirty="0"/>
              <a:t>ŷ</a:t>
            </a:r>
            <a:r>
              <a:rPr lang="es-MX" altLang="es-MX" dirty="0"/>
              <a:t>) nos dan información útil acerca de la contribución de los datos individuales al Patron de dispersión con respecto al ajuste. 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s-MX" altLang="es-MX" dirty="0"/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s-MX" altLang="es-MX" dirty="0"/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s-MX" altLang="es-MX" dirty="0"/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s-MX" altLang="es-MX" dirty="0"/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s-MX" altLang="es-MX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s-MX" altLang="es-MX" b="1" dirty="0">
                <a:solidFill>
                  <a:srgbClr val="333399"/>
                </a:solidFill>
              </a:rPr>
              <a:t>Gráfico de Residuos:</a:t>
            </a:r>
            <a:r>
              <a:rPr lang="es-MX" altLang="es-MX" dirty="0"/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s-MX" altLang="es-MX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s-MX" altLang="es-MX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s-MX" altLang="es-MX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MX" altLang="es-MX" dirty="0"/>
              <a:t>Si los residuos están distribuidos de forma aleatoria al rededor del 0, indica que los datos se ajustan bien al modelo, que los residuos están normalmente distribuidos y que existe una desviación estándar constante σ.</a:t>
            </a:r>
          </a:p>
        </p:txBody>
      </p:sp>
      <p:pic>
        <p:nvPicPr>
          <p:cNvPr id="1126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" t="3375" r="1888" b="12236"/>
          <a:stretch>
            <a:fillRect/>
          </a:stretch>
        </p:blipFill>
        <p:spPr>
          <a:xfrm>
            <a:off x="3563888" y="1988840"/>
            <a:ext cx="4876800" cy="2390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30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781550" y="722313"/>
            <a:ext cx="4254946" cy="5172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s-MX" altLang="es-MX" sz="2000" dirty="0"/>
              <a:t>Residuos dispersos aleatoriamente</a:t>
            </a:r>
            <a:br>
              <a:rPr lang="es-MX" altLang="es-MX" sz="2000" dirty="0"/>
            </a:br>
            <a:r>
              <a:rPr lang="es-MX" altLang="es-MX" sz="2000" dirty="0">
                <a:sym typeface="Wingdings" panose="05000000000000000000" pitchFamily="2" charset="2"/>
              </a:rPr>
              <a:t> </a:t>
            </a:r>
            <a:r>
              <a:rPr lang="es-MX" altLang="es-MX" sz="2000" b="1" dirty="0" err="1">
                <a:solidFill>
                  <a:schemeClr val="accent2"/>
                </a:solidFill>
              </a:rPr>
              <a:t>good</a:t>
            </a:r>
            <a:r>
              <a:rPr lang="es-MX" altLang="es-MX" sz="2000" b="1" dirty="0">
                <a:solidFill>
                  <a:schemeClr val="accent2"/>
                </a:solidFill>
              </a:rPr>
              <a:t>!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endParaRPr lang="es-MX" altLang="es-MX" sz="24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endParaRPr lang="es-MX" altLang="es-MX" sz="24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endParaRPr lang="es-MX" altLang="es-MX" sz="24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s-MX" altLang="es-MX" sz="2000" dirty="0"/>
              <a:t>Patrón curveado</a:t>
            </a:r>
            <a:br>
              <a:rPr lang="es-MX" altLang="es-MX" sz="2000" dirty="0"/>
            </a:br>
            <a:r>
              <a:rPr lang="es-MX" altLang="es-MX" sz="2000" dirty="0">
                <a:sym typeface="Wingdings" panose="05000000000000000000" pitchFamily="2" charset="2"/>
              </a:rPr>
              <a:t></a:t>
            </a:r>
            <a:r>
              <a:rPr lang="es-MX" altLang="es-MX" sz="2000" dirty="0"/>
              <a:t> la relación </a:t>
            </a:r>
            <a:r>
              <a:rPr lang="es-MX" altLang="es-MX" sz="2000" b="1" dirty="0">
                <a:solidFill>
                  <a:srgbClr val="CC0000"/>
                </a:solidFill>
              </a:rPr>
              <a:t>no es lineal.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s-MX" altLang="es-MX" sz="20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endParaRPr lang="es-MX" altLang="es-MX" sz="24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s-MX" altLang="es-MX" sz="2000" dirty="0"/>
              <a:t>Cambio de variabilidad</a:t>
            </a:r>
            <a:br>
              <a:rPr lang="es-MX" altLang="es-MX" sz="2000" dirty="0"/>
            </a:br>
            <a:r>
              <a:rPr lang="es-MX" altLang="es-MX" sz="2000" dirty="0">
                <a:sym typeface="Wingdings" panose="05000000000000000000" pitchFamily="2" charset="2"/>
              </a:rPr>
              <a:t></a:t>
            </a:r>
            <a:r>
              <a:rPr lang="es-MX" altLang="es-MX" sz="2000" dirty="0"/>
              <a:t> </a:t>
            </a:r>
            <a:r>
              <a:rPr lang="es-MX" altLang="es-MX" sz="2000" b="1" i="1" dirty="0">
                <a:solidFill>
                  <a:srgbClr val="CC0000"/>
                </a:solidFill>
              </a:rPr>
              <a:t>σ</a:t>
            </a:r>
            <a:r>
              <a:rPr lang="es-MX" altLang="es-MX" sz="2000" b="1" dirty="0">
                <a:solidFill>
                  <a:srgbClr val="CC0000"/>
                </a:solidFill>
              </a:rPr>
              <a:t> no es igual</a:t>
            </a:r>
            <a:r>
              <a:rPr lang="es-MX" altLang="es-MX" sz="2000" dirty="0"/>
              <a:t> para todas las </a:t>
            </a:r>
            <a:r>
              <a:rPr lang="es-MX" altLang="es-MX" sz="2000" i="1" dirty="0"/>
              <a:t>x </a:t>
            </a:r>
            <a:r>
              <a:rPr lang="es-MX" altLang="es-MX" sz="2000" dirty="0"/>
              <a:t>Esto es </a:t>
            </a:r>
            <a:r>
              <a:rPr lang="es-MX" altLang="es-MX" sz="2000" b="1" dirty="0">
                <a:solidFill>
                  <a:srgbClr val="00B0F0"/>
                </a:solidFill>
              </a:rPr>
              <a:t>Heterocedasticidad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531813"/>
            <a:ext cx="4343400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81000" y="76200"/>
            <a:ext cx="8305800" cy="152400"/>
          </a:xfrm>
          <a:prstGeom prst="rect">
            <a:avLst/>
          </a:prstGeom>
          <a:gradFill rotWithShape="1">
            <a:gsLst>
              <a:gs pos="0">
                <a:srgbClr val="00CC99"/>
              </a:gs>
              <a:gs pos="100000">
                <a:srgbClr val="97EAD5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4D4D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3C4A77-7F5C-44A2-945A-CC13FF00A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Heterocedasticidad</a:t>
            </a:r>
            <a:r>
              <a:rPr kumimoji="0" lang="es-ES" altLang="es-MX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41AC27-E66D-4557-8ED2-CFF3D4971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Heterocedasticidad</a:t>
            </a:r>
            <a:r>
              <a:rPr kumimoji="0" lang="es-ES" altLang="es-MX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7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457200" y="1724026"/>
            <a:ext cx="8229600" cy="404217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MX" altLang="en-US"/>
              <a:t>Se estandariza los residuos usando su error estandar </a:t>
            </a:r>
            <a:r>
              <a:rPr lang="es-MX" altLang="en-US" b="1" i="1">
                <a:solidFill>
                  <a:srgbClr val="00B0F0"/>
                </a:solidFill>
              </a:rPr>
              <a:t>s</a:t>
            </a:r>
            <a:r>
              <a:rPr lang="es-MX" altLang="en-US"/>
              <a:t>:</a:t>
            </a:r>
          </a:p>
          <a:p>
            <a:pPr marL="0" indent="0" eaLnBrk="1" hangingPunct="1">
              <a:buNone/>
            </a:pPr>
            <a:endParaRPr lang="es-MX" altLang="en-US"/>
          </a:p>
          <a:p>
            <a:pPr marL="0" indent="0" eaLnBrk="1" hangingPunct="1">
              <a:buNone/>
            </a:pPr>
            <a:r>
              <a:rPr lang="es-MX" altLang="en-US"/>
              <a:t> </a:t>
            </a:r>
          </a:p>
          <a:p>
            <a:pPr marL="0" indent="0" eaLnBrk="1" hangingPunct="1">
              <a:buNone/>
            </a:pPr>
            <a:endParaRPr lang="es-MX" altLang="en-US"/>
          </a:p>
          <a:p>
            <a:pPr marL="0" indent="0" eaLnBrk="1" hangingPunct="1">
              <a:buNone/>
            </a:pPr>
            <a:r>
              <a:rPr lang="es-MX" altLang="en-US"/>
              <a:t>Ahora los residuos deben tener una distirbución estándard con media cero y desviación estándar 1 (si las suposiciones del modelo son ciertas).</a:t>
            </a:r>
          </a:p>
          <a:p>
            <a:pPr marL="0" indent="0" eaLnBrk="1" hangingPunct="1">
              <a:buNone/>
            </a:pPr>
            <a:endParaRPr lang="es-MX" altLang="en-US"/>
          </a:p>
          <a:p>
            <a:pPr marL="0" indent="0" eaLnBrk="1" hangingPunct="1">
              <a:buNone/>
            </a:pPr>
            <a:r>
              <a:rPr lang="es-MX" altLang="en-US"/>
              <a:t>Los modelos de validan con una </a:t>
            </a:r>
            <a:r>
              <a:rPr lang="es-MX" altLang="en-US" i="1"/>
              <a:t>gráfica de residuos.</a:t>
            </a:r>
            <a:endParaRPr lang="es-MX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75122"/>
            <a:ext cx="8229600" cy="56554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Análisis de Residuos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07" y="2191941"/>
            <a:ext cx="1413272" cy="56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5026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000000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6EA8ECB3752940964BE4F6F2A96433" ma:contentTypeVersion="2" ma:contentTypeDescription="Crear nuevo documento." ma:contentTypeScope="" ma:versionID="aa0d9fcbab622df3c6922161d86c2df8">
  <xsd:schema xmlns:xsd="http://www.w3.org/2001/XMLSchema" xmlns:xs="http://www.w3.org/2001/XMLSchema" xmlns:p="http://schemas.microsoft.com/office/2006/metadata/properties" xmlns:ns2="41deaed2-0a69-4219-9e4f-045dfe6a99b2" targetNamespace="http://schemas.microsoft.com/office/2006/metadata/properties" ma:root="true" ma:fieldsID="427e59206d012503289dc03a4a7c7186" ns2:_="">
    <xsd:import namespace="41deaed2-0a69-4219-9e4f-045dfe6a99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eaed2-0a69-4219-9e4f-045dfe6a99b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630020-D035-49C1-B619-DF404BB3A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deaed2-0a69-4219-9e4f-045dfe6a99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C6E0F5-366A-47C2-8371-B0627D3AA2FC}">
  <ds:schemaRefs>
    <ds:schemaRef ds:uri="http://purl.org/dc/dcmitype/"/>
    <ds:schemaRef ds:uri="http://schemas.microsoft.com/office/2006/documentManagement/types"/>
    <ds:schemaRef ds:uri="41deaed2-0a69-4219-9e4f-045dfe6a99b2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CE797F4-9660-42E2-AAB8-C9BE9EA06C69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33FE0B50-7580-4D53-8841-0652BC21F9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1451</Words>
  <Application>Microsoft Office PowerPoint</Application>
  <PresentationFormat>On-screen Show (4:3)</PresentationFormat>
  <Paragraphs>166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Andale Sans for VST</vt:lpstr>
      <vt:lpstr>Arial</vt:lpstr>
      <vt:lpstr>Arial Narrow</vt:lpstr>
      <vt:lpstr>Arial Unicode MS</vt:lpstr>
      <vt:lpstr>Avenir Roman</vt:lpstr>
      <vt:lpstr>Calibri</vt:lpstr>
      <vt:lpstr>Cambria Math</vt:lpstr>
      <vt:lpstr>Symbol</vt:lpstr>
      <vt:lpstr>Thorndale for VST</vt:lpstr>
      <vt:lpstr>Wingdings</vt:lpstr>
      <vt:lpstr>Default</vt:lpstr>
      <vt:lpstr>Equation</vt:lpstr>
      <vt:lpstr>Análisis e Interpretación de Datos</vt:lpstr>
      <vt:lpstr>PowerPoint Presentation</vt:lpstr>
      <vt:lpstr>Modelo de Regression Lineal Simple</vt:lpstr>
      <vt:lpstr>PowerPoint Presentation</vt:lpstr>
      <vt:lpstr>Estimación de los Coeficientes de Regresión</vt:lpstr>
      <vt:lpstr>Bondad de Ajuste</vt:lpstr>
      <vt:lpstr>Usando la gráfica de residuos para ver la validez</vt:lpstr>
      <vt:lpstr>PowerPoint Presentation</vt:lpstr>
      <vt:lpstr>Análisis de Residuos</vt:lpstr>
      <vt:lpstr>PowerPoint Presentation</vt:lpstr>
      <vt:lpstr>PowerPoint Presentation</vt:lpstr>
      <vt:lpstr>¿Cómo crear la gráfica de Probabilidad?</vt:lpstr>
      <vt:lpstr>Coeficiente de Determinación: R Cuadrada</vt:lpstr>
      <vt:lpstr>Intervalos de Confianza de los Coeficientes</vt:lpstr>
      <vt:lpstr>Intervalos de Confianza de los Coeficientes</vt:lpstr>
      <vt:lpstr>La Prueba de Hipótesis de la Pendiente</vt:lpstr>
      <vt:lpstr>Intervalo de Confianza para el Modelo</vt:lpstr>
      <vt:lpstr>Intervalo de Confianza para el Modelo</vt:lpstr>
      <vt:lpstr>Intervalo de Confianza para el Modelo</vt:lpstr>
      <vt:lpstr>Intervalo de Confianza para el Modelo</vt:lpstr>
      <vt:lpstr>Intervalo de Confianza para una Predicción</vt:lpstr>
      <vt:lpstr>Ejemplo: Ácido Estearico y digestibilidad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asignatura</dc:title>
  <dc:creator>María Gómez Espinosa</dc:creator>
  <cp:lastModifiedBy>Raúl Valente Ramírez Velarde</cp:lastModifiedBy>
  <cp:revision>45</cp:revision>
  <dcterms:modified xsi:type="dcterms:W3CDTF">2022-01-31T06:58:57Z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SharedWithUsers">
    <vt:lpwstr>Montserrat Boix Teruel;Cristina Jiménez Hernández</vt:lpwstr>
  </property>
  <property fmtid="{D5CDD505-2E9C-101B-9397-08002B2CF9AE}" pid="3" name="SharedWithUsers">
    <vt:lpwstr>1683;#Montserrat Boix Teruel;#2148;#Cristina Jiménez Hernández</vt:lpwstr>
  </property>
</Properties>
</file>