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5"/>
  </p:sldMasterIdLst>
  <p:notesMasterIdLst>
    <p:notesMasterId r:id="rId52"/>
  </p:notesMasterIdLst>
  <p:handoutMasterIdLst>
    <p:handoutMasterId r:id="rId53"/>
  </p:handoutMasterIdLst>
  <p:sldIdLst>
    <p:sldId id="256" r:id="rId6"/>
    <p:sldId id="258" r:id="rId7"/>
    <p:sldId id="339" r:id="rId8"/>
    <p:sldId id="340" r:id="rId9"/>
    <p:sldId id="341" r:id="rId10"/>
    <p:sldId id="342" r:id="rId11"/>
    <p:sldId id="343" r:id="rId12"/>
    <p:sldId id="344" r:id="rId13"/>
    <p:sldId id="259" r:id="rId14"/>
    <p:sldId id="345" r:id="rId15"/>
    <p:sldId id="261" r:id="rId16"/>
    <p:sldId id="263" r:id="rId17"/>
    <p:sldId id="264" r:id="rId18"/>
    <p:sldId id="265" r:id="rId19"/>
    <p:sldId id="266" r:id="rId20"/>
    <p:sldId id="267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0" r:id="rId31"/>
    <p:sldId id="281" r:id="rId32"/>
    <p:sldId id="282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3" r:id="rId41"/>
    <p:sldId id="294" r:id="rId42"/>
    <p:sldId id="300" r:id="rId43"/>
    <p:sldId id="301" r:id="rId44"/>
    <p:sldId id="305" r:id="rId45"/>
    <p:sldId id="307" r:id="rId46"/>
    <p:sldId id="346" r:id="rId47"/>
    <p:sldId id="308" r:id="rId48"/>
    <p:sldId id="309" r:id="rId49"/>
    <p:sldId id="337" r:id="rId50"/>
    <p:sldId id="260" r:id="rId51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1"/>
    <p:restoredTop sz="94653"/>
  </p:normalViewPr>
  <p:slideViewPr>
    <p:cSldViewPr>
      <p:cViewPr varScale="1">
        <p:scale>
          <a:sx n="103" d="100"/>
          <a:sy n="103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13C18849-143E-45E7-9F2E-49857A7BB0D8}" type="datetimeFigureOut">
              <a:rPr lang="en-US" altLang="es-ES"/>
              <a:pPr>
                <a:defRPr/>
              </a:pPr>
              <a:t>1/31/2022</a:t>
            </a:fld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fld id="{8FBA19D8-623C-4201-850E-D4758A06BBCC}" type="slidenum">
              <a:rPr lang="en-US" altLang="es-ES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82620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1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ec726a9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ec726a9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11" name="Google Shape;311;g44ec726a9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41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unique colors (3-4)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085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051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6507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14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19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327" y="933783"/>
            <a:ext cx="8179346" cy="5544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183" b="1" i="0">
                <a:solidFill>
                  <a:srgbClr val="0061A9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981E8C-10FB-E749-B39F-6AB65B799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695" y="1857937"/>
            <a:ext cx="8179346" cy="1119858"/>
          </a:xfrm>
          <a:prstGeom prst="rect">
            <a:avLst/>
          </a:prstGeom>
        </p:spPr>
        <p:txBody>
          <a:bodyPr/>
          <a:lstStyle>
            <a:lvl1pPr marL="225985" indent="-225985">
              <a:tabLst/>
              <a:defRPr sz="1820">
                <a:solidFill>
                  <a:schemeClr val="tx1"/>
                </a:solidFill>
              </a:defRPr>
            </a:lvl1pPr>
            <a:lvl2pPr marL="428865" indent="-220931">
              <a:buFont typeface="System Font Regular"/>
              <a:buChar char="⁃"/>
              <a:tabLst/>
              <a:defRPr sz="1637">
                <a:solidFill>
                  <a:schemeClr val="tx1"/>
                </a:solidFill>
              </a:defRPr>
            </a:lvl2pPr>
            <a:lvl3pPr marL="647630" indent="-231761">
              <a:buFont typeface=".Lucida Grande UI Regular"/>
              <a:buChar char="▪"/>
              <a:tabLst/>
              <a:defRPr sz="1455">
                <a:solidFill>
                  <a:schemeClr val="tx1"/>
                </a:solidFill>
              </a:defRPr>
            </a:lvl3pPr>
            <a:lvl4pPr marL="850510" indent="-226706">
              <a:buFont typeface="System Font Regular"/>
              <a:buChar char="▸"/>
              <a:tabLst/>
              <a:defRPr sz="1274">
                <a:solidFill>
                  <a:schemeClr val="tx1"/>
                </a:solidFill>
              </a:defRPr>
            </a:lvl4pPr>
            <a:lvl5pPr marL="1014404" indent="-182665">
              <a:buFont typeface="System Font Regular"/>
              <a:buChar char="◦"/>
              <a:tabLst/>
              <a:defRPr sz="1091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47BB109-F0B4-F149-968F-B010301F8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005" y="6189999"/>
            <a:ext cx="499028" cy="31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5">
                <a:solidFill>
                  <a:srgbClr val="0061A9"/>
                </a:solidFill>
              </a:defRPr>
            </a:lvl1pPr>
          </a:lstStyle>
          <a:p>
            <a:pPr defTabSz="415869"/>
            <a:fld id="{302B905A-F2CD-6442-8D74-CA20C6871A9A}" type="slidenum">
              <a:rPr lang="es-ES_tradnl" smtClean="0"/>
              <a:pPr defTabSz="415869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4285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939" y="257556"/>
            <a:ext cx="4778121" cy="135421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432482"/>
            <a:ext cx="7772870" cy="1477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6393588" y="6356353"/>
            <a:ext cx="1418578" cy="5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751" y="6356352"/>
            <a:ext cx="2057400" cy="276999"/>
          </a:xfrm>
        </p:spPr>
        <p:txBody>
          <a:bodyPr/>
          <a:lstStyle/>
          <a:p>
            <a:fld id="{E87A42FE-0C59-4FAA-A8EB-2E8F5B7E6FB2}" type="slidenum">
              <a:rPr lang="en-US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000000"/>
                </a:solidFill>
              </a:rPr>
              <a:pPr/>
              <a:t>‹#›</a:t>
            </a:fld>
            <a:endParaRPr lang="en-US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2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327" y="943409"/>
            <a:ext cx="8179346" cy="54486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183" b="1" i="0">
                <a:solidFill>
                  <a:srgbClr val="0061A9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C353C4-EBAE-934E-AF4F-709F50283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2327" y="1857937"/>
            <a:ext cx="3916382" cy="18466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1F74DB7-F39A-EE45-8EFF-45544DF6A8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45291" y="1857937"/>
            <a:ext cx="3916382" cy="18466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E24C3CB-2CFF-9B47-8590-C27CD687E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005" y="6189999"/>
            <a:ext cx="499028" cy="31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5">
                <a:solidFill>
                  <a:srgbClr val="0061A9"/>
                </a:solidFill>
              </a:defRPr>
            </a:lvl1pPr>
          </a:lstStyle>
          <a:p>
            <a:pPr defTabSz="415869"/>
            <a:fld id="{302B905A-F2CD-6442-8D74-CA20C6871A9A}" type="slidenum">
              <a:rPr lang="es-ES_tradnl" smtClean="0"/>
              <a:pPr defTabSz="415869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094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6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686800" cy="61436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3924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574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88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598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24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957513"/>
            <a:ext cx="8784976" cy="614362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0783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3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8685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179512" y="2957513"/>
            <a:ext cx="8784976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dirty="0" err="1">
                <a:sym typeface="Arial Narrow" panose="020B0606020202030204" pitchFamily="34" charset="0"/>
              </a:rPr>
              <a:t>Click</a:t>
            </a:r>
            <a:r>
              <a:rPr lang="es-ES_tradnl" altLang="es-ES" dirty="0">
                <a:sym typeface="Arial Narrow" panose="020B0606020202030204" pitchFamily="34" charset="0"/>
              </a:rPr>
              <a:t> </a:t>
            </a:r>
            <a:r>
              <a:rPr lang="es-ES_tradnl" altLang="es-ES" dirty="0" err="1">
                <a:sym typeface="Arial Narrow" panose="020B0606020202030204" pitchFamily="34" charset="0"/>
              </a:rPr>
              <a:t>to</a:t>
            </a:r>
            <a:r>
              <a:rPr lang="es-ES_tradnl" altLang="es-ES" dirty="0">
                <a:sym typeface="Arial Narrow" panose="020B0606020202030204" pitchFamily="34" charset="0"/>
              </a:rPr>
              <a:t> </a:t>
            </a:r>
            <a:r>
              <a:rPr lang="es-ES_tradnl" altLang="es-ES" dirty="0" err="1">
                <a:sym typeface="Arial Narrow" panose="020B0606020202030204" pitchFamily="34" charset="0"/>
              </a:rPr>
              <a:t>edit</a:t>
            </a:r>
            <a:r>
              <a:rPr lang="es-ES_tradnl" altLang="es-ES" dirty="0">
                <a:sym typeface="Arial Narrow" panose="020B0606020202030204" pitchFamily="34" charset="0"/>
              </a:rPr>
              <a:t> Master </a:t>
            </a:r>
            <a:r>
              <a:rPr lang="es-ES_tradnl" altLang="es-ES" dirty="0" err="1">
                <a:sym typeface="Arial Narrow" panose="020B0606020202030204" pitchFamily="34" charset="0"/>
              </a:rPr>
              <a:t>title</a:t>
            </a:r>
            <a:r>
              <a:rPr lang="es-ES_tradnl" altLang="es-ES" dirty="0">
                <a:sym typeface="Arial Narrow" panose="020B0606020202030204" pitchFamily="34" charset="0"/>
              </a:rPr>
              <a:t> </a:t>
            </a:r>
            <a:r>
              <a:rPr lang="es-ES_tradnl" altLang="es-ES" dirty="0" err="1">
                <a:sym typeface="Arial Narrow" panose="020B0606020202030204" pitchFamily="34" charset="0"/>
              </a:rPr>
              <a:t>style</a:t>
            </a:r>
            <a:endParaRPr lang="es-ES_tradnl" altLang="es-ES" dirty="0">
              <a:sym typeface="Arial Narrow" panose="020B0606020202030204" pitchFamily="34" charset="0"/>
            </a:endParaRPr>
          </a:p>
        </p:txBody>
      </p:sp>
      <p:pic>
        <p:nvPicPr>
          <p:cNvPr id="1027" name="Picture 2" descr="logoblanco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2E21A23-CEDF-40BA-8061-D0E29D660A48}"/>
              </a:ext>
            </a:extLst>
          </p:cNvPr>
          <p:cNvSpPr>
            <a:spLocks/>
          </p:cNvSpPr>
          <p:nvPr userDrawn="1"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5" name="Picture 2" descr="logotipo.png">
            <a:extLst>
              <a:ext uri="{FF2B5EF4-FFF2-40B4-BE49-F238E27FC236}">
                <a16:creationId xmlns:a16="http://schemas.microsoft.com/office/drawing/2014/main" id="{28698719-2B1D-408F-8874-AC940342C0E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6" name="Picture 3" descr="claim.png">
            <a:extLst>
              <a:ext uri="{FF2B5EF4-FFF2-40B4-BE49-F238E27FC236}">
                <a16:creationId xmlns:a16="http://schemas.microsoft.com/office/drawing/2014/main" id="{46D01814-7A43-41F4-961D-8D8A67F41A4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6.xml"/><Relationship Id="rId21" Type="http://schemas.openxmlformats.org/officeDocument/2006/relationships/image" Target="../media/image12.png"/><Relationship Id="rId7" Type="http://schemas.openxmlformats.org/officeDocument/2006/relationships/tags" Target="../tags/tag10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8.png"/><Relationship Id="rId2" Type="http://schemas.openxmlformats.org/officeDocument/2006/relationships/tags" Target="../tags/tag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8.xml"/><Relationship Id="rId15" Type="http://schemas.openxmlformats.org/officeDocument/2006/relationships/image" Target="../media/image16.png"/><Relationship Id="rId10" Type="http://schemas.openxmlformats.org/officeDocument/2006/relationships/tags" Target="../tags/tag13.xml"/><Relationship Id="rId19" Type="http://schemas.openxmlformats.org/officeDocument/2006/relationships/image" Target="../media/image20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5.png"/><Relationship Id="rId2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5123" name="Picture 2" descr="logoti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4" name="Picture 3" descr="clai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Análisis e Interpretación de Datos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7"/>
          <p:cNvSpPr>
            <a:spLocks/>
          </p:cNvSpPr>
          <p:nvPr/>
        </p:nvSpPr>
        <p:spPr bwMode="auto">
          <a:xfrm>
            <a:off x="-381000" y="4610100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>
                <a:solidFill>
                  <a:srgbClr val="000000"/>
                </a:solidFill>
                <a:sym typeface="Arial Narrow" panose="020B0606020202030204" pitchFamily="34" charset="0"/>
              </a:rPr>
              <a:t>Tema 10: Análisis </a:t>
            </a: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de Componentes Principales</a:t>
            </a:r>
          </a:p>
        </p:txBody>
      </p:sp>
      <p:sp>
        <p:nvSpPr>
          <p:cNvPr id="5127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Dr. Raúl V. Ramírez Velarde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07769C6-EC80-452B-90BA-64FA80A38D8D}"/>
              </a:ext>
            </a:extLst>
          </p:cNvPr>
          <p:cNvSpPr/>
          <p:nvPr/>
        </p:nvSpPr>
        <p:spPr>
          <a:xfrm>
            <a:off x="2555776" y="1495425"/>
            <a:ext cx="2957512" cy="234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0761" y="327659"/>
            <a:ext cx="2023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5" dirty="0"/>
              <a:t>j</a:t>
            </a:r>
            <a:r>
              <a:rPr dirty="0"/>
              <a:t>e</a:t>
            </a:r>
            <a:r>
              <a:rPr spc="-5" dirty="0"/>
              <a:t>m</a:t>
            </a:r>
            <a:r>
              <a:rPr dirty="0"/>
              <a:t>p</a:t>
            </a:r>
            <a:r>
              <a:rPr spc="5" dirty="0"/>
              <a:t>lo</a:t>
            </a:r>
            <a:r>
              <a:rPr dirty="0"/>
              <a:t>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9148" y="1738251"/>
          <a:ext cx="5477509" cy="3324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Andrés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Carlos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583" y="257556"/>
            <a:ext cx="3863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Nubes </a:t>
            </a:r>
            <a:r>
              <a:rPr dirty="0"/>
              <a:t>de</a:t>
            </a:r>
            <a:r>
              <a:rPr spc="-70" dirty="0"/>
              <a:t> </a:t>
            </a:r>
            <a:r>
              <a:rPr spc="-15" dirty="0"/>
              <a:t>Puntos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7012" y="1854200"/>
          <a:ext cx="4953000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8159" y="1255775"/>
            <a:ext cx="1530096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4311" y="1255775"/>
            <a:ext cx="384048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6232" y="1255775"/>
            <a:ext cx="822959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0" y="1307084"/>
            <a:ext cx="187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INDIVIDUOS 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536" y="2813304"/>
            <a:ext cx="1395983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7527" y="2813304"/>
            <a:ext cx="387096" cy="527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2495" y="2813304"/>
            <a:ext cx="1417320" cy="527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0552" y="2864611"/>
            <a:ext cx="233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latin typeface="Calibri"/>
                <a:cs typeface="Calibri"/>
              </a:rPr>
              <a:t>VARIABLES 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COLUMNAS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95686"/>
              </p:ext>
            </p:extLst>
          </p:nvPr>
        </p:nvGraphicFramePr>
        <p:xfrm>
          <a:off x="3841082" y="2486405"/>
          <a:ext cx="762000" cy="29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55464" y="3953255"/>
            <a:ext cx="899160" cy="451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1592" y="1755648"/>
            <a:ext cx="765048" cy="460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315980D4-99D7-4002-BA16-E519DB20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80" y="1484784"/>
            <a:ext cx="8120513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815" y="747439"/>
            <a:ext cx="6651289" cy="449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97450" y="1997075"/>
          <a:ext cx="4000500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Comp5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2255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0,3231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1,7725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1,1988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0,0036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1,6387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0,1455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0,1234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6383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1,0025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0,5157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0,6289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0,5164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0,1429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46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3,1721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0,2628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0,382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0,6778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0,0625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3556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0,4889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0,8352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0,1558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0,1234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272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1,7086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1,0217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0,1271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0,0253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71120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0,0676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1,4623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0,5062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0,1179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0,0131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56210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2,0119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1,2759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0,5422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0,1978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0,0174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795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3,042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1,2549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0,4488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0,0379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0,9239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1,3694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0,0293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0,0715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0,1777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700" y="1997075"/>
          <a:ext cx="4713604" cy="279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Andrés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Carlos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75104" y="1542288"/>
            <a:ext cx="941832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7564" y="1590547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0" dirty="0">
                <a:latin typeface="Calibri"/>
                <a:cs typeface="Calibri"/>
              </a:rPr>
              <a:t>D</a:t>
            </a:r>
            <a:r>
              <a:rPr sz="1800" b="1" i="1" spc="-150" dirty="0">
                <a:latin typeface="Calibri"/>
                <a:cs typeface="Calibri"/>
              </a:rPr>
              <a:t>A</a:t>
            </a:r>
            <a:r>
              <a:rPr sz="1800" b="1" i="1" spc="-40" dirty="0">
                <a:latin typeface="Calibri"/>
                <a:cs typeface="Calibri"/>
              </a:rPr>
              <a:t>T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6752" y="1542288"/>
            <a:ext cx="1801368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0927" y="1590547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Calibri"/>
                <a:cs typeface="Calibri"/>
              </a:rPr>
              <a:t>C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M</a:t>
            </a:r>
            <a:r>
              <a:rPr sz="1800" b="1" i="1" spc="5" dirty="0">
                <a:latin typeface="Calibri"/>
                <a:cs typeface="Calibri"/>
              </a:rPr>
              <a:t>P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E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T</a:t>
            </a:r>
            <a:r>
              <a:rPr sz="1800" b="1" i="1" spc="-25" dirty="0">
                <a:latin typeface="Calibri"/>
                <a:cs typeface="Calibri"/>
              </a:rPr>
              <a:t>E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97450" y="1997075"/>
          <a:ext cx="4000500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2255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0,3231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1,7725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1,6387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6383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1,0025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0,5157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46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3,1721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0,2628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3556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0,4889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272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1,7086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1,0217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71120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0,0676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1,4623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56210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2,0119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1,2759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795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3,042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1,2549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0,9239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1,3694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700" y="1997075"/>
          <a:ext cx="4713604" cy="279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Andrés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Carlos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75104" y="1542288"/>
            <a:ext cx="941832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7564" y="1590547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0" dirty="0">
                <a:latin typeface="Calibri"/>
                <a:cs typeface="Calibri"/>
              </a:rPr>
              <a:t>D</a:t>
            </a:r>
            <a:r>
              <a:rPr sz="1800" b="1" i="1" spc="-150" dirty="0">
                <a:latin typeface="Calibri"/>
                <a:cs typeface="Calibri"/>
              </a:rPr>
              <a:t>A</a:t>
            </a:r>
            <a:r>
              <a:rPr sz="1800" b="1" i="1" spc="-40" dirty="0">
                <a:latin typeface="Calibri"/>
                <a:cs typeface="Calibri"/>
              </a:rPr>
              <a:t>T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6752" y="1542288"/>
            <a:ext cx="1801368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0927" y="1590547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Calibri"/>
                <a:cs typeface="Calibri"/>
              </a:rPr>
              <a:t>C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M</a:t>
            </a:r>
            <a:r>
              <a:rPr sz="1800" b="1" i="1" spc="5" dirty="0">
                <a:latin typeface="Calibri"/>
                <a:cs typeface="Calibri"/>
              </a:rPr>
              <a:t>P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E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T</a:t>
            </a:r>
            <a:r>
              <a:rPr sz="1800" b="1" i="1" spc="-25" dirty="0">
                <a:latin typeface="Calibri"/>
                <a:cs typeface="Calibri"/>
              </a:rPr>
              <a:t>E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343" y="257556"/>
            <a:ext cx="33896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Plano</a:t>
            </a:r>
            <a:r>
              <a:rPr spc="-75" dirty="0"/>
              <a:t> </a:t>
            </a:r>
            <a:r>
              <a:rPr dirty="0"/>
              <a:t>Principal</a:t>
            </a:r>
          </a:p>
        </p:txBody>
      </p:sp>
      <p:sp>
        <p:nvSpPr>
          <p:cNvPr id="3" name="object 3"/>
          <p:cNvSpPr/>
          <p:nvPr/>
        </p:nvSpPr>
        <p:spPr>
          <a:xfrm>
            <a:off x="4365016" y="836712"/>
            <a:ext cx="4500562" cy="4625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138" y="1665988"/>
          <a:ext cx="4000500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Comp2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0,3231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1,7725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1,6387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1,0025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0,5157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3,1721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0,2628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Andres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0,4889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1,7086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1,0217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Carlos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0,0676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1,4623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2,0119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1,2759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3,042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1,2549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0,9239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1,3694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31391" y="1210055"/>
            <a:ext cx="1801368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4614" y="1261364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Calibri"/>
                <a:cs typeface="Calibri"/>
              </a:rPr>
              <a:t>C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M</a:t>
            </a:r>
            <a:r>
              <a:rPr sz="1800" b="1" i="1" spc="5" dirty="0">
                <a:latin typeface="Calibri"/>
                <a:cs typeface="Calibri"/>
              </a:rPr>
              <a:t>P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E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T</a:t>
            </a:r>
            <a:r>
              <a:rPr sz="1800" b="1" i="1" spc="-25" dirty="0">
                <a:latin typeface="Calibri"/>
                <a:cs typeface="Calibri"/>
              </a:rPr>
              <a:t>E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720" algn="l"/>
                <a:tab pos="4757420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</a:t>
            </a:r>
            <a:r>
              <a:rPr sz="4000" spc="-5" dirty="0">
                <a:solidFill>
                  <a:srgbClr val="000000"/>
                </a:solidFill>
              </a:rPr>
              <a:t>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1546" y="2599275"/>
            <a:ext cx="1729700" cy="1621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382" y="2404252"/>
            <a:ext cx="4549407" cy="2955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085" algn="l"/>
                <a:tab pos="4756785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2491" y="2353601"/>
            <a:ext cx="4003178" cy="260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085" algn="l"/>
                <a:tab pos="4756785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88" y="719521"/>
            <a:ext cx="8584733" cy="212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6442" y="3466246"/>
            <a:ext cx="8415176" cy="904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625" y="3365581"/>
            <a:ext cx="8794750" cy="1009650"/>
          </a:xfrm>
          <a:custGeom>
            <a:avLst/>
            <a:gdLst/>
            <a:ahLst/>
            <a:cxnLst/>
            <a:rect l="l" t="t" r="r" b="b"/>
            <a:pathLst>
              <a:path w="8794750" h="1009650">
                <a:moveTo>
                  <a:pt x="0" y="0"/>
                </a:moveTo>
                <a:lnTo>
                  <a:pt x="8794750" y="0"/>
                </a:lnTo>
                <a:lnTo>
                  <a:pt x="8794750" y="1009650"/>
                </a:lnTo>
                <a:lnTo>
                  <a:pt x="0" y="1009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1871" y="2373234"/>
            <a:ext cx="4876259" cy="316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720" algn="l"/>
                <a:tab pos="4757420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</a:t>
            </a:r>
            <a:r>
              <a:rPr sz="4000" spc="-5" dirty="0">
                <a:solidFill>
                  <a:srgbClr val="000000"/>
                </a:solidFill>
              </a:rPr>
              <a:t>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5957" y="2366593"/>
            <a:ext cx="4326323" cy="312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720" algn="l"/>
                <a:tab pos="4757420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</a:t>
            </a:r>
            <a:r>
              <a:rPr sz="4000" spc="-5" dirty="0">
                <a:solidFill>
                  <a:srgbClr val="000000"/>
                </a:solidFill>
              </a:rPr>
              <a:t>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3699" y="2405609"/>
            <a:ext cx="4491557" cy="3130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720" algn="l"/>
                <a:tab pos="4757420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</a:t>
            </a:r>
            <a:r>
              <a:rPr sz="4000" spc="-5" dirty="0">
                <a:solidFill>
                  <a:srgbClr val="000000"/>
                </a:solidFill>
              </a:rPr>
              <a:t>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635" y="2238027"/>
            <a:ext cx="4620932" cy="3221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720" algn="l"/>
                <a:tab pos="4757420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</a:t>
            </a:r>
            <a:r>
              <a:rPr sz="4000" spc="-5" dirty="0">
                <a:solidFill>
                  <a:srgbClr val="000000"/>
                </a:solidFill>
              </a:rPr>
              <a:t>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9806" y="2245073"/>
            <a:ext cx="4328198" cy="3395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751" y="3047"/>
            <a:ext cx="2453640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3137" y="113283"/>
            <a:ext cx="71774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839720" algn="l"/>
                <a:tab pos="4757420" algn="l"/>
              </a:tabLst>
            </a:pPr>
            <a:r>
              <a:rPr sz="4000" b="1" i="1" spc="-10" dirty="0">
                <a:solidFill>
                  <a:srgbClr val="000000"/>
                </a:solidFill>
                <a:latin typeface="Calibri"/>
                <a:cs typeface="Calibri"/>
              </a:rPr>
              <a:t>Objetivo</a:t>
            </a:r>
            <a:r>
              <a:rPr sz="4000" spc="-10" dirty="0">
                <a:solidFill>
                  <a:srgbClr val="000000"/>
                </a:solidFill>
              </a:rPr>
              <a:t>: </a:t>
            </a:r>
            <a:r>
              <a:rPr sz="4000" spc="-20" dirty="0">
                <a:solidFill>
                  <a:srgbClr val="000000"/>
                </a:solidFill>
              </a:rPr>
              <a:t>Encontrar </a:t>
            </a:r>
            <a:r>
              <a:rPr sz="4000" spc="-5" dirty="0">
                <a:solidFill>
                  <a:srgbClr val="000000"/>
                </a:solidFill>
              </a:rPr>
              <a:t>el </a:t>
            </a:r>
            <a:r>
              <a:rPr sz="4000" dirty="0">
                <a:solidFill>
                  <a:srgbClr val="000000"/>
                </a:solidFill>
              </a:rPr>
              <a:t>mejor </a:t>
            </a:r>
            <a:r>
              <a:rPr sz="4000" spc="-10" dirty="0">
                <a:solidFill>
                  <a:srgbClr val="000000"/>
                </a:solidFill>
              </a:rPr>
              <a:t>plano  </a:t>
            </a:r>
            <a:r>
              <a:rPr sz="4000" spc="-5" dirty="0">
                <a:solidFill>
                  <a:srgbClr val="000000"/>
                </a:solidFill>
              </a:rPr>
              <a:t>(subespacio)	</a:t>
            </a:r>
            <a:r>
              <a:rPr sz="4000" spc="-25" dirty="0">
                <a:solidFill>
                  <a:srgbClr val="000000"/>
                </a:solidFill>
              </a:rPr>
              <a:t>para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ver	</a:t>
            </a:r>
            <a:r>
              <a:rPr sz="4000" spc="-5" dirty="0">
                <a:solidFill>
                  <a:srgbClr val="000000"/>
                </a:solidFill>
              </a:rPr>
              <a:t>la nube de  </a:t>
            </a:r>
            <a:r>
              <a:rPr sz="4000" spc="-15" dirty="0">
                <a:solidFill>
                  <a:srgbClr val="000000"/>
                </a:solidFill>
              </a:rPr>
              <a:t>puntos.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251" y="925341"/>
            <a:ext cx="6930729" cy="4414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97450" y="1697521"/>
          <a:ext cx="4000500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Comp5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2255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0,3231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1,7725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1,1988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0,0036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95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1,6387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0,1455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0,1234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6383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1,0025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0,5157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0,6289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0,5164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0,1429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462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3,1721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0,2628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0,382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0,6778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0,0625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35560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0,4889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0,8352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0,1558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0,1234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272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1,7086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1,0217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0,1271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0,0668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0,0253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7112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0,0676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1,4623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0,5062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0,1179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0,0131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56210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2,0119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1,2759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0,5422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0,1978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0,0174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795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3,042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1,2549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0,4488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0,0379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0,9239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1,3694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0,0293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0,0715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0,1777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700" y="1697521"/>
          <a:ext cx="4713604" cy="279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Andrés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Carlos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75104" y="1240536"/>
            <a:ext cx="941832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7564" y="1291844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0" dirty="0">
                <a:latin typeface="Calibri"/>
                <a:cs typeface="Calibri"/>
              </a:rPr>
              <a:t>D</a:t>
            </a:r>
            <a:r>
              <a:rPr sz="1800" b="1" i="1" spc="-150" dirty="0">
                <a:latin typeface="Calibri"/>
                <a:cs typeface="Calibri"/>
              </a:rPr>
              <a:t>A</a:t>
            </a:r>
            <a:r>
              <a:rPr sz="1800" b="1" i="1" spc="-40" dirty="0">
                <a:latin typeface="Calibri"/>
                <a:cs typeface="Calibri"/>
              </a:rPr>
              <a:t>T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6752" y="1240536"/>
            <a:ext cx="180136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0927" y="1291844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Calibri"/>
                <a:cs typeface="Calibri"/>
              </a:rPr>
              <a:t>C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M</a:t>
            </a:r>
            <a:r>
              <a:rPr sz="1800" b="1" i="1" spc="5" dirty="0">
                <a:latin typeface="Calibri"/>
                <a:cs typeface="Calibri"/>
              </a:rPr>
              <a:t>P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E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T</a:t>
            </a:r>
            <a:r>
              <a:rPr sz="1800" b="1" i="1" spc="-25" dirty="0">
                <a:latin typeface="Calibri"/>
                <a:cs typeface="Calibri"/>
              </a:rPr>
              <a:t>E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97450" y="1571392"/>
          <a:ext cx="4000500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2255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0,3231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1,1988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0,1455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6383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1,0025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0,6289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462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3,1721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0,382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35560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0,4889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0,8352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272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1,7086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0,1271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71120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0,0676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0,5062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56210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2,0119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0,5422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07950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3,042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0,4488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0,9239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0,0293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700" y="1571392"/>
          <a:ext cx="4713604" cy="279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Andrés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Carlos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3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75104" y="1115567"/>
            <a:ext cx="941832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7564" y="1166876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0" dirty="0">
                <a:latin typeface="Calibri"/>
                <a:cs typeface="Calibri"/>
              </a:rPr>
              <a:t>D</a:t>
            </a:r>
            <a:r>
              <a:rPr sz="1800" b="1" i="1" spc="-150" dirty="0">
                <a:latin typeface="Calibri"/>
                <a:cs typeface="Calibri"/>
              </a:rPr>
              <a:t>A</a:t>
            </a:r>
            <a:r>
              <a:rPr sz="1800" b="1" i="1" spc="-40" dirty="0">
                <a:latin typeface="Calibri"/>
                <a:cs typeface="Calibri"/>
              </a:rPr>
              <a:t>T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6752" y="1115567"/>
            <a:ext cx="1801368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50927" y="1166876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Calibri"/>
                <a:cs typeface="Calibri"/>
              </a:rPr>
              <a:t>C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M</a:t>
            </a:r>
            <a:r>
              <a:rPr sz="1800" b="1" i="1" spc="5" dirty="0">
                <a:latin typeface="Calibri"/>
                <a:cs typeface="Calibri"/>
              </a:rPr>
              <a:t>P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E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T</a:t>
            </a:r>
            <a:r>
              <a:rPr sz="1800" b="1" i="1" spc="-25" dirty="0">
                <a:latin typeface="Calibri"/>
                <a:cs typeface="Calibri"/>
              </a:rPr>
              <a:t>E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6139" y="1177475"/>
            <a:ext cx="4257675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8152" y="1602925"/>
          <a:ext cx="4000500" cy="2787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Comp1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mp3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2255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0,3231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1,1988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83820" algn="r">
                        <a:lnSpc>
                          <a:spcPts val="1895"/>
                        </a:lnSpc>
                      </a:pPr>
                      <a:r>
                        <a:rPr sz="1600" spc="-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0,6654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0,1455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6383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1,0025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0,6289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462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3,1721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0,382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35560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0,4889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0,8352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72720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1,7086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0,1271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71120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0,0676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0,5062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156210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2,0119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0,5422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9969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3,042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0,4488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82550" algn="r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0,9239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0,0293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99032" y="1146047"/>
            <a:ext cx="180136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1630" y="1197355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latin typeface="Calibri"/>
                <a:cs typeface="Calibri"/>
              </a:rPr>
              <a:t>C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dirty="0">
                <a:latin typeface="Calibri"/>
                <a:cs typeface="Calibri"/>
              </a:rPr>
              <a:t>M</a:t>
            </a:r>
            <a:r>
              <a:rPr sz="1800" b="1" i="1" spc="5" dirty="0">
                <a:latin typeface="Calibri"/>
                <a:cs typeface="Calibri"/>
              </a:rPr>
              <a:t>P</a:t>
            </a:r>
            <a:r>
              <a:rPr sz="1800" b="1" i="1" spc="-5" dirty="0">
                <a:latin typeface="Calibri"/>
                <a:cs typeface="Calibri"/>
              </a:rPr>
              <a:t>O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E</a:t>
            </a:r>
            <a:r>
              <a:rPr sz="1800" b="1" i="1" spc="5" dirty="0">
                <a:latin typeface="Calibri"/>
                <a:cs typeface="Calibri"/>
              </a:rPr>
              <a:t>N</a:t>
            </a:r>
            <a:r>
              <a:rPr sz="1800" b="1" i="1" spc="-5" dirty="0">
                <a:latin typeface="Calibri"/>
                <a:cs typeface="Calibri"/>
              </a:rPr>
              <a:t>T</a:t>
            </a:r>
            <a:r>
              <a:rPr sz="1800" b="1" i="1" spc="-25" dirty="0">
                <a:latin typeface="Calibri"/>
                <a:cs typeface="Calibri"/>
              </a:rPr>
              <a:t>E</a:t>
            </a:r>
            <a:r>
              <a:rPr sz="1800" b="1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79" y="69595"/>
            <a:ext cx="7042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Análisis de </a:t>
            </a:r>
            <a:r>
              <a:rPr sz="3600" spc="-20" dirty="0"/>
              <a:t>clústeres </a:t>
            </a:r>
            <a:r>
              <a:rPr sz="3600" dirty="0"/>
              <a:t>o</a:t>
            </a:r>
            <a:r>
              <a:rPr sz="3600" spc="10" dirty="0"/>
              <a:t> </a:t>
            </a:r>
            <a:r>
              <a:rPr sz="3600" spc="-15" dirty="0"/>
              <a:t>conglomerados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000250" y="796147"/>
            <a:ext cx="5143500" cy="528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2026352"/>
            <a:ext cx="1428750" cy="929005"/>
          </a:xfrm>
          <a:custGeom>
            <a:avLst/>
            <a:gdLst/>
            <a:ahLst/>
            <a:cxnLst/>
            <a:rect l="l" t="t" r="r" b="b"/>
            <a:pathLst>
              <a:path w="1428750" h="929005">
                <a:moveTo>
                  <a:pt x="0" y="154784"/>
                </a:moveTo>
                <a:lnTo>
                  <a:pt x="7891" y="105860"/>
                </a:lnTo>
                <a:lnTo>
                  <a:pt x="29864" y="63370"/>
                </a:lnTo>
                <a:lnTo>
                  <a:pt x="63370" y="29864"/>
                </a:lnTo>
                <a:lnTo>
                  <a:pt x="105860" y="7891"/>
                </a:lnTo>
                <a:lnTo>
                  <a:pt x="154784" y="0"/>
                </a:lnTo>
                <a:lnTo>
                  <a:pt x="1273966" y="0"/>
                </a:lnTo>
                <a:lnTo>
                  <a:pt x="1322889" y="7891"/>
                </a:lnTo>
                <a:lnTo>
                  <a:pt x="1365379" y="29864"/>
                </a:lnTo>
                <a:lnTo>
                  <a:pt x="1398885" y="63370"/>
                </a:lnTo>
                <a:lnTo>
                  <a:pt x="1420859" y="105860"/>
                </a:lnTo>
                <a:lnTo>
                  <a:pt x="1428750" y="154784"/>
                </a:lnTo>
                <a:lnTo>
                  <a:pt x="1428750" y="773902"/>
                </a:lnTo>
                <a:lnTo>
                  <a:pt x="1420859" y="822826"/>
                </a:lnTo>
                <a:lnTo>
                  <a:pt x="1398885" y="865316"/>
                </a:lnTo>
                <a:lnTo>
                  <a:pt x="1365379" y="898822"/>
                </a:lnTo>
                <a:lnTo>
                  <a:pt x="1322889" y="920795"/>
                </a:lnTo>
                <a:lnTo>
                  <a:pt x="1273966" y="928687"/>
                </a:lnTo>
                <a:lnTo>
                  <a:pt x="154784" y="928687"/>
                </a:lnTo>
                <a:lnTo>
                  <a:pt x="105860" y="920795"/>
                </a:lnTo>
                <a:lnTo>
                  <a:pt x="63370" y="898822"/>
                </a:lnTo>
                <a:lnTo>
                  <a:pt x="29864" y="865316"/>
                </a:lnTo>
                <a:lnTo>
                  <a:pt x="7891" y="822826"/>
                </a:lnTo>
                <a:lnTo>
                  <a:pt x="0" y="773902"/>
                </a:lnTo>
                <a:lnTo>
                  <a:pt x="0" y="15478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4937" y="3525558"/>
            <a:ext cx="1428750" cy="1071880"/>
          </a:xfrm>
          <a:custGeom>
            <a:avLst/>
            <a:gdLst/>
            <a:ahLst/>
            <a:cxnLst/>
            <a:rect l="l" t="t" r="r" b="b"/>
            <a:pathLst>
              <a:path w="1428750" h="1071879">
                <a:moveTo>
                  <a:pt x="0" y="178597"/>
                </a:moveTo>
                <a:lnTo>
                  <a:pt x="6379" y="131118"/>
                </a:lnTo>
                <a:lnTo>
                  <a:pt x="24383" y="88455"/>
                </a:lnTo>
                <a:lnTo>
                  <a:pt x="52309" y="52309"/>
                </a:lnTo>
                <a:lnTo>
                  <a:pt x="88455" y="24383"/>
                </a:lnTo>
                <a:lnTo>
                  <a:pt x="131118" y="6379"/>
                </a:lnTo>
                <a:lnTo>
                  <a:pt x="178596" y="0"/>
                </a:lnTo>
                <a:lnTo>
                  <a:pt x="1250153" y="0"/>
                </a:lnTo>
                <a:lnTo>
                  <a:pt x="1297631" y="6379"/>
                </a:lnTo>
                <a:lnTo>
                  <a:pt x="1340294" y="24383"/>
                </a:lnTo>
                <a:lnTo>
                  <a:pt x="1376440" y="52309"/>
                </a:lnTo>
                <a:lnTo>
                  <a:pt x="1404366" y="88455"/>
                </a:lnTo>
                <a:lnTo>
                  <a:pt x="1422370" y="131118"/>
                </a:lnTo>
                <a:lnTo>
                  <a:pt x="1428750" y="178597"/>
                </a:lnTo>
                <a:lnTo>
                  <a:pt x="1428750" y="892964"/>
                </a:lnTo>
                <a:lnTo>
                  <a:pt x="1422370" y="940443"/>
                </a:lnTo>
                <a:lnTo>
                  <a:pt x="1404366" y="983106"/>
                </a:lnTo>
                <a:lnTo>
                  <a:pt x="1376440" y="1019252"/>
                </a:lnTo>
                <a:lnTo>
                  <a:pt x="1340294" y="1047178"/>
                </a:lnTo>
                <a:lnTo>
                  <a:pt x="1297631" y="1065182"/>
                </a:lnTo>
                <a:lnTo>
                  <a:pt x="1250153" y="1071562"/>
                </a:lnTo>
                <a:lnTo>
                  <a:pt x="178596" y="1071562"/>
                </a:lnTo>
                <a:lnTo>
                  <a:pt x="131118" y="1065182"/>
                </a:lnTo>
                <a:lnTo>
                  <a:pt x="88455" y="1047178"/>
                </a:lnTo>
                <a:lnTo>
                  <a:pt x="52309" y="1019252"/>
                </a:lnTo>
                <a:lnTo>
                  <a:pt x="24383" y="983106"/>
                </a:lnTo>
                <a:lnTo>
                  <a:pt x="6379" y="940443"/>
                </a:lnTo>
                <a:lnTo>
                  <a:pt x="0" y="892964"/>
                </a:lnTo>
                <a:lnTo>
                  <a:pt x="0" y="178597"/>
                </a:lnTo>
                <a:close/>
              </a:path>
            </a:pathLst>
          </a:custGeom>
          <a:ln w="25400">
            <a:solidFill>
              <a:srgbClr val="6325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0" y="3415196"/>
            <a:ext cx="714375" cy="929005"/>
          </a:xfrm>
          <a:custGeom>
            <a:avLst/>
            <a:gdLst/>
            <a:ahLst/>
            <a:cxnLst/>
            <a:rect l="l" t="t" r="r" b="b"/>
            <a:pathLst>
              <a:path w="714375" h="929004">
                <a:moveTo>
                  <a:pt x="0" y="119064"/>
                </a:moveTo>
                <a:lnTo>
                  <a:pt x="9356" y="72719"/>
                </a:lnTo>
                <a:lnTo>
                  <a:pt x="34873" y="34873"/>
                </a:lnTo>
                <a:lnTo>
                  <a:pt x="72719" y="9356"/>
                </a:lnTo>
                <a:lnTo>
                  <a:pt x="119064" y="0"/>
                </a:lnTo>
                <a:lnTo>
                  <a:pt x="595310" y="0"/>
                </a:lnTo>
                <a:lnTo>
                  <a:pt x="641655" y="9356"/>
                </a:lnTo>
                <a:lnTo>
                  <a:pt x="679501" y="34873"/>
                </a:lnTo>
                <a:lnTo>
                  <a:pt x="705018" y="72719"/>
                </a:lnTo>
                <a:lnTo>
                  <a:pt x="714375" y="119064"/>
                </a:lnTo>
                <a:lnTo>
                  <a:pt x="714375" y="809623"/>
                </a:lnTo>
                <a:lnTo>
                  <a:pt x="705018" y="855968"/>
                </a:lnTo>
                <a:lnTo>
                  <a:pt x="679501" y="893814"/>
                </a:lnTo>
                <a:lnTo>
                  <a:pt x="641655" y="919331"/>
                </a:lnTo>
                <a:lnTo>
                  <a:pt x="595310" y="928688"/>
                </a:lnTo>
                <a:lnTo>
                  <a:pt x="119064" y="928688"/>
                </a:lnTo>
                <a:lnTo>
                  <a:pt x="72719" y="919331"/>
                </a:lnTo>
                <a:lnTo>
                  <a:pt x="34873" y="893814"/>
                </a:lnTo>
                <a:lnTo>
                  <a:pt x="9356" y="855968"/>
                </a:lnTo>
                <a:lnTo>
                  <a:pt x="0" y="809623"/>
                </a:lnTo>
                <a:lnTo>
                  <a:pt x="0" y="119064"/>
                </a:lnTo>
                <a:close/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Análisis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Componentes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Principales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86983" y="2250703"/>
            <a:ext cx="7878057" cy="3015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100" dirty="0"/>
              <a:t>La forma </a:t>
            </a:r>
            <a:r>
              <a:rPr lang="en-US" sz="2100" dirty="0" err="1"/>
              <a:t>más</a:t>
            </a:r>
            <a:r>
              <a:rPr lang="en-US" sz="2100" dirty="0"/>
              <a:t> </a:t>
            </a:r>
            <a:r>
              <a:rPr lang="en-US" sz="2100" dirty="0" err="1"/>
              <a:t>común</a:t>
            </a:r>
            <a:r>
              <a:rPr lang="en-US" sz="2100" dirty="0"/>
              <a:t> de </a:t>
            </a:r>
            <a:r>
              <a:rPr lang="en-US" sz="2100" dirty="0" err="1"/>
              <a:t>análisis</a:t>
            </a:r>
            <a:r>
              <a:rPr lang="en-US" sz="2100" dirty="0"/>
              <a:t> factorial</a:t>
            </a:r>
          </a:p>
          <a:p>
            <a:pPr>
              <a:defRPr/>
            </a:pPr>
            <a:r>
              <a:rPr lang="en-US" sz="2100" dirty="0"/>
              <a:t>Las </a:t>
            </a:r>
            <a:r>
              <a:rPr lang="en-US" sz="2100" dirty="0" err="1"/>
              <a:t>nuevas</a:t>
            </a:r>
            <a:r>
              <a:rPr lang="en-US" sz="2100" dirty="0"/>
              <a:t> </a:t>
            </a:r>
            <a:r>
              <a:rPr lang="en-US" sz="2100" dirty="0" err="1"/>
              <a:t>dimensiones</a:t>
            </a:r>
            <a:r>
              <a:rPr lang="en-US" sz="2100" dirty="0"/>
              <a:t> o variables son:</a:t>
            </a:r>
          </a:p>
          <a:p>
            <a:pPr lvl="1">
              <a:defRPr/>
            </a:pPr>
            <a:r>
              <a:rPr lang="en-US" sz="1800" dirty="0" err="1"/>
              <a:t>Combinaciones</a:t>
            </a:r>
            <a:r>
              <a:rPr lang="en-US" sz="1800" dirty="0"/>
              <a:t> </a:t>
            </a:r>
            <a:r>
              <a:rPr lang="en-US" sz="1800" dirty="0" err="1"/>
              <a:t>lineales</a:t>
            </a:r>
            <a:r>
              <a:rPr lang="en-US" sz="1800" dirty="0"/>
              <a:t> de las </a:t>
            </a:r>
            <a:r>
              <a:rPr lang="en-US" sz="1800" dirty="0" err="1"/>
              <a:t>originales</a:t>
            </a:r>
            <a:endParaRPr lang="en-US" sz="1800" dirty="0"/>
          </a:p>
          <a:p>
            <a:pPr lvl="1">
              <a:defRPr/>
            </a:pPr>
            <a:r>
              <a:rPr lang="en-US" sz="1800" dirty="0"/>
              <a:t>Son </a:t>
            </a:r>
            <a:r>
              <a:rPr lang="en-US" sz="1800" dirty="0" err="1"/>
              <a:t>ortogonales</a:t>
            </a:r>
            <a:r>
              <a:rPr lang="en-US" sz="1800" dirty="0"/>
              <a:t> (no </a:t>
            </a:r>
            <a:r>
              <a:rPr lang="en-US" sz="1800" dirty="0" err="1"/>
              <a:t>están</a:t>
            </a:r>
            <a:r>
              <a:rPr lang="en-US" sz="1800" dirty="0"/>
              <a:t> </a:t>
            </a:r>
            <a:r>
              <a:rPr lang="en-US" sz="1800" dirty="0" err="1"/>
              <a:t>correlacionadas</a:t>
            </a:r>
            <a:r>
              <a:rPr lang="en-US" sz="1800" dirty="0"/>
              <a:t> entre </a:t>
            </a:r>
            <a:r>
              <a:rPr lang="en-US" sz="1800" dirty="0" err="1"/>
              <a:t>sí</a:t>
            </a:r>
            <a:r>
              <a:rPr lang="en-US" sz="1800" dirty="0"/>
              <a:t>)</a:t>
            </a:r>
            <a:endParaRPr lang="en-US" sz="1500" dirty="0"/>
          </a:p>
          <a:p>
            <a:pPr lvl="1">
              <a:defRPr/>
            </a:pPr>
            <a:r>
              <a:rPr lang="en-US" sz="1800" dirty="0" err="1"/>
              <a:t>Capturan</a:t>
            </a:r>
            <a:r>
              <a:rPr lang="en-US" sz="1800" dirty="0"/>
              <a:t> la mayor </a:t>
            </a:r>
            <a:r>
              <a:rPr lang="en-US" sz="1800" dirty="0" err="1"/>
              <a:t>cantidad</a:t>
            </a:r>
            <a:r>
              <a:rPr lang="en-US" sz="1800" dirty="0"/>
              <a:t> de </a:t>
            </a:r>
            <a:r>
              <a:rPr lang="en-US" sz="1800" dirty="0" err="1"/>
              <a:t>variabilidad</a:t>
            </a:r>
            <a:r>
              <a:rPr lang="en-US" sz="1800" dirty="0"/>
              <a:t> </a:t>
            </a:r>
            <a:r>
              <a:rPr lang="en-US" sz="1800" dirty="0" err="1"/>
              <a:t>posible</a:t>
            </a:r>
            <a:endParaRPr lang="en-US" sz="1800" dirty="0"/>
          </a:p>
          <a:p>
            <a:pPr>
              <a:defRPr/>
            </a:pPr>
            <a:r>
              <a:rPr lang="en-US" sz="2100" dirty="0" err="1"/>
              <a:t>Básicamente</a:t>
            </a:r>
            <a:r>
              <a:rPr lang="en-US" sz="2100" dirty="0"/>
              <a:t>, se </a:t>
            </a:r>
            <a:r>
              <a:rPr lang="en-US" sz="2100" dirty="0" err="1"/>
              <a:t>encuentra</a:t>
            </a:r>
            <a:r>
              <a:rPr lang="en-US" sz="2100" dirty="0"/>
              <a:t> los </a:t>
            </a:r>
            <a:r>
              <a:rPr lang="en-US" sz="2100" dirty="0" err="1"/>
              <a:t>vectores</a:t>
            </a:r>
            <a:r>
              <a:rPr lang="en-US" sz="2100" dirty="0"/>
              <a:t> y </a:t>
            </a:r>
            <a:r>
              <a:rPr lang="en-US" sz="2100" dirty="0" err="1"/>
              <a:t>valores</a:t>
            </a:r>
            <a:r>
              <a:rPr lang="en-US" sz="2100" dirty="0"/>
              <a:t> </a:t>
            </a:r>
            <a:r>
              <a:rPr lang="en-US" sz="2100" dirty="0" err="1"/>
              <a:t>propios</a:t>
            </a:r>
            <a:r>
              <a:rPr lang="en-US" sz="2100" dirty="0"/>
              <a:t> de la matrix de </a:t>
            </a:r>
            <a:r>
              <a:rPr lang="en-US" sz="2100" dirty="0" err="1"/>
              <a:t>correlaciones</a:t>
            </a:r>
            <a:endParaRPr lang="en-US" sz="21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7086600" y="5603315"/>
            <a:ext cx="2057400" cy="316240"/>
          </a:xfrm>
        </p:spPr>
        <p:txBody>
          <a:bodyPr/>
          <a:lstStyle/>
          <a:p>
            <a:fld id="{E87A42FE-0C59-4FAA-A8EB-2E8F5B7E6FB2}" type="slidenum">
              <a:rPr lang="en-US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000000"/>
                </a:solidFill>
              </a:rPr>
              <a:pPr/>
              <a:t>3</a:t>
            </a:fld>
            <a:endParaRPr lang="en-US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68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794" y="327659"/>
            <a:ext cx="5839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Variables </a:t>
            </a:r>
            <a:r>
              <a:rPr spc="-5" dirty="0"/>
              <a:t>en </a:t>
            </a:r>
            <a:r>
              <a:rPr dirty="0"/>
              <a:t>las</a:t>
            </a:r>
            <a:r>
              <a:rPr spc="5" dirty="0"/>
              <a:t> </a:t>
            </a:r>
            <a:r>
              <a:rPr spc="-5" dirty="0"/>
              <a:t>columnas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9148" y="1738251"/>
          <a:ext cx="5477509" cy="3324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Lucía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Pedro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3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Andrés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Carlos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José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Sonia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2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María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583" y="257556"/>
            <a:ext cx="3863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Nubes </a:t>
            </a:r>
            <a:r>
              <a:rPr dirty="0"/>
              <a:t>de</a:t>
            </a:r>
            <a:r>
              <a:rPr spc="-70" dirty="0"/>
              <a:t> </a:t>
            </a:r>
            <a:r>
              <a:rPr spc="-15" dirty="0"/>
              <a:t>Puntos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7012" y="1854200"/>
          <a:ext cx="4953000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Luis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8159" y="1255775"/>
            <a:ext cx="1530096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4311" y="1255775"/>
            <a:ext cx="384048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6232" y="1255775"/>
            <a:ext cx="822959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240" y="1307084"/>
            <a:ext cx="187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INDIVIDUOS 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FILAS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536" y="2813304"/>
            <a:ext cx="1395983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7527" y="2813304"/>
            <a:ext cx="387096" cy="527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2495" y="2813304"/>
            <a:ext cx="1417320" cy="527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0552" y="2864611"/>
            <a:ext cx="233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latin typeface="Calibri"/>
                <a:cs typeface="Calibri"/>
              </a:rPr>
              <a:t>VARIABLES </a:t>
            </a:r>
            <a:r>
              <a:rPr sz="1800" b="1" i="1" dirty="0">
                <a:latin typeface="Calibri"/>
                <a:cs typeface="Calibri"/>
              </a:rPr>
              <a:t>-</a:t>
            </a:r>
            <a:r>
              <a:rPr sz="1800" b="1" i="1" spc="-10" dirty="0">
                <a:latin typeface="Calibri"/>
                <a:cs typeface="Calibri"/>
              </a:rPr>
              <a:t> </a:t>
            </a:r>
            <a:r>
              <a:rPr sz="1800" b="1" i="1" spc="-15" dirty="0">
                <a:latin typeface="Calibri"/>
                <a:cs typeface="Calibri"/>
              </a:rPr>
              <a:t>COLUMNAS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10374"/>
              </p:ext>
            </p:extLst>
          </p:nvPr>
        </p:nvGraphicFramePr>
        <p:xfrm>
          <a:off x="3889882" y="2420888"/>
          <a:ext cx="762000" cy="29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635"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  <a:spcBef>
                          <a:spcPts val="8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8.7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855464" y="3953255"/>
            <a:ext cx="899160" cy="451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1592" y="1755648"/>
            <a:ext cx="765048" cy="460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65031" y="2566158"/>
          <a:ext cx="6092825" cy="1468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Comp1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Comp2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Comp3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Comp4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Comp5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8957980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3452036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25797931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09146818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05882803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7227976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6483946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02384033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23587773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03068234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  <a:spcBef>
                          <a:spcPts val="4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89"/>
                        </a:lnSpc>
                        <a:spcBef>
                          <a:spcPts val="4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6108931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89"/>
                        </a:lnSpc>
                        <a:spcBef>
                          <a:spcPts val="4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7173206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89"/>
                        </a:lnSpc>
                        <a:spcBef>
                          <a:spcPts val="4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33102532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89"/>
                        </a:lnSpc>
                        <a:spcBef>
                          <a:spcPts val="4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02454152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89"/>
                        </a:lnSpc>
                        <a:spcBef>
                          <a:spcPts val="4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04561456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marL="635" algn="ctr">
                        <a:lnSpc>
                          <a:spcPts val="1795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95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5999227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95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7484701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95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23206345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95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15639747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95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03964443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EdFísica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9139265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1196373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34065108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18315368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02892890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4433" y="1241060"/>
            <a:ext cx="2367458" cy="390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433" y="531590"/>
            <a:ext cx="2367458" cy="390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59627" y="563876"/>
          <a:ext cx="6092825" cy="1468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Comp1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Comp2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8957980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3452036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7227976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6483946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algn="ctr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6108931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789"/>
                        </a:lnSpc>
                        <a:spcBef>
                          <a:spcPts val="3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7173206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marL="635" algn="ct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5999227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7484701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EdFísica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9139265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1196373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936945" y="2261839"/>
            <a:ext cx="3714749" cy="382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171" y="267715"/>
            <a:ext cx="5366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 </a:t>
            </a:r>
            <a:r>
              <a:rPr sz="3600" spc="-5" dirty="0"/>
              <a:t>el espacio de </a:t>
            </a:r>
            <a:r>
              <a:rPr sz="3600" dirty="0"/>
              <a:t>las</a:t>
            </a:r>
            <a:r>
              <a:rPr sz="3600" spc="-50" dirty="0"/>
              <a:t> </a:t>
            </a:r>
            <a:r>
              <a:rPr sz="3600" spc="-10" dirty="0"/>
              <a:t>variables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90500" y="1557337"/>
            <a:ext cx="88011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178" y="257556"/>
            <a:ext cx="5517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Círculo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10" dirty="0"/>
              <a:t>Correlaciones</a:t>
            </a:r>
          </a:p>
        </p:txBody>
      </p:sp>
      <p:sp>
        <p:nvSpPr>
          <p:cNvPr id="3" name="object 3"/>
          <p:cNvSpPr/>
          <p:nvPr/>
        </p:nvSpPr>
        <p:spPr>
          <a:xfrm>
            <a:off x="2205861" y="1196757"/>
            <a:ext cx="4526017" cy="4651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1714500"/>
            <a:ext cx="3127375" cy="3214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Ejemplo:</a:t>
            </a:r>
            <a:r>
              <a:rPr spc="-60" dirty="0"/>
              <a:t> </a:t>
            </a:r>
            <a:r>
              <a:rPr spc="-15" dirty="0"/>
              <a:t>Estudiantes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6059" rIns="0" bIns="0" rtlCol="0">
            <a:spAutoFit/>
          </a:bodyPr>
          <a:lstStyle/>
          <a:p>
            <a:pPr marL="335534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 ángulo </a:t>
            </a:r>
            <a:r>
              <a:rPr dirty="0"/>
              <a:t>de apenas </a:t>
            </a:r>
            <a:r>
              <a:rPr spc="-5" dirty="0"/>
              <a:t>1,71º  </a:t>
            </a:r>
            <a:r>
              <a:rPr spc="-15" dirty="0"/>
              <a:t>representa </a:t>
            </a:r>
            <a:r>
              <a:rPr dirty="0"/>
              <a:t>una </a:t>
            </a:r>
            <a:r>
              <a:rPr spc="-15" dirty="0"/>
              <a:t>clara </a:t>
            </a:r>
            <a:r>
              <a:rPr spc="-10" dirty="0"/>
              <a:t>correlación  </a:t>
            </a:r>
            <a:r>
              <a:rPr b="1" spc="-10" dirty="0">
                <a:latin typeface="Calibri"/>
                <a:cs typeface="Calibri"/>
              </a:rPr>
              <a:t>positiva </a:t>
            </a:r>
            <a:r>
              <a:rPr spc="-15" dirty="0"/>
              <a:t>entre </a:t>
            </a:r>
            <a:r>
              <a:rPr spc="-5" dirty="0"/>
              <a:t>las variables Español  </a:t>
            </a:r>
            <a:r>
              <a:rPr dirty="0"/>
              <a:t>e </a:t>
            </a:r>
            <a:r>
              <a:rPr spc="-10" dirty="0"/>
              <a:t>Historia, </a:t>
            </a:r>
            <a:r>
              <a:rPr dirty="0"/>
              <a:t>es </a:t>
            </a:r>
            <a:r>
              <a:rPr spc="-40" dirty="0"/>
              <a:t>decir, </a:t>
            </a:r>
            <a:r>
              <a:rPr dirty="0"/>
              <a:t>que </a:t>
            </a:r>
            <a:r>
              <a:rPr spc="-5" dirty="0"/>
              <a:t>las </a:t>
            </a:r>
            <a:r>
              <a:rPr spc="-10" dirty="0"/>
              <a:t>notas </a:t>
            </a:r>
            <a:r>
              <a:rPr dirty="0"/>
              <a:t>en  </a:t>
            </a:r>
            <a:r>
              <a:rPr spc="-15" dirty="0"/>
              <a:t>estas </a:t>
            </a:r>
            <a:r>
              <a:rPr spc="-10" dirty="0"/>
              <a:t>materias </a:t>
            </a:r>
            <a:r>
              <a:rPr spc="-5" dirty="0"/>
              <a:t>se </a:t>
            </a:r>
            <a:r>
              <a:rPr spc="-10" dirty="0"/>
              <a:t>comportan </a:t>
            </a:r>
            <a:r>
              <a:rPr dirty="0"/>
              <a:t>de  </a:t>
            </a:r>
            <a:r>
              <a:rPr spc="-10" dirty="0"/>
              <a:t>manera </a:t>
            </a:r>
            <a:r>
              <a:rPr spc="-5" dirty="0"/>
              <a:t>similar </a:t>
            </a:r>
            <a:r>
              <a:rPr dirty="0"/>
              <a:t>en </a:t>
            </a:r>
            <a:r>
              <a:rPr spc="-5" dirty="0"/>
              <a:t>los</a:t>
            </a:r>
            <a:r>
              <a:rPr spc="-35" dirty="0"/>
              <a:t> </a:t>
            </a:r>
            <a:r>
              <a:rPr spc="-10" dirty="0"/>
              <a:t>estudiantes.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5896" y="2204864"/>
            <a:ext cx="3127375" cy="3214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Ejemplo:</a:t>
            </a:r>
            <a:r>
              <a:rPr spc="-60" dirty="0"/>
              <a:t> </a:t>
            </a:r>
            <a:r>
              <a:rPr spc="-15" dirty="0"/>
              <a:t>Estudiantes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124745"/>
            <a:ext cx="82296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99"/>
              </a:lnSpc>
              <a:spcBef>
                <a:spcPts val="95"/>
              </a:spcBef>
            </a:pPr>
            <a:r>
              <a:rPr spc="-5" dirty="0"/>
              <a:t>Ángulos </a:t>
            </a:r>
            <a:r>
              <a:rPr spc="-10" dirty="0"/>
              <a:t>cercanos </a:t>
            </a:r>
            <a:r>
              <a:rPr dirty="0"/>
              <a:t>a </a:t>
            </a:r>
            <a:r>
              <a:rPr spc="-5" dirty="0"/>
              <a:t>180º, </a:t>
            </a:r>
            <a:r>
              <a:rPr spc="-10" dirty="0"/>
              <a:t>como</a:t>
            </a:r>
            <a:r>
              <a:rPr spc="-75" dirty="0"/>
              <a:t> </a:t>
            </a:r>
            <a:r>
              <a:rPr spc="-15" dirty="0"/>
              <a:t>este  </a:t>
            </a:r>
            <a:r>
              <a:rPr spc="-10" dirty="0"/>
              <a:t>caso </a:t>
            </a:r>
            <a:r>
              <a:rPr dirty="0"/>
              <a:t>de </a:t>
            </a:r>
            <a:r>
              <a:rPr spc="-5" dirty="0"/>
              <a:t>166,38º </a:t>
            </a:r>
            <a:r>
              <a:rPr spc="-15" dirty="0"/>
              <a:t>entre Matemática  </a:t>
            </a:r>
            <a:r>
              <a:rPr dirty="0"/>
              <a:t>y </a:t>
            </a:r>
            <a:r>
              <a:rPr spc="-15" dirty="0"/>
              <a:t>Ed. </a:t>
            </a:r>
            <a:r>
              <a:rPr spc="-10" dirty="0"/>
              <a:t>Física </a:t>
            </a:r>
            <a:r>
              <a:rPr spc="-5" dirty="0"/>
              <a:t>denotan </a:t>
            </a:r>
            <a:r>
              <a:rPr spc="-10" dirty="0"/>
              <a:t>correlaciones  </a:t>
            </a:r>
            <a:r>
              <a:rPr b="1" spc="-10" dirty="0">
                <a:latin typeface="Calibri"/>
                <a:cs typeface="Calibri"/>
              </a:rPr>
              <a:t>negativas</a:t>
            </a:r>
            <a:r>
              <a:rPr spc="-10" dirty="0"/>
              <a:t>. Entonces </a:t>
            </a:r>
            <a:r>
              <a:rPr dirty="0"/>
              <a:t>al </a:t>
            </a:r>
            <a:r>
              <a:rPr spc="-10" dirty="0"/>
              <a:t>crecer  </a:t>
            </a:r>
            <a:r>
              <a:rPr spc="-5" dirty="0"/>
              <a:t>variable </a:t>
            </a:r>
            <a:r>
              <a:rPr spc="-15" dirty="0"/>
              <a:t>Matemáticas, </a:t>
            </a:r>
            <a:r>
              <a:rPr spc="-5" dirty="0"/>
              <a:t>la variable  </a:t>
            </a:r>
            <a:r>
              <a:rPr spc="-10" dirty="0"/>
              <a:t>Educación Física </a:t>
            </a:r>
            <a:r>
              <a:rPr spc="-20" dirty="0"/>
              <a:t>va </a:t>
            </a:r>
            <a:r>
              <a:rPr dirty="0"/>
              <a:t>a </a:t>
            </a:r>
            <a:r>
              <a:rPr spc="-5" dirty="0"/>
              <a:t>disminuir </a:t>
            </a:r>
            <a:r>
              <a:rPr dirty="0"/>
              <a:t>y  </a:t>
            </a:r>
            <a:r>
              <a:rPr spc="-10" dirty="0"/>
              <a:t>viceversa.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8683"/>
            <a:ext cx="6027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Inercia Explicada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90.43%</a:t>
            </a:r>
          </a:p>
        </p:txBody>
      </p:sp>
      <p:sp>
        <p:nvSpPr>
          <p:cNvPr id="3" name="object 3"/>
          <p:cNvSpPr/>
          <p:nvPr/>
        </p:nvSpPr>
        <p:spPr>
          <a:xfrm>
            <a:off x="106362" y="987301"/>
            <a:ext cx="8894762" cy="4576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3302" y="5708396"/>
            <a:ext cx="383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Inercia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5" dirty="0">
                <a:latin typeface="Calibri"/>
                <a:cs typeface="Calibri"/>
              </a:rPr>
              <a:t>57.86 </a:t>
            </a:r>
            <a:r>
              <a:rPr sz="2400" b="1" dirty="0">
                <a:latin typeface="Calibri"/>
                <a:cs typeface="Calibri"/>
              </a:rPr>
              <a:t>+ </a:t>
            </a:r>
            <a:r>
              <a:rPr sz="2400" b="1" spc="-5" dirty="0">
                <a:latin typeface="Calibri"/>
                <a:cs typeface="Calibri"/>
              </a:rPr>
              <a:t>32.57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90.43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6500" y="5202114"/>
            <a:ext cx="1285875" cy="285750"/>
          </a:xfrm>
          <a:custGeom>
            <a:avLst/>
            <a:gdLst/>
            <a:ahLst/>
            <a:cxnLst/>
            <a:rect l="l" t="t" r="r" b="b"/>
            <a:pathLst>
              <a:path w="1285875" h="285750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1238250" y="0"/>
                </a:lnTo>
                <a:lnTo>
                  <a:pt x="1256787" y="3742"/>
                </a:lnTo>
                <a:lnTo>
                  <a:pt x="1271925" y="13949"/>
                </a:lnTo>
                <a:lnTo>
                  <a:pt x="1282132" y="29087"/>
                </a:lnTo>
                <a:lnTo>
                  <a:pt x="1285875" y="47625"/>
                </a:lnTo>
                <a:lnTo>
                  <a:pt x="1285875" y="238124"/>
                </a:lnTo>
                <a:lnTo>
                  <a:pt x="1282132" y="256662"/>
                </a:lnTo>
                <a:lnTo>
                  <a:pt x="1271925" y="271800"/>
                </a:lnTo>
                <a:lnTo>
                  <a:pt x="1256787" y="282007"/>
                </a:lnTo>
                <a:lnTo>
                  <a:pt x="1238250" y="285750"/>
                </a:lnTo>
                <a:lnTo>
                  <a:pt x="47625" y="285750"/>
                </a:lnTo>
                <a:lnTo>
                  <a:pt x="29087" y="282007"/>
                </a:lnTo>
                <a:lnTo>
                  <a:pt x="13949" y="271800"/>
                </a:lnTo>
                <a:lnTo>
                  <a:pt x="3742" y="256662"/>
                </a:lnTo>
                <a:lnTo>
                  <a:pt x="0" y="238124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558926"/>
            <a:ext cx="285750" cy="1500505"/>
          </a:xfrm>
          <a:custGeom>
            <a:avLst/>
            <a:gdLst/>
            <a:ahLst/>
            <a:cxnLst/>
            <a:rect l="l" t="t" r="r" b="b"/>
            <a:pathLst>
              <a:path w="285750" h="1500504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238124" y="0"/>
                </a:lnTo>
                <a:lnTo>
                  <a:pt x="256662" y="3742"/>
                </a:lnTo>
                <a:lnTo>
                  <a:pt x="271800" y="13949"/>
                </a:lnTo>
                <a:lnTo>
                  <a:pt x="282007" y="29087"/>
                </a:lnTo>
                <a:lnTo>
                  <a:pt x="285750" y="47625"/>
                </a:lnTo>
                <a:lnTo>
                  <a:pt x="285750" y="1452562"/>
                </a:lnTo>
                <a:lnTo>
                  <a:pt x="282007" y="1471100"/>
                </a:lnTo>
                <a:lnTo>
                  <a:pt x="271800" y="1486238"/>
                </a:lnTo>
                <a:lnTo>
                  <a:pt x="256662" y="1496445"/>
                </a:lnTo>
                <a:lnTo>
                  <a:pt x="238124" y="1500188"/>
                </a:lnTo>
                <a:lnTo>
                  <a:pt x="47625" y="1500188"/>
                </a:lnTo>
                <a:lnTo>
                  <a:pt x="29087" y="1496445"/>
                </a:lnTo>
                <a:lnTo>
                  <a:pt x="13949" y="1486238"/>
                </a:lnTo>
                <a:lnTo>
                  <a:pt x="3742" y="1471100"/>
                </a:lnTo>
                <a:lnTo>
                  <a:pt x="0" y="1452562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" y="2630365"/>
            <a:ext cx="285750" cy="1500505"/>
          </a:xfrm>
          <a:custGeom>
            <a:avLst/>
            <a:gdLst/>
            <a:ahLst/>
            <a:cxnLst/>
            <a:rect l="l" t="t" r="r" b="b"/>
            <a:pathLst>
              <a:path w="285750" h="1500504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238124" y="0"/>
                </a:lnTo>
                <a:lnTo>
                  <a:pt x="256662" y="3742"/>
                </a:lnTo>
                <a:lnTo>
                  <a:pt x="271800" y="13949"/>
                </a:lnTo>
                <a:lnTo>
                  <a:pt x="282007" y="29087"/>
                </a:lnTo>
                <a:lnTo>
                  <a:pt x="285750" y="47625"/>
                </a:lnTo>
                <a:lnTo>
                  <a:pt x="285750" y="1452561"/>
                </a:lnTo>
                <a:lnTo>
                  <a:pt x="282007" y="1471099"/>
                </a:lnTo>
                <a:lnTo>
                  <a:pt x="271800" y="1486237"/>
                </a:lnTo>
                <a:lnTo>
                  <a:pt x="256662" y="1496444"/>
                </a:lnTo>
                <a:lnTo>
                  <a:pt x="238124" y="1500187"/>
                </a:lnTo>
                <a:lnTo>
                  <a:pt x="47625" y="1500187"/>
                </a:lnTo>
                <a:lnTo>
                  <a:pt x="29087" y="1496444"/>
                </a:lnTo>
                <a:lnTo>
                  <a:pt x="13949" y="1486237"/>
                </a:lnTo>
                <a:lnTo>
                  <a:pt x="3742" y="1471099"/>
                </a:lnTo>
                <a:lnTo>
                  <a:pt x="0" y="1452561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5937" y="5202114"/>
            <a:ext cx="1285875" cy="285750"/>
          </a:xfrm>
          <a:custGeom>
            <a:avLst/>
            <a:gdLst/>
            <a:ahLst/>
            <a:cxnLst/>
            <a:rect l="l" t="t" r="r" b="b"/>
            <a:pathLst>
              <a:path w="1285875" h="285750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1238250" y="0"/>
                </a:lnTo>
                <a:lnTo>
                  <a:pt x="1256787" y="3742"/>
                </a:lnTo>
                <a:lnTo>
                  <a:pt x="1271925" y="13949"/>
                </a:lnTo>
                <a:lnTo>
                  <a:pt x="1282132" y="29087"/>
                </a:lnTo>
                <a:lnTo>
                  <a:pt x="1285875" y="47625"/>
                </a:lnTo>
                <a:lnTo>
                  <a:pt x="1285875" y="238124"/>
                </a:lnTo>
                <a:lnTo>
                  <a:pt x="1282132" y="256662"/>
                </a:lnTo>
                <a:lnTo>
                  <a:pt x="1271925" y="271800"/>
                </a:lnTo>
                <a:lnTo>
                  <a:pt x="1256787" y="282007"/>
                </a:lnTo>
                <a:lnTo>
                  <a:pt x="1238250" y="285750"/>
                </a:lnTo>
                <a:lnTo>
                  <a:pt x="47625" y="285750"/>
                </a:lnTo>
                <a:lnTo>
                  <a:pt x="29087" y="282007"/>
                </a:lnTo>
                <a:lnTo>
                  <a:pt x="13949" y="271800"/>
                </a:lnTo>
                <a:lnTo>
                  <a:pt x="3742" y="256662"/>
                </a:lnTo>
                <a:lnTo>
                  <a:pt x="0" y="238124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38683"/>
            <a:ext cx="6027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Inercia Explicada </a:t>
            </a:r>
            <a:r>
              <a:rPr dirty="0"/>
              <a:t>=</a:t>
            </a:r>
            <a:r>
              <a:rPr spc="-15" dirty="0"/>
              <a:t> </a:t>
            </a:r>
            <a:r>
              <a:rPr spc="-5" dirty="0"/>
              <a:t>64.79%</a:t>
            </a:r>
          </a:p>
        </p:txBody>
      </p:sp>
      <p:sp>
        <p:nvSpPr>
          <p:cNvPr id="3" name="object 3"/>
          <p:cNvSpPr/>
          <p:nvPr/>
        </p:nvSpPr>
        <p:spPr>
          <a:xfrm>
            <a:off x="122237" y="1018833"/>
            <a:ext cx="8878886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3302" y="5741923"/>
            <a:ext cx="368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Inercia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5" dirty="0">
                <a:latin typeface="Calibri"/>
                <a:cs typeface="Calibri"/>
              </a:rPr>
              <a:t>57.86 </a:t>
            </a:r>
            <a:r>
              <a:rPr sz="2400" b="1" dirty="0">
                <a:latin typeface="Calibri"/>
                <a:cs typeface="Calibri"/>
              </a:rPr>
              <a:t>+ </a:t>
            </a:r>
            <a:r>
              <a:rPr sz="2400" b="1" spc="-5" dirty="0">
                <a:latin typeface="Calibri"/>
                <a:cs typeface="Calibri"/>
              </a:rPr>
              <a:t>6.93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64.79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86500" y="5233647"/>
            <a:ext cx="1285875" cy="285750"/>
          </a:xfrm>
          <a:custGeom>
            <a:avLst/>
            <a:gdLst/>
            <a:ahLst/>
            <a:cxnLst/>
            <a:rect l="l" t="t" r="r" b="b"/>
            <a:pathLst>
              <a:path w="1285875" h="285750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1238250" y="0"/>
                </a:lnTo>
                <a:lnTo>
                  <a:pt x="1256787" y="3742"/>
                </a:lnTo>
                <a:lnTo>
                  <a:pt x="1271925" y="13949"/>
                </a:lnTo>
                <a:lnTo>
                  <a:pt x="1282132" y="29087"/>
                </a:lnTo>
                <a:lnTo>
                  <a:pt x="1285875" y="47625"/>
                </a:lnTo>
                <a:lnTo>
                  <a:pt x="1285875" y="238124"/>
                </a:lnTo>
                <a:lnTo>
                  <a:pt x="1282132" y="256662"/>
                </a:lnTo>
                <a:lnTo>
                  <a:pt x="1271925" y="271800"/>
                </a:lnTo>
                <a:lnTo>
                  <a:pt x="1256787" y="282007"/>
                </a:lnTo>
                <a:lnTo>
                  <a:pt x="1238250" y="285750"/>
                </a:lnTo>
                <a:lnTo>
                  <a:pt x="47625" y="285750"/>
                </a:lnTo>
                <a:lnTo>
                  <a:pt x="29087" y="282007"/>
                </a:lnTo>
                <a:lnTo>
                  <a:pt x="13949" y="271800"/>
                </a:lnTo>
                <a:lnTo>
                  <a:pt x="3742" y="256662"/>
                </a:lnTo>
                <a:lnTo>
                  <a:pt x="0" y="238124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2590458"/>
            <a:ext cx="285750" cy="1500505"/>
          </a:xfrm>
          <a:custGeom>
            <a:avLst/>
            <a:gdLst/>
            <a:ahLst/>
            <a:cxnLst/>
            <a:rect l="l" t="t" r="r" b="b"/>
            <a:pathLst>
              <a:path w="285750" h="1500504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238124" y="0"/>
                </a:lnTo>
                <a:lnTo>
                  <a:pt x="256662" y="3742"/>
                </a:lnTo>
                <a:lnTo>
                  <a:pt x="271800" y="13949"/>
                </a:lnTo>
                <a:lnTo>
                  <a:pt x="282007" y="29087"/>
                </a:lnTo>
                <a:lnTo>
                  <a:pt x="285750" y="47625"/>
                </a:lnTo>
                <a:lnTo>
                  <a:pt x="285750" y="1452562"/>
                </a:lnTo>
                <a:lnTo>
                  <a:pt x="282007" y="1471100"/>
                </a:lnTo>
                <a:lnTo>
                  <a:pt x="271800" y="1486238"/>
                </a:lnTo>
                <a:lnTo>
                  <a:pt x="256662" y="1496445"/>
                </a:lnTo>
                <a:lnTo>
                  <a:pt x="238124" y="1500188"/>
                </a:lnTo>
                <a:lnTo>
                  <a:pt x="47625" y="1500188"/>
                </a:lnTo>
                <a:lnTo>
                  <a:pt x="29087" y="1496445"/>
                </a:lnTo>
                <a:lnTo>
                  <a:pt x="13949" y="1486238"/>
                </a:lnTo>
                <a:lnTo>
                  <a:pt x="3742" y="1471100"/>
                </a:lnTo>
                <a:lnTo>
                  <a:pt x="0" y="1452562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" y="2661897"/>
            <a:ext cx="285750" cy="1500505"/>
          </a:xfrm>
          <a:custGeom>
            <a:avLst/>
            <a:gdLst/>
            <a:ahLst/>
            <a:cxnLst/>
            <a:rect l="l" t="t" r="r" b="b"/>
            <a:pathLst>
              <a:path w="285750" h="1500504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238124" y="0"/>
                </a:lnTo>
                <a:lnTo>
                  <a:pt x="256662" y="3742"/>
                </a:lnTo>
                <a:lnTo>
                  <a:pt x="271800" y="13949"/>
                </a:lnTo>
                <a:lnTo>
                  <a:pt x="282007" y="29087"/>
                </a:lnTo>
                <a:lnTo>
                  <a:pt x="285750" y="47625"/>
                </a:lnTo>
                <a:lnTo>
                  <a:pt x="285750" y="1452561"/>
                </a:lnTo>
                <a:lnTo>
                  <a:pt x="282007" y="1471099"/>
                </a:lnTo>
                <a:lnTo>
                  <a:pt x="271800" y="1486237"/>
                </a:lnTo>
                <a:lnTo>
                  <a:pt x="256662" y="1496444"/>
                </a:lnTo>
                <a:lnTo>
                  <a:pt x="238124" y="1500187"/>
                </a:lnTo>
                <a:lnTo>
                  <a:pt x="47625" y="1500187"/>
                </a:lnTo>
                <a:lnTo>
                  <a:pt x="29087" y="1496444"/>
                </a:lnTo>
                <a:lnTo>
                  <a:pt x="13949" y="1486237"/>
                </a:lnTo>
                <a:lnTo>
                  <a:pt x="3742" y="1471099"/>
                </a:lnTo>
                <a:lnTo>
                  <a:pt x="0" y="1452561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5937" y="5233647"/>
            <a:ext cx="1285875" cy="285750"/>
          </a:xfrm>
          <a:custGeom>
            <a:avLst/>
            <a:gdLst/>
            <a:ahLst/>
            <a:cxnLst/>
            <a:rect l="l" t="t" r="r" b="b"/>
            <a:pathLst>
              <a:path w="1285875" h="285750">
                <a:moveTo>
                  <a:pt x="0" y="47625"/>
                </a:moveTo>
                <a:lnTo>
                  <a:pt x="3742" y="29087"/>
                </a:lnTo>
                <a:lnTo>
                  <a:pt x="13949" y="13949"/>
                </a:lnTo>
                <a:lnTo>
                  <a:pt x="29087" y="3742"/>
                </a:lnTo>
                <a:lnTo>
                  <a:pt x="47625" y="0"/>
                </a:lnTo>
                <a:lnTo>
                  <a:pt x="1238250" y="0"/>
                </a:lnTo>
                <a:lnTo>
                  <a:pt x="1256787" y="3742"/>
                </a:lnTo>
                <a:lnTo>
                  <a:pt x="1271925" y="13949"/>
                </a:lnTo>
                <a:lnTo>
                  <a:pt x="1282132" y="29087"/>
                </a:lnTo>
                <a:lnTo>
                  <a:pt x="1285875" y="47625"/>
                </a:lnTo>
                <a:lnTo>
                  <a:pt x="1285875" y="238124"/>
                </a:lnTo>
                <a:lnTo>
                  <a:pt x="1282132" y="256662"/>
                </a:lnTo>
                <a:lnTo>
                  <a:pt x="1271925" y="271800"/>
                </a:lnTo>
                <a:lnTo>
                  <a:pt x="1256787" y="282007"/>
                </a:lnTo>
                <a:lnTo>
                  <a:pt x="1238250" y="285750"/>
                </a:lnTo>
                <a:lnTo>
                  <a:pt x="47625" y="285750"/>
                </a:lnTo>
                <a:lnTo>
                  <a:pt x="29087" y="282007"/>
                </a:lnTo>
                <a:lnTo>
                  <a:pt x="13949" y="271800"/>
                </a:lnTo>
                <a:lnTo>
                  <a:pt x="3742" y="256662"/>
                </a:lnTo>
                <a:lnTo>
                  <a:pt x="0" y="238124"/>
                </a:lnTo>
                <a:lnTo>
                  <a:pt x="0" y="47625"/>
                </a:lnTo>
                <a:close/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sz="quarter" idx="13"/>
          </p:nvPr>
        </p:nvSpPr>
        <p:spPr>
          <a:xfrm>
            <a:off x="742013" y="2009128"/>
            <a:ext cx="8130527" cy="36153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100" dirty="0"/>
              <a:t>El primer </a:t>
            </a:r>
            <a:r>
              <a:rPr lang="en-US" sz="2100" dirty="0" err="1"/>
              <a:t>componente</a:t>
            </a:r>
            <a:r>
              <a:rPr lang="en-US" sz="2100" dirty="0"/>
              <a:t> principal es la </a:t>
            </a:r>
            <a:r>
              <a:rPr lang="en-US" sz="2100" dirty="0" err="1"/>
              <a:t>dirección</a:t>
            </a:r>
            <a:r>
              <a:rPr lang="en-US" sz="2100" dirty="0"/>
              <a:t> de mayor </a:t>
            </a:r>
            <a:r>
              <a:rPr lang="en-US" sz="2100" dirty="0" err="1"/>
              <a:t>variabilidad</a:t>
            </a:r>
            <a:r>
              <a:rPr lang="en-US" sz="2100" dirty="0"/>
              <a:t> (</a:t>
            </a:r>
            <a:r>
              <a:rPr lang="en-US" sz="2100" dirty="0" err="1"/>
              <a:t>covarianza</a:t>
            </a:r>
            <a:r>
              <a:rPr lang="en-US" sz="2100" dirty="0"/>
              <a:t>) en los </a:t>
            </a:r>
            <a:r>
              <a:rPr lang="en-US" sz="2100" dirty="0" err="1"/>
              <a:t>datos</a:t>
            </a:r>
            <a:endParaRPr lang="en-US" sz="2100" dirty="0"/>
          </a:p>
          <a:p>
            <a:pPr>
              <a:defRPr/>
            </a:pPr>
            <a:r>
              <a:rPr lang="en-US" sz="2100" dirty="0"/>
              <a:t>El Segundo es el </a:t>
            </a:r>
            <a:r>
              <a:rPr lang="en-US" sz="2100" dirty="0" err="1"/>
              <a:t>siguiente</a:t>
            </a:r>
            <a:r>
              <a:rPr lang="en-US" sz="2100" dirty="0"/>
              <a:t> con mayor </a:t>
            </a:r>
            <a:r>
              <a:rPr lang="en-US" sz="2100" dirty="0" err="1"/>
              <a:t>variabilidad</a:t>
            </a:r>
            <a:r>
              <a:rPr lang="en-US" sz="2100" dirty="0"/>
              <a:t> orthogonal o no </a:t>
            </a:r>
            <a:r>
              <a:rPr lang="en-US" sz="2100" dirty="0" err="1"/>
              <a:t>correlacionado</a:t>
            </a:r>
            <a:r>
              <a:rPr lang="en-US" sz="2100" dirty="0"/>
              <a:t> con el primero</a:t>
            </a:r>
          </a:p>
          <a:p>
            <a:pPr lvl="1">
              <a:defRPr/>
            </a:pPr>
            <a:r>
              <a:rPr lang="en-US" dirty="0" err="1"/>
              <a:t>Así</a:t>
            </a:r>
            <a:r>
              <a:rPr lang="en-US" dirty="0"/>
              <a:t> es que primero </a:t>
            </a:r>
            <a:r>
              <a:rPr lang="en-US" dirty="0" err="1"/>
              <a:t>eliminamos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variabilidad</a:t>
            </a:r>
            <a:r>
              <a:rPr lang="en-US" dirty="0"/>
              <a:t> a lo largo del primer </a:t>
            </a:r>
            <a:r>
              <a:rPr lang="en-US" dirty="0" err="1"/>
              <a:t>componente</a:t>
            </a:r>
            <a:r>
              <a:rPr lang="en-US" dirty="0"/>
              <a:t> y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encontramos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dirección</a:t>
            </a:r>
            <a:r>
              <a:rPr lang="en-US" dirty="0"/>
              <a:t> con mayor </a:t>
            </a:r>
            <a:r>
              <a:rPr lang="en-US" dirty="0" err="1"/>
              <a:t>variabilidad</a:t>
            </a:r>
            <a:endParaRPr lang="en-US" dirty="0"/>
          </a:p>
          <a:p>
            <a:pPr>
              <a:defRPr/>
            </a:pPr>
            <a:r>
              <a:rPr lang="en-US" sz="2100" dirty="0"/>
              <a:t>Y </a:t>
            </a:r>
            <a:r>
              <a:rPr lang="en-US" sz="2100" dirty="0" err="1"/>
              <a:t>así</a:t>
            </a:r>
            <a:r>
              <a:rPr lang="en-US" sz="2100" dirty="0"/>
              <a:t> con los </a:t>
            </a:r>
            <a:r>
              <a:rPr lang="en-US" sz="2100" dirty="0" err="1"/>
              <a:t>demás</a:t>
            </a:r>
            <a:r>
              <a:rPr lang="en-US" sz="2100" dirty="0"/>
              <a:t> </a:t>
            </a:r>
            <a:r>
              <a:rPr lang="en-US" sz="2100" dirty="0" err="1"/>
              <a:t>componentes</a:t>
            </a:r>
            <a:r>
              <a:rPr lang="en-US" sz="2100" dirty="0"/>
              <a:t> …</a:t>
            </a:r>
          </a:p>
          <a:p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2FE-0C59-4FAA-A8EB-2E8F5B7E6FB2}" type="slidenum">
              <a:rPr lang="en-US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000000"/>
                </a:solidFill>
              </a:rPr>
              <a:pPr/>
              <a:t>4</a:t>
            </a:fld>
            <a:endParaRPr lang="en-US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9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363" y="327659"/>
            <a:ext cx="6891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45790" algn="l"/>
              </a:tabLst>
            </a:pPr>
            <a:r>
              <a:rPr spc="-5" dirty="0"/>
              <a:t>Ejemplo</a:t>
            </a:r>
            <a:r>
              <a:rPr spc="15" dirty="0"/>
              <a:t> </a:t>
            </a:r>
            <a:r>
              <a:rPr b="1" spc="-5" dirty="0">
                <a:latin typeface="Calibri"/>
                <a:cs typeface="Calibri"/>
              </a:rPr>
              <a:t>Cos</a:t>
            </a:r>
            <a:r>
              <a:rPr sz="4350" b="1" spc="-7" baseline="24904" dirty="0">
                <a:latin typeface="Calibri"/>
                <a:cs typeface="Calibri"/>
              </a:rPr>
              <a:t>2	</a:t>
            </a:r>
            <a:r>
              <a:rPr sz="4400" b="1" spc="-5" dirty="0">
                <a:latin typeface="Calibri"/>
                <a:cs typeface="Calibri"/>
              </a:rPr>
              <a:t>(α) </a:t>
            </a:r>
            <a:r>
              <a:rPr sz="4400" dirty="0"/>
              <a:t>:</a:t>
            </a:r>
            <a:r>
              <a:rPr sz="4400" spc="-50" dirty="0"/>
              <a:t> </a:t>
            </a:r>
            <a:r>
              <a:rPr sz="4400" spc="-15" dirty="0"/>
              <a:t>Estudiantes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825" y="1711325"/>
          <a:ext cx="7287257" cy="385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Dim.1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Dim.2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Dim.3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Dim.4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Dim.5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D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Luía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0.022270827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0.670420670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0.3066598387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0.0006458478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2,82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Pedro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0.139905502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0.848430539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0.0066865270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0.0001680781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4,81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Inés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0.514468899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0.136122895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0.2024397137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0.1365196756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1,04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Luis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0.936851990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0.006429392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0.0135836048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0.0427712757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3,64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Andés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0.084139511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0.656353715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0.2456037030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0.0085448999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5,36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0.732686110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0.261979570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0.0040527949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0.0011209894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1,61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Carlos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0.001892733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0.886081139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0.1061921889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0.0057625700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7,14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Jose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0.673612108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0.270910359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0.0489165039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0.0065104446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55"/>
                        </a:lnSpc>
                        <a:spcBef>
                          <a:spcPts val="5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5,06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ts val="216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Sonia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6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0.808829929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6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0.137636943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6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0.0176072367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16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0.0358004434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2160"/>
                        </a:lnSpc>
                        <a:spcBef>
                          <a:spcPts val="5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1,25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69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María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0.308554271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0.677869212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0.0003109770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0.0018464085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1,14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875" y="496593"/>
            <a:ext cx="5143500" cy="528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6312" y="3211219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94"/>
                </a:moveTo>
                <a:lnTo>
                  <a:pt x="5660" y="137644"/>
                </a:lnTo>
                <a:lnTo>
                  <a:pt x="21782" y="100052"/>
                </a:lnTo>
                <a:lnTo>
                  <a:pt x="47082" y="66892"/>
                </a:lnTo>
                <a:lnTo>
                  <a:pt x="80270" y="39235"/>
                </a:lnTo>
                <a:lnTo>
                  <a:pt x="120063" y="18152"/>
                </a:lnTo>
                <a:lnTo>
                  <a:pt x="165172" y="4716"/>
                </a:lnTo>
                <a:lnTo>
                  <a:pt x="214312" y="0"/>
                </a:lnTo>
                <a:lnTo>
                  <a:pt x="263452" y="4716"/>
                </a:lnTo>
                <a:lnTo>
                  <a:pt x="308561" y="18152"/>
                </a:lnTo>
                <a:lnTo>
                  <a:pt x="348354" y="39235"/>
                </a:lnTo>
                <a:lnTo>
                  <a:pt x="381542" y="66892"/>
                </a:lnTo>
                <a:lnTo>
                  <a:pt x="406842" y="100052"/>
                </a:lnTo>
                <a:lnTo>
                  <a:pt x="422964" y="137644"/>
                </a:lnTo>
                <a:lnTo>
                  <a:pt x="428625" y="178594"/>
                </a:lnTo>
                <a:lnTo>
                  <a:pt x="422964" y="219543"/>
                </a:lnTo>
                <a:lnTo>
                  <a:pt x="406842" y="257135"/>
                </a:lnTo>
                <a:lnTo>
                  <a:pt x="381542" y="290295"/>
                </a:lnTo>
                <a:lnTo>
                  <a:pt x="348354" y="317952"/>
                </a:lnTo>
                <a:lnTo>
                  <a:pt x="308561" y="339035"/>
                </a:lnTo>
                <a:lnTo>
                  <a:pt x="263452" y="352471"/>
                </a:lnTo>
                <a:lnTo>
                  <a:pt x="214312" y="357188"/>
                </a:lnTo>
                <a:lnTo>
                  <a:pt x="165172" y="352471"/>
                </a:lnTo>
                <a:lnTo>
                  <a:pt x="120063" y="339035"/>
                </a:lnTo>
                <a:lnTo>
                  <a:pt x="80270" y="317952"/>
                </a:lnTo>
                <a:lnTo>
                  <a:pt x="47082" y="290295"/>
                </a:lnTo>
                <a:lnTo>
                  <a:pt x="21782" y="257135"/>
                </a:lnTo>
                <a:lnTo>
                  <a:pt x="5660" y="219543"/>
                </a:lnTo>
                <a:lnTo>
                  <a:pt x="0" y="178594"/>
                </a:lnTo>
                <a:close/>
              </a:path>
            </a:pathLst>
          </a:custGeom>
          <a:ln w="25400">
            <a:solidFill>
              <a:srgbClr val="D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2427" y="1334515"/>
            <a:ext cx="209105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Todos </a:t>
            </a: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dirty="0">
                <a:latin typeface="Calibri"/>
                <a:cs typeface="Calibri"/>
              </a:rPr>
              <a:t>individuos  </a:t>
            </a:r>
            <a:r>
              <a:rPr sz="1800" spc="-15" dirty="0">
                <a:latin typeface="Calibri"/>
                <a:cs typeface="Calibri"/>
              </a:rPr>
              <a:t>están </a:t>
            </a:r>
            <a:r>
              <a:rPr sz="1800" spc="-5" dirty="0">
                <a:latin typeface="Calibri"/>
                <a:cs typeface="Calibri"/>
              </a:rPr>
              <a:t>bien  </a:t>
            </a:r>
            <a:r>
              <a:rPr sz="1800" spc="-10" dirty="0">
                <a:latin typeface="Calibri"/>
                <a:cs typeface="Calibri"/>
              </a:rPr>
              <a:t>representados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5" dirty="0">
                <a:latin typeface="Calibri"/>
                <a:cs typeface="Calibri"/>
              </a:rPr>
              <a:t>este  </a:t>
            </a:r>
            <a:r>
              <a:rPr sz="1800" spc="-5" dirty="0">
                <a:latin typeface="Calibri"/>
                <a:cs typeface="Calibri"/>
              </a:rPr>
              <a:t>plano.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88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Inés es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persona </a:t>
            </a:r>
            <a:r>
              <a:rPr sz="1800" dirty="0">
                <a:latin typeface="Calibri"/>
                <a:cs typeface="Calibri"/>
              </a:rPr>
              <a:t>que  tiene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dirty="0">
                <a:latin typeface="Calibri"/>
                <a:cs typeface="Calibri"/>
              </a:rPr>
              <a:t>menos buena  </a:t>
            </a:r>
            <a:r>
              <a:rPr sz="1800" spc="-10" dirty="0">
                <a:latin typeface="Calibri"/>
                <a:cs typeface="Calibri"/>
              </a:rPr>
              <a:t>representación </a:t>
            </a:r>
            <a:r>
              <a:rPr sz="1800" dirty="0">
                <a:latin typeface="Calibri"/>
                <a:cs typeface="Calibri"/>
              </a:rPr>
              <a:t>en 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4918" y="3421379"/>
            <a:ext cx="2577465" cy="481965"/>
          </a:xfrm>
          <a:custGeom>
            <a:avLst/>
            <a:gdLst/>
            <a:ahLst/>
            <a:cxnLst/>
            <a:rect l="l" t="t" r="r" b="b"/>
            <a:pathLst>
              <a:path w="2577465" h="481964">
                <a:moveTo>
                  <a:pt x="27484" y="34588"/>
                </a:moveTo>
                <a:lnTo>
                  <a:pt x="18630" y="37901"/>
                </a:lnTo>
                <a:lnTo>
                  <a:pt x="25870" y="43975"/>
                </a:lnTo>
                <a:lnTo>
                  <a:pt x="2575643" y="481595"/>
                </a:lnTo>
                <a:lnTo>
                  <a:pt x="2577255" y="472207"/>
                </a:lnTo>
                <a:lnTo>
                  <a:pt x="27484" y="34588"/>
                </a:lnTo>
                <a:close/>
              </a:path>
              <a:path w="2577465" h="481964">
                <a:moveTo>
                  <a:pt x="92730" y="0"/>
                </a:moveTo>
                <a:lnTo>
                  <a:pt x="0" y="34702"/>
                </a:lnTo>
                <a:lnTo>
                  <a:pt x="75852" y="98341"/>
                </a:lnTo>
                <a:lnTo>
                  <a:pt x="78855" y="98077"/>
                </a:lnTo>
                <a:lnTo>
                  <a:pt x="82237" y="94047"/>
                </a:lnTo>
                <a:lnTo>
                  <a:pt x="81974" y="91043"/>
                </a:lnTo>
                <a:lnTo>
                  <a:pt x="25870" y="43975"/>
                </a:lnTo>
                <a:lnTo>
                  <a:pt x="8575" y="41007"/>
                </a:lnTo>
                <a:lnTo>
                  <a:pt x="10186" y="31619"/>
                </a:lnTo>
                <a:lnTo>
                  <a:pt x="35418" y="31619"/>
                </a:lnTo>
                <a:lnTo>
                  <a:pt x="96069" y="8921"/>
                </a:lnTo>
                <a:lnTo>
                  <a:pt x="97318" y="6177"/>
                </a:lnTo>
                <a:lnTo>
                  <a:pt x="95474" y="1249"/>
                </a:lnTo>
                <a:lnTo>
                  <a:pt x="92730" y="0"/>
                </a:lnTo>
                <a:close/>
              </a:path>
              <a:path w="2577465" h="481964">
                <a:moveTo>
                  <a:pt x="10186" y="31619"/>
                </a:moveTo>
                <a:lnTo>
                  <a:pt x="8575" y="41007"/>
                </a:lnTo>
                <a:lnTo>
                  <a:pt x="25870" y="43975"/>
                </a:lnTo>
                <a:lnTo>
                  <a:pt x="22041" y="40763"/>
                </a:lnTo>
                <a:lnTo>
                  <a:pt x="10984" y="40763"/>
                </a:lnTo>
                <a:lnTo>
                  <a:pt x="12376" y="32654"/>
                </a:lnTo>
                <a:lnTo>
                  <a:pt x="16217" y="32654"/>
                </a:lnTo>
                <a:lnTo>
                  <a:pt x="10186" y="31619"/>
                </a:lnTo>
                <a:close/>
              </a:path>
              <a:path w="2577465" h="481964">
                <a:moveTo>
                  <a:pt x="12376" y="32654"/>
                </a:moveTo>
                <a:lnTo>
                  <a:pt x="10984" y="40763"/>
                </a:lnTo>
                <a:lnTo>
                  <a:pt x="18630" y="37901"/>
                </a:lnTo>
                <a:lnTo>
                  <a:pt x="12376" y="32654"/>
                </a:lnTo>
                <a:close/>
              </a:path>
              <a:path w="2577465" h="481964">
                <a:moveTo>
                  <a:pt x="18630" y="37901"/>
                </a:moveTo>
                <a:lnTo>
                  <a:pt x="10984" y="40763"/>
                </a:lnTo>
                <a:lnTo>
                  <a:pt x="22041" y="40763"/>
                </a:lnTo>
                <a:lnTo>
                  <a:pt x="18630" y="37901"/>
                </a:lnTo>
                <a:close/>
              </a:path>
              <a:path w="2577465" h="481964">
                <a:moveTo>
                  <a:pt x="16217" y="32654"/>
                </a:moveTo>
                <a:lnTo>
                  <a:pt x="12376" y="32654"/>
                </a:lnTo>
                <a:lnTo>
                  <a:pt x="18630" y="37901"/>
                </a:lnTo>
                <a:lnTo>
                  <a:pt x="27484" y="34588"/>
                </a:lnTo>
                <a:lnTo>
                  <a:pt x="16217" y="32654"/>
                </a:lnTo>
                <a:close/>
              </a:path>
              <a:path w="2577465" h="481964">
                <a:moveTo>
                  <a:pt x="35418" y="31619"/>
                </a:moveTo>
                <a:lnTo>
                  <a:pt x="10186" y="31619"/>
                </a:lnTo>
                <a:lnTo>
                  <a:pt x="27484" y="34588"/>
                </a:lnTo>
                <a:lnTo>
                  <a:pt x="35418" y="31619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5875" y="496593"/>
            <a:ext cx="5143500" cy="528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6312" y="3211219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4">
                <a:moveTo>
                  <a:pt x="0" y="178594"/>
                </a:moveTo>
                <a:lnTo>
                  <a:pt x="5660" y="137644"/>
                </a:lnTo>
                <a:lnTo>
                  <a:pt x="21782" y="100052"/>
                </a:lnTo>
                <a:lnTo>
                  <a:pt x="47082" y="66892"/>
                </a:lnTo>
                <a:lnTo>
                  <a:pt x="80270" y="39235"/>
                </a:lnTo>
                <a:lnTo>
                  <a:pt x="120063" y="18152"/>
                </a:lnTo>
                <a:lnTo>
                  <a:pt x="165172" y="4716"/>
                </a:lnTo>
                <a:lnTo>
                  <a:pt x="214312" y="0"/>
                </a:lnTo>
                <a:lnTo>
                  <a:pt x="263452" y="4716"/>
                </a:lnTo>
                <a:lnTo>
                  <a:pt x="308561" y="18152"/>
                </a:lnTo>
                <a:lnTo>
                  <a:pt x="348354" y="39235"/>
                </a:lnTo>
                <a:lnTo>
                  <a:pt x="381542" y="66892"/>
                </a:lnTo>
                <a:lnTo>
                  <a:pt x="406842" y="100052"/>
                </a:lnTo>
                <a:lnTo>
                  <a:pt x="422964" y="137644"/>
                </a:lnTo>
                <a:lnTo>
                  <a:pt x="428625" y="178594"/>
                </a:lnTo>
                <a:lnTo>
                  <a:pt x="422964" y="219543"/>
                </a:lnTo>
                <a:lnTo>
                  <a:pt x="406842" y="257135"/>
                </a:lnTo>
                <a:lnTo>
                  <a:pt x="381542" y="290295"/>
                </a:lnTo>
                <a:lnTo>
                  <a:pt x="348354" y="317952"/>
                </a:lnTo>
                <a:lnTo>
                  <a:pt x="308561" y="339035"/>
                </a:lnTo>
                <a:lnTo>
                  <a:pt x="263452" y="352471"/>
                </a:lnTo>
                <a:lnTo>
                  <a:pt x="214312" y="357188"/>
                </a:lnTo>
                <a:lnTo>
                  <a:pt x="165172" y="352471"/>
                </a:lnTo>
                <a:lnTo>
                  <a:pt x="120063" y="339035"/>
                </a:lnTo>
                <a:lnTo>
                  <a:pt x="80270" y="317952"/>
                </a:lnTo>
                <a:lnTo>
                  <a:pt x="47082" y="290295"/>
                </a:lnTo>
                <a:lnTo>
                  <a:pt x="21782" y="257135"/>
                </a:lnTo>
                <a:lnTo>
                  <a:pt x="5660" y="219543"/>
                </a:lnTo>
                <a:lnTo>
                  <a:pt x="0" y="178594"/>
                </a:lnTo>
                <a:close/>
              </a:path>
            </a:pathLst>
          </a:custGeom>
          <a:ln w="25400">
            <a:solidFill>
              <a:srgbClr val="D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22427" y="1334515"/>
            <a:ext cx="209105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Todos </a:t>
            </a:r>
            <a:r>
              <a:rPr sz="1800" spc="-5" dirty="0">
                <a:latin typeface="Calibri"/>
                <a:cs typeface="Calibri"/>
              </a:rPr>
              <a:t>los </a:t>
            </a:r>
            <a:r>
              <a:rPr sz="1800" dirty="0">
                <a:latin typeface="Calibri"/>
                <a:cs typeface="Calibri"/>
              </a:rPr>
              <a:t>individuos  </a:t>
            </a:r>
            <a:r>
              <a:rPr sz="1800" spc="-15" dirty="0">
                <a:latin typeface="Calibri"/>
                <a:cs typeface="Calibri"/>
              </a:rPr>
              <a:t>están </a:t>
            </a:r>
            <a:r>
              <a:rPr sz="1800" spc="-5" dirty="0">
                <a:latin typeface="Calibri"/>
                <a:cs typeface="Calibri"/>
              </a:rPr>
              <a:t>bien  </a:t>
            </a:r>
            <a:r>
              <a:rPr sz="1800" spc="-10" dirty="0">
                <a:latin typeface="Calibri"/>
                <a:cs typeface="Calibri"/>
              </a:rPr>
              <a:t>representados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5" dirty="0">
                <a:latin typeface="Calibri"/>
                <a:cs typeface="Calibri"/>
              </a:rPr>
              <a:t>este  </a:t>
            </a:r>
            <a:r>
              <a:rPr sz="1800" spc="-5" dirty="0">
                <a:latin typeface="Calibri"/>
                <a:cs typeface="Calibri"/>
              </a:rPr>
              <a:t>plano.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88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Inés es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persona </a:t>
            </a:r>
            <a:r>
              <a:rPr sz="1800" dirty="0">
                <a:latin typeface="Calibri"/>
                <a:cs typeface="Calibri"/>
              </a:rPr>
              <a:t>que  tiene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dirty="0">
                <a:latin typeface="Calibri"/>
                <a:cs typeface="Calibri"/>
              </a:rPr>
              <a:t>menos buena  </a:t>
            </a:r>
            <a:r>
              <a:rPr sz="1800" spc="-10" dirty="0">
                <a:latin typeface="Calibri"/>
                <a:cs typeface="Calibri"/>
              </a:rPr>
              <a:t>representación </a:t>
            </a:r>
            <a:r>
              <a:rPr sz="1800" dirty="0">
                <a:latin typeface="Calibri"/>
                <a:cs typeface="Calibri"/>
              </a:rPr>
              <a:t>en 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4918" y="3421379"/>
            <a:ext cx="2577465" cy="481965"/>
          </a:xfrm>
          <a:custGeom>
            <a:avLst/>
            <a:gdLst/>
            <a:ahLst/>
            <a:cxnLst/>
            <a:rect l="l" t="t" r="r" b="b"/>
            <a:pathLst>
              <a:path w="2577465" h="481964">
                <a:moveTo>
                  <a:pt x="27484" y="34588"/>
                </a:moveTo>
                <a:lnTo>
                  <a:pt x="18630" y="37901"/>
                </a:lnTo>
                <a:lnTo>
                  <a:pt x="25870" y="43975"/>
                </a:lnTo>
                <a:lnTo>
                  <a:pt x="2575643" y="481595"/>
                </a:lnTo>
                <a:lnTo>
                  <a:pt x="2577255" y="472207"/>
                </a:lnTo>
                <a:lnTo>
                  <a:pt x="27484" y="34588"/>
                </a:lnTo>
                <a:close/>
              </a:path>
              <a:path w="2577465" h="481964">
                <a:moveTo>
                  <a:pt x="92730" y="0"/>
                </a:moveTo>
                <a:lnTo>
                  <a:pt x="0" y="34702"/>
                </a:lnTo>
                <a:lnTo>
                  <a:pt x="75852" y="98341"/>
                </a:lnTo>
                <a:lnTo>
                  <a:pt x="78855" y="98077"/>
                </a:lnTo>
                <a:lnTo>
                  <a:pt x="82237" y="94047"/>
                </a:lnTo>
                <a:lnTo>
                  <a:pt x="81974" y="91043"/>
                </a:lnTo>
                <a:lnTo>
                  <a:pt x="25870" y="43975"/>
                </a:lnTo>
                <a:lnTo>
                  <a:pt x="8575" y="41007"/>
                </a:lnTo>
                <a:lnTo>
                  <a:pt x="10186" y="31619"/>
                </a:lnTo>
                <a:lnTo>
                  <a:pt x="35418" y="31619"/>
                </a:lnTo>
                <a:lnTo>
                  <a:pt x="96069" y="8921"/>
                </a:lnTo>
                <a:lnTo>
                  <a:pt x="97318" y="6177"/>
                </a:lnTo>
                <a:lnTo>
                  <a:pt x="95474" y="1249"/>
                </a:lnTo>
                <a:lnTo>
                  <a:pt x="92730" y="0"/>
                </a:lnTo>
                <a:close/>
              </a:path>
              <a:path w="2577465" h="481964">
                <a:moveTo>
                  <a:pt x="10186" y="31619"/>
                </a:moveTo>
                <a:lnTo>
                  <a:pt x="8575" y="41007"/>
                </a:lnTo>
                <a:lnTo>
                  <a:pt x="25870" y="43975"/>
                </a:lnTo>
                <a:lnTo>
                  <a:pt x="22041" y="40763"/>
                </a:lnTo>
                <a:lnTo>
                  <a:pt x="10984" y="40763"/>
                </a:lnTo>
                <a:lnTo>
                  <a:pt x="12376" y="32654"/>
                </a:lnTo>
                <a:lnTo>
                  <a:pt x="16217" y="32654"/>
                </a:lnTo>
                <a:lnTo>
                  <a:pt x="10186" y="31619"/>
                </a:lnTo>
                <a:close/>
              </a:path>
              <a:path w="2577465" h="481964">
                <a:moveTo>
                  <a:pt x="12376" y="32654"/>
                </a:moveTo>
                <a:lnTo>
                  <a:pt x="10984" y="40763"/>
                </a:lnTo>
                <a:lnTo>
                  <a:pt x="18630" y="37901"/>
                </a:lnTo>
                <a:lnTo>
                  <a:pt x="12376" y="32654"/>
                </a:lnTo>
                <a:close/>
              </a:path>
              <a:path w="2577465" h="481964">
                <a:moveTo>
                  <a:pt x="18630" y="37901"/>
                </a:moveTo>
                <a:lnTo>
                  <a:pt x="10984" y="40763"/>
                </a:lnTo>
                <a:lnTo>
                  <a:pt x="22041" y="40763"/>
                </a:lnTo>
                <a:lnTo>
                  <a:pt x="18630" y="37901"/>
                </a:lnTo>
                <a:close/>
              </a:path>
              <a:path w="2577465" h="481964">
                <a:moveTo>
                  <a:pt x="16217" y="32654"/>
                </a:moveTo>
                <a:lnTo>
                  <a:pt x="12376" y="32654"/>
                </a:lnTo>
                <a:lnTo>
                  <a:pt x="18630" y="37901"/>
                </a:lnTo>
                <a:lnTo>
                  <a:pt x="27484" y="34588"/>
                </a:lnTo>
                <a:lnTo>
                  <a:pt x="16217" y="32654"/>
                </a:lnTo>
                <a:close/>
              </a:path>
              <a:path w="2577465" h="481964">
                <a:moveTo>
                  <a:pt x="35418" y="31619"/>
                </a:moveTo>
                <a:lnTo>
                  <a:pt x="10186" y="31619"/>
                </a:lnTo>
                <a:lnTo>
                  <a:pt x="27484" y="34588"/>
                </a:lnTo>
                <a:lnTo>
                  <a:pt x="35418" y="31619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3BB9953-F14F-4457-BBFE-78F9711A2C85}"/>
              </a:ext>
            </a:extLst>
          </p:cNvPr>
          <p:cNvSpPr/>
          <p:nvPr/>
        </p:nvSpPr>
        <p:spPr>
          <a:xfrm>
            <a:off x="1762109" y="908720"/>
            <a:ext cx="4466075" cy="4590360"/>
          </a:xfrm>
          <a:prstGeom prst="rect">
            <a:avLst/>
          </a:prstGeom>
          <a:blipFill>
            <a:blip r:embed="rId3" cstate="print">
              <a:alphaModFix amt="35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722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528" y="404664"/>
            <a:ext cx="8201025" cy="4539704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1920"/>
              </a:spcBef>
            </a:pPr>
            <a:r>
              <a:rPr sz="2400" b="1" spc="-5" dirty="0">
                <a:solidFill>
                  <a:srgbClr val="1F497D"/>
                </a:solidFill>
                <a:latin typeface="Calibri"/>
                <a:cs typeface="Calibri"/>
              </a:rPr>
              <a:t>Calidad de 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representación </a:t>
            </a:r>
            <a:r>
              <a:rPr sz="2400" b="1" spc="-5" dirty="0">
                <a:solidFill>
                  <a:srgbClr val="1F497D"/>
                </a:solidFill>
                <a:latin typeface="Calibri"/>
                <a:cs typeface="Calibri"/>
              </a:rPr>
              <a:t>de cada</a:t>
            </a:r>
            <a:r>
              <a:rPr sz="2400" b="1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97D"/>
                </a:solidFill>
                <a:latin typeface="Calibri"/>
                <a:cs typeface="Calibri"/>
              </a:rPr>
              <a:t>variable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825"/>
              </a:spcBef>
              <a:buFont typeface="Wingdings"/>
              <a:buChar char="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La </a:t>
            </a:r>
            <a:r>
              <a:rPr sz="2400" spc="-10" dirty="0">
                <a:latin typeface="Calibri"/>
                <a:cs typeface="Calibri"/>
              </a:rPr>
              <a:t>calidad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la </a:t>
            </a:r>
            <a:r>
              <a:rPr sz="2400" spc="-15" dirty="0">
                <a:latin typeface="Calibri"/>
                <a:cs typeface="Calibri"/>
              </a:rPr>
              <a:t>representación </a:t>
            </a:r>
            <a:r>
              <a:rPr sz="2400" dirty="0">
                <a:latin typeface="Calibri"/>
                <a:cs typeface="Calibri"/>
              </a:rPr>
              <a:t>de una </a:t>
            </a:r>
            <a:r>
              <a:rPr sz="2400" spc="-10" dirty="0">
                <a:latin typeface="Calibri"/>
                <a:cs typeface="Calibri"/>
              </a:rPr>
              <a:t>variable sobre  </a:t>
            </a:r>
            <a:r>
              <a:rPr sz="2400" spc="-5" dirty="0">
                <a:latin typeface="Calibri"/>
                <a:cs typeface="Calibri"/>
              </a:rPr>
              <a:t>el </a:t>
            </a:r>
            <a:r>
              <a:rPr sz="2400" spc="-10" dirty="0">
                <a:latin typeface="Calibri"/>
                <a:cs typeface="Calibri"/>
              </a:rPr>
              <a:t>círculo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correlaciones, </a:t>
            </a:r>
            <a:r>
              <a:rPr sz="2400" spc="-20" dirty="0">
                <a:latin typeface="Calibri"/>
                <a:cs typeface="Calibri"/>
              </a:rPr>
              <a:t>será </a:t>
            </a:r>
            <a:r>
              <a:rPr sz="2400" spc="-10" dirty="0">
                <a:latin typeface="Calibri"/>
                <a:cs typeface="Calibri"/>
              </a:rPr>
              <a:t>también </a:t>
            </a:r>
            <a:r>
              <a:rPr sz="2400" spc="-5" dirty="0">
                <a:latin typeface="Calibri"/>
                <a:cs typeface="Calibri"/>
              </a:rPr>
              <a:t>medida </a:t>
            </a:r>
            <a:r>
              <a:rPr sz="2400" spc="-10" dirty="0">
                <a:latin typeface="Calibri"/>
                <a:cs typeface="Calibri"/>
              </a:rPr>
              <a:t>con  </a:t>
            </a:r>
            <a:r>
              <a:rPr sz="2400" spc="-5" dirty="0">
                <a:latin typeface="Calibri"/>
                <a:cs typeface="Calibri"/>
              </a:rPr>
              <a:t>el </a:t>
            </a:r>
            <a:r>
              <a:rPr sz="2400" b="1" i="1" spc="-10" dirty="0">
                <a:latin typeface="Calibri"/>
                <a:cs typeface="Calibri"/>
              </a:rPr>
              <a:t>coseno </a:t>
            </a:r>
            <a:r>
              <a:rPr sz="2400" b="1" i="1" spc="-5" dirty="0">
                <a:latin typeface="Calibri"/>
                <a:cs typeface="Calibri"/>
              </a:rPr>
              <a:t>al cuadrado </a:t>
            </a:r>
            <a:r>
              <a:rPr sz="2400" spc="-5" dirty="0">
                <a:latin typeface="Calibri"/>
                <a:cs typeface="Calibri"/>
              </a:rPr>
              <a:t>del ángulo la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5" dirty="0">
                <a:latin typeface="Calibri"/>
                <a:cs typeface="Calibri"/>
              </a:rPr>
              <a:t>su  </a:t>
            </a:r>
            <a:r>
              <a:rPr sz="2400" spc="-15" dirty="0">
                <a:latin typeface="Calibri"/>
                <a:cs typeface="Calibri"/>
              </a:rPr>
              <a:t>proyección. Ahora </a:t>
            </a:r>
            <a:r>
              <a:rPr sz="2400" spc="-5" dirty="0">
                <a:latin typeface="Calibri"/>
                <a:cs typeface="Calibri"/>
              </a:rPr>
              <a:t>bien, </a:t>
            </a:r>
            <a:r>
              <a:rPr sz="2400" spc="-10" dirty="0">
                <a:latin typeface="Calibri"/>
                <a:cs typeface="Calibri"/>
              </a:rPr>
              <a:t>recuérdese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entre  </a:t>
            </a:r>
            <a:r>
              <a:rPr sz="2400" spc="-10" dirty="0">
                <a:latin typeface="Calibri"/>
                <a:cs typeface="Calibri"/>
              </a:rPr>
              <a:t>variables, </a:t>
            </a:r>
            <a:r>
              <a:rPr sz="2400" spc="-5" dirty="0">
                <a:latin typeface="Calibri"/>
                <a:cs typeface="Calibri"/>
              </a:rPr>
              <a:t>el coseno es igual </a:t>
            </a:r>
            <a:r>
              <a:rPr sz="2400" dirty="0">
                <a:latin typeface="Calibri"/>
                <a:cs typeface="Calibri"/>
              </a:rPr>
              <a:t>a una </a:t>
            </a:r>
            <a:r>
              <a:rPr sz="2400" spc="-10" dirty="0">
                <a:latin typeface="Calibri"/>
                <a:cs typeface="Calibri"/>
              </a:rPr>
              <a:t>correlación, </a:t>
            </a:r>
            <a:r>
              <a:rPr sz="2400" spc="-5" dirty="0">
                <a:latin typeface="Calibri"/>
                <a:cs typeface="Calibri"/>
              </a:rPr>
              <a:t>por lo 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serán </a:t>
            </a:r>
            <a:r>
              <a:rPr sz="2400" spc="-5" dirty="0">
                <a:latin typeface="Calibri"/>
                <a:cs typeface="Calibri"/>
              </a:rPr>
              <a:t>las </a:t>
            </a:r>
            <a:r>
              <a:rPr sz="2400" b="1" i="1" spc="-5" dirty="0">
                <a:latin typeface="Calibri"/>
                <a:cs typeface="Calibri"/>
              </a:rPr>
              <a:t>correlaciones </a:t>
            </a:r>
            <a:r>
              <a:rPr sz="2400" b="1" i="1" spc="-10" dirty="0">
                <a:latin typeface="Calibri"/>
                <a:cs typeface="Calibri"/>
              </a:rPr>
              <a:t>cercanas </a:t>
            </a:r>
            <a:r>
              <a:rPr sz="2400" b="1" i="1" dirty="0">
                <a:latin typeface="Calibri"/>
                <a:cs typeface="Calibri"/>
              </a:rPr>
              <a:t>a 1 </a:t>
            </a:r>
            <a:r>
              <a:rPr sz="2400" spc="-5" dirty="0">
                <a:latin typeface="Calibri"/>
                <a:cs typeface="Calibri"/>
              </a:rPr>
              <a:t>las </a:t>
            </a:r>
            <a:r>
              <a:rPr sz="2400" dirty="0">
                <a:latin typeface="Calibri"/>
                <a:cs typeface="Calibri"/>
              </a:rPr>
              <a:t>que  </a:t>
            </a:r>
            <a:r>
              <a:rPr sz="2400" spc="-5" dirty="0">
                <a:latin typeface="Calibri"/>
                <a:cs typeface="Calibri"/>
              </a:rPr>
              <a:t>impliquen la </a:t>
            </a:r>
            <a:r>
              <a:rPr sz="2400" spc="-10" dirty="0">
                <a:latin typeface="Calibri"/>
                <a:cs typeface="Calibri"/>
              </a:rPr>
              <a:t>calidad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la </a:t>
            </a:r>
            <a:r>
              <a:rPr sz="2400" spc="-15" dirty="0">
                <a:latin typeface="Calibri"/>
                <a:cs typeface="Calibri"/>
              </a:rPr>
              <a:t>representación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las  </a:t>
            </a:r>
            <a:r>
              <a:rPr sz="2400" spc="-10" dirty="0"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2400" dirty="0">
              <a:latin typeface="Calibri"/>
              <a:cs typeface="Calibri"/>
            </a:endParaRPr>
          </a:p>
          <a:p>
            <a:pPr marL="469900" marR="5715" indent="-457200" algn="just">
              <a:lnSpc>
                <a:spcPct val="99600"/>
              </a:lnSpc>
              <a:buFont typeface="Wingdings"/>
              <a:buChar char="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Es decir </a:t>
            </a:r>
            <a:r>
              <a:rPr sz="2400" spc="-25" dirty="0">
                <a:latin typeface="Calibri"/>
                <a:cs typeface="Calibri"/>
              </a:rPr>
              <a:t>estarán </a:t>
            </a:r>
            <a:r>
              <a:rPr sz="2400" spc="-5" dirty="0">
                <a:latin typeface="Calibri"/>
                <a:cs typeface="Calibri"/>
              </a:rPr>
              <a:t>bien </a:t>
            </a:r>
            <a:r>
              <a:rPr sz="2400" spc="-15" dirty="0">
                <a:latin typeface="Calibri"/>
                <a:cs typeface="Calibri"/>
              </a:rPr>
              <a:t>representadas </a:t>
            </a:r>
            <a:r>
              <a:rPr sz="2400" spc="-5" dirty="0">
                <a:latin typeface="Calibri"/>
                <a:cs typeface="Calibri"/>
              </a:rPr>
              <a:t>aquellas 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5" dirty="0">
                <a:latin typeface="Calibri"/>
                <a:cs typeface="Calibri"/>
              </a:rPr>
              <a:t>queden ubicadas </a:t>
            </a:r>
            <a:r>
              <a:rPr sz="2400" spc="-15" dirty="0">
                <a:latin typeface="Calibri"/>
                <a:cs typeface="Calibri"/>
              </a:rPr>
              <a:t>cerca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la </a:t>
            </a:r>
            <a:r>
              <a:rPr sz="2400" spc="-25" dirty="0">
                <a:latin typeface="Calibri"/>
                <a:cs typeface="Calibri"/>
              </a:rPr>
              <a:t>frontera </a:t>
            </a:r>
            <a:r>
              <a:rPr sz="2400" dirty="0">
                <a:latin typeface="Calibri"/>
                <a:cs typeface="Calibri"/>
              </a:rPr>
              <a:t>o  </a:t>
            </a:r>
            <a:r>
              <a:rPr sz="2400" spc="-10" dirty="0">
                <a:latin typeface="Calibri"/>
                <a:cs typeface="Calibri"/>
              </a:rPr>
              <a:t>borde </a:t>
            </a:r>
            <a:r>
              <a:rPr sz="2400" spc="-5" dirty="0">
                <a:latin typeface="Calibri"/>
                <a:cs typeface="Calibri"/>
              </a:rPr>
              <a:t>del </a:t>
            </a:r>
            <a:r>
              <a:rPr sz="2400" spc="-10" dirty="0">
                <a:latin typeface="Calibri"/>
                <a:cs typeface="Calibri"/>
              </a:rPr>
              <a:t>círculo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correlaciones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1262" y="1354137"/>
          <a:ext cx="6497953" cy="1785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Dim1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Dim2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Dim3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Dim4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Dim5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5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Matemáticas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675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0,802454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0,1191655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0,066553324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0,008366429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0,003460737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0,5224364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0,42041555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0,000568361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0,055638305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0,000941406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0,3731904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0,51454884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0,109577763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0,000602286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0,002080688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5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Historia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675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0,3599073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0,56020745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0,053853443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0,02446017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75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0,001571681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0,8352616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0,01431309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0,116043157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0,03354527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0,000836881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1100" y="138683"/>
            <a:ext cx="6781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45790" algn="l"/>
              </a:tabLst>
            </a:pPr>
            <a:r>
              <a:rPr spc="-5" dirty="0"/>
              <a:t>Ejemplo</a:t>
            </a:r>
            <a:r>
              <a:rPr spc="15" dirty="0"/>
              <a:t> </a:t>
            </a:r>
            <a:r>
              <a:rPr b="1" spc="-5" dirty="0">
                <a:latin typeface="Calibri"/>
                <a:cs typeface="Calibri"/>
              </a:rPr>
              <a:t>Cos</a:t>
            </a:r>
            <a:r>
              <a:rPr sz="4350" b="1" spc="-7" baseline="24904" dirty="0">
                <a:latin typeface="Calibri"/>
                <a:cs typeface="Calibri"/>
              </a:rPr>
              <a:t>2	</a:t>
            </a:r>
            <a:r>
              <a:rPr sz="4400" b="1" spc="-5" dirty="0">
                <a:latin typeface="Calibri"/>
                <a:cs typeface="Calibri"/>
              </a:rPr>
              <a:t>(α)</a:t>
            </a:r>
            <a:r>
              <a:rPr sz="4400" spc="-5" dirty="0"/>
              <a:t>:</a:t>
            </a:r>
            <a:r>
              <a:rPr sz="4400" spc="-30" dirty="0"/>
              <a:t> </a:t>
            </a:r>
            <a:r>
              <a:rPr sz="4400" spc="-5" dirty="0"/>
              <a:t>Estudiantes</a:t>
            </a:r>
            <a:endParaRPr sz="4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98675" y="3797300"/>
          <a:ext cx="4940934" cy="177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ts val="215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Dim1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ts val="215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Dim2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15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Matemáticas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0,802454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0,1191655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0,9216195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Ciencias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0,5224364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0,42041555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0,94285195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Español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0,3731904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0,51454884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0,88773924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Historia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0,3599073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0,56020745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0,92011475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EdFísica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0,8352616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0,01431309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0,84957469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616" y="458724"/>
            <a:ext cx="7911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¿Dónde </a:t>
            </a:r>
            <a:r>
              <a:rPr spc="-15" dirty="0">
                <a:solidFill>
                  <a:srgbClr val="000000"/>
                </a:solidFill>
              </a:rPr>
              <a:t>obtener </a:t>
            </a:r>
            <a:r>
              <a:rPr spc="-5" dirty="0">
                <a:solidFill>
                  <a:srgbClr val="000000"/>
                </a:solidFill>
              </a:rPr>
              <a:t>más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información?</a:t>
            </a:r>
          </a:p>
        </p:txBody>
      </p:sp>
      <p:sp>
        <p:nvSpPr>
          <p:cNvPr id="3" name="object 3"/>
          <p:cNvSpPr/>
          <p:nvPr/>
        </p:nvSpPr>
        <p:spPr>
          <a:xfrm>
            <a:off x="1154369" y="1417637"/>
            <a:ext cx="2861893" cy="4258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5161" y="1441322"/>
            <a:ext cx="2594141" cy="4187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logo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449513"/>
            <a:ext cx="5076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63" name="Rectangle 11"/>
          <p:cNvSpPr>
            <a:spLocks noGrp="1" noChangeArrowheads="1"/>
          </p:cNvSpPr>
          <p:nvPr>
            <p:ph type="title"/>
          </p:nvPr>
        </p:nvSpPr>
        <p:spPr>
          <a:xfrm>
            <a:off x="1551482" y="1037133"/>
            <a:ext cx="6734076" cy="67710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Geometric Picture of PCA</a:t>
            </a: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09141-33DC-42A1-8109-149ED6CDC47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8372" name="Picture 3" descr="fig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828802"/>
            <a:ext cx="2057400" cy="196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4" descr="fig2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828800"/>
            <a:ext cx="2057400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755576" y="3943350"/>
            <a:ext cx="770485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El primer CP, Z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es el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ajuste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que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minimiza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la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distancia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con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todos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los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datos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755576" y="4894662"/>
            <a:ext cx="752998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US" dirty="0">
                <a:latin typeface="Times New Roman" pitchFamily="18" charset="0"/>
                <a:cs typeface="Arial" pitchFamily="34" charset="0"/>
              </a:rPr>
              <a:t>Los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componentes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principals son una series de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ajustes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de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mínimias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distancias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cuadradas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,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cada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uno </a:t>
            </a:r>
            <a:r>
              <a:rPr lang="en-US" dirty="0" err="1">
                <a:latin typeface="Times New Roman" pitchFamily="18" charset="0"/>
              </a:rPr>
              <a:t>ortogonal</a:t>
            </a:r>
            <a:r>
              <a:rPr lang="en-US" dirty="0">
                <a:latin typeface="Times New Roman" pitchFamily="18" charset="0"/>
              </a:rPr>
              <a:t> al </a:t>
            </a:r>
            <a:r>
              <a:rPr lang="en-US" dirty="0" err="1">
                <a:latin typeface="Times New Roman" pitchFamily="18" charset="0"/>
              </a:rPr>
              <a:t>otro</a:t>
            </a:r>
            <a:endParaRPr lang="en-US" sz="1350" dirty="0">
              <a:cs typeface="Arial" pitchFamily="34" charset="0"/>
            </a:endParaRP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755576" y="4286252"/>
            <a:ext cx="770485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en-US" dirty="0">
                <a:latin typeface="Times New Roman" pitchFamily="18" charset="0"/>
                <a:cs typeface="Arial" pitchFamily="34" charset="0"/>
              </a:rPr>
              <a:t> El Segundo, Z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es el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mejor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 err="1">
                <a:latin typeface="Times New Roman" pitchFamily="18" charset="0"/>
                <a:cs typeface="Arial" pitchFamily="34" charset="0"/>
              </a:rPr>
              <a:t>ajuste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perpendicular a Z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1</a:t>
            </a:r>
            <a:endParaRPr lang="en-US" sz="135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1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528819" y="646284"/>
            <a:ext cx="8179346" cy="40865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ACP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82327" y="1973456"/>
            <a:ext cx="4992553" cy="3781701"/>
          </a:xfrm>
        </p:spPr>
        <p:txBody>
          <a:bodyPr>
            <a:normAutofit/>
          </a:bodyPr>
          <a:lstStyle/>
          <a:p>
            <a:pPr algn="l" rtl="0"/>
            <a:r>
              <a:rPr lang="en-GB" dirty="0"/>
              <a:t>ACP </a:t>
            </a:r>
            <a:r>
              <a:rPr lang="en-GB" dirty="0" err="1"/>
              <a:t>intenta</a:t>
            </a:r>
            <a:r>
              <a:rPr lang="en-GB" dirty="0"/>
              <a:t> </a:t>
            </a:r>
            <a:r>
              <a:rPr lang="en-GB" dirty="0" err="1"/>
              <a:t>ajustar</a:t>
            </a:r>
            <a:r>
              <a:rPr lang="en-GB" dirty="0"/>
              <a:t> un </a:t>
            </a:r>
            <a:r>
              <a:rPr lang="en-GB" b="1" dirty="0" err="1">
                <a:solidFill>
                  <a:srgbClr val="38761D"/>
                </a:solidFill>
              </a:rPr>
              <a:t>ellipsoide</a:t>
            </a:r>
            <a:r>
              <a:rPr lang="en-GB" dirty="0"/>
              <a:t> a los </a:t>
            </a:r>
            <a:r>
              <a:rPr lang="en-GB" dirty="0" err="1"/>
              <a:t>datos</a:t>
            </a:r>
            <a:r>
              <a:rPr lang="en-GB" dirty="0"/>
              <a:t>.</a:t>
            </a:r>
          </a:p>
          <a:p>
            <a:pPr algn="l" rtl="0"/>
            <a:endParaRPr lang="en-GB" sz="900" dirty="0"/>
          </a:p>
          <a:p>
            <a:pPr algn="l" rtl="0"/>
            <a:r>
              <a:rPr lang="en-GB" dirty="0"/>
              <a:t>ACP es un </a:t>
            </a:r>
            <a:r>
              <a:rPr lang="en-GB" b="1" dirty="0" err="1">
                <a:solidFill>
                  <a:srgbClr val="0000FF"/>
                </a:solidFill>
              </a:rPr>
              <a:t>transformación</a:t>
            </a:r>
            <a:r>
              <a:rPr lang="en-GB" b="1" dirty="0">
                <a:solidFill>
                  <a:srgbClr val="0000FF"/>
                </a:solidFill>
              </a:rPr>
              <a:t> lineal </a:t>
            </a:r>
            <a:r>
              <a:rPr lang="en-GB" dirty="0"/>
              <a:t>que </a:t>
            </a:r>
            <a:r>
              <a:rPr lang="en-GB" dirty="0" err="1"/>
              <a:t>calcula</a:t>
            </a:r>
            <a:r>
              <a:rPr lang="en-GB" dirty="0"/>
              <a:t> un nuevo </a:t>
            </a:r>
            <a:r>
              <a:rPr lang="en-GB" dirty="0" err="1"/>
              <a:t>eje</a:t>
            </a:r>
            <a:r>
              <a:rPr lang="en-GB" dirty="0"/>
              <a:t> de </a:t>
            </a:r>
            <a:r>
              <a:rPr lang="en-GB" dirty="0" err="1"/>
              <a:t>coordenadas</a:t>
            </a:r>
            <a:endParaRPr lang="en-GB" dirty="0"/>
          </a:p>
          <a:p>
            <a:pPr algn="l" rtl="0"/>
            <a:endParaRPr lang="en-GB" sz="825" dirty="0"/>
          </a:p>
          <a:p>
            <a:pPr algn="l" rtl="0"/>
            <a:r>
              <a:rPr lang="en-GB" dirty="0"/>
              <a:t>ACP reduce la </a:t>
            </a:r>
            <a:r>
              <a:rPr lang="en-GB" dirty="0" err="1"/>
              <a:t>dimensionalidad</a:t>
            </a:r>
            <a:r>
              <a:rPr lang="en-GB" dirty="0"/>
              <a:t> </a:t>
            </a:r>
            <a:r>
              <a:rPr lang="en-GB" dirty="0" err="1"/>
              <a:t>eliminando</a:t>
            </a:r>
            <a:r>
              <a:rPr lang="en-GB" dirty="0"/>
              <a:t> los </a:t>
            </a:r>
            <a:r>
              <a:rPr lang="en-GB" dirty="0" err="1"/>
              <a:t>componentes</a:t>
            </a:r>
            <a:r>
              <a:rPr lang="en-GB" dirty="0"/>
              <a:t> con </a:t>
            </a:r>
            <a:r>
              <a:rPr lang="en-GB" dirty="0" err="1"/>
              <a:t>baja</a:t>
            </a:r>
            <a:r>
              <a:rPr lang="en-GB" dirty="0"/>
              <a:t> </a:t>
            </a:r>
            <a:r>
              <a:rPr lang="en-GB" dirty="0" err="1"/>
              <a:t>varianza</a:t>
            </a:r>
            <a:endParaRPr lang="en-GB" dirty="0"/>
          </a:p>
          <a:p>
            <a:endParaRPr lang="en-GB"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6</a:t>
            </a:fld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337" y="1396378"/>
            <a:ext cx="2451956" cy="17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342" y="3878578"/>
            <a:ext cx="2451956" cy="1730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6563774" y="3206196"/>
            <a:ext cx="298350" cy="5755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321" name="Google Shape;321;p31"/>
          <p:cNvSpPr/>
          <p:nvPr/>
        </p:nvSpPr>
        <p:spPr>
          <a:xfrm rot="2701017">
            <a:off x="6413020" y="1054050"/>
            <a:ext cx="537596" cy="2314573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2360000" algn="bl" rotWithShape="0">
              <a:srgbClr val="38761D">
                <a:alpha val="54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>
              <a:solidFill>
                <a:srgbClr val="38761D"/>
              </a:solidFill>
            </a:endParaRPr>
          </a:p>
        </p:txBody>
      </p:sp>
      <p:sp>
        <p:nvSpPr>
          <p:cNvPr id="322" name="Google Shape;322;p31"/>
          <p:cNvSpPr/>
          <p:nvPr/>
        </p:nvSpPr>
        <p:spPr>
          <a:xfrm rot="5401439">
            <a:off x="6488728" y="3691190"/>
            <a:ext cx="537525" cy="2088675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2360000" algn="bl" rotWithShape="0">
              <a:srgbClr val="38761D">
                <a:alpha val="54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>
              <a:solidFill>
                <a:srgbClr val="387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849765" y="548714"/>
            <a:ext cx="695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Dcompresión</a:t>
            </a:r>
            <a:r>
              <a:rPr lang="en-US" sz="2800" b="1" dirty="0"/>
              <a:t> de </a:t>
            </a:r>
            <a:r>
              <a:rPr lang="en-US" sz="2800" b="1" dirty="0" err="1"/>
              <a:t>Datos</a:t>
            </a:r>
            <a:endParaRPr lang="en-US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87673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445930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400716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4650106"/>
            <a:ext cx="222885" cy="150495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734294">
            <a:off x="1949762" y="393096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178362" y="362616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4" y="324516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301656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4" y="2787074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242576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4" y="233076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4" y="2025074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937955"/>
            <a:ext cx="228600" cy="150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509989" y="2224975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2401" y="4516937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5801" y="1828801"/>
            <a:ext cx="437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reducen</a:t>
            </a:r>
            <a:r>
              <a:rPr lang="en-US" sz="2800" dirty="0"/>
              <a:t> las </a:t>
            </a:r>
            <a:r>
              <a:rPr lang="en-US" sz="2800" dirty="0" err="1"/>
              <a:t>dimensiones</a:t>
            </a:r>
            <a:r>
              <a:rPr lang="en-US" sz="2800" dirty="0"/>
              <a:t> de 2D to 1D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15795" y="5723751"/>
            <a:ext cx="966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810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1524000" y="1135519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87673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445930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400716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93096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4" y="324516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301656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4" y="2787074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242576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4" y="233076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4" y="2025074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527156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5502070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5163038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5158088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4" y="515016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5151163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4" y="515116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515116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4" y="5151163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4" y="5152052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1" y="289560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03159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436813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1" y="3439290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448247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4498468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4" y="4030419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4650106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937955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2224975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62401" y="4516937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(cm)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15795" y="5723751"/>
            <a:ext cx="966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/>
              <a:t>Andrew 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A08D9E-FC40-46A0-9BCD-13354B328B53}"/>
              </a:ext>
            </a:extLst>
          </p:cNvPr>
          <p:cNvSpPr txBox="1"/>
          <p:nvPr/>
        </p:nvSpPr>
        <p:spPr>
          <a:xfrm>
            <a:off x="4495801" y="1828801"/>
            <a:ext cx="4374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reducen</a:t>
            </a:r>
            <a:r>
              <a:rPr lang="en-US" sz="2800" dirty="0"/>
              <a:t> las </a:t>
            </a:r>
            <a:r>
              <a:rPr lang="en-US" sz="2800" dirty="0" err="1"/>
              <a:t>dimensiones</a:t>
            </a:r>
            <a:r>
              <a:rPr lang="en-US" sz="2800" dirty="0"/>
              <a:t> de 2D to 1D</a:t>
            </a:r>
          </a:p>
        </p:txBody>
      </p:sp>
    </p:spTree>
    <p:extLst>
      <p:ext uri="{BB962C8B-B14F-4D97-AF65-F5344CB8AC3E}">
        <p14:creationId xmlns:p14="http://schemas.microsoft.com/office/powerpoint/2010/main" val="13807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557" y="436371"/>
            <a:ext cx="2004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Los</a:t>
            </a:r>
            <a:r>
              <a:rPr sz="4000" spc="-85" dirty="0"/>
              <a:t> </a:t>
            </a:r>
            <a:r>
              <a:rPr sz="4000" spc="-20" dirty="0"/>
              <a:t>Datos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88812" y="1572879"/>
            <a:ext cx="8441319" cy="2876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6672" y="4652917"/>
            <a:ext cx="494030" cy="991235"/>
          </a:xfrm>
          <a:custGeom>
            <a:avLst/>
            <a:gdLst/>
            <a:ahLst/>
            <a:cxnLst/>
            <a:rect l="l" t="t" r="r" b="b"/>
            <a:pathLst>
              <a:path w="494029" h="991235">
                <a:moveTo>
                  <a:pt x="474427" y="495344"/>
                </a:moveTo>
                <a:lnTo>
                  <a:pt x="474427" y="990644"/>
                </a:lnTo>
                <a:lnTo>
                  <a:pt x="493477" y="990644"/>
                </a:lnTo>
                <a:lnTo>
                  <a:pt x="493477" y="504869"/>
                </a:lnTo>
                <a:lnTo>
                  <a:pt x="483952" y="504869"/>
                </a:lnTo>
                <a:lnTo>
                  <a:pt x="474427" y="495344"/>
                </a:lnTo>
                <a:close/>
              </a:path>
              <a:path w="494029" h="991235">
                <a:moveTo>
                  <a:pt x="55328" y="37807"/>
                </a:moveTo>
                <a:lnTo>
                  <a:pt x="45803" y="54135"/>
                </a:lnTo>
                <a:lnTo>
                  <a:pt x="45802" y="500604"/>
                </a:lnTo>
                <a:lnTo>
                  <a:pt x="50067" y="504869"/>
                </a:lnTo>
                <a:lnTo>
                  <a:pt x="474427" y="504869"/>
                </a:lnTo>
                <a:lnTo>
                  <a:pt x="474427" y="495344"/>
                </a:lnTo>
                <a:lnTo>
                  <a:pt x="64852" y="495344"/>
                </a:lnTo>
                <a:lnTo>
                  <a:pt x="55327" y="485819"/>
                </a:lnTo>
                <a:lnTo>
                  <a:pt x="64852" y="485819"/>
                </a:lnTo>
                <a:lnTo>
                  <a:pt x="64852" y="54135"/>
                </a:lnTo>
                <a:lnTo>
                  <a:pt x="55328" y="37807"/>
                </a:lnTo>
                <a:close/>
              </a:path>
              <a:path w="494029" h="991235">
                <a:moveTo>
                  <a:pt x="489212" y="485819"/>
                </a:moveTo>
                <a:lnTo>
                  <a:pt x="64852" y="485819"/>
                </a:lnTo>
                <a:lnTo>
                  <a:pt x="64852" y="495344"/>
                </a:lnTo>
                <a:lnTo>
                  <a:pt x="474427" y="495344"/>
                </a:lnTo>
                <a:lnTo>
                  <a:pt x="483952" y="504869"/>
                </a:lnTo>
                <a:lnTo>
                  <a:pt x="493477" y="504869"/>
                </a:lnTo>
                <a:lnTo>
                  <a:pt x="493477" y="490084"/>
                </a:lnTo>
                <a:lnTo>
                  <a:pt x="489212" y="485819"/>
                </a:lnTo>
                <a:close/>
              </a:path>
              <a:path w="494029" h="991235">
                <a:moveTo>
                  <a:pt x="64852" y="485819"/>
                </a:moveTo>
                <a:lnTo>
                  <a:pt x="55327" y="485819"/>
                </a:lnTo>
                <a:lnTo>
                  <a:pt x="64852" y="495344"/>
                </a:lnTo>
                <a:lnTo>
                  <a:pt x="64852" y="485819"/>
                </a:lnTo>
                <a:close/>
              </a:path>
              <a:path w="494029" h="991235">
                <a:moveTo>
                  <a:pt x="55327" y="0"/>
                </a:moveTo>
                <a:lnTo>
                  <a:pt x="0" y="94848"/>
                </a:lnTo>
                <a:lnTo>
                  <a:pt x="1534" y="100680"/>
                </a:lnTo>
                <a:lnTo>
                  <a:pt x="10622" y="105981"/>
                </a:lnTo>
                <a:lnTo>
                  <a:pt x="16454" y="104447"/>
                </a:lnTo>
                <a:lnTo>
                  <a:pt x="45802" y="54136"/>
                </a:lnTo>
                <a:lnTo>
                  <a:pt x="45802" y="18903"/>
                </a:lnTo>
                <a:lnTo>
                  <a:pt x="66354" y="18903"/>
                </a:lnTo>
                <a:lnTo>
                  <a:pt x="55327" y="0"/>
                </a:lnTo>
                <a:close/>
              </a:path>
              <a:path w="494029" h="991235">
                <a:moveTo>
                  <a:pt x="66354" y="18903"/>
                </a:moveTo>
                <a:lnTo>
                  <a:pt x="64852" y="18903"/>
                </a:lnTo>
                <a:lnTo>
                  <a:pt x="64853" y="54136"/>
                </a:lnTo>
                <a:lnTo>
                  <a:pt x="94200" y="104447"/>
                </a:lnTo>
                <a:lnTo>
                  <a:pt x="100032" y="105981"/>
                </a:lnTo>
                <a:lnTo>
                  <a:pt x="109120" y="100680"/>
                </a:lnTo>
                <a:lnTo>
                  <a:pt x="110656" y="94848"/>
                </a:lnTo>
                <a:lnTo>
                  <a:pt x="66354" y="18903"/>
                </a:lnTo>
                <a:close/>
              </a:path>
              <a:path w="494029" h="991235">
                <a:moveTo>
                  <a:pt x="64852" y="18903"/>
                </a:moveTo>
                <a:lnTo>
                  <a:pt x="45802" y="18903"/>
                </a:lnTo>
                <a:lnTo>
                  <a:pt x="45802" y="54136"/>
                </a:lnTo>
                <a:lnTo>
                  <a:pt x="55328" y="37807"/>
                </a:lnTo>
                <a:lnTo>
                  <a:pt x="47100" y="23703"/>
                </a:lnTo>
                <a:lnTo>
                  <a:pt x="64852" y="23703"/>
                </a:lnTo>
                <a:lnTo>
                  <a:pt x="64852" y="18903"/>
                </a:lnTo>
                <a:close/>
              </a:path>
              <a:path w="494029" h="991235">
                <a:moveTo>
                  <a:pt x="64852" y="23703"/>
                </a:moveTo>
                <a:lnTo>
                  <a:pt x="63555" y="23703"/>
                </a:lnTo>
                <a:lnTo>
                  <a:pt x="55328" y="37807"/>
                </a:lnTo>
                <a:lnTo>
                  <a:pt x="64852" y="54135"/>
                </a:lnTo>
                <a:lnTo>
                  <a:pt x="64852" y="23703"/>
                </a:lnTo>
                <a:close/>
              </a:path>
              <a:path w="494029" h="991235">
                <a:moveTo>
                  <a:pt x="63555" y="23703"/>
                </a:moveTo>
                <a:lnTo>
                  <a:pt x="47100" y="23703"/>
                </a:lnTo>
                <a:lnTo>
                  <a:pt x="55328" y="37807"/>
                </a:lnTo>
                <a:lnTo>
                  <a:pt x="63555" y="23703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5015" y="5662676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Variable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FE0B50-7580-4D53-8841-0652BC21F9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6E0F5-366A-47C2-8371-B0627D3AA2FC}">
  <ds:schemaRefs>
    <ds:schemaRef ds:uri="http://purl.org/dc/dcmitype/"/>
    <ds:schemaRef ds:uri="http://schemas.microsoft.com/office/2006/documentManagement/types"/>
    <ds:schemaRef ds:uri="41deaed2-0a69-4219-9e4f-045dfe6a99b2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1723</Words>
  <Application>Microsoft Office PowerPoint</Application>
  <PresentationFormat>On-screen Show (4:3)</PresentationFormat>
  <Paragraphs>954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.Lucida Grande UI Regular</vt:lpstr>
      <vt:lpstr>Arial</vt:lpstr>
      <vt:lpstr>Arial Narrow</vt:lpstr>
      <vt:lpstr>Avenir Roman</vt:lpstr>
      <vt:lpstr>Calibri</vt:lpstr>
      <vt:lpstr>Century Gothic</vt:lpstr>
      <vt:lpstr>System Font Regular</vt:lpstr>
      <vt:lpstr>Times New Roman</vt:lpstr>
      <vt:lpstr>Wingdings</vt:lpstr>
      <vt:lpstr>Default</vt:lpstr>
      <vt:lpstr>think-cell Slide</vt:lpstr>
      <vt:lpstr>Análisis e Interpretación de Datos</vt:lpstr>
      <vt:lpstr>PowerPoint Presentation</vt:lpstr>
      <vt:lpstr>Análisis de Componentes Principales</vt:lpstr>
      <vt:lpstr>Principal Component Analysis</vt:lpstr>
      <vt:lpstr>Geometric Picture of PCA</vt:lpstr>
      <vt:lpstr>ACP </vt:lpstr>
      <vt:lpstr>PowerPoint Presentation</vt:lpstr>
      <vt:lpstr>PowerPoint Presentation</vt:lpstr>
      <vt:lpstr>Los Datos</vt:lpstr>
      <vt:lpstr>Ejemplo:</vt:lpstr>
      <vt:lpstr>Nubes de Puntos</vt:lpstr>
      <vt:lpstr>PowerPoint Presentation</vt:lpstr>
      <vt:lpstr>PowerPoint Presentation</vt:lpstr>
      <vt:lpstr>PowerPoint Presentation</vt:lpstr>
      <vt:lpstr>PowerPoint Presentation</vt:lpstr>
      <vt:lpstr>Plano Principal</vt:lpstr>
      <vt:lpstr>Objetivo: Encontrar el mejor plano  (subespacio) para ver la nube de  puntos.</vt:lpstr>
      <vt:lpstr>Objetivo: Encontrar el mejor plano  (subespacio) para ver la nube de  puntos.</vt:lpstr>
      <vt:lpstr>Objetivo: Encontrar el mejor plano  (subespacio) para ver la nube de  puntos.</vt:lpstr>
      <vt:lpstr>Objetivo: Encontrar el mejor plano  (subespacio) para ver la nube de  puntos.</vt:lpstr>
      <vt:lpstr>Objetivo: Encontrar el mejor plano  (subespacio) para ver la nube de  puntos.</vt:lpstr>
      <vt:lpstr>Objetivo: Encontrar el mejor plano  (subespacio) para ver la nube de  puntos.</vt:lpstr>
      <vt:lpstr>Objetivo: Encontrar el mejor plano  (subespacio) para ver la nube de  puntos.</vt:lpstr>
      <vt:lpstr>Objetivo: Encontrar el mejor plano  (subespacio) para ver la nube de  puntos.</vt:lpstr>
      <vt:lpstr>PowerPoint Presentation</vt:lpstr>
      <vt:lpstr>PowerPoint Presentation</vt:lpstr>
      <vt:lpstr>PowerPoint Presentation</vt:lpstr>
      <vt:lpstr>PowerPoint Presentation</vt:lpstr>
      <vt:lpstr>Análisis de clústeres o conglomerados</vt:lpstr>
      <vt:lpstr>Variables en las columnas</vt:lpstr>
      <vt:lpstr>Nubes de Puntos</vt:lpstr>
      <vt:lpstr>PowerPoint Presentation</vt:lpstr>
      <vt:lpstr>PowerPoint Presentation</vt:lpstr>
      <vt:lpstr>En el espacio de las variables</vt:lpstr>
      <vt:lpstr>Círculo de Correlaciones</vt:lpstr>
      <vt:lpstr>Ejemplo: Estudiantes</vt:lpstr>
      <vt:lpstr>Ejemplo: Estudiantes</vt:lpstr>
      <vt:lpstr>Inercia Explicada = 90.43%</vt:lpstr>
      <vt:lpstr>Inercia Explicada = 64.79%</vt:lpstr>
      <vt:lpstr>Ejemplo Cos2 (α) : Estudiantes</vt:lpstr>
      <vt:lpstr>PowerPoint Presentation</vt:lpstr>
      <vt:lpstr>PowerPoint Presentation</vt:lpstr>
      <vt:lpstr>PowerPoint Presentation</vt:lpstr>
      <vt:lpstr>Ejemplo Cos2 (α): Estudiantes</vt:lpstr>
      <vt:lpstr>¿Dónde obtener más información?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36</cp:revision>
  <dcterms:modified xsi:type="dcterms:W3CDTF">2022-01-31T07:48:39Z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SharedWithUsers">
    <vt:lpwstr>Montserrat Boix Teruel;Cristina Jiménez Hernández</vt:lpwstr>
  </property>
  <property fmtid="{D5CDD505-2E9C-101B-9397-08002B2CF9AE}" pid="3" name="SharedWithUsers">
    <vt:lpwstr>1683;#Montserrat Boix Teruel;#2148;#Cristina Jiménez Hernández</vt:lpwstr>
  </property>
</Properties>
</file>