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4"/>
    <p:sldMasterId id="2147483649" r:id="rId5"/>
  </p:sldMasterIdLst>
  <p:notesMasterIdLst>
    <p:notesMasterId r:id="rId21"/>
  </p:notesMasterIdLst>
  <p:handoutMasterIdLst>
    <p:handoutMasterId r:id="rId22"/>
  </p:handoutMasterIdLst>
  <p:sldIdLst>
    <p:sldId id="256" r:id="rId6"/>
    <p:sldId id="257" r:id="rId7"/>
    <p:sldId id="268" r:id="rId8"/>
    <p:sldId id="261" r:id="rId9"/>
    <p:sldId id="262" r:id="rId10"/>
    <p:sldId id="269" r:id="rId11"/>
    <p:sldId id="270" r:id="rId12"/>
    <p:sldId id="263" r:id="rId13"/>
    <p:sldId id="271" r:id="rId14"/>
    <p:sldId id="264" r:id="rId15"/>
    <p:sldId id="265" r:id="rId16"/>
    <p:sldId id="272" r:id="rId17"/>
    <p:sldId id="266" r:id="rId18"/>
    <p:sldId id="267" r:id="rId19"/>
    <p:sldId id="260" r:id="rId20"/>
  </p:sldIdLst>
  <p:sldSz cx="9144000" cy="6858000" type="screen4x3"/>
  <p:notesSz cx="6858000" cy="9144000"/>
  <p:defaultTextStyle>
    <a:defPPr>
      <a:defRPr lang="es-ES_tradnl"/>
    </a:defPPr>
    <a:lvl1pPr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87"/>
  </p:normalViewPr>
  <p:slideViewPr>
    <p:cSldViewPr>
      <p:cViewPr varScale="1">
        <p:scale>
          <a:sx n="88" d="100"/>
          <a:sy n="88" d="100"/>
        </p:scale>
        <p:origin x="102" y="4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51E942-1B24-44D5-8616-2568CE70338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pPr>
              <a:defRPr/>
            </a:pPr>
            <a:endParaRPr lang="en-US" altLang="es-ES"/>
          </a:p>
        </p:txBody>
      </p:sp>
      <p:sp>
        <p:nvSpPr>
          <p:cNvPr id="3" name="Date Placeholder 2">
            <a:extLst>
              <a:ext uri="{FF2B5EF4-FFF2-40B4-BE49-F238E27FC236}">
                <a16:creationId xmlns:a16="http://schemas.microsoft.com/office/drawing/2014/main" id="{BC906420-EF13-428F-9ADE-D9B0D170FC22}"/>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smtClean="0"/>
            </a:lvl1pPr>
          </a:lstStyle>
          <a:p>
            <a:pPr>
              <a:defRPr/>
            </a:pPr>
            <a:fld id="{2552BFC8-3D58-4601-8B3B-00C618C11EC8}" type="datetimeFigureOut">
              <a:rPr lang="en-US" altLang="es-ES"/>
              <a:pPr>
                <a:defRPr/>
              </a:pPr>
              <a:t>12/18/2022</a:t>
            </a:fld>
            <a:endParaRPr lang="en-US" altLang="es-ES"/>
          </a:p>
        </p:txBody>
      </p:sp>
      <p:sp>
        <p:nvSpPr>
          <p:cNvPr id="4" name="Footer Placeholder 3">
            <a:extLst>
              <a:ext uri="{FF2B5EF4-FFF2-40B4-BE49-F238E27FC236}">
                <a16:creationId xmlns:a16="http://schemas.microsoft.com/office/drawing/2014/main" id="{3F42C294-28F1-409D-B102-A6C00BA2B106}"/>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pPr>
              <a:defRPr/>
            </a:pPr>
            <a:endParaRPr lang="en-US" altLang="es-ES"/>
          </a:p>
        </p:txBody>
      </p:sp>
      <p:sp>
        <p:nvSpPr>
          <p:cNvPr id="5" name="Slide Number Placeholder 4">
            <a:extLst>
              <a:ext uri="{FF2B5EF4-FFF2-40B4-BE49-F238E27FC236}">
                <a16:creationId xmlns:a16="http://schemas.microsoft.com/office/drawing/2014/main" id="{959DC846-D3C1-447F-89C1-28ED605A0A97}"/>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DB38EFC1-D631-41D6-81AD-4275131FBA2A}" type="slidenum">
              <a:rPr lang="en-US" altLang="es-ES"/>
              <a:pPr/>
              <a:t>‹#›</a:t>
            </a:fld>
            <a:endParaRPr lang="en-US" alt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9F41D9E-8DDD-466A-BEC1-D2053833F9D3}"/>
              </a:ext>
            </a:extLst>
          </p:cNvPr>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
        <p:nvSpPr>
          <p:cNvPr id="2" name="Rectangle 2">
            <a:extLst>
              <a:ext uri="{FF2B5EF4-FFF2-40B4-BE49-F238E27FC236}">
                <a16:creationId xmlns:a16="http://schemas.microsoft.com/office/drawing/2014/main" id="{C0D82086-86AA-4D4B-855A-86D53637F127}"/>
              </a:ext>
            </a:extLst>
          </p:cNvPr>
          <p:cNvSpPr>
            <a:spLocks noGrp="1"/>
          </p:cNvSpPr>
          <p:nvPr>
            <p:ph type="body" sz="quarter" idx="1"/>
          </p:nvPr>
        </p:nvSpPr>
        <p:spPr bwMode="auto">
          <a:xfrm>
            <a:off x="914400" y="4343400"/>
            <a:ext cx="5029200" cy="4114800"/>
          </a:xfrm>
          <a:prstGeom prst="rect">
            <a:avLst/>
          </a:prstGeom>
          <a:noFill/>
          <a:ln w="9525" cap="flat" cmpd="sng">
            <a:noFill/>
            <a:prstDash val="solid"/>
            <a:bevel/>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s-ES_tradnl" altLang="x-none" noProof="0">
                <a:sym typeface="Avenir Roman" charset="0"/>
              </a:rPr>
              <a:t>Click to edit Master text styles</a:t>
            </a:r>
          </a:p>
          <a:p>
            <a:pPr lvl="1"/>
            <a:r>
              <a:rPr lang="es-ES_tradnl" altLang="x-none" noProof="0">
                <a:sym typeface="Avenir Roman" charset="0"/>
              </a:rPr>
              <a:t>Second level</a:t>
            </a:r>
          </a:p>
          <a:p>
            <a:pPr lvl="2"/>
            <a:r>
              <a:rPr lang="es-ES_tradnl" altLang="x-none" noProof="0">
                <a:sym typeface="Avenir Roman" charset="0"/>
              </a:rPr>
              <a:t>Third level</a:t>
            </a:r>
          </a:p>
          <a:p>
            <a:pPr lvl="3"/>
            <a:r>
              <a:rPr lang="es-ES_tradnl" altLang="x-none" noProof="0">
                <a:sym typeface="Avenir Roman" charset="0"/>
              </a:rPr>
              <a:t>Fourth level</a:t>
            </a:r>
          </a:p>
          <a:p>
            <a:pPr lvl="4"/>
            <a:r>
              <a:rPr lang="es-ES_tradnl" altLang="x-none" noProof="0">
                <a:sym typeface="Avenir Roman"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indent="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indent="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indent="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indent="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Tree>
    <p:extLst>
      <p:ext uri="{BB962C8B-B14F-4D97-AF65-F5344CB8AC3E}">
        <p14:creationId xmlns:p14="http://schemas.microsoft.com/office/powerpoint/2010/main" val="125278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12651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1600200"/>
            <a:ext cx="2286000" cy="4525963"/>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0" y="1600200"/>
            <a:ext cx="6705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411805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vert="horz"/>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
        <p:nvSpPr>
          <p:cNvPr id="4" name="Rectangle 6">
            <a:extLst>
              <a:ext uri="{FF2B5EF4-FFF2-40B4-BE49-F238E27FC236}">
                <a16:creationId xmlns:a16="http://schemas.microsoft.com/office/drawing/2014/main" id="{D351D5E5-C07F-461C-AFD3-5385A5D910DC}"/>
              </a:ext>
            </a:extLst>
          </p:cNvPr>
          <p:cNvSpPr>
            <a:spLocks noGrp="1"/>
          </p:cNvSpPr>
          <p:nvPr>
            <p:ph type="sldNum" sz="quarter" idx="10"/>
          </p:nvPr>
        </p:nvSpPr>
        <p:spPr/>
        <p:txBody>
          <a:bodyPr/>
          <a:lstStyle>
            <a:lvl1pPr>
              <a:defRPr/>
            </a:lvl1pPr>
          </a:lstStyle>
          <a:p>
            <a:fld id="{B0867888-D905-406C-B258-CCBF8D237A25}" type="slidenum">
              <a:rPr lang="es-ES_tradnl" altLang="es-ES"/>
              <a:pPr/>
              <a:t>‹#›</a:t>
            </a:fld>
            <a:endParaRPr lang="es-ES_tradnl" altLang="es-ES"/>
          </a:p>
        </p:txBody>
      </p:sp>
    </p:spTree>
    <p:extLst>
      <p:ext uri="{BB962C8B-B14F-4D97-AF65-F5344CB8AC3E}">
        <p14:creationId xmlns:p14="http://schemas.microsoft.com/office/powerpoint/2010/main" val="57050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solidFill>
                  <a:srgbClr val="0098CD"/>
                </a:solidFill>
              </a:defRPr>
            </a:lvl1pPr>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081C960D-AB61-4E04-A8F7-094ABF50ED31}"/>
              </a:ext>
            </a:extLst>
          </p:cNvPr>
          <p:cNvSpPr>
            <a:spLocks noGrp="1"/>
          </p:cNvSpPr>
          <p:nvPr>
            <p:ph type="sldNum" sz="quarter" idx="10"/>
          </p:nvPr>
        </p:nvSpPr>
        <p:spPr/>
        <p:txBody>
          <a:bodyPr/>
          <a:lstStyle>
            <a:lvl1pPr>
              <a:defRPr/>
            </a:lvl1pPr>
          </a:lstStyle>
          <a:p>
            <a:fld id="{DC0F29DD-BD2A-4AAD-82D1-6B3C51601C9B}" type="slidenum">
              <a:rPr lang="es-ES_tradnl" altLang="es-ES"/>
              <a:pPr/>
              <a:t>‹#›</a:t>
            </a:fld>
            <a:endParaRPr lang="es-ES_tradnl" altLang="es-ES"/>
          </a:p>
        </p:txBody>
      </p:sp>
    </p:spTree>
    <p:extLst>
      <p:ext uri="{BB962C8B-B14F-4D97-AF65-F5344CB8AC3E}">
        <p14:creationId xmlns:p14="http://schemas.microsoft.com/office/powerpoint/2010/main" val="3677654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Rectangle 6">
            <a:extLst>
              <a:ext uri="{FF2B5EF4-FFF2-40B4-BE49-F238E27FC236}">
                <a16:creationId xmlns:a16="http://schemas.microsoft.com/office/drawing/2014/main" id="{0F2E5576-E78F-431B-AA85-82AF90392ABD}"/>
              </a:ext>
            </a:extLst>
          </p:cNvPr>
          <p:cNvSpPr>
            <a:spLocks noGrp="1"/>
          </p:cNvSpPr>
          <p:nvPr>
            <p:ph type="sldNum" sz="quarter" idx="10"/>
          </p:nvPr>
        </p:nvSpPr>
        <p:spPr/>
        <p:txBody>
          <a:bodyPr/>
          <a:lstStyle>
            <a:lvl1pPr>
              <a:defRPr/>
            </a:lvl1pPr>
          </a:lstStyle>
          <a:p>
            <a:fld id="{430C2826-A9F5-4DC9-86E1-10AEB4C0C3E4}" type="slidenum">
              <a:rPr lang="es-ES_tradnl" altLang="es-ES"/>
              <a:pPr/>
              <a:t>‹#›</a:t>
            </a:fld>
            <a:endParaRPr lang="es-ES_tradnl" altLang="es-ES"/>
          </a:p>
        </p:txBody>
      </p:sp>
    </p:spTree>
    <p:extLst>
      <p:ext uri="{BB962C8B-B14F-4D97-AF65-F5344CB8AC3E}">
        <p14:creationId xmlns:p14="http://schemas.microsoft.com/office/powerpoint/2010/main" val="666784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Rectangle 6">
            <a:extLst>
              <a:ext uri="{FF2B5EF4-FFF2-40B4-BE49-F238E27FC236}">
                <a16:creationId xmlns:a16="http://schemas.microsoft.com/office/drawing/2014/main" id="{F4232B32-058B-4E19-BBC3-A7DC0CD67758}"/>
              </a:ext>
            </a:extLst>
          </p:cNvPr>
          <p:cNvSpPr>
            <a:spLocks noGrp="1"/>
          </p:cNvSpPr>
          <p:nvPr>
            <p:ph type="sldNum" sz="quarter" idx="10"/>
          </p:nvPr>
        </p:nvSpPr>
        <p:spPr/>
        <p:txBody>
          <a:bodyPr/>
          <a:lstStyle>
            <a:lvl1pPr>
              <a:defRPr/>
            </a:lvl1pPr>
          </a:lstStyle>
          <a:p>
            <a:fld id="{795F6072-C616-4130-9928-9A3CEEFFEBD3}" type="slidenum">
              <a:rPr lang="es-ES_tradnl" altLang="es-ES"/>
              <a:pPr/>
              <a:t>‹#›</a:t>
            </a:fld>
            <a:endParaRPr lang="es-ES_tradnl" altLang="es-ES"/>
          </a:p>
        </p:txBody>
      </p:sp>
    </p:spTree>
    <p:extLst>
      <p:ext uri="{BB962C8B-B14F-4D97-AF65-F5344CB8AC3E}">
        <p14:creationId xmlns:p14="http://schemas.microsoft.com/office/powerpoint/2010/main" val="2690772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Rectangle 6">
            <a:extLst>
              <a:ext uri="{FF2B5EF4-FFF2-40B4-BE49-F238E27FC236}">
                <a16:creationId xmlns:a16="http://schemas.microsoft.com/office/drawing/2014/main" id="{5DA25869-6329-4C09-BE0C-F1B06669ACAD}"/>
              </a:ext>
            </a:extLst>
          </p:cNvPr>
          <p:cNvSpPr>
            <a:spLocks noGrp="1"/>
          </p:cNvSpPr>
          <p:nvPr>
            <p:ph type="sldNum" sz="quarter" idx="10"/>
          </p:nvPr>
        </p:nvSpPr>
        <p:spPr/>
        <p:txBody>
          <a:bodyPr/>
          <a:lstStyle>
            <a:lvl1pPr>
              <a:defRPr/>
            </a:lvl1pPr>
          </a:lstStyle>
          <a:p>
            <a:fld id="{60D444FB-5C9A-43D8-A4A8-331160D58BD2}" type="slidenum">
              <a:rPr lang="es-ES_tradnl" altLang="es-ES"/>
              <a:pPr/>
              <a:t>‹#›</a:t>
            </a:fld>
            <a:endParaRPr lang="es-ES_tradnl" altLang="es-ES"/>
          </a:p>
        </p:txBody>
      </p:sp>
    </p:spTree>
    <p:extLst>
      <p:ext uri="{BB962C8B-B14F-4D97-AF65-F5344CB8AC3E}">
        <p14:creationId xmlns:p14="http://schemas.microsoft.com/office/powerpoint/2010/main" val="110503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Rectangle 6">
            <a:extLst>
              <a:ext uri="{FF2B5EF4-FFF2-40B4-BE49-F238E27FC236}">
                <a16:creationId xmlns:a16="http://schemas.microsoft.com/office/drawing/2014/main" id="{016E7A18-48AF-4F32-9618-6BBB02BA7459}"/>
              </a:ext>
            </a:extLst>
          </p:cNvPr>
          <p:cNvSpPr>
            <a:spLocks noGrp="1"/>
          </p:cNvSpPr>
          <p:nvPr>
            <p:ph type="sldNum" sz="quarter" idx="10"/>
          </p:nvPr>
        </p:nvSpPr>
        <p:spPr/>
        <p:txBody>
          <a:bodyPr/>
          <a:lstStyle>
            <a:lvl1pPr>
              <a:defRPr/>
            </a:lvl1pPr>
          </a:lstStyle>
          <a:p>
            <a:fld id="{806FB2C1-26A0-4653-9F37-FC140FF77D7F}" type="slidenum">
              <a:rPr lang="es-ES_tradnl" altLang="es-ES"/>
              <a:pPr/>
              <a:t>‹#›</a:t>
            </a:fld>
            <a:endParaRPr lang="es-ES_tradnl" altLang="es-ES"/>
          </a:p>
        </p:txBody>
      </p:sp>
    </p:spTree>
    <p:extLst>
      <p:ext uri="{BB962C8B-B14F-4D97-AF65-F5344CB8AC3E}">
        <p14:creationId xmlns:p14="http://schemas.microsoft.com/office/powerpoint/2010/main" val="2798563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6F040A1-A364-4346-B37F-A58377EE04FF}"/>
              </a:ext>
            </a:extLst>
          </p:cNvPr>
          <p:cNvSpPr>
            <a:spLocks noGrp="1"/>
          </p:cNvSpPr>
          <p:nvPr>
            <p:ph type="sldNum" sz="quarter" idx="10"/>
          </p:nvPr>
        </p:nvSpPr>
        <p:spPr/>
        <p:txBody>
          <a:bodyPr/>
          <a:lstStyle>
            <a:lvl1pPr>
              <a:defRPr/>
            </a:lvl1pPr>
          </a:lstStyle>
          <a:p>
            <a:fld id="{12CD9993-FB92-4BBF-9CF8-3F5E4F51B568}" type="slidenum">
              <a:rPr lang="es-ES_tradnl" altLang="es-ES"/>
              <a:pPr/>
              <a:t>‹#›</a:t>
            </a:fld>
            <a:endParaRPr lang="es-ES_tradnl" altLang="es-ES"/>
          </a:p>
        </p:txBody>
      </p:sp>
    </p:spTree>
    <p:extLst>
      <p:ext uri="{BB962C8B-B14F-4D97-AF65-F5344CB8AC3E}">
        <p14:creationId xmlns:p14="http://schemas.microsoft.com/office/powerpoint/2010/main" val="3651806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a:extLst>
              <a:ext uri="{FF2B5EF4-FFF2-40B4-BE49-F238E27FC236}">
                <a16:creationId xmlns:a16="http://schemas.microsoft.com/office/drawing/2014/main" id="{CA968D8E-489F-4A87-A20B-5D96918748AD}"/>
              </a:ext>
            </a:extLst>
          </p:cNvPr>
          <p:cNvSpPr>
            <a:spLocks noGrp="1"/>
          </p:cNvSpPr>
          <p:nvPr>
            <p:ph type="sldNum" sz="quarter" idx="10"/>
          </p:nvPr>
        </p:nvSpPr>
        <p:spPr/>
        <p:txBody>
          <a:bodyPr/>
          <a:lstStyle>
            <a:lvl1pPr>
              <a:defRPr/>
            </a:lvl1pPr>
          </a:lstStyle>
          <a:p>
            <a:fld id="{C7813514-F3F3-44FE-83A9-68378968CD62}" type="slidenum">
              <a:rPr lang="es-ES_tradnl" altLang="es-ES"/>
              <a:pPr/>
              <a:t>‹#›</a:t>
            </a:fld>
            <a:endParaRPr lang="es-ES_tradnl" altLang="es-ES"/>
          </a:p>
        </p:txBody>
      </p:sp>
    </p:spTree>
    <p:extLst>
      <p:ext uri="{BB962C8B-B14F-4D97-AF65-F5344CB8AC3E}">
        <p14:creationId xmlns:p14="http://schemas.microsoft.com/office/powerpoint/2010/main" val="364014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40478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a:extLst>
              <a:ext uri="{FF2B5EF4-FFF2-40B4-BE49-F238E27FC236}">
                <a16:creationId xmlns:a16="http://schemas.microsoft.com/office/drawing/2014/main" id="{06AA31EF-5857-41A9-8084-7307DE957B93}"/>
              </a:ext>
            </a:extLst>
          </p:cNvPr>
          <p:cNvSpPr>
            <a:spLocks noGrp="1"/>
          </p:cNvSpPr>
          <p:nvPr>
            <p:ph type="sldNum" sz="quarter" idx="10"/>
          </p:nvPr>
        </p:nvSpPr>
        <p:spPr/>
        <p:txBody>
          <a:bodyPr/>
          <a:lstStyle>
            <a:lvl1pPr>
              <a:defRPr/>
            </a:lvl1pPr>
          </a:lstStyle>
          <a:p>
            <a:fld id="{A993BED6-43DB-4806-8A91-D79874E09D92}" type="slidenum">
              <a:rPr lang="es-ES_tradnl" altLang="es-ES"/>
              <a:pPr/>
              <a:t>‹#›</a:t>
            </a:fld>
            <a:endParaRPr lang="es-ES_tradnl" altLang="es-ES"/>
          </a:p>
        </p:txBody>
      </p:sp>
    </p:spTree>
    <p:extLst>
      <p:ext uri="{BB962C8B-B14F-4D97-AF65-F5344CB8AC3E}">
        <p14:creationId xmlns:p14="http://schemas.microsoft.com/office/powerpoint/2010/main" val="29826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716EE147-427A-4A87-9260-05FC966FC3B2}"/>
              </a:ext>
            </a:extLst>
          </p:cNvPr>
          <p:cNvSpPr>
            <a:spLocks noGrp="1"/>
          </p:cNvSpPr>
          <p:nvPr>
            <p:ph type="sldNum" sz="quarter" idx="10"/>
          </p:nvPr>
        </p:nvSpPr>
        <p:spPr/>
        <p:txBody>
          <a:bodyPr/>
          <a:lstStyle>
            <a:lvl1pPr>
              <a:defRPr/>
            </a:lvl1pPr>
          </a:lstStyle>
          <a:p>
            <a:fld id="{B1CE76CD-7063-462C-8C31-969F7F5B1C47}" type="slidenum">
              <a:rPr lang="es-ES_tradnl" altLang="es-ES"/>
              <a:pPr/>
              <a:t>‹#›</a:t>
            </a:fld>
            <a:endParaRPr lang="es-ES_tradnl" altLang="es-ES"/>
          </a:p>
        </p:txBody>
      </p:sp>
    </p:spTree>
    <p:extLst>
      <p:ext uri="{BB962C8B-B14F-4D97-AF65-F5344CB8AC3E}">
        <p14:creationId xmlns:p14="http://schemas.microsoft.com/office/powerpoint/2010/main" val="2566957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F82677A7-1C3F-4C78-9B4F-9F16B08B7155}"/>
              </a:ext>
            </a:extLst>
          </p:cNvPr>
          <p:cNvSpPr>
            <a:spLocks noGrp="1"/>
          </p:cNvSpPr>
          <p:nvPr>
            <p:ph type="sldNum" sz="quarter" idx="10"/>
          </p:nvPr>
        </p:nvSpPr>
        <p:spPr/>
        <p:txBody>
          <a:bodyPr/>
          <a:lstStyle>
            <a:lvl1pPr>
              <a:defRPr/>
            </a:lvl1pPr>
          </a:lstStyle>
          <a:p>
            <a:fld id="{6CA1E3DB-071B-4B2B-AC48-77F05416D84E}" type="slidenum">
              <a:rPr lang="es-ES_tradnl" altLang="es-ES"/>
              <a:pPr/>
              <a:t>‹#›</a:t>
            </a:fld>
            <a:endParaRPr lang="es-ES_tradnl" altLang="es-ES"/>
          </a:p>
        </p:txBody>
      </p:sp>
    </p:spTree>
    <p:extLst>
      <p:ext uri="{BB962C8B-B14F-4D97-AF65-F5344CB8AC3E}">
        <p14:creationId xmlns:p14="http://schemas.microsoft.com/office/powerpoint/2010/main" val="408402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270930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423592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110939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Tree>
    <p:extLst>
      <p:ext uri="{BB962C8B-B14F-4D97-AF65-F5344CB8AC3E}">
        <p14:creationId xmlns:p14="http://schemas.microsoft.com/office/powerpoint/2010/main" val="102872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5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72366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149852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2782768F-1EE5-43D5-9A61-35D7075A5D76}"/>
              </a:ext>
            </a:extLst>
          </p:cNvPr>
          <p:cNvSpPr>
            <a:spLocks noGrp="1"/>
          </p:cNvSpPr>
          <p:nvPr>
            <p:ph type="title"/>
          </p:nvPr>
        </p:nvSpPr>
        <p:spPr bwMode="auto">
          <a:xfrm>
            <a:off x="0" y="2957513"/>
            <a:ext cx="91440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p>
            <a:pPr lvl="0"/>
            <a:r>
              <a:rPr lang="es-ES_tradnl" altLang="es-ES">
                <a:sym typeface="Arial Narrow" panose="020B0606020202030204" pitchFamily="34" charset="0"/>
              </a:rPr>
              <a:t>Click to edit Master title style</a:t>
            </a:r>
          </a:p>
        </p:txBody>
      </p:sp>
      <p:pic>
        <p:nvPicPr>
          <p:cNvPr id="1027" name="Picture 2" descr="logoblanco.png">
            <a:extLst>
              <a:ext uri="{FF2B5EF4-FFF2-40B4-BE49-F238E27FC236}">
                <a16:creationId xmlns:a16="http://schemas.microsoft.com/office/drawing/2014/main" id="{67F7A86D-32B3-4B83-AC50-47A74767E246}"/>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75538" y="3106738"/>
            <a:ext cx="12223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5498F503-025E-4262-B12D-ADB2118D9777}"/>
              </a:ext>
            </a:extLst>
          </p:cNvPr>
          <p:cNvGrpSpPr>
            <a:grpSpLocks/>
          </p:cNvGrpSpPr>
          <p:nvPr/>
        </p:nvGrpSpPr>
        <p:grpSpPr bwMode="auto">
          <a:xfrm>
            <a:off x="0" y="6402388"/>
            <a:ext cx="9150350" cy="463550"/>
            <a:chOff x="0" y="0"/>
            <a:chExt cx="9151698" cy="464252"/>
          </a:xfrm>
        </p:grpSpPr>
        <p:sp>
          <p:nvSpPr>
            <p:cNvPr id="2" name="Rectangle 2">
              <a:extLst>
                <a:ext uri="{FF2B5EF4-FFF2-40B4-BE49-F238E27FC236}">
                  <a16:creationId xmlns:a16="http://schemas.microsoft.com/office/drawing/2014/main" id="{5EA63966-A753-4BAE-A306-0D35C4D80278}"/>
                </a:ext>
              </a:extLst>
            </p:cNvPr>
            <p:cNvSpPr>
              <a:spLocks/>
            </p:cNvSpPr>
            <p:nvPr/>
          </p:nvSpPr>
          <p:spPr bwMode="auto">
            <a:xfrm>
              <a:off x="0" y="0"/>
              <a:ext cx="9151698" cy="464252"/>
            </a:xfrm>
            <a:prstGeom prst="rect">
              <a:avLst/>
            </a:prstGeom>
            <a:solidFill>
              <a:srgbClr val="0098CD"/>
            </a:solidFill>
            <a:ln w="12700" cap="flat" cmpd="sng">
              <a:noFill/>
              <a:prstDash val="solid"/>
              <a:miter lim="0"/>
              <a:headEnd type="none" w="med" len="med"/>
              <a:tailEnd type="none" w="med" len="med"/>
            </a:ln>
            <a:effec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defRPr/>
              </a:pPr>
              <a:endParaRPr lang="es-ES" altLang="es-ES">
                <a:solidFill>
                  <a:srgbClr val="FFFFFF"/>
                </a:solidFill>
              </a:endParaRPr>
            </a:p>
          </p:txBody>
        </p:sp>
        <p:sp>
          <p:nvSpPr>
            <p:cNvPr id="3" name="Line 3">
              <a:extLst>
                <a:ext uri="{FF2B5EF4-FFF2-40B4-BE49-F238E27FC236}">
                  <a16:creationId xmlns:a16="http://schemas.microsoft.com/office/drawing/2014/main" id="{D80DB72C-4AF9-4690-8044-612D14256C3D}"/>
                </a:ext>
              </a:extLst>
            </p:cNvPr>
            <p:cNvSpPr>
              <a:spLocks noChangeShapeType="1"/>
            </p:cNvSpPr>
            <p:nvPr/>
          </p:nvSpPr>
          <p:spPr bwMode="auto">
            <a:xfrm flipV="1">
              <a:off x="8453095" y="174889"/>
              <a:ext cx="1588" cy="13673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s-MX"/>
            </a:p>
          </p:txBody>
        </p:sp>
      </p:grpSp>
      <p:sp>
        <p:nvSpPr>
          <p:cNvPr id="2054" name="Rectangle 6">
            <a:extLst>
              <a:ext uri="{FF2B5EF4-FFF2-40B4-BE49-F238E27FC236}">
                <a16:creationId xmlns:a16="http://schemas.microsoft.com/office/drawing/2014/main" id="{D70F66CF-912C-4A15-AAEB-2817AB716D04}"/>
              </a:ext>
            </a:extLst>
          </p:cNvPr>
          <p:cNvSpPr>
            <a:spLocks noGrp="1"/>
          </p:cNvSpPr>
          <p:nvPr>
            <p:ph type="sldNum" sz="quarter" idx="2"/>
          </p:nvPr>
        </p:nvSpPr>
        <p:spPr bwMode="auto">
          <a:xfrm>
            <a:off x="8485188" y="6559550"/>
            <a:ext cx="273050" cy="173038"/>
          </a:xfrm>
          <a:prstGeom prst="rect">
            <a:avLst/>
          </a:prstGeom>
          <a:noFill/>
          <a:ln w="12700" cap="flat" cmpd="sng">
            <a:noFill/>
            <a:prstDash val="solid"/>
            <a:miter lim="0"/>
            <a:headEnd type="none" w="med" len="med"/>
            <a:tailEnd type="none" w="med" len="med"/>
          </a:ln>
          <a:effectLst/>
        </p:spPr>
        <p:txBody>
          <a:bodyPr vert="horz" wrap="square" lIns="0" tIns="0" rIns="0" bIns="0" numCol="1" anchor="t" anchorCtr="0" compatLnSpc="1">
            <a:prstTxWarp prst="textNoShape">
              <a:avLst/>
            </a:prstTxWarp>
          </a:bodyPr>
          <a:lstStyle>
            <a:lvl1pPr algn="r" eaLnBrk="1">
              <a:defRPr sz="1200">
                <a:solidFill>
                  <a:srgbClr val="FFFFFF"/>
                </a:solidFill>
              </a:defRPr>
            </a:lvl1pPr>
          </a:lstStyle>
          <a:p>
            <a:fld id="{EBA58240-5E7C-40E3-A207-98AB2F1A153D}" type="slidenum">
              <a:rPr lang="es-ES_tradnl" altLang="es-ES"/>
              <a:pPr/>
              <a:t>‹#›</a:t>
            </a:fld>
            <a:endParaRPr lang="es-ES_tradnl" altLang="es-ES"/>
          </a:p>
        </p:txBody>
      </p:sp>
      <p:pic>
        <p:nvPicPr>
          <p:cNvPr id="2052" name="Picture 3">
            <a:extLst>
              <a:ext uri="{FF2B5EF4-FFF2-40B4-BE49-F238E27FC236}">
                <a16:creationId xmlns:a16="http://schemas.microsoft.com/office/drawing/2014/main" id="{456BEA10-83EB-436E-AD28-DDC6F2BBCBA0}"/>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02388"/>
            <a:ext cx="16732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pngall.com/pin-png"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www.needpix.com/photo/23890/red-cross-error-crossed-wrong-incorrect-marking-symbol-sign" TargetMode="External"/><Relationship Id="rId3" Type="http://schemas.openxmlformats.org/officeDocument/2006/relationships/image" Target="../media/image10.jpe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hyperlink" Target="https://da.wiktionary.org/wiki/flueben" TargetMode="External"/><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pin-png" TargetMode="External"/><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C80B71C-465C-4733-9602-CE4E4E7BD7E4}"/>
              </a:ext>
            </a:extLst>
          </p:cNvPr>
          <p:cNvSpPr>
            <a:spLocks/>
          </p:cNvSpPr>
          <p:nvPr/>
        </p:nvSpPr>
        <p:spPr bwMode="auto">
          <a:xfrm>
            <a:off x="0" y="5611813"/>
            <a:ext cx="9144000" cy="133350"/>
          </a:xfrm>
          <a:prstGeom prst="rect">
            <a:avLst/>
          </a:prstGeom>
          <a:solidFill>
            <a:srgbClr val="0098CD"/>
          </a:solidFill>
          <a:ln>
            <a:noFill/>
          </a:ln>
          <a:extLs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s-ES" altLang="es-ES">
              <a:solidFill>
                <a:srgbClr val="0098CD"/>
              </a:solidFill>
            </a:endParaRPr>
          </a:p>
        </p:txBody>
      </p:sp>
      <p:sp>
        <p:nvSpPr>
          <p:cNvPr id="5123" name="Rectangle 6">
            <a:extLst>
              <a:ext uri="{FF2B5EF4-FFF2-40B4-BE49-F238E27FC236}">
                <a16:creationId xmlns:a16="http://schemas.microsoft.com/office/drawing/2014/main" id="{A9D3A6BD-C188-45C5-AB2D-A7F7785B6367}"/>
              </a:ext>
            </a:extLst>
          </p:cNvPr>
          <p:cNvSpPr>
            <a:spLocks noGrp="1"/>
          </p:cNvSpPr>
          <p:nvPr>
            <p:ph type="title" idx="4294967295"/>
          </p:nvPr>
        </p:nvSpPr>
        <p:spPr>
          <a:xfrm>
            <a:off x="533400" y="228600"/>
            <a:ext cx="8988425" cy="495300"/>
          </a:xfrm>
        </p:spPr>
        <p:txBody>
          <a:bodyPr anchor="t"/>
          <a:lstStyle/>
          <a:p>
            <a:pPr eaLnBrk="1">
              <a:lnSpc>
                <a:spcPct val="70000"/>
              </a:lnSpc>
            </a:pPr>
            <a:r>
              <a:rPr lang="es-ES_tradnl" altLang="es-ES" sz="2400" dirty="0">
                <a:solidFill>
                  <a:srgbClr val="0098CD"/>
                </a:solidFill>
                <a:latin typeface="Arial" panose="020B0604020202020204" pitchFamily="34" charset="0"/>
              </a:rPr>
              <a:t>Análisis e interpretación de datos</a:t>
            </a:r>
            <a:endParaRPr lang="es-ES_tradnl" altLang="es-ES" sz="1800" dirty="0">
              <a:solidFill>
                <a:srgbClr val="0098CD"/>
              </a:solidFill>
              <a:latin typeface="Arial" panose="020B0604020202020204" pitchFamily="34" charset="0"/>
            </a:endParaRPr>
          </a:p>
        </p:txBody>
      </p:sp>
      <p:sp>
        <p:nvSpPr>
          <p:cNvPr id="5124" name="Rectangle 7">
            <a:extLst>
              <a:ext uri="{FF2B5EF4-FFF2-40B4-BE49-F238E27FC236}">
                <a16:creationId xmlns:a16="http://schemas.microsoft.com/office/drawing/2014/main" id="{8591A0BF-ACDD-41F9-B558-C3E6B873FF54}"/>
              </a:ext>
            </a:extLst>
          </p:cNvPr>
          <p:cNvSpPr>
            <a:spLocks/>
          </p:cNvSpPr>
          <p:nvPr/>
        </p:nvSpPr>
        <p:spPr bwMode="auto">
          <a:xfrm>
            <a:off x="-22060" y="4632018"/>
            <a:ext cx="89868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lnSpc>
                <a:spcPct val="70000"/>
              </a:lnSpc>
            </a:pPr>
            <a:r>
              <a:rPr lang="es-MX" altLang="es-ES" sz="2400" dirty="0">
                <a:solidFill>
                  <a:srgbClr val="000000"/>
                </a:solidFill>
                <a:sym typeface="Arial Narrow" panose="020B0606020202030204" pitchFamily="34" charset="0"/>
              </a:rPr>
              <a:t>TEMA 3. RELACION ENTRE VARIABLES</a:t>
            </a:r>
            <a:endParaRPr lang="es-ES_tradnl" altLang="es-ES" sz="2400" dirty="0">
              <a:solidFill>
                <a:srgbClr val="000000"/>
              </a:solidFill>
              <a:sym typeface="Arial Narrow" panose="020B0606020202030204" pitchFamily="34" charset="0"/>
            </a:endParaRPr>
          </a:p>
        </p:txBody>
      </p:sp>
      <p:sp>
        <p:nvSpPr>
          <p:cNvPr id="5125" name="Rectangle 8">
            <a:extLst>
              <a:ext uri="{FF2B5EF4-FFF2-40B4-BE49-F238E27FC236}">
                <a16:creationId xmlns:a16="http://schemas.microsoft.com/office/drawing/2014/main" id="{B72F4180-887A-4FF0-83C6-E8B8B19A41FB}"/>
              </a:ext>
            </a:extLst>
          </p:cNvPr>
          <p:cNvSpPr>
            <a:spLocks/>
          </p:cNvSpPr>
          <p:nvPr/>
        </p:nvSpPr>
        <p:spPr bwMode="auto">
          <a:xfrm>
            <a:off x="554038" y="611188"/>
            <a:ext cx="52895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70000"/>
              </a:lnSpc>
            </a:pPr>
            <a:r>
              <a:rPr lang="es-ES_tradnl" altLang="es-ES" dirty="0">
                <a:solidFill>
                  <a:srgbClr val="0098CD"/>
                </a:solidFill>
                <a:sym typeface="Arial Narrow" panose="020B0606020202030204" pitchFamily="34" charset="0"/>
              </a:rPr>
              <a:t>Laura Hervert Escobar</a:t>
            </a:r>
          </a:p>
        </p:txBody>
      </p:sp>
      <p:pic>
        <p:nvPicPr>
          <p:cNvPr id="5126" name="Picture 1">
            <a:extLst>
              <a:ext uri="{FF2B5EF4-FFF2-40B4-BE49-F238E27FC236}">
                <a16:creationId xmlns:a16="http://schemas.microsoft.com/office/drawing/2014/main" id="{34FCBAC6-A368-47A0-836A-F7445BF1AC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949950"/>
            <a:ext cx="24971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2">
            <a:extLst>
              <a:ext uri="{FF2B5EF4-FFF2-40B4-BE49-F238E27FC236}">
                <a16:creationId xmlns:a16="http://schemas.microsoft.com/office/drawing/2014/main" id="{AE81A068-7352-4A0D-87F7-4B72408F20AD}"/>
              </a:ext>
            </a:extLst>
          </p:cNvPr>
          <p:cNvSpPr>
            <a:spLocks noChangeArrowheads="1"/>
          </p:cNvSpPr>
          <p:nvPr/>
        </p:nvSpPr>
        <p:spPr bwMode="auto">
          <a:xfrm>
            <a:off x="5364163" y="6154738"/>
            <a:ext cx="3168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a:r>
              <a:rPr lang="en-US" altLang="es-MX" sz="1300">
                <a:solidFill>
                  <a:srgbClr val="0098CD"/>
                </a:solidFill>
                <a:latin typeface="Unit"/>
              </a:rPr>
              <a:t>Universidad Internacional de La Rioja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1093-E4C9-41B8-B03D-CF13D33FA58C}"/>
              </a:ext>
            </a:extLst>
          </p:cNvPr>
          <p:cNvSpPr>
            <a:spLocks noGrp="1"/>
          </p:cNvSpPr>
          <p:nvPr>
            <p:ph type="title"/>
          </p:nvPr>
        </p:nvSpPr>
        <p:spPr/>
        <p:txBody>
          <a:bodyPr/>
          <a:lstStyle/>
          <a:p>
            <a:r>
              <a:rPr lang="es-MX" dirty="0"/>
              <a:t>Regresión lineal simple</a:t>
            </a:r>
          </a:p>
        </p:txBody>
      </p:sp>
      <p:sp>
        <p:nvSpPr>
          <p:cNvPr id="3" name="Content Placeholder 2">
            <a:extLst>
              <a:ext uri="{FF2B5EF4-FFF2-40B4-BE49-F238E27FC236}">
                <a16:creationId xmlns:a16="http://schemas.microsoft.com/office/drawing/2014/main" id="{DA54C7AA-9947-4213-9A50-AE416E26588D}"/>
              </a:ext>
            </a:extLst>
          </p:cNvPr>
          <p:cNvSpPr>
            <a:spLocks noGrp="1"/>
          </p:cNvSpPr>
          <p:nvPr>
            <p:ph idx="1"/>
          </p:nvPr>
        </p:nvSpPr>
        <p:spPr>
          <a:xfrm>
            <a:off x="495176" y="1988840"/>
            <a:ext cx="5122912" cy="2304256"/>
          </a:xfrm>
        </p:spPr>
        <p:txBody>
          <a:bodyPr/>
          <a:lstStyle/>
          <a:p>
            <a:r>
              <a:rPr lang="es-MX" sz="1800" dirty="0"/>
              <a:t>Consiste en generar un modelo de regresión (ecuación de una recta) que permita explicar la relación lineal que existe entre dos variables. A la variable dependiente (</a:t>
            </a:r>
            <a:r>
              <a:rPr lang="es-MX" sz="1800" i="1" dirty="0"/>
              <a:t>y</a:t>
            </a:r>
            <a:r>
              <a:rPr lang="es-MX" sz="1800" dirty="0"/>
              <a:t>) y a la variable predictora o independiente (</a:t>
            </a:r>
            <a:r>
              <a:rPr lang="es-MX" sz="1800" i="1" dirty="0"/>
              <a:t>x</a:t>
            </a:r>
            <a:r>
              <a:rPr lang="es-MX" sz="1800" dirty="0"/>
              <a:t>)</a:t>
            </a:r>
          </a:p>
          <a:p>
            <a:endParaRPr lang="es-MX" sz="1800" dirty="0"/>
          </a:p>
          <a:p>
            <a:pPr algn="ctr"/>
            <a:r>
              <a:rPr lang="es-MX" i="1" dirty="0"/>
              <a:t>y=</a:t>
            </a:r>
            <a:r>
              <a:rPr lang="es-MX" i="1" dirty="0" err="1"/>
              <a:t>a+bx</a:t>
            </a:r>
            <a:r>
              <a:rPr lang="es-MX" i="1" dirty="0"/>
              <a:t>+ϵ</a:t>
            </a:r>
          </a:p>
          <a:p>
            <a:pPr marL="0" indent="0">
              <a:buNone/>
            </a:pPr>
            <a:endParaRPr lang="es-MX" sz="1800" dirty="0"/>
          </a:p>
        </p:txBody>
      </p:sp>
      <p:sp>
        <p:nvSpPr>
          <p:cNvPr id="4" name="Slide Number Placeholder 3">
            <a:extLst>
              <a:ext uri="{FF2B5EF4-FFF2-40B4-BE49-F238E27FC236}">
                <a16:creationId xmlns:a16="http://schemas.microsoft.com/office/drawing/2014/main" id="{DA098810-28FD-4EAE-8102-187E10D767E6}"/>
              </a:ext>
            </a:extLst>
          </p:cNvPr>
          <p:cNvSpPr>
            <a:spLocks noGrp="1"/>
          </p:cNvSpPr>
          <p:nvPr>
            <p:ph type="sldNum" sz="quarter" idx="10"/>
          </p:nvPr>
        </p:nvSpPr>
        <p:spPr/>
        <p:txBody>
          <a:bodyPr/>
          <a:lstStyle/>
          <a:p>
            <a:fld id="{DC0F29DD-BD2A-4AAD-82D1-6B3C51601C9B}" type="slidenum">
              <a:rPr lang="es-ES_tradnl" altLang="es-ES" smtClean="0"/>
              <a:pPr/>
              <a:t>10</a:t>
            </a:fld>
            <a:endParaRPr lang="es-ES_tradnl" altLang="es-ES"/>
          </a:p>
        </p:txBody>
      </p:sp>
      <p:sp>
        <p:nvSpPr>
          <p:cNvPr id="6" name="Rectangle: Diagonal Corners Rounded 5">
            <a:extLst>
              <a:ext uri="{FF2B5EF4-FFF2-40B4-BE49-F238E27FC236}">
                <a16:creationId xmlns:a16="http://schemas.microsoft.com/office/drawing/2014/main" id="{BC33DB0B-4BF7-46E6-83CD-F1E2D2B99AB4}"/>
              </a:ext>
            </a:extLst>
          </p:cNvPr>
          <p:cNvSpPr/>
          <p:nvPr/>
        </p:nvSpPr>
        <p:spPr bwMode="auto">
          <a:xfrm>
            <a:off x="5652120" y="1052736"/>
            <a:ext cx="3240360" cy="3442930"/>
          </a:xfrm>
          <a:prstGeom prst="round2DiagRect">
            <a:avLst/>
          </a:prstGeom>
          <a:solidFill>
            <a:schemeClr val="accent5">
              <a:lumMod val="40000"/>
              <a:lumOff val="60000"/>
            </a:schemeClr>
          </a:solidFill>
          <a:ln w="25400" cap="flat" cmpd="sng" algn="ctr">
            <a:noFill/>
            <a:prstDash val="solid"/>
            <a:bevel/>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eaLnBrk="1"/>
            <a:endParaRPr lang="es-MX" dirty="0">
              <a:latin typeface="Arial" charset="0"/>
              <a:cs typeface="Arial" charset="0"/>
              <a:sym typeface="Arial" charset="0"/>
            </a:endParaRPr>
          </a:p>
          <a:p>
            <a:pPr eaLnBrk="1"/>
            <a:r>
              <a:rPr lang="es-MX" dirty="0">
                <a:latin typeface="Arial" charset="0"/>
                <a:cs typeface="Arial" charset="0"/>
                <a:sym typeface="Arial" charset="0"/>
              </a:rPr>
              <a:t>La correlación cuantifica como de relacionadas están dos variables, mientras que la regresión lineal consiste en generar una ecuación (modelo) que, basándose en la relación existente entre ambas variables, permita predecir el valor de una a partir de la otra.</a:t>
            </a:r>
          </a:p>
        </p:txBody>
      </p:sp>
      <p:pic>
        <p:nvPicPr>
          <p:cNvPr id="7" name="Picture 6" descr="A picture containing balloon, aircraft, vector graphics&#10;&#10;Description automatically generated">
            <a:extLst>
              <a:ext uri="{FF2B5EF4-FFF2-40B4-BE49-F238E27FC236}">
                <a16:creationId xmlns:a16="http://schemas.microsoft.com/office/drawing/2014/main" id="{6F643E9B-C8A6-42B6-BA65-A494465EDA4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20272" y="548680"/>
            <a:ext cx="898897" cy="898897"/>
          </a:xfrm>
          <a:prstGeom prst="rect">
            <a:avLst/>
          </a:prstGeom>
        </p:spPr>
      </p:pic>
      <p:sp>
        <p:nvSpPr>
          <p:cNvPr id="8" name="Content Placeholder 2">
            <a:extLst>
              <a:ext uri="{FF2B5EF4-FFF2-40B4-BE49-F238E27FC236}">
                <a16:creationId xmlns:a16="http://schemas.microsoft.com/office/drawing/2014/main" id="{70407E47-320D-4827-8B41-5E52BB42BEE7}"/>
              </a:ext>
            </a:extLst>
          </p:cNvPr>
          <p:cNvSpPr txBox="1">
            <a:spLocks/>
          </p:cNvSpPr>
          <p:nvPr/>
        </p:nvSpPr>
        <p:spPr>
          <a:xfrm>
            <a:off x="457200" y="4567141"/>
            <a:ext cx="8280920" cy="1598164"/>
          </a:xfrm>
          <a:prstGeom prst="rect">
            <a:avLst/>
          </a:prstGeom>
        </p:spPr>
        <p:txBody>
          <a:bodyPr vert="horz"/>
          <a:lst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a:lstStyle>
          <a:p>
            <a:r>
              <a:rPr lang="es-MX" sz="1800" kern="0" dirty="0"/>
              <a:t>Siendo </a:t>
            </a:r>
            <a:r>
              <a:rPr lang="es-MX" sz="1800" i="1" kern="0" dirty="0"/>
              <a:t>a</a:t>
            </a:r>
            <a:r>
              <a:rPr lang="es-MX" sz="1800" kern="0" dirty="0"/>
              <a:t> la ordenada en el origen, </a:t>
            </a:r>
            <a:r>
              <a:rPr lang="es-MX" sz="1800" i="1" kern="0" dirty="0"/>
              <a:t>b</a:t>
            </a:r>
            <a:r>
              <a:rPr lang="es-MX" sz="1800" kern="0" dirty="0"/>
              <a:t> la pendiente y ϵ el error aleatorio. Este último representa la diferencia entre el valor ajustado por la recta y el valor real. Recoge el efecto de todas aquellas variables que influyen en </a:t>
            </a:r>
            <a:r>
              <a:rPr lang="es-MX" sz="1800" i="1" kern="0" dirty="0"/>
              <a:t>Y</a:t>
            </a:r>
            <a:r>
              <a:rPr lang="es-MX" sz="1800" kern="0" dirty="0"/>
              <a:t> pero que no se incluyen en el modelo como predictores. Al error aleatorio también se le conoce como residuo.</a:t>
            </a:r>
          </a:p>
        </p:txBody>
      </p:sp>
    </p:spTree>
    <p:extLst>
      <p:ext uri="{BB962C8B-B14F-4D97-AF65-F5344CB8AC3E}">
        <p14:creationId xmlns:p14="http://schemas.microsoft.com/office/powerpoint/2010/main" val="72256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5C80-FAB5-422D-B53B-EFB21FBDA787}"/>
              </a:ext>
            </a:extLst>
          </p:cNvPr>
          <p:cNvSpPr>
            <a:spLocks noGrp="1"/>
          </p:cNvSpPr>
          <p:nvPr>
            <p:ph type="title"/>
          </p:nvPr>
        </p:nvSpPr>
        <p:spPr/>
        <p:txBody>
          <a:bodyPr/>
          <a:lstStyle/>
          <a:p>
            <a:r>
              <a:rPr lang="es-MX" dirty="0"/>
              <a:t>Regresión lineal simple…</a:t>
            </a:r>
          </a:p>
        </p:txBody>
      </p:sp>
      <p:sp>
        <p:nvSpPr>
          <p:cNvPr id="3" name="Content Placeholder 2">
            <a:extLst>
              <a:ext uri="{FF2B5EF4-FFF2-40B4-BE49-F238E27FC236}">
                <a16:creationId xmlns:a16="http://schemas.microsoft.com/office/drawing/2014/main" id="{DD6FE5AF-B39E-44EB-817C-9D584293111C}"/>
              </a:ext>
            </a:extLst>
          </p:cNvPr>
          <p:cNvSpPr>
            <a:spLocks noGrp="1"/>
          </p:cNvSpPr>
          <p:nvPr>
            <p:ph idx="1"/>
          </p:nvPr>
        </p:nvSpPr>
        <p:spPr>
          <a:xfrm>
            <a:off x="457200" y="1600200"/>
            <a:ext cx="8229600" cy="4709120"/>
          </a:xfrm>
        </p:spPr>
        <p:txBody>
          <a:bodyPr/>
          <a:lstStyle/>
          <a:p>
            <a:r>
              <a:rPr lang="es-MX" dirty="0"/>
              <a:t>MINIMOS CUADRADOS</a:t>
            </a:r>
          </a:p>
          <a:p>
            <a:endParaRPr lang="es-MX" dirty="0"/>
          </a:p>
          <a:p>
            <a:endParaRPr lang="es-MX" dirty="0"/>
          </a:p>
          <a:p>
            <a:endParaRPr lang="es-MX" dirty="0"/>
          </a:p>
          <a:p>
            <a:endParaRPr lang="es-MX" dirty="0"/>
          </a:p>
          <a:p>
            <a:endParaRPr lang="es-MX" dirty="0"/>
          </a:p>
          <a:p>
            <a:endParaRPr lang="es-MX" dirty="0"/>
          </a:p>
          <a:p>
            <a:endParaRPr lang="es-MX" dirty="0"/>
          </a:p>
        </p:txBody>
      </p:sp>
      <p:sp>
        <p:nvSpPr>
          <p:cNvPr id="4" name="Slide Number Placeholder 3">
            <a:extLst>
              <a:ext uri="{FF2B5EF4-FFF2-40B4-BE49-F238E27FC236}">
                <a16:creationId xmlns:a16="http://schemas.microsoft.com/office/drawing/2014/main" id="{1F26B572-B775-4D41-A73D-215E2D0FD3F0}"/>
              </a:ext>
            </a:extLst>
          </p:cNvPr>
          <p:cNvSpPr>
            <a:spLocks noGrp="1"/>
          </p:cNvSpPr>
          <p:nvPr>
            <p:ph type="sldNum" sz="quarter" idx="10"/>
          </p:nvPr>
        </p:nvSpPr>
        <p:spPr/>
        <p:txBody>
          <a:bodyPr/>
          <a:lstStyle/>
          <a:p>
            <a:fld id="{DC0F29DD-BD2A-4AAD-82D1-6B3C51601C9B}" type="slidenum">
              <a:rPr lang="es-ES_tradnl" altLang="es-ES" smtClean="0"/>
              <a:pPr/>
              <a:t>11</a:t>
            </a:fld>
            <a:endParaRPr lang="es-ES_tradnl" altLang="es-ES"/>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24B20F11-8C30-414D-9A3E-F2B0A11E483B}"/>
                  </a:ext>
                </a:extLst>
              </p:cNvPr>
              <p:cNvSpPr/>
              <p:nvPr/>
            </p:nvSpPr>
            <p:spPr>
              <a:xfrm>
                <a:off x="83334" y="2858565"/>
                <a:ext cx="3831049" cy="24059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s-MX" sz="2000" i="1" smtClean="0">
                              <a:solidFill>
                                <a:srgbClr val="836967"/>
                              </a:solidFill>
                              <a:latin typeface="Cambria Math" panose="02040503050406030204" pitchFamily="18" charset="0"/>
                            </a:rPr>
                          </m:ctrlPr>
                        </m:mPr>
                        <m:mr>
                          <m:e>
                            <m:acc>
                              <m:accPr>
                                <m:chr m:val="̂"/>
                                <m:ctrlPr>
                                  <a:rPr lang="es-MX" sz="2000" i="1">
                                    <a:solidFill>
                                      <a:srgbClr val="836967"/>
                                    </a:solidFill>
                                    <a:latin typeface="Cambria Math" panose="02040503050406030204" pitchFamily="18" charset="0"/>
                                  </a:rPr>
                                </m:ctrlPr>
                              </m:accPr>
                              <m:e>
                                <m:r>
                                  <a:rPr lang="es-MX" sz="2000" i="1">
                                    <a:latin typeface="Cambria Math" panose="02040503050406030204" pitchFamily="18" charset="0"/>
                                  </a:rPr>
                                  <m:t>𝑦</m:t>
                                </m:r>
                              </m:e>
                            </m:acc>
                            <m:r>
                              <a:rPr lang="es-MX" sz="2000" i="0">
                                <a:latin typeface="Cambria Math" panose="02040503050406030204" pitchFamily="18" charset="0"/>
                              </a:rPr>
                              <m:t>=</m:t>
                            </m:r>
                            <m:r>
                              <a:rPr lang="es-MX" sz="2000" i="1">
                                <a:latin typeface="Cambria Math" panose="02040503050406030204" pitchFamily="18" charset="0"/>
                              </a:rPr>
                              <m:t>𝑎</m:t>
                            </m:r>
                            <m:r>
                              <a:rPr lang="es-MX" sz="2000" i="0">
                                <a:latin typeface="Cambria Math" panose="02040503050406030204" pitchFamily="18" charset="0"/>
                              </a:rPr>
                              <m:t>+</m:t>
                            </m:r>
                            <m:r>
                              <a:rPr lang="es-MX" sz="2000" i="1">
                                <a:latin typeface="Cambria Math" panose="02040503050406030204" pitchFamily="18" charset="0"/>
                              </a:rPr>
                              <m:t>𝑏𝑥</m:t>
                            </m:r>
                          </m:e>
                        </m:mr>
                        <m:mr>
                          <m:e>
                            <m:r>
                              <a:rPr lang="es-MX" sz="2000" i="1">
                                <a:latin typeface="Cambria Math" panose="02040503050406030204" pitchFamily="18" charset="0"/>
                              </a:rPr>
                              <m:t>𝑏</m:t>
                            </m:r>
                            <m:r>
                              <a:rPr lang="es-MX" sz="2000" i="0">
                                <a:latin typeface="Cambria Math" panose="02040503050406030204" pitchFamily="18" charset="0"/>
                              </a:rPr>
                              <m:t>=</m:t>
                            </m:r>
                            <m:r>
                              <a:rPr lang="es-MX" sz="2000" i="1">
                                <a:latin typeface="Cambria Math" panose="02040503050406030204" pitchFamily="18" charset="0"/>
                              </a:rPr>
                              <m:t>𝑟</m:t>
                            </m:r>
                            <m:f>
                              <m:fPr>
                                <m:ctrlPr>
                                  <a:rPr lang="es-MX" sz="2000" i="1">
                                    <a:solidFill>
                                      <a:srgbClr val="836967"/>
                                    </a:solidFill>
                                    <a:latin typeface="Cambria Math" panose="02040503050406030204" pitchFamily="18" charset="0"/>
                                  </a:rPr>
                                </m:ctrlPr>
                              </m:fPr>
                              <m:num>
                                <m:sSub>
                                  <m:sSubPr>
                                    <m:ctrlPr>
                                      <a:rPr lang="es-MX" sz="2000" i="1">
                                        <a:solidFill>
                                          <a:srgbClr val="836967"/>
                                        </a:solidFill>
                                        <a:latin typeface="Cambria Math" panose="02040503050406030204" pitchFamily="18" charset="0"/>
                                      </a:rPr>
                                    </m:ctrlPr>
                                  </m:sSubPr>
                                  <m:e>
                                    <m:r>
                                      <a:rPr lang="es-MX" sz="2000" i="1">
                                        <a:latin typeface="Cambria Math" panose="02040503050406030204" pitchFamily="18" charset="0"/>
                                      </a:rPr>
                                      <m:t>𝑠</m:t>
                                    </m:r>
                                  </m:e>
                                  <m:sub>
                                    <m:r>
                                      <a:rPr lang="es-MX" sz="2000" i="1">
                                        <a:latin typeface="Cambria Math" panose="02040503050406030204" pitchFamily="18" charset="0"/>
                                      </a:rPr>
                                      <m:t>𝑦</m:t>
                                    </m:r>
                                  </m:sub>
                                </m:sSub>
                              </m:num>
                              <m:den>
                                <m:sSub>
                                  <m:sSubPr>
                                    <m:ctrlPr>
                                      <a:rPr lang="es-MX" sz="2000" i="1">
                                        <a:solidFill>
                                          <a:srgbClr val="836967"/>
                                        </a:solidFill>
                                        <a:latin typeface="Cambria Math" panose="02040503050406030204" pitchFamily="18" charset="0"/>
                                      </a:rPr>
                                    </m:ctrlPr>
                                  </m:sSubPr>
                                  <m:e>
                                    <m:r>
                                      <a:rPr lang="es-MX" sz="2000" i="1">
                                        <a:latin typeface="Cambria Math" panose="02040503050406030204" pitchFamily="18" charset="0"/>
                                      </a:rPr>
                                      <m:t>𝑠</m:t>
                                    </m:r>
                                  </m:e>
                                  <m:sub>
                                    <m:r>
                                      <a:rPr lang="es-MX" sz="2000" i="1">
                                        <a:latin typeface="Cambria Math" panose="02040503050406030204" pitchFamily="18" charset="0"/>
                                      </a:rPr>
                                      <m:t>𝑥</m:t>
                                    </m:r>
                                  </m:sub>
                                </m:sSub>
                              </m:den>
                            </m:f>
                            <m:r>
                              <a:rPr lang="es-MX" sz="2000" b="0" i="1" smtClean="0">
                                <a:latin typeface="Cambria Math" panose="02040503050406030204" pitchFamily="18" charset="0"/>
                              </a:rPr>
                              <m:t>=</m:t>
                            </m:r>
                            <m:f>
                              <m:f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_tradnl"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𝑥</m:t>
                                            </m:r>
                                          </m:e>
                                        </m:acc>
                                      </m:e>
                                    </m:d>
                                    <m:d>
                                      <m:d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es-ES_tradnl"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𝑦</m:t>
                                            </m:r>
                                          </m:e>
                                        </m:acc>
                                      </m:e>
                                    </m:d>
                                  </m:e>
                                </m:d>
                              </m:num>
                              <m:den>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_tradnl"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𝑥</m:t>
                                            </m:r>
                                          </m:e>
                                        </m:acc>
                                      </m:e>
                                    </m:d>
                                  </m:e>
                                  <m:sup>
                                    <m:r>
                                      <a:rPr lang="es-ES_tradnl" sz="2000" i="1">
                                        <a:latin typeface="Cambria Math" panose="02040503050406030204" pitchFamily="18" charset="0"/>
                                        <a:ea typeface="Times New Roman" panose="02020603050405020304" pitchFamily="18" charset="0"/>
                                        <a:cs typeface="Times New Roman" panose="02020603050405020304" pitchFamily="18" charset="0"/>
                                      </a:rPr>
                                      <m:t>2</m:t>
                                    </m:r>
                                  </m:sup>
                                </m:sSup>
                              </m:den>
                            </m:f>
                          </m:e>
                        </m:mr>
                        <m:mr>
                          <m:e>
                            <m:r>
                              <a:rPr lang="es-MX" sz="2000" i="1">
                                <a:latin typeface="Cambria Math" panose="02040503050406030204" pitchFamily="18" charset="0"/>
                              </a:rPr>
                              <m:t>𝑎</m:t>
                            </m:r>
                            <m:r>
                              <a:rPr lang="es-MX" sz="2000" i="0">
                                <a:latin typeface="Cambria Math" panose="02040503050406030204" pitchFamily="18" charset="0"/>
                              </a:rPr>
                              <m:t>=</m:t>
                            </m:r>
                            <m:acc>
                              <m:accPr>
                                <m:chr m:val="̅"/>
                                <m:ctrlPr>
                                  <a:rPr lang="es-MX" sz="2000" i="1">
                                    <a:solidFill>
                                      <a:srgbClr val="836967"/>
                                    </a:solidFill>
                                    <a:latin typeface="Cambria Math" panose="02040503050406030204" pitchFamily="18" charset="0"/>
                                  </a:rPr>
                                </m:ctrlPr>
                              </m:accPr>
                              <m:e>
                                <m:r>
                                  <a:rPr lang="es-MX" sz="2000" i="1">
                                    <a:latin typeface="Cambria Math" panose="02040503050406030204" pitchFamily="18" charset="0"/>
                                  </a:rPr>
                                  <m:t>𝑦</m:t>
                                </m:r>
                              </m:e>
                            </m:acc>
                            <m:r>
                              <a:rPr lang="es-MX" sz="2000" i="0">
                                <a:latin typeface="Cambria Math" panose="02040503050406030204" pitchFamily="18" charset="0"/>
                              </a:rPr>
                              <m:t>−</m:t>
                            </m:r>
                            <m:r>
                              <a:rPr lang="es-MX" sz="2000" i="1">
                                <a:latin typeface="Cambria Math" panose="02040503050406030204" pitchFamily="18" charset="0"/>
                              </a:rPr>
                              <m:t>𝑏</m:t>
                            </m:r>
                            <m:acc>
                              <m:accPr>
                                <m:chr m:val="̅"/>
                                <m:ctrlPr>
                                  <a:rPr lang="es-MX" sz="2000" i="1">
                                    <a:solidFill>
                                      <a:srgbClr val="836967"/>
                                    </a:solidFill>
                                    <a:latin typeface="Cambria Math" panose="02040503050406030204" pitchFamily="18" charset="0"/>
                                  </a:rPr>
                                </m:ctrlPr>
                              </m:accPr>
                              <m:e>
                                <m:r>
                                  <a:rPr lang="es-MX" sz="2000" i="1">
                                    <a:latin typeface="Cambria Math" panose="02040503050406030204" pitchFamily="18" charset="0"/>
                                  </a:rPr>
                                  <m:t>𝑥</m:t>
                                </m:r>
                              </m:e>
                            </m:acc>
                          </m:e>
                        </m:mr>
                        <m:mr>
                          <m:e>
                            <m:eqArr>
                              <m:eqArrPr>
                                <m:ctrlPr>
                                  <a:rPr lang="es-MX" sz="2000" i="1">
                                    <a:latin typeface="Cambria Math" panose="02040503050406030204" pitchFamily="18" charset="0"/>
                                  </a:rPr>
                                </m:ctrlPr>
                              </m:eqArrPr>
                              <m:e>
                                <m:r>
                                  <a:rPr lang="es-MX" sz="2000" i="1">
                                    <a:latin typeface="Cambria Math" panose="02040503050406030204" pitchFamily="18" charset="0"/>
                                  </a:rPr>
                                  <m:t>𝑒</m:t>
                                </m:r>
                                <m:r>
                                  <a:rPr lang="es-MX" sz="2000" i="0">
                                    <a:latin typeface="Cambria Math" panose="02040503050406030204" pitchFamily="18" charset="0"/>
                                  </a:rPr>
                                  <m:t>=</m:t>
                                </m:r>
                                <m:sSub>
                                  <m:sSubPr>
                                    <m:ctrlPr>
                                      <a:rPr lang="es-MX" sz="2000" i="1">
                                        <a:solidFill>
                                          <a:srgbClr val="836967"/>
                                        </a:solidFill>
                                        <a:latin typeface="Cambria Math" panose="02040503050406030204" pitchFamily="18" charset="0"/>
                                      </a:rPr>
                                    </m:ctrlPr>
                                  </m:sSubPr>
                                  <m:e>
                                    <m:r>
                                      <a:rPr lang="es-MX" sz="2000" i="1">
                                        <a:latin typeface="Cambria Math" panose="02040503050406030204" pitchFamily="18" charset="0"/>
                                      </a:rPr>
                                      <m:t>𝑦</m:t>
                                    </m:r>
                                  </m:e>
                                  <m:sub>
                                    <m:r>
                                      <a:rPr lang="es-MX" sz="2000" i="1">
                                        <a:latin typeface="Cambria Math" panose="02040503050406030204" pitchFamily="18" charset="0"/>
                                      </a:rPr>
                                      <m:t>𝑖</m:t>
                                    </m:r>
                                  </m:sub>
                                </m:sSub>
                                <m:r>
                                  <a:rPr lang="es-MX" sz="2000" i="0">
                                    <a:latin typeface="Cambria Math" panose="02040503050406030204" pitchFamily="18" charset="0"/>
                                  </a:rPr>
                                  <m:t>−</m:t>
                                </m:r>
                                <m:sSub>
                                  <m:sSubPr>
                                    <m:ctrlPr>
                                      <a:rPr lang="es-MX" sz="2000" i="1">
                                        <a:solidFill>
                                          <a:srgbClr val="836967"/>
                                        </a:solidFill>
                                        <a:latin typeface="Cambria Math" panose="02040503050406030204" pitchFamily="18" charset="0"/>
                                      </a:rPr>
                                    </m:ctrlPr>
                                  </m:sSubPr>
                                  <m:e>
                                    <m:acc>
                                      <m:accPr>
                                        <m:chr m:val="̂"/>
                                        <m:ctrlPr>
                                          <a:rPr lang="es-MX" sz="2000" i="1">
                                            <a:solidFill>
                                              <a:srgbClr val="836967"/>
                                            </a:solidFill>
                                            <a:latin typeface="Cambria Math" panose="02040503050406030204" pitchFamily="18" charset="0"/>
                                          </a:rPr>
                                        </m:ctrlPr>
                                      </m:accPr>
                                      <m:e>
                                        <m:r>
                                          <a:rPr lang="es-MX" sz="2000" i="1">
                                            <a:latin typeface="Cambria Math" panose="02040503050406030204" pitchFamily="18" charset="0"/>
                                          </a:rPr>
                                          <m:t>𝑦</m:t>
                                        </m:r>
                                      </m:e>
                                    </m:acc>
                                  </m:e>
                                  <m:sub>
                                    <m:r>
                                      <a:rPr lang="es-MX" sz="2000" i="1">
                                        <a:latin typeface="Cambria Math" panose="02040503050406030204" pitchFamily="18" charset="0"/>
                                      </a:rPr>
                                      <m:t>𝑖</m:t>
                                    </m:r>
                                  </m:sub>
                                </m:sSub>
                              </m:e>
                              <m:e>
                                <m:sSup>
                                  <m:sSupPr>
                                    <m:ctrlPr>
                                      <a:rPr lang="es-MX" sz="2000" b="0" i="1" smtClean="0">
                                        <a:latin typeface="Cambria Math" panose="02040503050406030204" pitchFamily="18" charset="0"/>
                                      </a:rPr>
                                    </m:ctrlPr>
                                  </m:sSupPr>
                                  <m:e>
                                    <m:r>
                                      <a:rPr lang="es-MX" sz="2000" b="0" i="1" smtClean="0">
                                        <a:latin typeface="Cambria Math" panose="02040503050406030204" pitchFamily="18" charset="0"/>
                                      </a:rPr>
                                      <m:t>𝑅</m:t>
                                    </m:r>
                                  </m:e>
                                  <m:sup>
                                    <m:r>
                                      <a:rPr lang="es-MX" sz="2000" b="0" i="1" smtClean="0">
                                        <a:latin typeface="Cambria Math" panose="02040503050406030204" pitchFamily="18" charset="0"/>
                                      </a:rPr>
                                      <m:t>2</m:t>
                                    </m:r>
                                  </m:sup>
                                </m:sSup>
                                <m:r>
                                  <a:rPr lang="es-MX" sz="2000" b="0" i="1" smtClean="0">
                                    <a:latin typeface="Cambria Math" panose="02040503050406030204" pitchFamily="18" charset="0"/>
                                  </a:rPr>
                                  <m:t>=1−</m:t>
                                </m:r>
                                <m:f>
                                  <m:f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MX" sz="2000" b="0" i="1" smtClean="0">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solidFill>
                                                      <a:srgbClr val="836967"/>
                                                    </a:solidFill>
                                                    <a:latin typeface="Cambria Math" panose="02040503050406030204" pitchFamily="18" charset="0"/>
                                                  </a:rPr>
                                                </m:ctrlPr>
                                              </m:sSubPr>
                                              <m:e>
                                                <m:r>
                                                  <a:rPr lang="es-MX" sz="2000" i="1">
                                                    <a:latin typeface="Cambria Math" panose="02040503050406030204" pitchFamily="18" charset="0"/>
                                                  </a:rPr>
                                                  <m:t>𝑦</m:t>
                                                </m:r>
                                              </m:e>
                                              <m:sub>
                                                <m:r>
                                                  <a:rPr lang="es-MX" sz="2000" i="1">
                                                    <a:latin typeface="Cambria Math" panose="02040503050406030204" pitchFamily="18" charset="0"/>
                                                  </a:rPr>
                                                  <m:t>𝑖</m:t>
                                                </m:r>
                                              </m:sub>
                                            </m:sSub>
                                            <m:r>
                                              <a:rPr lang="es-MX" sz="2000">
                                                <a:latin typeface="Cambria Math" panose="02040503050406030204" pitchFamily="18" charset="0"/>
                                              </a:rPr>
                                              <m:t>−</m:t>
                                            </m:r>
                                            <m:sSub>
                                              <m:sSubPr>
                                                <m:ctrlPr>
                                                  <a:rPr lang="es-MX" sz="2000" i="1">
                                                    <a:solidFill>
                                                      <a:srgbClr val="836967"/>
                                                    </a:solidFill>
                                                    <a:latin typeface="Cambria Math" panose="02040503050406030204" pitchFamily="18" charset="0"/>
                                                  </a:rPr>
                                                </m:ctrlPr>
                                              </m:sSubPr>
                                              <m:e>
                                                <m:acc>
                                                  <m:accPr>
                                                    <m:chr m:val="̂"/>
                                                    <m:ctrlPr>
                                                      <a:rPr lang="es-MX" sz="2000" i="1">
                                                        <a:solidFill>
                                                          <a:srgbClr val="836967"/>
                                                        </a:solidFill>
                                                        <a:latin typeface="Cambria Math" panose="02040503050406030204" pitchFamily="18" charset="0"/>
                                                      </a:rPr>
                                                    </m:ctrlPr>
                                                  </m:accPr>
                                                  <m:e>
                                                    <m:r>
                                                      <a:rPr lang="es-MX" sz="2000" i="1">
                                                        <a:latin typeface="Cambria Math" panose="02040503050406030204" pitchFamily="18" charset="0"/>
                                                      </a:rPr>
                                                      <m:t>𝑦</m:t>
                                                    </m:r>
                                                  </m:e>
                                                </m:acc>
                                              </m:e>
                                              <m:sub>
                                                <m:r>
                                                  <a:rPr lang="es-MX" sz="2000" i="1">
                                                    <a:latin typeface="Cambria Math" panose="02040503050406030204" pitchFamily="18" charset="0"/>
                                                  </a:rPr>
                                                  <m:t>𝑖</m:t>
                                                </m:r>
                                              </m:sub>
                                            </m:sSub>
                                          </m:e>
                                        </m:d>
                                      </m:e>
                                      <m:sup>
                                        <m:r>
                                          <a:rPr lang="es-MX"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es-ES_tradnl"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s-ES_tradnl" sz="20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MX"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ES_tradnl" sz="2000" i="1">
                                                    <a:latin typeface="Cambria Math" panose="02040503050406030204" pitchFamily="18" charset="0"/>
                                                    <a:ea typeface="Times New Roman" panose="02020603050405020304" pitchFamily="18" charset="0"/>
                                                    <a:cs typeface="Times New Roman" panose="02020603050405020304" pitchFamily="18" charset="0"/>
                                                  </a:rPr>
                                                  <m:t>𝑦</m:t>
                                                </m:r>
                                              </m:e>
                                            </m:acc>
                                          </m:e>
                                        </m:d>
                                      </m:e>
                                      <m:sup>
                                        <m:r>
                                          <a:rPr lang="es-ES_tradnl" sz="2000" i="1">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s-MX" sz="2000" b="0" i="1" smtClean="0">
                                    <a:latin typeface="Cambria Math" panose="02040503050406030204" pitchFamily="18" charset="0"/>
                                    <a:ea typeface="Times New Roman" panose="02020603050405020304" pitchFamily="18" charset="0"/>
                                    <a:cs typeface="Times New Roman" panose="02020603050405020304" pitchFamily="18" charset="0"/>
                                  </a:rPr>
                                  <m:t>=1−</m:t>
                                </m:r>
                                <m:f>
                                  <m:fPr>
                                    <m:ctrlPr>
                                      <a:rPr lang="es-MX" sz="2000" b="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s-MX" sz="2000" b="0" i="1" smtClean="0">
                                        <a:latin typeface="Cambria Math" panose="02040503050406030204" pitchFamily="18" charset="0"/>
                                        <a:ea typeface="Times New Roman" panose="02020603050405020304" pitchFamily="18" charset="0"/>
                                        <a:cs typeface="Times New Roman" panose="02020603050405020304" pitchFamily="18" charset="0"/>
                                      </a:rPr>
                                      <m:t>𝑆𝐶𝐸</m:t>
                                    </m:r>
                                  </m:num>
                                  <m:den>
                                    <m:r>
                                      <a:rPr lang="es-MX" sz="2000" b="0" i="1" smtClean="0">
                                        <a:latin typeface="Cambria Math" panose="02040503050406030204" pitchFamily="18" charset="0"/>
                                        <a:ea typeface="Times New Roman" panose="02020603050405020304" pitchFamily="18" charset="0"/>
                                        <a:cs typeface="Times New Roman" panose="02020603050405020304" pitchFamily="18" charset="0"/>
                                      </a:rPr>
                                      <m:t>𝑆𝐶𝑇</m:t>
                                    </m:r>
                                  </m:den>
                                </m:f>
                              </m:e>
                            </m:eqArr>
                          </m:e>
                        </m:mr>
                      </m:m>
                    </m:oMath>
                  </m:oMathPara>
                </a14:m>
                <a:endParaRPr lang="es-MX" sz="2000" dirty="0"/>
              </a:p>
            </p:txBody>
          </p:sp>
        </mc:Choice>
        <mc:Fallback>
          <p:sp>
            <p:nvSpPr>
              <p:cNvPr id="8" name="Rectangle 7">
                <a:extLst>
                  <a:ext uri="{FF2B5EF4-FFF2-40B4-BE49-F238E27FC236}">
                    <a16:creationId xmlns:a16="http://schemas.microsoft.com/office/drawing/2014/main" id="{24B20F11-8C30-414D-9A3E-F2B0A11E483B}"/>
                  </a:ext>
                </a:extLst>
              </p:cNvPr>
              <p:cNvSpPr>
                <a:spLocks noRot="1" noChangeAspect="1" noMove="1" noResize="1" noEditPoints="1" noAdjustHandles="1" noChangeArrowheads="1" noChangeShapeType="1" noTextEdit="1"/>
              </p:cNvSpPr>
              <p:nvPr/>
            </p:nvSpPr>
            <p:spPr>
              <a:xfrm>
                <a:off x="83334" y="2858565"/>
                <a:ext cx="3831049" cy="2405980"/>
              </a:xfrm>
              <a:prstGeom prst="rect">
                <a:avLst/>
              </a:prstGeom>
              <a:blipFill>
                <a:blip r:embed="rId2"/>
                <a:stretch>
                  <a:fillRect/>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F7011C3-F9DB-4A5E-BDB7-C63830BCB1FF}"/>
              </a:ext>
            </a:extLst>
          </p:cNvPr>
          <p:cNvPicPr>
            <a:picLocks noChangeAspect="1"/>
          </p:cNvPicPr>
          <p:nvPr/>
        </p:nvPicPr>
        <p:blipFill>
          <a:blip r:embed="rId3"/>
          <a:stretch>
            <a:fillRect/>
          </a:stretch>
        </p:blipFill>
        <p:spPr>
          <a:xfrm>
            <a:off x="3919323" y="1995505"/>
            <a:ext cx="5196956" cy="2372926"/>
          </a:xfrm>
          <a:prstGeom prst="rect">
            <a:avLst/>
          </a:prstGeom>
        </p:spPr>
      </p:pic>
      <p:sp>
        <p:nvSpPr>
          <p:cNvPr id="10" name="Rectangle 9">
            <a:extLst>
              <a:ext uri="{FF2B5EF4-FFF2-40B4-BE49-F238E27FC236}">
                <a16:creationId xmlns:a16="http://schemas.microsoft.com/office/drawing/2014/main" id="{C9A7ED8E-E701-4A6A-AA0A-3CC9BEEA7940}"/>
              </a:ext>
            </a:extLst>
          </p:cNvPr>
          <p:cNvSpPr/>
          <p:nvPr/>
        </p:nvSpPr>
        <p:spPr>
          <a:xfrm>
            <a:off x="4313370" y="4550993"/>
            <a:ext cx="4572000" cy="261610"/>
          </a:xfrm>
          <a:prstGeom prst="rect">
            <a:avLst/>
          </a:prstGeom>
        </p:spPr>
        <p:txBody>
          <a:bodyPr>
            <a:spAutoFit/>
          </a:bodyPr>
          <a:lstStyle/>
          <a:p>
            <a:pPr algn="r"/>
            <a:r>
              <a:rPr lang="es-MX" sz="1050" dirty="0">
                <a:solidFill>
                  <a:schemeClr val="accent4">
                    <a:lumMod val="60000"/>
                    <a:lumOff val="40000"/>
                  </a:schemeClr>
                </a:solidFill>
              </a:rPr>
              <a:t>https://blog.romsolutions.es/regresion-lineal-simple/</a:t>
            </a:r>
          </a:p>
        </p:txBody>
      </p:sp>
    </p:spTree>
    <p:extLst>
      <p:ext uri="{BB962C8B-B14F-4D97-AF65-F5344CB8AC3E}">
        <p14:creationId xmlns:p14="http://schemas.microsoft.com/office/powerpoint/2010/main" val="284475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8410BD0-C9AE-4930-A41A-6A796085824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0EC4A52B-6A48-49EB-AAAB-2F499CC595B4}" type="slidenum">
              <a:rPr lang="es-ES_tradnl" altLang="es-ES" sz="1200">
                <a:solidFill>
                  <a:srgbClr val="FFFFFF"/>
                </a:solidFill>
              </a:rPr>
              <a:pPr algn="r" eaLnBrk="1"/>
              <a:t>12</a:t>
            </a:fld>
            <a:endParaRPr lang="es-ES_tradnl" altLang="es-ES">
              <a:solidFill>
                <a:srgbClr val="000000"/>
              </a:solidFill>
            </a:endParaRPr>
          </a:p>
        </p:txBody>
      </p:sp>
      <p:sp>
        <p:nvSpPr>
          <p:cNvPr id="6147" name="Rectangle 2">
            <a:extLst>
              <a:ext uri="{FF2B5EF4-FFF2-40B4-BE49-F238E27FC236}">
                <a16:creationId xmlns:a16="http://schemas.microsoft.com/office/drawing/2014/main" id="{BD58F628-D45C-4ABC-9D90-BFDC231E62AC}"/>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 de la asignatura</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AC4FF78C-FF51-4188-B661-ADF3455E9171}"/>
              </a:ext>
            </a:extLst>
          </p:cNvPr>
          <p:cNvSpPr>
            <a:spLocks/>
          </p:cNvSpPr>
          <p:nvPr/>
        </p:nvSpPr>
        <p:spPr bwMode="auto">
          <a:xfrm>
            <a:off x="512763" y="1358900"/>
            <a:ext cx="7997825" cy="36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Introducción</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Correlación</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Regresión lineal</a:t>
            </a:r>
          </a:p>
          <a:p>
            <a:pPr eaLnBrk="1">
              <a:lnSpc>
                <a:spcPct val="300000"/>
              </a:lnSpc>
              <a:buClr>
                <a:srgbClr val="0098CD"/>
              </a:buClr>
              <a:buSzPct val="50000"/>
              <a:buFont typeface="Arial Narrow" panose="020B0606020202030204" pitchFamily="34" charset="0"/>
              <a:buChar char="►"/>
            </a:pPr>
            <a:r>
              <a:rPr lang="es-MX" sz="2000" dirty="0">
                <a:solidFill>
                  <a:srgbClr val="0098CD"/>
                </a:solidFill>
              </a:rPr>
              <a:t>Gráfico de residuos</a:t>
            </a:r>
          </a:p>
        </p:txBody>
      </p:sp>
      <p:sp>
        <p:nvSpPr>
          <p:cNvPr id="6149" name="Marcador de número de diapositiva 1">
            <a:extLst>
              <a:ext uri="{FF2B5EF4-FFF2-40B4-BE49-F238E27FC236}">
                <a16:creationId xmlns:a16="http://schemas.microsoft.com/office/drawing/2014/main" id="{1E691209-B79E-4068-8C3A-AB3079FDD8D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2807A92-D08A-46E7-AE13-40EAB1451025}" type="slidenum">
              <a:rPr lang="es-ES_tradnl" altLang="es-ES">
                <a:solidFill>
                  <a:srgbClr val="FFFFFF"/>
                </a:solidFill>
              </a:rPr>
              <a:pPr/>
              <a:t>12</a:t>
            </a:fld>
            <a:endParaRPr lang="es-ES_tradnl" altLang="es-ES">
              <a:solidFill>
                <a:srgbClr val="FFFFFF"/>
              </a:solidFill>
            </a:endParaRPr>
          </a:p>
        </p:txBody>
      </p:sp>
    </p:spTree>
    <p:extLst>
      <p:ext uri="{BB962C8B-B14F-4D97-AF65-F5344CB8AC3E}">
        <p14:creationId xmlns:p14="http://schemas.microsoft.com/office/powerpoint/2010/main" val="26732514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F9A5-DC1D-42D5-9A10-E310E57EC791}"/>
              </a:ext>
            </a:extLst>
          </p:cNvPr>
          <p:cNvSpPr>
            <a:spLocks noGrp="1"/>
          </p:cNvSpPr>
          <p:nvPr>
            <p:ph type="title"/>
          </p:nvPr>
        </p:nvSpPr>
        <p:spPr/>
        <p:txBody>
          <a:bodyPr/>
          <a:lstStyle/>
          <a:p>
            <a:r>
              <a:rPr lang="es-MX" dirty="0"/>
              <a:t>Grafico de residuos</a:t>
            </a:r>
          </a:p>
        </p:txBody>
      </p:sp>
      <p:sp>
        <p:nvSpPr>
          <p:cNvPr id="3" name="Content Placeholder 2">
            <a:extLst>
              <a:ext uri="{FF2B5EF4-FFF2-40B4-BE49-F238E27FC236}">
                <a16:creationId xmlns:a16="http://schemas.microsoft.com/office/drawing/2014/main" id="{79C246D3-A073-420D-901E-D56C219968E5}"/>
              </a:ext>
            </a:extLst>
          </p:cNvPr>
          <p:cNvSpPr>
            <a:spLocks noGrp="1"/>
          </p:cNvSpPr>
          <p:nvPr>
            <p:ph idx="1"/>
          </p:nvPr>
        </p:nvSpPr>
        <p:spPr>
          <a:xfrm>
            <a:off x="255588" y="717298"/>
            <a:ext cx="8229600" cy="5143302"/>
          </a:xfrm>
        </p:spPr>
        <p:txBody>
          <a:bodyPr/>
          <a:lstStyle/>
          <a:p>
            <a:pPr>
              <a:lnSpc>
                <a:spcPct val="300000"/>
              </a:lnSpc>
            </a:pPr>
            <a:r>
              <a:rPr lang="es-MX" dirty="0"/>
              <a:t>SUPUESTOS DE LA REGRESION LINEAL</a:t>
            </a:r>
          </a:p>
          <a:p>
            <a:pPr lvl="1">
              <a:lnSpc>
                <a:spcPct val="300000"/>
              </a:lnSpc>
            </a:pPr>
            <a:r>
              <a:rPr lang="es-MX" dirty="0"/>
              <a:t>Linealidad</a:t>
            </a:r>
          </a:p>
          <a:p>
            <a:pPr lvl="1">
              <a:lnSpc>
                <a:spcPct val="300000"/>
              </a:lnSpc>
            </a:pPr>
            <a:r>
              <a:rPr lang="es-MX" dirty="0"/>
              <a:t>Independencia de los residuos (Durbin-Watson)</a:t>
            </a:r>
          </a:p>
          <a:p>
            <a:pPr lvl="2"/>
            <a:r>
              <a:rPr lang="es-MX" sz="1800" dirty="0"/>
              <a:t>Si el valor está entre 1.5 y 2.5 puede concluirse que no existe dependencia de los residuos.</a:t>
            </a:r>
          </a:p>
          <a:p>
            <a:pPr lvl="1">
              <a:lnSpc>
                <a:spcPct val="300000"/>
              </a:lnSpc>
            </a:pPr>
            <a:r>
              <a:rPr lang="es-MX" dirty="0"/>
              <a:t>Residuos constantes (homocedasticidad)</a:t>
            </a:r>
          </a:p>
          <a:p>
            <a:pPr lvl="1">
              <a:lnSpc>
                <a:spcPct val="300000"/>
              </a:lnSpc>
            </a:pPr>
            <a:r>
              <a:rPr lang="es-MX" dirty="0"/>
              <a:t>Normalidad de los residuos</a:t>
            </a:r>
          </a:p>
          <a:p>
            <a:pPr>
              <a:lnSpc>
                <a:spcPct val="300000"/>
              </a:lnSpc>
            </a:pPr>
            <a:endParaRPr lang="es-MX" dirty="0"/>
          </a:p>
        </p:txBody>
      </p:sp>
      <p:sp>
        <p:nvSpPr>
          <p:cNvPr id="4" name="Slide Number Placeholder 3">
            <a:extLst>
              <a:ext uri="{FF2B5EF4-FFF2-40B4-BE49-F238E27FC236}">
                <a16:creationId xmlns:a16="http://schemas.microsoft.com/office/drawing/2014/main" id="{486AA848-252F-4445-BD21-9AD2D8A7EB71}"/>
              </a:ext>
            </a:extLst>
          </p:cNvPr>
          <p:cNvSpPr>
            <a:spLocks noGrp="1"/>
          </p:cNvSpPr>
          <p:nvPr>
            <p:ph type="sldNum" sz="quarter" idx="10"/>
          </p:nvPr>
        </p:nvSpPr>
        <p:spPr/>
        <p:txBody>
          <a:bodyPr/>
          <a:lstStyle/>
          <a:p>
            <a:fld id="{DC0F29DD-BD2A-4AAD-82D1-6B3C51601C9B}" type="slidenum">
              <a:rPr lang="es-ES_tradnl" altLang="es-ES" smtClean="0"/>
              <a:pPr/>
              <a:t>13</a:t>
            </a:fld>
            <a:endParaRPr lang="es-ES_tradnl" altLang="es-ES"/>
          </a:p>
        </p:txBody>
      </p:sp>
      <p:pic>
        <p:nvPicPr>
          <p:cNvPr id="6" name="Picture 5">
            <a:extLst>
              <a:ext uri="{FF2B5EF4-FFF2-40B4-BE49-F238E27FC236}">
                <a16:creationId xmlns:a16="http://schemas.microsoft.com/office/drawing/2014/main" id="{8EAEC9FB-694E-472F-A75D-6B666D5D67C3}"/>
              </a:ext>
            </a:extLst>
          </p:cNvPr>
          <p:cNvPicPr>
            <a:picLocks noChangeAspect="1"/>
          </p:cNvPicPr>
          <p:nvPr/>
        </p:nvPicPr>
        <p:blipFill>
          <a:blip r:embed="rId2"/>
          <a:stretch>
            <a:fillRect/>
          </a:stretch>
        </p:blipFill>
        <p:spPr>
          <a:xfrm>
            <a:off x="2339752" y="1698973"/>
            <a:ext cx="1826320" cy="774631"/>
          </a:xfrm>
          <a:prstGeom prst="rect">
            <a:avLst/>
          </a:prstGeom>
        </p:spPr>
      </p:pic>
      <p:pic>
        <p:nvPicPr>
          <p:cNvPr id="2050" name="Picture 2" descr="Cap3. violacion modelo-regresión multiple-2011">
            <a:extLst>
              <a:ext uri="{FF2B5EF4-FFF2-40B4-BE49-F238E27FC236}">
                <a16:creationId xmlns:a16="http://schemas.microsoft.com/office/drawing/2014/main" id="{EA1B6254-257D-4517-92E7-0497C11CD2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155" t="32000" r="32346" b="41693"/>
          <a:stretch/>
        </p:blipFill>
        <p:spPr bwMode="auto">
          <a:xfrm>
            <a:off x="6588224" y="2830927"/>
            <a:ext cx="1584176" cy="7717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282764-79B8-4AFD-941C-69346CFB0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8068" y="4096067"/>
            <a:ext cx="2015603" cy="11354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4406492-899F-4A33-A540-E880B58F02A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092280" y="4760413"/>
            <a:ext cx="288032" cy="294945"/>
          </a:xfrm>
          <a:prstGeom prst="rect">
            <a:avLst/>
          </a:prstGeom>
        </p:spPr>
      </p:pic>
      <p:pic>
        <p:nvPicPr>
          <p:cNvPr id="15" name="Picture 14" descr="Shape&#10;&#10;Description automatically generated">
            <a:extLst>
              <a:ext uri="{FF2B5EF4-FFF2-40B4-BE49-F238E27FC236}">
                <a16:creationId xmlns:a16="http://schemas.microsoft.com/office/drawing/2014/main" id="{E24D4A44-603B-4830-95C7-8DB83AE23E0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156176" y="4797152"/>
            <a:ext cx="221468" cy="221468"/>
          </a:xfrm>
          <a:prstGeom prst="rect">
            <a:avLst/>
          </a:prstGeom>
        </p:spPr>
      </p:pic>
      <p:pic>
        <p:nvPicPr>
          <p:cNvPr id="2054" name="Picture 6">
            <a:extLst>
              <a:ext uri="{FF2B5EF4-FFF2-40B4-BE49-F238E27FC236}">
                <a16:creationId xmlns:a16="http://schemas.microsoft.com/office/drawing/2014/main" id="{1BC93298-27A2-4686-868D-C5B0F9B17D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1307" y="5321678"/>
            <a:ext cx="2015603" cy="9815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8A50FCF1-973B-448A-B9F4-EAB32EE0496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887428" y="2132856"/>
            <a:ext cx="288032" cy="294945"/>
          </a:xfrm>
          <a:prstGeom prst="rect">
            <a:avLst/>
          </a:prstGeom>
        </p:spPr>
      </p:pic>
      <p:pic>
        <p:nvPicPr>
          <p:cNvPr id="18" name="Picture 17" descr="Shape&#10;&#10;Description automatically generated">
            <a:extLst>
              <a:ext uri="{FF2B5EF4-FFF2-40B4-BE49-F238E27FC236}">
                <a16:creationId xmlns:a16="http://schemas.microsoft.com/office/drawing/2014/main" id="{C337A09D-D561-43A8-AD86-E196B08F394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74468" y="2169594"/>
            <a:ext cx="221468" cy="221468"/>
          </a:xfrm>
          <a:prstGeom prst="rect">
            <a:avLst/>
          </a:prstGeom>
        </p:spPr>
      </p:pic>
    </p:spTree>
    <p:extLst>
      <p:ext uri="{BB962C8B-B14F-4D97-AF65-F5344CB8AC3E}">
        <p14:creationId xmlns:p14="http://schemas.microsoft.com/office/powerpoint/2010/main" val="3926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C1D122-FDCB-4054-9CF2-BB85BB715004}"/>
              </a:ext>
            </a:extLst>
          </p:cNvPr>
          <p:cNvSpPr>
            <a:spLocks noGrp="1"/>
          </p:cNvSpPr>
          <p:nvPr>
            <p:ph type="body" idx="1"/>
          </p:nvPr>
        </p:nvSpPr>
        <p:spPr/>
        <p:txBody>
          <a:bodyPr/>
          <a:lstStyle/>
          <a:p>
            <a:pPr algn="ctr"/>
            <a:endParaRPr lang="es-MX" sz="3600" dirty="0"/>
          </a:p>
          <a:p>
            <a:pPr algn="ctr"/>
            <a:endParaRPr lang="es-MX" sz="3600" dirty="0"/>
          </a:p>
          <a:p>
            <a:pPr algn="ctr"/>
            <a:r>
              <a:rPr lang="es-MX" sz="3600" dirty="0"/>
              <a:t>EJEMPLO R</a:t>
            </a:r>
          </a:p>
        </p:txBody>
      </p:sp>
      <p:sp>
        <p:nvSpPr>
          <p:cNvPr id="4" name="Slide Number Placeholder 3">
            <a:extLst>
              <a:ext uri="{FF2B5EF4-FFF2-40B4-BE49-F238E27FC236}">
                <a16:creationId xmlns:a16="http://schemas.microsoft.com/office/drawing/2014/main" id="{C60427D9-B780-48C6-88B2-724C490D5E78}"/>
              </a:ext>
            </a:extLst>
          </p:cNvPr>
          <p:cNvSpPr>
            <a:spLocks noGrp="1"/>
          </p:cNvSpPr>
          <p:nvPr>
            <p:ph type="sldNum" sz="quarter" idx="10"/>
          </p:nvPr>
        </p:nvSpPr>
        <p:spPr/>
        <p:txBody>
          <a:bodyPr/>
          <a:lstStyle/>
          <a:p>
            <a:fld id="{DC0F29DD-BD2A-4AAD-82D1-6B3C51601C9B}" type="slidenum">
              <a:rPr lang="es-ES_tradnl" altLang="es-ES" smtClean="0"/>
              <a:pPr/>
              <a:t>14</a:t>
            </a:fld>
            <a:endParaRPr lang="es-ES_tradnl" altLang="es-ES"/>
          </a:p>
        </p:txBody>
      </p:sp>
    </p:spTree>
    <p:extLst>
      <p:ext uri="{BB962C8B-B14F-4D97-AF65-F5344CB8AC3E}">
        <p14:creationId xmlns:p14="http://schemas.microsoft.com/office/powerpoint/2010/main" val="348249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9C8DA46-2ECA-4B49-9046-23DF082C3BF8}"/>
              </a:ext>
            </a:extLst>
          </p:cNvPr>
          <p:cNvSpPr>
            <a:spLocks/>
          </p:cNvSpPr>
          <p:nvPr/>
        </p:nvSpPr>
        <p:spPr bwMode="auto">
          <a:xfrm>
            <a:off x="3922713" y="5881688"/>
            <a:ext cx="170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non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200">
                <a:solidFill>
                  <a:srgbClr val="989898"/>
                </a:solidFill>
                <a:sym typeface="Arial Narrow" panose="020B0606020202030204" pitchFamily="34" charset="0"/>
              </a:rPr>
              <a:t>www.unir.net</a:t>
            </a:r>
            <a:endParaRPr lang="es-ES_tradnl" altLang="es-ES">
              <a:solidFill>
                <a:srgbClr val="000000"/>
              </a:solidFill>
              <a:sym typeface="Arial Narrow" panose="020B0606020202030204" pitchFamily="34" charset="0"/>
            </a:endParaRPr>
          </a:p>
        </p:txBody>
      </p:sp>
      <p:pic>
        <p:nvPicPr>
          <p:cNvPr id="9219" name="Picture 1">
            <a:extLst>
              <a:ext uri="{FF2B5EF4-FFF2-40B4-BE49-F238E27FC236}">
                <a16:creationId xmlns:a16="http://schemas.microsoft.com/office/drawing/2014/main" id="{0402AE3B-01E7-4E67-B289-D2A09296B3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1484313"/>
            <a:ext cx="44545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8410BD0-C9AE-4930-A41A-6A796085824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0EC4A52B-6A48-49EB-AAAB-2F499CC595B4}" type="slidenum">
              <a:rPr lang="es-ES_tradnl" altLang="es-ES" sz="1200">
                <a:solidFill>
                  <a:srgbClr val="FFFFFF"/>
                </a:solidFill>
              </a:rPr>
              <a:pPr algn="r" eaLnBrk="1"/>
              <a:t>2</a:t>
            </a:fld>
            <a:endParaRPr lang="es-ES_tradnl" altLang="es-ES">
              <a:solidFill>
                <a:srgbClr val="000000"/>
              </a:solidFill>
            </a:endParaRPr>
          </a:p>
        </p:txBody>
      </p:sp>
      <p:sp>
        <p:nvSpPr>
          <p:cNvPr id="6147" name="Rectangle 2">
            <a:extLst>
              <a:ext uri="{FF2B5EF4-FFF2-40B4-BE49-F238E27FC236}">
                <a16:creationId xmlns:a16="http://schemas.microsoft.com/office/drawing/2014/main" id="{BD58F628-D45C-4ABC-9D90-BFDC231E62AC}"/>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 de la asignatura</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AC4FF78C-FF51-4188-B661-ADF3455E9171}"/>
              </a:ext>
            </a:extLst>
          </p:cNvPr>
          <p:cNvSpPr>
            <a:spLocks/>
          </p:cNvSpPr>
          <p:nvPr/>
        </p:nvSpPr>
        <p:spPr bwMode="auto">
          <a:xfrm>
            <a:off x="512763" y="1358900"/>
            <a:ext cx="7997825" cy="36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300000"/>
              </a:lnSpc>
              <a:buClr>
                <a:srgbClr val="0098CD"/>
              </a:buClr>
              <a:buSzPct val="50000"/>
              <a:buFont typeface="Arial Narrow" panose="020B0606020202030204" pitchFamily="34" charset="0"/>
              <a:buChar char="►"/>
            </a:pPr>
            <a:r>
              <a:rPr lang="es-MX" sz="2000" dirty="0">
                <a:solidFill>
                  <a:srgbClr val="0098CD"/>
                </a:solidFill>
              </a:rPr>
              <a:t>Introducción</a:t>
            </a:r>
          </a:p>
          <a:p>
            <a:pPr eaLnBrk="1">
              <a:lnSpc>
                <a:spcPct val="300000"/>
              </a:lnSpc>
              <a:buClr>
                <a:srgbClr val="0098CD"/>
              </a:buClr>
              <a:buSzPct val="50000"/>
              <a:buFont typeface="Arial Narrow" panose="020B0606020202030204" pitchFamily="34" charset="0"/>
              <a:buChar char="►"/>
            </a:pPr>
            <a:r>
              <a:rPr lang="es-MX" sz="2000" dirty="0">
                <a:solidFill>
                  <a:srgbClr val="0098CD"/>
                </a:solidFill>
              </a:rPr>
              <a:t>Correlación</a:t>
            </a:r>
          </a:p>
          <a:p>
            <a:pPr eaLnBrk="1">
              <a:lnSpc>
                <a:spcPct val="300000"/>
              </a:lnSpc>
              <a:buClr>
                <a:srgbClr val="0098CD"/>
              </a:buClr>
              <a:buSzPct val="50000"/>
              <a:buFont typeface="Arial Narrow" panose="020B0606020202030204" pitchFamily="34" charset="0"/>
              <a:buChar char="►"/>
            </a:pPr>
            <a:r>
              <a:rPr lang="es-MX" sz="2000" dirty="0">
                <a:solidFill>
                  <a:srgbClr val="0098CD"/>
                </a:solidFill>
              </a:rPr>
              <a:t>Regresión lineal</a:t>
            </a:r>
          </a:p>
          <a:p>
            <a:pPr eaLnBrk="1">
              <a:lnSpc>
                <a:spcPct val="300000"/>
              </a:lnSpc>
              <a:buClr>
                <a:srgbClr val="0098CD"/>
              </a:buClr>
              <a:buSzPct val="50000"/>
              <a:buFont typeface="Arial Narrow" panose="020B0606020202030204" pitchFamily="34" charset="0"/>
              <a:buChar char="►"/>
            </a:pPr>
            <a:r>
              <a:rPr lang="es-MX" sz="2000" dirty="0">
                <a:solidFill>
                  <a:srgbClr val="0098CD"/>
                </a:solidFill>
              </a:rPr>
              <a:t>Gráfico de residuos</a:t>
            </a:r>
          </a:p>
        </p:txBody>
      </p:sp>
      <p:sp>
        <p:nvSpPr>
          <p:cNvPr id="6149" name="Marcador de número de diapositiva 1">
            <a:extLst>
              <a:ext uri="{FF2B5EF4-FFF2-40B4-BE49-F238E27FC236}">
                <a16:creationId xmlns:a16="http://schemas.microsoft.com/office/drawing/2014/main" id="{1E691209-B79E-4068-8C3A-AB3079FDD8D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2807A92-D08A-46E7-AE13-40EAB1451025}" type="slidenum">
              <a:rPr lang="es-ES_tradnl" altLang="es-ES">
                <a:solidFill>
                  <a:srgbClr val="FFFFFF"/>
                </a:solidFill>
              </a:rPr>
              <a:pPr/>
              <a:t>2</a:t>
            </a:fld>
            <a:endParaRPr lang="es-ES_tradnl" altLang="es-ES">
              <a:solidFill>
                <a:srgbClr val="FFFFFF"/>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8410BD0-C9AE-4930-A41A-6A796085824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0EC4A52B-6A48-49EB-AAAB-2F499CC595B4}" type="slidenum">
              <a:rPr lang="es-ES_tradnl" altLang="es-ES" sz="1200">
                <a:solidFill>
                  <a:srgbClr val="FFFFFF"/>
                </a:solidFill>
              </a:rPr>
              <a:pPr algn="r" eaLnBrk="1"/>
              <a:t>3</a:t>
            </a:fld>
            <a:endParaRPr lang="es-ES_tradnl" altLang="es-ES">
              <a:solidFill>
                <a:srgbClr val="000000"/>
              </a:solidFill>
            </a:endParaRPr>
          </a:p>
        </p:txBody>
      </p:sp>
      <p:sp>
        <p:nvSpPr>
          <p:cNvPr id="6147" name="Rectangle 2">
            <a:extLst>
              <a:ext uri="{FF2B5EF4-FFF2-40B4-BE49-F238E27FC236}">
                <a16:creationId xmlns:a16="http://schemas.microsoft.com/office/drawing/2014/main" id="{BD58F628-D45C-4ABC-9D90-BFDC231E62AC}"/>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 de la asignatura</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AC4FF78C-FF51-4188-B661-ADF3455E9171}"/>
              </a:ext>
            </a:extLst>
          </p:cNvPr>
          <p:cNvSpPr>
            <a:spLocks/>
          </p:cNvSpPr>
          <p:nvPr/>
        </p:nvSpPr>
        <p:spPr bwMode="auto">
          <a:xfrm>
            <a:off x="512763" y="1358900"/>
            <a:ext cx="7997825" cy="36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300000"/>
              </a:lnSpc>
              <a:buClr>
                <a:srgbClr val="0098CD"/>
              </a:buClr>
              <a:buSzPct val="50000"/>
              <a:buFont typeface="Arial Narrow" panose="020B0606020202030204" pitchFamily="34" charset="0"/>
              <a:buChar char="►"/>
            </a:pPr>
            <a:r>
              <a:rPr lang="es-MX" sz="2000" dirty="0">
                <a:solidFill>
                  <a:srgbClr val="0098CD"/>
                </a:solidFill>
              </a:rPr>
              <a:t>Introducción</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Correlación</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Regresión lineal</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Gráfico de residuos</a:t>
            </a:r>
          </a:p>
        </p:txBody>
      </p:sp>
      <p:sp>
        <p:nvSpPr>
          <p:cNvPr id="6149" name="Marcador de número de diapositiva 1">
            <a:extLst>
              <a:ext uri="{FF2B5EF4-FFF2-40B4-BE49-F238E27FC236}">
                <a16:creationId xmlns:a16="http://schemas.microsoft.com/office/drawing/2014/main" id="{1E691209-B79E-4068-8C3A-AB3079FDD8D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2807A92-D08A-46E7-AE13-40EAB1451025}" type="slidenum">
              <a:rPr lang="es-ES_tradnl" altLang="es-ES">
                <a:solidFill>
                  <a:srgbClr val="FFFFFF"/>
                </a:solidFill>
              </a:rPr>
              <a:pPr/>
              <a:t>3</a:t>
            </a:fld>
            <a:endParaRPr lang="es-ES_tradnl" altLang="es-ES">
              <a:solidFill>
                <a:srgbClr val="FFFFFF"/>
              </a:solidFill>
            </a:endParaRPr>
          </a:p>
        </p:txBody>
      </p:sp>
    </p:spTree>
    <p:extLst>
      <p:ext uri="{BB962C8B-B14F-4D97-AF65-F5344CB8AC3E}">
        <p14:creationId xmlns:p14="http://schemas.microsoft.com/office/powerpoint/2010/main" val="15395716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F131-96F5-438C-AF57-88E6ECFDB2FA}"/>
              </a:ext>
            </a:extLst>
          </p:cNvPr>
          <p:cNvSpPr>
            <a:spLocks noGrp="1"/>
          </p:cNvSpPr>
          <p:nvPr>
            <p:ph type="title"/>
          </p:nvPr>
        </p:nvSpPr>
        <p:spPr/>
        <p:txBody>
          <a:bodyPr/>
          <a:lstStyle/>
          <a:p>
            <a:r>
              <a:rPr lang="es-MX" dirty="0"/>
              <a:t>Relaciones entre variables</a:t>
            </a:r>
          </a:p>
        </p:txBody>
      </p:sp>
      <p:sp>
        <p:nvSpPr>
          <p:cNvPr id="3" name="Content Placeholder 2">
            <a:extLst>
              <a:ext uri="{FF2B5EF4-FFF2-40B4-BE49-F238E27FC236}">
                <a16:creationId xmlns:a16="http://schemas.microsoft.com/office/drawing/2014/main" id="{EF0A0227-A04E-4AAF-94DA-311649E1AF05}"/>
              </a:ext>
            </a:extLst>
          </p:cNvPr>
          <p:cNvSpPr>
            <a:spLocks noGrp="1"/>
          </p:cNvSpPr>
          <p:nvPr>
            <p:ph idx="1"/>
          </p:nvPr>
        </p:nvSpPr>
        <p:spPr/>
        <p:txBody>
          <a:bodyPr/>
          <a:lstStyle/>
          <a:p>
            <a:pPr>
              <a:lnSpc>
                <a:spcPct val="150000"/>
              </a:lnSpc>
            </a:pPr>
            <a:r>
              <a:rPr lang="es-MX" dirty="0"/>
              <a:t>La relación entre variables se refiere a verificar los cambios en una variable (dependiente) asociados a cambios en otra variable (explicativa / independiente)</a:t>
            </a:r>
          </a:p>
        </p:txBody>
      </p:sp>
      <p:sp>
        <p:nvSpPr>
          <p:cNvPr id="4" name="Slide Number Placeholder 3">
            <a:extLst>
              <a:ext uri="{FF2B5EF4-FFF2-40B4-BE49-F238E27FC236}">
                <a16:creationId xmlns:a16="http://schemas.microsoft.com/office/drawing/2014/main" id="{533D4BDE-B7E7-4C0D-9ED0-5F4B516E2DB3}"/>
              </a:ext>
            </a:extLst>
          </p:cNvPr>
          <p:cNvSpPr>
            <a:spLocks noGrp="1"/>
          </p:cNvSpPr>
          <p:nvPr>
            <p:ph type="sldNum" sz="quarter" idx="10"/>
          </p:nvPr>
        </p:nvSpPr>
        <p:spPr/>
        <p:txBody>
          <a:bodyPr/>
          <a:lstStyle/>
          <a:p>
            <a:fld id="{DC0F29DD-BD2A-4AAD-82D1-6B3C51601C9B}" type="slidenum">
              <a:rPr lang="es-ES_tradnl" altLang="es-ES" smtClean="0"/>
              <a:pPr/>
              <a:t>4</a:t>
            </a:fld>
            <a:endParaRPr lang="es-ES_tradnl" altLang="es-ES"/>
          </a:p>
        </p:txBody>
      </p:sp>
      <p:sp>
        <p:nvSpPr>
          <p:cNvPr id="5" name="Arrow: Right 4">
            <a:extLst>
              <a:ext uri="{FF2B5EF4-FFF2-40B4-BE49-F238E27FC236}">
                <a16:creationId xmlns:a16="http://schemas.microsoft.com/office/drawing/2014/main" id="{45443C77-2E3C-4D8B-B4DE-E2756015B2AF}"/>
              </a:ext>
            </a:extLst>
          </p:cNvPr>
          <p:cNvSpPr/>
          <p:nvPr/>
        </p:nvSpPr>
        <p:spPr bwMode="auto">
          <a:xfrm>
            <a:off x="3635896" y="4005064"/>
            <a:ext cx="1872208" cy="432048"/>
          </a:xfrm>
          <a:prstGeom prst="rightArrow">
            <a:avLst>
              <a:gd name="adj1" fmla="val 50000"/>
              <a:gd name="adj2" fmla="val 111729"/>
            </a:avLst>
          </a:prstGeom>
          <a:solidFill>
            <a:srgbClr val="FFFFFF"/>
          </a:solidFill>
          <a:ln w="25400" cap="flat" cmpd="sng" algn="ctr">
            <a:solidFill>
              <a:srgbClr val="0F7EC5"/>
            </a:solidFill>
            <a:prstDash val="solid"/>
            <a:bevel/>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s-MX" sz="1800" b="0" i="0" u="none" strike="noStrike" cap="none" normalizeH="0" baseline="0">
              <a:ln>
                <a:noFill/>
              </a:ln>
              <a:solidFill>
                <a:srgbClr val="535353"/>
              </a:solidFill>
              <a:effectLst/>
              <a:latin typeface="Arial" charset="0"/>
              <a:ea typeface="Arial" charset="0"/>
              <a:cs typeface="Arial" charset="0"/>
              <a:sym typeface="Arial" charset="0"/>
            </a:endParaRPr>
          </a:p>
        </p:txBody>
      </p:sp>
      <p:sp>
        <p:nvSpPr>
          <p:cNvPr id="6" name="TextBox 5">
            <a:extLst>
              <a:ext uri="{FF2B5EF4-FFF2-40B4-BE49-F238E27FC236}">
                <a16:creationId xmlns:a16="http://schemas.microsoft.com/office/drawing/2014/main" id="{9A2BE3E9-DB1A-45B0-9240-BEA406D6B322}"/>
              </a:ext>
            </a:extLst>
          </p:cNvPr>
          <p:cNvSpPr txBox="1"/>
          <p:nvPr/>
        </p:nvSpPr>
        <p:spPr>
          <a:xfrm>
            <a:off x="1763688" y="4683226"/>
            <a:ext cx="1728192" cy="923330"/>
          </a:xfrm>
          <a:prstGeom prst="rect">
            <a:avLst/>
          </a:prstGeom>
          <a:noFill/>
        </p:spPr>
        <p:txBody>
          <a:bodyPr wrap="square" rtlCol="0">
            <a:spAutoFit/>
          </a:bodyPr>
          <a:lstStyle/>
          <a:p>
            <a:pPr algn="ctr"/>
            <a:r>
              <a:rPr lang="es-MX" dirty="0"/>
              <a:t>Cambios en la variable independiente</a:t>
            </a:r>
          </a:p>
        </p:txBody>
      </p:sp>
      <p:sp>
        <p:nvSpPr>
          <p:cNvPr id="7" name="Rectangle 6">
            <a:extLst>
              <a:ext uri="{FF2B5EF4-FFF2-40B4-BE49-F238E27FC236}">
                <a16:creationId xmlns:a16="http://schemas.microsoft.com/office/drawing/2014/main" id="{979DDE54-1D69-4301-9A77-96F2BE76F12D}"/>
              </a:ext>
            </a:extLst>
          </p:cNvPr>
          <p:cNvSpPr/>
          <p:nvPr/>
        </p:nvSpPr>
        <p:spPr>
          <a:xfrm>
            <a:off x="2306126" y="3759896"/>
            <a:ext cx="457368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Lucida Handwriting" panose="03010101010101010101" pitchFamily="66" charset="0"/>
              </a:rPr>
              <a:t>X               Y</a:t>
            </a:r>
            <a:endParaRPr lang="en-US" sz="5400" b="0" cap="none" spc="0" dirty="0">
              <a:ln w="0"/>
              <a:solidFill>
                <a:schemeClr val="accent1"/>
              </a:solidFill>
              <a:effectLst>
                <a:outerShdw blurRad="38100" dist="25400" dir="5400000" algn="ctr" rotWithShape="0">
                  <a:srgbClr val="6E747A">
                    <a:alpha val="43000"/>
                  </a:srgbClr>
                </a:outerShdw>
              </a:effectLst>
              <a:latin typeface="Lucida Handwriting" panose="03010101010101010101" pitchFamily="66" charset="0"/>
            </a:endParaRPr>
          </a:p>
        </p:txBody>
      </p:sp>
      <p:sp>
        <p:nvSpPr>
          <p:cNvPr id="8" name="TextBox 7">
            <a:extLst>
              <a:ext uri="{FF2B5EF4-FFF2-40B4-BE49-F238E27FC236}">
                <a16:creationId xmlns:a16="http://schemas.microsoft.com/office/drawing/2014/main" id="{AD84D880-A9ED-48B1-B3BC-AACAD39EB875}"/>
              </a:ext>
            </a:extLst>
          </p:cNvPr>
          <p:cNvSpPr txBox="1"/>
          <p:nvPr/>
        </p:nvSpPr>
        <p:spPr>
          <a:xfrm>
            <a:off x="5708175" y="4683226"/>
            <a:ext cx="1728192" cy="923330"/>
          </a:xfrm>
          <a:prstGeom prst="rect">
            <a:avLst/>
          </a:prstGeom>
          <a:noFill/>
        </p:spPr>
        <p:txBody>
          <a:bodyPr wrap="square" rtlCol="0">
            <a:spAutoFit/>
          </a:bodyPr>
          <a:lstStyle/>
          <a:p>
            <a:pPr algn="ctr"/>
            <a:r>
              <a:rPr lang="es-MX" dirty="0"/>
              <a:t>Cambios en la variable dependiente</a:t>
            </a:r>
          </a:p>
        </p:txBody>
      </p:sp>
    </p:spTree>
    <p:extLst>
      <p:ext uri="{BB962C8B-B14F-4D97-AF65-F5344CB8AC3E}">
        <p14:creationId xmlns:p14="http://schemas.microsoft.com/office/powerpoint/2010/main" val="167851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9BCF-7A8B-45C6-8698-1F529F70E543}"/>
              </a:ext>
            </a:extLst>
          </p:cNvPr>
          <p:cNvSpPr>
            <a:spLocks noGrp="1"/>
          </p:cNvSpPr>
          <p:nvPr>
            <p:ph type="title"/>
          </p:nvPr>
        </p:nvSpPr>
        <p:spPr/>
        <p:txBody>
          <a:bodyPr/>
          <a:lstStyle/>
          <a:p>
            <a:r>
              <a:rPr lang="es-MX" dirty="0"/>
              <a:t>Relación entre variables cuantitativas</a:t>
            </a:r>
          </a:p>
        </p:txBody>
      </p:sp>
      <p:sp>
        <p:nvSpPr>
          <p:cNvPr id="3" name="Content Placeholder 2">
            <a:extLst>
              <a:ext uri="{FF2B5EF4-FFF2-40B4-BE49-F238E27FC236}">
                <a16:creationId xmlns:a16="http://schemas.microsoft.com/office/drawing/2014/main" id="{1239E0CE-3374-4864-9E2E-DBAE3C0507B5}"/>
              </a:ext>
            </a:extLst>
          </p:cNvPr>
          <p:cNvSpPr>
            <a:spLocks noGrp="1"/>
          </p:cNvSpPr>
          <p:nvPr>
            <p:ph idx="1"/>
          </p:nvPr>
        </p:nvSpPr>
        <p:spPr/>
        <p:txBody>
          <a:bodyPr/>
          <a:lstStyle/>
          <a:p>
            <a:r>
              <a:rPr lang="es-MX" dirty="0"/>
              <a:t>Covarianza</a:t>
            </a:r>
          </a:p>
          <a:p>
            <a:pPr lvl="1"/>
            <a:r>
              <a:rPr lang="es-MX" dirty="0"/>
              <a:t>Valor que refleja en qué cuantía dos variables aleatorias varían de forma conjunta respecto a sus medias</a:t>
            </a:r>
          </a:p>
          <a:p>
            <a:endParaRPr lang="es-MX" dirty="0"/>
          </a:p>
          <a:p>
            <a:r>
              <a:rPr lang="es-MX" dirty="0"/>
              <a:t>Correlación</a:t>
            </a:r>
          </a:p>
          <a:p>
            <a:pPr lvl="1"/>
            <a:r>
              <a:rPr lang="es-MX" dirty="0"/>
              <a:t>Indica la fuerza y la dirección de una </a:t>
            </a:r>
            <a:r>
              <a:rPr lang="es-MX" b="1" dirty="0"/>
              <a:t>relación</a:t>
            </a:r>
            <a:r>
              <a:rPr lang="es-MX" dirty="0"/>
              <a:t> lineal entre dos variables</a:t>
            </a:r>
          </a:p>
          <a:p>
            <a:endParaRPr lang="es-MX" dirty="0"/>
          </a:p>
          <a:p>
            <a:r>
              <a:rPr lang="es-MX" dirty="0"/>
              <a:t>Graficas de dispersión</a:t>
            </a:r>
          </a:p>
          <a:p>
            <a:pPr lvl="1"/>
            <a:r>
              <a:rPr lang="es-MX" dirty="0"/>
              <a:t>Representa la </a:t>
            </a:r>
            <a:r>
              <a:rPr lang="es-MX" b="1" dirty="0"/>
              <a:t>relación</a:t>
            </a:r>
            <a:r>
              <a:rPr lang="es-MX" dirty="0"/>
              <a:t> entre dos variables de forma gráfica, lo que hace más fácil visualizar e interpretar los datos.</a:t>
            </a:r>
          </a:p>
        </p:txBody>
      </p:sp>
      <p:sp>
        <p:nvSpPr>
          <p:cNvPr id="4" name="Slide Number Placeholder 3">
            <a:extLst>
              <a:ext uri="{FF2B5EF4-FFF2-40B4-BE49-F238E27FC236}">
                <a16:creationId xmlns:a16="http://schemas.microsoft.com/office/drawing/2014/main" id="{8F905B69-5185-4C62-A7CF-D03666CAA89F}"/>
              </a:ext>
            </a:extLst>
          </p:cNvPr>
          <p:cNvSpPr>
            <a:spLocks noGrp="1"/>
          </p:cNvSpPr>
          <p:nvPr>
            <p:ph type="sldNum" sz="quarter" idx="10"/>
          </p:nvPr>
        </p:nvSpPr>
        <p:spPr/>
        <p:txBody>
          <a:bodyPr/>
          <a:lstStyle/>
          <a:p>
            <a:fld id="{DC0F29DD-BD2A-4AAD-82D1-6B3C51601C9B}" type="slidenum">
              <a:rPr lang="es-ES_tradnl" altLang="es-ES" smtClean="0"/>
              <a:pPr/>
              <a:t>5</a:t>
            </a:fld>
            <a:endParaRPr lang="es-ES_tradnl" altLang="es-ES"/>
          </a:p>
        </p:txBody>
      </p:sp>
    </p:spTree>
    <p:extLst>
      <p:ext uri="{BB962C8B-B14F-4D97-AF65-F5344CB8AC3E}">
        <p14:creationId xmlns:p14="http://schemas.microsoft.com/office/powerpoint/2010/main" val="109631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9BCF-7A8B-45C6-8698-1F529F70E543}"/>
              </a:ext>
            </a:extLst>
          </p:cNvPr>
          <p:cNvSpPr>
            <a:spLocks noGrp="1"/>
          </p:cNvSpPr>
          <p:nvPr>
            <p:ph type="title"/>
          </p:nvPr>
        </p:nvSpPr>
        <p:spPr/>
        <p:txBody>
          <a:bodyPr/>
          <a:lstStyle/>
          <a:p>
            <a:r>
              <a:rPr lang="es-MX" dirty="0"/>
              <a:t>Relación entre variables cualitativas</a:t>
            </a:r>
          </a:p>
        </p:txBody>
      </p:sp>
      <p:sp>
        <p:nvSpPr>
          <p:cNvPr id="3" name="Content Placeholder 2">
            <a:extLst>
              <a:ext uri="{FF2B5EF4-FFF2-40B4-BE49-F238E27FC236}">
                <a16:creationId xmlns:a16="http://schemas.microsoft.com/office/drawing/2014/main" id="{1239E0CE-3374-4864-9E2E-DBAE3C0507B5}"/>
              </a:ext>
            </a:extLst>
          </p:cNvPr>
          <p:cNvSpPr>
            <a:spLocks noGrp="1"/>
          </p:cNvSpPr>
          <p:nvPr>
            <p:ph idx="1"/>
          </p:nvPr>
        </p:nvSpPr>
        <p:spPr/>
        <p:txBody>
          <a:bodyPr/>
          <a:lstStyle/>
          <a:p>
            <a:r>
              <a:rPr lang="es-MX" dirty="0"/>
              <a:t>Frecuencias conjuntas. Tablas de contingencia.</a:t>
            </a:r>
          </a:p>
          <a:p>
            <a:pPr lvl="1"/>
            <a:r>
              <a:rPr lang="es-MX" dirty="0"/>
              <a:t>Muestra la frecuencia de cada categoría de las dos variables de forma conjunta.</a:t>
            </a:r>
          </a:p>
          <a:p>
            <a:pPr lvl="1"/>
            <a:endParaRPr lang="es-MX" dirty="0"/>
          </a:p>
          <a:p>
            <a:r>
              <a:rPr lang="es-MX" dirty="0"/>
              <a:t>Independencia y asociación. Estadísticos de asociación</a:t>
            </a:r>
          </a:p>
          <a:p>
            <a:pPr lvl="1"/>
            <a:r>
              <a:rPr lang="es-MX" dirty="0"/>
              <a:t>Chi-cuadrado</a:t>
            </a:r>
          </a:p>
          <a:p>
            <a:pPr lvl="1"/>
            <a:r>
              <a:rPr lang="es-MX" dirty="0"/>
              <a:t>C de contingencia</a:t>
            </a:r>
          </a:p>
          <a:p>
            <a:pPr lvl="1"/>
            <a:r>
              <a:rPr lang="es-MX" dirty="0"/>
              <a:t>Lambda</a:t>
            </a:r>
          </a:p>
          <a:p>
            <a:pPr lvl="1"/>
            <a:endParaRPr lang="es-MX" dirty="0"/>
          </a:p>
          <a:p>
            <a:r>
              <a:rPr lang="es-MX" dirty="0"/>
              <a:t>Contraste de independencia</a:t>
            </a:r>
          </a:p>
          <a:p>
            <a:pPr lvl="1"/>
            <a:r>
              <a:rPr lang="es-MX" dirty="0"/>
              <a:t>Análisis para verificar la independencia entre variables</a:t>
            </a:r>
          </a:p>
        </p:txBody>
      </p:sp>
      <p:sp>
        <p:nvSpPr>
          <p:cNvPr id="4" name="Slide Number Placeholder 3">
            <a:extLst>
              <a:ext uri="{FF2B5EF4-FFF2-40B4-BE49-F238E27FC236}">
                <a16:creationId xmlns:a16="http://schemas.microsoft.com/office/drawing/2014/main" id="{8F905B69-5185-4C62-A7CF-D03666CAA89F}"/>
              </a:ext>
            </a:extLst>
          </p:cNvPr>
          <p:cNvSpPr>
            <a:spLocks noGrp="1"/>
          </p:cNvSpPr>
          <p:nvPr>
            <p:ph type="sldNum" sz="quarter" idx="10"/>
          </p:nvPr>
        </p:nvSpPr>
        <p:spPr/>
        <p:txBody>
          <a:bodyPr/>
          <a:lstStyle/>
          <a:p>
            <a:fld id="{DC0F29DD-BD2A-4AAD-82D1-6B3C51601C9B}" type="slidenum">
              <a:rPr lang="es-ES_tradnl" altLang="es-ES" smtClean="0"/>
              <a:pPr/>
              <a:t>6</a:t>
            </a:fld>
            <a:endParaRPr lang="es-ES_tradnl" altLang="es-ES"/>
          </a:p>
        </p:txBody>
      </p:sp>
    </p:spTree>
    <p:extLst>
      <p:ext uri="{BB962C8B-B14F-4D97-AF65-F5344CB8AC3E}">
        <p14:creationId xmlns:p14="http://schemas.microsoft.com/office/powerpoint/2010/main" val="215760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8410BD0-C9AE-4930-A41A-6A796085824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0EC4A52B-6A48-49EB-AAAB-2F499CC595B4}" type="slidenum">
              <a:rPr lang="es-ES_tradnl" altLang="es-ES" sz="1200">
                <a:solidFill>
                  <a:srgbClr val="FFFFFF"/>
                </a:solidFill>
              </a:rPr>
              <a:pPr algn="r" eaLnBrk="1"/>
              <a:t>7</a:t>
            </a:fld>
            <a:endParaRPr lang="es-ES_tradnl" altLang="es-ES">
              <a:solidFill>
                <a:srgbClr val="000000"/>
              </a:solidFill>
            </a:endParaRPr>
          </a:p>
        </p:txBody>
      </p:sp>
      <p:sp>
        <p:nvSpPr>
          <p:cNvPr id="6147" name="Rectangle 2">
            <a:extLst>
              <a:ext uri="{FF2B5EF4-FFF2-40B4-BE49-F238E27FC236}">
                <a16:creationId xmlns:a16="http://schemas.microsoft.com/office/drawing/2014/main" id="{BD58F628-D45C-4ABC-9D90-BFDC231E62AC}"/>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 de la asignatura</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AC4FF78C-FF51-4188-B661-ADF3455E9171}"/>
              </a:ext>
            </a:extLst>
          </p:cNvPr>
          <p:cNvSpPr>
            <a:spLocks/>
          </p:cNvSpPr>
          <p:nvPr/>
        </p:nvSpPr>
        <p:spPr bwMode="auto">
          <a:xfrm>
            <a:off x="512763" y="1358900"/>
            <a:ext cx="7997825" cy="36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Introducción</a:t>
            </a:r>
          </a:p>
          <a:p>
            <a:pPr eaLnBrk="1">
              <a:lnSpc>
                <a:spcPct val="300000"/>
              </a:lnSpc>
              <a:buClr>
                <a:srgbClr val="0098CD"/>
              </a:buClr>
              <a:buSzPct val="50000"/>
              <a:buFont typeface="Arial Narrow" panose="020B0606020202030204" pitchFamily="34" charset="0"/>
              <a:buChar char="►"/>
            </a:pPr>
            <a:r>
              <a:rPr lang="es-MX" sz="2000" dirty="0">
                <a:solidFill>
                  <a:srgbClr val="0098CD"/>
                </a:solidFill>
              </a:rPr>
              <a:t>Correlación</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Regresión lineal</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Gráfico de residuos</a:t>
            </a:r>
          </a:p>
        </p:txBody>
      </p:sp>
      <p:sp>
        <p:nvSpPr>
          <p:cNvPr id="6149" name="Marcador de número de diapositiva 1">
            <a:extLst>
              <a:ext uri="{FF2B5EF4-FFF2-40B4-BE49-F238E27FC236}">
                <a16:creationId xmlns:a16="http://schemas.microsoft.com/office/drawing/2014/main" id="{1E691209-B79E-4068-8C3A-AB3079FDD8D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2807A92-D08A-46E7-AE13-40EAB1451025}" type="slidenum">
              <a:rPr lang="es-ES_tradnl" altLang="es-ES">
                <a:solidFill>
                  <a:srgbClr val="FFFFFF"/>
                </a:solidFill>
              </a:rPr>
              <a:pPr/>
              <a:t>7</a:t>
            </a:fld>
            <a:endParaRPr lang="es-ES_tradnl" altLang="es-ES">
              <a:solidFill>
                <a:srgbClr val="FFFFFF"/>
              </a:solidFill>
            </a:endParaRPr>
          </a:p>
        </p:txBody>
      </p:sp>
    </p:spTree>
    <p:extLst>
      <p:ext uri="{BB962C8B-B14F-4D97-AF65-F5344CB8AC3E}">
        <p14:creationId xmlns:p14="http://schemas.microsoft.com/office/powerpoint/2010/main" val="17920880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9DF4-14B5-45DF-8FDD-F3F30CD218E1}"/>
              </a:ext>
            </a:extLst>
          </p:cNvPr>
          <p:cNvSpPr>
            <a:spLocks noGrp="1"/>
          </p:cNvSpPr>
          <p:nvPr>
            <p:ph type="title"/>
          </p:nvPr>
        </p:nvSpPr>
        <p:spPr/>
        <p:txBody>
          <a:bodyPr/>
          <a:lstStyle/>
          <a:p>
            <a:r>
              <a:rPr lang="es-MX" dirty="0"/>
              <a:t>Correlación</a:t>
            </a:r>
          </a:p>
        </p:txBody>
      </p:sp>
      <p:sp>
        <p:nvSpPr>
          <p:cNvPr id="3" name="Content Placeholder 2">
            <a:extLst>
              <a:ext uri="{FF2B5EF4-FFF2-40B4-BE49-F238E27FC236}">
                <a16:creationId xmlns:a16="http://schemas.microsoft.com/office/drawing/2014/main" id="{7053C0ED-7BEB-4F9F-8E83-B2AB18F2BBDC}"/>
              </a:ext>
            </a:extLst>
          </p:cNvPr>
          <p:cNvSpPr>
            <a:spLocks noGrp="1"/>
          </p:cNvSpPr>
          <p:nvPr>
            <p:ph idx="1"/>
          </p:nvPr>
        </p:nvSpPr>
        <p:spPr>
          <a:xfrm>
            <a:off x="457200" y="1196752"/>
            <a:ext cx="8229600" cy="4525963"/>
          </a:xfrm>
        </p:spPr>
        <p:txBody>
          <a:bodyPr/>
          <a:lstStyle/>
          <a:p>
            <a:r>
              <a:rPr lang="es-MX" dirty="0"/>
              <a:t>El coeficiente de correlación de Pearson es una prueba que mide la relación estadística entre dos variables continuas. </a:t>
            </a:r>
          </a:p>
          <a:p>
            <a:r>
              <a:rPr lang="es-MX" dirty="0"/>
              <a:t>Si la asociación entre los elementos no es lineal, entonces el coeficiente no se encuentra representado adecuadamente.</a:t>
            </a:r>
          </a:p>
          <a:p>
            <a:endParaRPr lang="es-MX" dirty="0"/>
          </a:p>
        </p:txBody>
      </p:sp>
      <p:sp>
        <p:nvSpPr>
          <p:cNvPr id="4" name="Slide Number Placeholder 3">
            <a:extLst>
              <a:ext uri="{FF2B5EF4-FFF2-40B4-BE49-F238E27FC236}">
                <a16:creationId xmlns:a16="http://schemas.microsoft.com/office/drawing/2014/main" id="{DEBD0500-36C5-482D-BE05-93D9F4AEFF55}"/>
              </a:ext>
            </a:extLst>
          </p:cNvPr>
          <p:cNvSpPr>
            <a:spLocks noGrp="1"/>
          </p:cNvSpPr>
          <p:nvPr>
            <p:ph type="sldNum" sz="quarter" idx="10"/>
          </p:nvPr>
        </p:nvSpPr>
        <p:spPr/>
        <p:txBody>
          <a:bodyPr/>
          <a:lstStyle/>
          <a:p>
            <a:fld id="{DC0F29DD-BD2A-4AAD-82D1-6B3C51601C9B}" type="slidenum">
              <a:rPr lang="es-ES_tradnl" altLang="es-ES" smtClean="0"/>
              <a:pPr/>
              <a:t>8</a:t>
            </a:fld>
            <a:endParaRPr lang="es-ES_tradnl" altLang="es-ES"/>
          </a:p>
        </p:txBody>
      </p:sp>
      <p:sp>
        <p:nvSpPr>
          <p:cNvPr id="5" name="Rectangle: Diagonal Corners Rounded 4">
            <a:extLst>
              <a:ext uri="{FF2B5EF4-FFF2-40B4-BE49-F238E27FC236}">
                <a16:creationId xmlns:a16="http://schemas.microsoft.com/office/drawing/2014/main" id="{1B27867C-4B9C-4E1F-B030-269962B49E67}"/>
              </a:ext>
            </a:extLst>
          </p:cNvPr>
          <p:cNvSpPr/>
          <p:nvPr/>
        </p:nvSpPr>
        <p:spPr bwMode="auto">
          <a:xfrm>
            <a:off x="6012160" y="2922567"/>
            <a:ext cx="2952328" cy="3098721"/>
          </a:xfrm>
          <a:prstGeom prst="round2DiagRect">
            <a:avLst/>
          </a:prstGeom>
          <a:solidFill>
            <a:schemeClr val="accent5">
              <a:lumMod val="40000"/>
              <a:lumOff val="60000"/>
            </a:schemeClr>
          </a:solidFill>
          <a:ln w="25400" cap="flat" cmpd="sng" algn="ctr">
            <a:noFill/>
            <a:prstDash val="solid"/>
            <a:bevel/>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eaLnBrk="1"/>
            <a:endParaRPr lang="es-MX" sz="1600" dirty="0">
              <a:latin typeface="Arial" charset="0"/>
              <a:ea typeface="Arial" charset="0"/>
              <a:cs typeface="Arial" charset="0"/>
              <a:sym typeface="Arial" charset="0"/>
            </a:endParaRPr>
          </a:p>
          <a:p>
            <a:pPr eaLnBrk="1"/>
            <a:r>
              <a:rPr lang="es-MX" sz="1600" dirty="0">
                <a:latin typeface="Arial" charset="0"/>
                <a:ea typeface="Arial" charset="0"/>
                <a:cs typeface="Arial" charset="0"/>
                <a:sym typeface="Arial" charset="0"/>
              </a:rPr>
              <a:t>La correlación examina la relación entre dos variables. Sin embargo, observar que dos variables se mueven conjuntamente no significa necesariamente que una variable sea la causa de la otra. Por eso solemos decir que "</a:t>
            </a:r>
            <a:r>
              <a:rPr lang="es-MX" sz="1600" b="1" i="1" dirty="0">
                <a:latin typeface="Arial" charset="0"/>
                <a:ea typeface="Arial" charset="0"/>
                <a:cs typeface="Arial" charset="0"/>
                <a:sym typeface="Arial" charset="0"/>
              </a:rPr>
              <a:t>la correlación no implica causalidad</a:t>
            </a:r>
            <a:r>
              <a:rPr lang="es-MX" sz="1600" dirty="0">
                <a:latin typeface="Arial" charset="0"/>
                <a:ea typeface="Arial" charset="0"/>
                <a:cs typeface="Arial" charset="0"/>
                <a:sym typeface="Arial" charset="0"/>
              </a:rPr>
              <a:t>"</a:t>
            </a:r>
          </a:p>
        </p:txBody>
      </p:sp>
      <p:pic>
        <p:nvPicPr>
          <p:cNvPr id="7" name="Picture 6" descr="A picture containing balloon, aircraft, vector graphics&#10;&#10;Description automatically generated">
            <a:extLst>
              <a:ext uri="{FF2B5EF4-FFF2-40B4-BE49-F238E27FC236}">
                <a16:creationId xmlns:a16="http://schemas.microsoft.com/office/drawing/2014/main" id="{FBD9373A-417E-4F28-A787-C7155519B8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64288" y="2522818"/>
            <a:ext cx="898897" cy="898897"/>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0A351A5-DE51-4968-8DA7-8613F9B0CC76}"/>
                  </a:ext>
                </a:extLst>
              </p:cNvPr>
              <p:cNvSpPr/>
              <p:nvPr/>
            </p:nvSpPr>
            <p:spPr>
              <a:xfrm>
                <a:off x="1395911" y="2496887"/>
                <a:ext cx="3312702" cy="9900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𝑥𝑦</m:t>
                          </m:r>
                        </m:sub>
                      </m:sSub>
                      <m:r>
                        <a:rPr lang="es-MX" i="0">
                          <a:latin typeface="Cambria Math" panose="02040503050406030204" pitchFamily="18" charset="0"/>
                        </a:rPr>
                        <m:t>=</m:t>
                      </m:r>
                      <m:f>
                        <m:fPr>
                          <m:ctrlPr>
                            <a:rPr lang="es-MX" i="1">
                              <a:solidFill>
                                <a:srgbClr val="836967"/>
                              </a:solidFill>
                              <a:latin typeface="Cambria Math" panose="02040503050406030204" pitchFamily="18" charset="0"/>
                            </a:rPr>
                          </m:ctrlPr>
                        </m:fPr>
                        <m:num>
                          <m:r>
                            <a:rPr lang="es-MX" i="0">
                              <a:latin typeface="Cambria Math" panose="02040503050406030204" pitchFamily="18" charset="0"/>
                            </a:rPr>
                            <m:t>1</m:t>
                          </m:r>
                        </m:num>
                        <m:den>
                          <m:r>
                            <a:rPr lang="es-MX" i="1">
                              <a:latin typeface="Cambria Math" panose="02040503050406030204" pitchFamily="18" charset="0"/>
                            </a:rPr>
                            <m:t>𝑛</m:t>
                          </m:r>
                        </m:den>
                      </m:f>
                      <m:nary>
                        <m:naryPr>
                          <m:chr m:val="∑"/>
                          <m:limLoc m:val="undOvr"/>
                          <m:grow m:val="on"/>
                          <m:supHide m:val="on"/>
                          <m:ctrlPr>
                            <a:rPr lang="es-MX" i="1">
                              <a:latin typeface="Cambria Math" panose="02040503050406030204" pitchFamily="18" charset="0"/>
                            </a:rPr>
                          </m:ctrlPr>
                        </m:naryPr>
                        <m:sub>
                          <m:r>
                            <a:rPr lang="es-MX" i="1">
                              <a:latin typeface="Cambria Math" panose="02040503050406030204" pitchFamily="18" charset="0"/>
                            </a:rPr>
                            <m:t>𝑖</m:t>
                          </m:r>
                        </m:sub>
                        <m:sup/>
                        <m:e>
                          <m:d>
                            <m:dPr>
                              <m:ctrlPr>
                                <a:rPr lang="es-MX" i="1">
                                  <a:solidFill>
                                    <a:srgbClr val="836967"/>
                                  </a:solidFill>
                                  <a:latin typeface="Cambria Math" panose="02040503050406030204" pitchFamily="18" charset="0"/>
                                </a:rPr>
                              </m:ctrlPr>
                            </m:dPr>
                            <m:e>
                              <m:f>
                                <m:fPr>
                                  <m:ctrlPr>
                                    <a:rPr lang="es-MX" i="1">
                                      <a:solidFill>
                                        <a:srgbClr val="836967"/>
                                      </a:solidFill>
                                      <a:latin typeface="Cambria Math" panose="02040503050406030204" pitchFamily="18" charset="0"/>
                                    </a:rPr>
                                  </m:ctrlPr>
                                </m:fPr>
                                <m:num>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𝑖</m:t>
                                      </m:r>
                                    </m:sub>
                                  </m:sSub>
                                  <m:r>
                                    <a:rPr lang="es-MX" i="0">
                                      <a:latin typeface="Cambria Math" panose="02040503050406030204" pitchFamily="18" charset="0"/>
                                    </a:rPr>
                                    <m:t>−</m:t>
                                  </m:r>
                                  <m:acc>
                                    <m:accPr>
                                      <m:chr m:val="̅"/>
                                      <m:ctrlPr>
                                        <a:rPr lang="es-MX" i="1">
                                          <a:solidFill>
                                            <a:srgbClr val="836967"/>
                                          </a:solidFill>
                                          <a:latin typeface="Cambria Math" panose="02040503050406030204" pitchFamily="18" charset="0"/>
                                        </a:rPr>
                                      </m:ctrlPr>
                                    </m:accPr>
                                    <m:e>
                                      <m:r>
                                        <a:rPr lang="es-MX" i="1">
                                          <a:latin typeface="Cambria Math" panose="02040503050406030204" pitchFamily="18" charset="0"/>
                                        </a:rPr>
                                        <m:t>𝑥</m:t>
                                      </m:r>
                                    </m:e>
                                  </m:acc>
                                </m:num>
                                <m:den>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𝑠</m:t>
                                      </m:r>
                                    </m:e>
                                    <m:sub>
                                      <m:r>
                                        <a:rPr lang="es-MX" i="1">
                                          <a:latin typeface="Cambria Math" panose="02040503050406030204" pitchFamily="18" charset="0"/>
                                        </a:rPr>
                                        <m:t>𝑥</m:t>
                                      </m:r>
                                    </m:sub>
                                  </m:sSub>
                                </m:den>
                              </m:f>
                            </m:e>
                          </m:d>
                        </m:e>
                      </m:nary>
                      <m:d>
                        <m:dPr>
                          <m:ctrlPr>
                            <a:rPr lang="es-MX" i="1">
                              <a:solidFill>
                                <a:srgbClr val="836967"/>
                              </a:solidFill>
                              <a:latin typeface="Cambria Math" panose="02040503050406030204" pitchFamily="18" charset="0"/>
                            </a:rPr>
                          </m:ctrlPr>
                        </m:dPr>
                        <m:e>
                          <m:f>
                            <m:fPr>
                              <m:ctrlPr>
                                <a:rPr lang="es-MX" i="1">
                                  <a:solidFill>
                                    <a:srgbClr val="836967"/>
                                  </a:solidFill>
                                  <a:latin typeface="Cambria Math" panose="02040503050406030204" pitchFamily="18" charset="0"/>
                                </a:rPr>
                              </m:ctrlPr>
                            </m:fPr>
                            <m:num>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𝑦</m:t>
                                  </m:r>
                                </m:e>
                                <m:sub>
                                  <m:r>
                                    <a:rPr lang="es-MX" i="1">
                                      <a:latin typeface="Cambria Math" panose="02040503050406030204" pitchFamily="18" charset="0"/>
                                    </a:rPr>
                                    <m:t>𝑖</m:t>
                                  </m:r>
                                </m:sub>
                              </m:sSub>
                              <m:r>
                                <a:rPr lang="es-MX" i="0">
                                  <a:latin typeface="Cambria Math" panose="02040503050406030204" pitchFamily="18" charset="0"/>
                                </a:rPr>
                                <m:t>−</m:t>
                              </m:r>
                              <m:acc>
                                <m:accPr>
                                  <m:chr m:val="̅"/>
                                  <m:ctrlPr>
                                    <a:rPr lang="es-MX" i="1">
                                      <a:solidFill>
                                        <a:srgbClr val="836967"/>
                                      </a:solidFill>
                                      <a:latin typeface="Cambria Math" panose="02040503050406030204" pitchFamily="18" charset="0"/>
                                    </a:rPr>
                                  </m:ctrlPr>
                                </m:accPr>
                                <m:e>
                                  <m:r>
                                    <a:rPr lang="es-MX" i="1">
                                      <a:latin typeface="Cambria Math" panose="02040503050406030204" pitchFamily="18" charset="0"/>
                                    </a:rPr>
                                    <m:t>𝑦</m:t>
                                  </m:r>
                                </m:e>
                              </m:acc>
                            </m:num>
                            <m:den>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𝑠</m:t>
                                  </m:r>
                                </m:e>
                                <m:sub>
                                  <m:r>
                                    <a:rPr lang="es-MX" i="1">
                                      <a:latin typeface="Cambria Math" panose="02040503050406030204" pitchFamily="18" charset="0"/>
                                    </a:rPr>
                                    <m:t>𝑦</m:t>
                                  </m:r>
                                </m:sub>
                              </m:sSub>
                            </m:den>
                          </m:f>
                        </m:e>
                      </m:d>
                    </m:oMath>
                  </m:oMathPara>
                </a14:m>
                <a:endParaRPr lang="es-MX" dirty="0"/>
              </a:p>
            </p:txBody>
          </p:sp>
        </mc:Choice>
        <mc:Fallback xmlns="">
          <p:sp>
            <p:nvSpPr>
              <p:cNvPr id="9" name="Rectangle 8">
                <a:extLst>
                  <a:ext uri="{FF2B5EF4-FFF2-40B4-BE49-F238E27FC236}">
                    <a16:creationId xmlns:a16="http://schemas.microsoft.com/office/drawing/2014/main" id="{A0A351A5-DE51-4968-8DA7-8613F9B0CC76}"/>
                  </a:ext>
                </a:extLst>
              </p:cNvPr>
              <p:cNvSpPr>
                <a:spLocks noRot="1" noChangeAspect="1" noMove="1" noResize="1" noEditPoints="1" noAdjustHandles="1" noChangeArrowheads="1" noChangeShapeType="1" noTextEdit="1"/>
              </p:cNvSpPr>
              <p:nvPr/>
            </p:nvSpPr>
            <p:spPr>
              <a:xfrm>
                <a:off x="1395911" y="2496887"/>
                <a:ext cx="3312702" cy="990015"/>
              </a:xfrm>
              <a:prstGeom prst="rect">
                <a:avLst/>
              </a:prstGeom>
              <a:blipFill>
                <a:blip r:embed="rId4"/>
                <a:stretch>
                  <a:fillRect/>
                </a:stretch>
              </a:blipFill>
            </p:spPr>
            <p:txBody>
              <a:bodyPr/>
              <a:lstStyle/>
              <a:p>
                <a:r>
                  <a:rPr lang="es-MX">
                    <a:noFill/>
                  </a:rPr>
                  <a:t> </a:t>
                </a:r>
              </a:p>
            </p:txBody>
          </p:sp>
        </mc:Fallback>
      </mc:AlternateContent>
      <p:pic>
        <p:nvPicPr>
          <p:cNvPr id="10" name="Picture 9">
            <a:extLst>
              <a:ext uri="{FF2B5EF4-FFF2-40B4-BE49-F238E27FC236}">
                <a16:creationId xmlns:a16="http://schemas.microsoft.com/office/drawing/2014/main" id="{5457BB70-9593-4BA2-99C9-71ECBDDE26C1}"/>
              </a:ext>
            </a:extLst>
          </p:cNvPr>
          <p:cNvPicPr>
            <a:picLocks noChangeAspect="1"/>
          </p:cNvPicPr>
          <p:nvPr/>
        </p:nvPicPr>
        <p:blipFill>
          <a:blip r:embed="rId5"/>
          <a:stretch>
            <a:fillRect/>
          </a:stretch>
        </p:blipFill>
        <p:spPr>
          <a:xfrm>
            <a:off x="718637" y="3453234"/>
            <a:ext cx="4667250" cy="2857500"/>
          </a:xfrm>
          <a:prstGeom prst="rect">
            <a:avLst/>
          </a:prstGeom>
        </p:spPr>
      </p:pic>
    </p:spTree>
    <p:extLst>
      <p:ext uri="{BB962C8B-B14F-4D97-AF65-F5344CB8AC3E}">
        <p14:creationId xmlns:p14="http://schemas.microsoft.com/office/powerpoint/2010/main" val="187881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8410BD0-C9AE-4930-A41A-6A796085824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0EC4A52B-6A48-49EB-AAAB-2F499CC595B4}" type="slidenum">
              <a:rPr lang="es-ES_tradnl" altLang="es-ES" sz="1200">
                <a:solidFill>
                  <a:srgbClr val="FFFFFF"/>
                </a:solidFill>
              </a:rPr>
              <a:pPr algn="r" eaLnBrk="1"/>
              <a:t>9</a:t>
            </a:fld>
            <a:endParaRPr lang="es-ES_tradnl" altLang="es-ES">
              <a:solidFill>
                <a:srgbClr val="000000"/>
              </a:solidFill>
            </a:endParaRPr>
          </a:p>
        </p:txBody>
      </p:sp>
      <p:sp>
        <p:nvSpPr>
          <p:cNvPr id="6147" name="Rectangle 2">
            <a:extLst>
              <a:ext uri="{FF2B5EF4-FFF2-40B4-BE49-F238E27FC236}">
                <a16:creationId xmlns:a16="http://schemas.microsoft.com/office/drawing/2014/main" id="{BD58F628-D45C-4ABC-9D90-BFDC231E62AC}"/>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 de la asignatura</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AC4FF78C-FF51-4188-B661-ADF3455E9171}"/>
              </a:ext>
            </a:extLst>
          </p:cNvPr>
          <p:cNvSpPr>
            <a:spLocks/>
          </p:cNvSpPr>
          <p:nvPr/>
        </p:nvSpPr>
        <p:spPr bwMode="auto">
          <a:xfrm>
            <a:off x="512763" y="1358900"/>
            <a:ext cx="7997825" cy="36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Introducción</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Correlación</a:t>
            </a:r>
          </a:p>
          <a:p>
            <a:pPr eaLnBrk="1">
              <a:lnSpc>
                <a:spcPct val="300000"/>
              </a:lnSpc>
              <a:buClr>
                <a:srgbClr val="0098CD"/>
              </a:buClr>
              <a:buSzPct val="50000"/>
              <a:buFont typeface="Arial Narrow" panose="020B0606020202030204" pitchFamily="34" charset="0"/>
              <a:buChar char="►"/>
            </a:pPr>
            <a:r>
              <a:rPr lang="es-MX" sz="2000" dirty="0">
                <a:solidFill>
                  <a:srgbClr val="0098CD"/>
                </a:solidFill>
              </a:rPr>
              <a:t>Regresión lineal</a:t>
            </a:r>
          </a:p>
          <a:p>
            <a:pPr eaLnBrk="1">
              <a:lnSpc>
                <a:spcPct val="300000"/>
              </a:lnSpc>
              <a:buClr>
                <a:srgbClr val="0098CD"/>
              </a:buClr>
              <a:buSzPct val="50000"/>
              <a:buFont typeface="Arial Narrow" panose="020B0606020202030204" pitchFamily="34" charset="0"/>
              <a:buChar char="►"/>
            </a:pPr>
            <a:r>
              <a:rPr lang="es-MX" sz="2000" dirty="0">
                <a:solidFill>
                  <a:schemeClr val="bg1">
                    <a:lumMod val="95000"/>
                  </a:schemeClr>
                </a:solidFill>
              </a:rPr>
              <a:t>Gráfico de residuos</a:t>
            </a:r>
          </a:p>
        </p:txBody>
      </p:sp>
      <p:sp>
        <p:nvSpPr>
          <p:cNvPr id="6149" name="Marcador de número de diapositiva 1">
            <a:extLst>
              <a:ext uri="{FF2B5EF4-FFF2-40B4-BE49-F238E27FC236}">
                <a16:creationId xmlns:a16="http://schemas.microsoft.com/office/drawing/2014/main" id="{1E691209-B79E-4068-8C3A-AB3079FDD8D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2807A92-D08A-46E7-AE13-40EAB1451025}" type="slidenum">
              <a:rPr lang="es-ES_tradnl" altLang="es-ES">
                <a:solidFill>
                  <a:srgbClr val="FFFFFF"/>
                </a:solidFill>
              </a:rPr>
              <a:pPr/>
              <a:t>9</a:t>
            </a:fld>
            <a:endParaRPr lang="es-ES_tradnl" altLang="es-ES">
              <a:solidFill>
                <a:srgbClr val="FFFFFF"/>
              </a:solidFill>
            </a:endParaRPr>
          </a:p>
        </p:txBody>
      </p:sp>
    </p:spTree>
    <p:extLst>
      <p:ext uri="{BB962C8B-B14F-4D97-AF65-F5344CB8AC3E}">
        <p14:creationId xmlns:p14="http://schemas.microsoft.com/office/powerpoint/2010/main" val="1721336016"/>
      </p:ext>
    </p:extLst>
  </p:cSld>
  <p:clrMapOvr>
    <a:masterClrMapping/>
  </p:clrMapOvr>
  <p:transition spd="med"/>
</p:sld>
</file>

<file path=ppt/theme/theme1.xml><?xml version="1.0" encoding="utf-8"?>
<a:theme xmlns:a="http://schemas.openxmlformats.org/drawingml/2006/main" name="Default">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2.xml><?xml version="1.0" encoding="utf-8"?>
<a:theme xmlns:a="http://schemas.openxmlformats.org/drawingml/2006/main" name="Default - 1_Quote slide">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 1_Quote slide">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A7A7A7"/>
      </a:dk2>
      <a:lt2>
        <a:srgbClr val="535353"/>
      </a:lt2>
      <a:accent1>
        <a:srgbClr val="0F7EC5"/>
      </a:accent1>
      <a:accent2>
        <a:srgbClr val="11A1FF"/>
      </a:accent2>
      <a:accent3>
        <a:srgbClr val="FFFFFF"/>
      </a:accent3>
      <a:accent4>
        <a:srgbClr val="000000"/>
      </a:accent4>
      <a:accent5>
        <a:srgbClr val="AAC0DF"/>
      </a:accent5>
      <a:accent6>
        <a:srgbClr val="0E91E7"/>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431DB2F8A0633468A088D4C4EF0ECAC" ma:contentTypeVersion="8" ma:contentTypeDescription="Crear nuevo documento." ma:contentTypeScope="" ma:versionID="7464c46148d65bff4629ec072d6092fc">
  <xsd:schema xmlns:xsd="http://www.w3.org/2001/XMLSchema" xmlns:xs="http://www.w3.org/2001/XMLSchema" xmlns:p="http://schemas.microsoft.com/office/2006/metadata/properties" xmlns:ns2="0a70e875-3d35-4be2-921f-7117c31bab9b" xmlns:ns3="86bd8031-ab11-4a91-90a1-e866086aecbd" targetNamespace="http://schemas.microsoft.com/office/2006/metadata/properties" ma:root="true" ma:fieldsID="f157d4b402152e02d5c1c78ee8cc7dc2" ns2:_="" ns3:_="">
    <xsd:import namespace="0a70e875-3d35-4be2-921f-7117c31bab9b"/>
    <xsd:import namespace="86bd8031-ab11-4a91-90a1-e866086aecb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70e875-3d35-4be2-921f-7117c31bab9b"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bd8031-ab11-4a91-90a1-e866086aecb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DC642-2985-433F-8A74-40E223A144AF}">
  <ds:schemaRefs>
    <ds:schemaRef ds:uri="http://schemas.microsoft.com/sharepoint/v3/contenttype/forms"/>
  </ds:schemaRefs>
</ds:datastoreItem>
</file>

<file path=customXml/itemProps2.xml><?xml version="1.0" encoding="utf-8"?>
<ds:datastoreItem xmlns:ds="http://schemas.openxmlformats.org/officeDocument/2006/customXml" ds:itemID="{0CF5B788-8E8B-4C46-95AE-F75913BCF63C}">
  <ds:schemaRefs>
    <ds:schemaRef ds:uri="http://schemas.microsoft.com/office/2006/metadata/longProperties"/>
  </ds:schemaRefs>
</ds:datastoreItem>
</file>

<file path=customXml/itemProps3.xml><?xml version="1.0" encoding="utf-8"?>
<ds:datastoreItem xmlns:ds="http://schemas.openxmlformats.org/officeDocument/2006/customXml" ds:itemID="{2098FAD0-A538-4EEF-8A1D-DFBE717C00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70e875-3d35-4be2-921f-7117c31bab9b"/>
    <ds:schemaRef ds:uri="86bd8031-ab11-4a91-90a1-e866086ae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1780</TotalTime>
  <Words>560</Words>
  <Application>Microsoft Office PowerPoint</Application>
  <PresentationFormat>On-screen Show (4:3)</PresentationFormat>
  <Paragraphs>105</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Arial </vt:lpstr>
      <vt:lpstr>Arial Narrow</vt:lpstr>
      <vt:lpstr>Avenir Roman</vt:lpstr>
      <vt:lpstr>Cambria Math</vt:lpstr>
      <vt:lpstr>Lucida Handwriting</vt:lpstr>
      <vt:lpstr>Unit</vt:lpstr>
      <vt:lpstr>Default</vt:lpstr>
      <vt:lpstr>Default - 1_Quote slide</vt:lpstr>
      <vt:lpstr>Análisis e interpretación de datos</vt:lpstr>
      <vt:lpstr>PowerPoint Presentation</vt:lpstr>
      <vt:lpstr>PowerPoint Presentation</vt:lpstr>
      <vt:lpstr>Relaciones entre variables</vt:lpstr>
      <vt:lpstr>Relación entre variables cuantitativas</vt:lpstr>
      <vt:lpstr>Relación entre variables cualitativas</vt:lpstr>
      <vt:lpstr>PowerPoint Presentation</vt:lpstr>
      <vt:lpstr>Correlación</vt:lpstr>
      <vt:lpstr>PowerPoint Presentation</vt:lpstr>
      <vt:lpstr>Regresión lineal simple</vt:lpstr>
      <vt:lpstr>Regresión lineal simple…</vt:lpstr>
      <vt:lpstr>PowerPoint Presentation</vt:lpstr>
      <vt:lpstr>Grafico de residuos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83</cp:revision>
  <dcterms:modified xsi:type="dcterms:W3CDTF">2022-12-18T16:20:42Z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SharedWithUsers">
    <vt:lpwstr>Montserrat Boix Teruel;Cristina Jiménez Hernández</vt:lpwstr>
  </property>
  <property fmtid="{D5CDD505-2E9C-101B-9397-08002B2CF9AE}" pid="3" name="SharedWithUsers">
    <vt:lpwstr>1683;#Montserrat Boix Teruel;#2148;#Cristina Jiménez Hernández</vt:lpwstr>
  </property>
  <property fmtid="{D5CDD505-2E9C-101B-9397-08002B2CF9AE}" pid="4" name="display_urn:schemas-microsoft-com:office:office#Editor">
    <vt:lpwstr>ABEL CAJARAVILLE CAPOTE</vt:lpwstr>
  </property>
  <property fmtid="{D5CDD505-2E9C-101B-9397-08002B2CF9AE}" pid="5" name="Order">
    <vt:lpwstr>33800.0000000000</vt:lpwstr>
  </property>
  <property fmtid="{D5CDD505-2E9C-101B-9397-08002B2CF9AE}" pid="6" name="ComplianceAssetId">
    <vt:lpwstr/>
  </property>
  <property fmtid="{D5CDD505-2E9C-101B-9397-08002B2CF9AE}" pid="7" name="display_urn:schemas-microsoft-com:office:office#Author">
    <vt:lpwstr>ABEL CAJARAVILLE CAPOTE</vt:lpwstr>
  </property>
  <property fmtid="{D5CDD505-2E9C-101B-9397-08002B2CF9AE}" pid="8" name="ContentTypeId">
    <vt:lpwstr>0x010100A9E7BC44F0866748874AF19BF15CA63E</vt:lpwstr>
  </property>
  <property fmtid="{D5CDD505-2E9C-101B-9397-08002B2CF9AE}" pid="9" name="_SourceUrl">
    <vt:lpwstr/>
  </property>
  <property fmtid="{D5CDD505-2E9C-101B-9397-08002B2CF9AE}" pid="10" name="_SharedFileIndex">
    <vt:lpwstr/>
  </property>
</Properties>
</file>