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257" r:id="rId4"/>
    <p:sldId id="272" r:id="rId5"/>
    <p:sldId id="270" r:id="rId6"/>
    <p:sldId id="260" r:id="rId7"/>
    <p:sldId id="271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58" r:id="rId16"/>
    <p:sldId id="259" r:id="rId17"/>
    <p:sldId id="269" r:id="rId18"/>
    <p:sldId id="268" r:id="rId19"/>
    <p:sldId id="294" r:id="rId20"/>
    <p:sldId id="276" r:id="rId21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4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8A651-F48A-4124-AB40-71C9827EC58C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0F040-1912-4E83-9075-2067D1A74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611367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9144000" y="0"/>
                </a:moveTo>
                <a:lnTo>
                  <a:pt x="0" y="0"/>
                </a:lnTo>
                <a:lnTo>
                  <a:pt x="0" y="134111"/>
                </a:lnTo>
                <a:lnTo>
                  <a:pt x="9144000" y="1341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0700" y="41825"/>
            <a:ext cx="8102600" cy="772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343467BE-0F8B-44EA-8E2F-979E25481BB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ADD5A252-DD6B-4A9F-95DA-F4886D80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4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114" y="5908344"/>
            <a:ext cx="1985771" cy="101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311216"/>
            <a:ext cx="777287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343467BE-0F8B-44EA-8E2F-979E25481BB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ADD5A252-DD6B-4A9F-95DA-F4886D80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0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2323"/>
            <a:ext cx="9144000" cy="455930"/>
          </a:xfrm>
          <a:custGeom>
            <a:avLst/>
            <a:gdLst/>
            <a:ahLst/>
            <a:cxnLst/>
            <a:rect l="l" t="t" r="r" b="b"/>
            <a:pathLst>
              <a:path w="9144000" h="455929">
                <a:moveTo>
                  <a:pt x="9144000" y="455674"/>
                </a:moveTo>
                <a:lnTo>
                  <a:pt x="9144000" y="0"/>
                </a:lnTo>
                <a:lnTo>
                  <a:pt x="0" y="0"/>
                </a:lnTo>
                <a:lnTo>
                  <a:pt x="0" y="455674"/>
                </a:lnTo>
                <a:lnTo>
                  <a:pt x="9144000" y="455674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2104" y="6577583"/>
            <a:ext cx="1905" cy="135890"/>
          </a:xfrm>
          <a:custGeom>
            <a:avLst/>
            <a:gdLst/>
            <a:ahLst/>
            <a:cxnLst/>
            <a:rect l="l" t="t" r="r" b="b"/>
            <a:pathLst>
              <a:path w="1904" h="135890">
                <a:moveTo>
                  <a:pt x="0" y="135636"/>
                </a:moveTo>
                <a:lnTo>
                  <a:pt x="15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831" y="6402323"/>
            <a:ext cx="1673352" cy="455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9114" y="5908344"/>
            <a:ext cx="1985771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998" y="1823720"/>
            <a:ext cx="8052003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google.com/drawings/d/1tC4i7Dob8sio8hJNGJNkez63lG6Ib1e-kyB7mI-aYjc/edit?usp=shar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unir.net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242" y="2209800"/>
            <a:ext cx="5194300" cy="77200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Análisis</a:t>
            </a:r>
            <a:r>
              <a:rPr lang="es-MX" sz="2400" spc="3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e</a:t>
            </a:r>
            <a:r>
              <a:rPr lang="es-MX" sz="2400" spc="-1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Interpretación</a:t>
            </a:r>
            <a:r>
              <a:rPr lang="es-MX" sz="2400" spc="1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de</a:t>
            </a:r>
            <a:r>
              <a:rPr lang="es-MX" sz="240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Datos</a:t>
            </a:r>
            <a:endParaRPr lang="es-MX" sz="2400" dirty="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5"/>
              </a:spcBef>
            </a:pPr>
            <a:r>
              <a:rPr lang="es-MX" sz="1800" spc="-5" dirty="0">
                <a:solidFill>
                  <a:srgbClr val="0097CD"/>
                </a:solidFill>
                <a:latin typeface="Arial"/>
                <a:cs typeface="Arial"/>
              </a:rPr>
              <a:t>Raúl V. Ramírez Velarde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42" y="4480052"/>
            <a:ext cx="800163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TEMA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lang="es-MX" sz="3000" dirty="0">
                <a:latin typeface="Arial"/>
                <a:cs typeface="Arial"/>
              </a:rPr>
              <a:t>5</a:t>
            </a:r>
            <a:r>
              <a:rPr sz="3000" dirty="0">
                <a:latin typeface="Arial"/>
                <a:cs typeface="Arial"/>
              </a:rPr>
              <a:t>.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lang="es-MX" sz="3000" spc="-5" dirty="0">
                <a:latin typeface="Arial"/>
                <a:cs typeface="Arial"/>
              </a:rPr>
              <a:t>Probabilidad Condicional y Variables Aleatorias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5949696"/>
            <a:ext cx="2496312" cy="6797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36107" y="6178397"/>
            <a:ext cx="2514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97CD"/>
                </a:solidFill>
                <a:latin typeface="Calibri"/>
                <a:cs typeface="Calibri"/>
              </a:rPr>
              <a:t>Universidad</a:t>
            </a:r>
            <a:r>
              <a:rPr sz="1300" spc="2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Internacional</a:t>
            </a:r>
            <a:r>
              <a:rPr sz="1300" spc="15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La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Rioja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ACC25-EAB1-42EF-BACC-836CF1A6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0" y="1680647"/>
            <a:ext cx="7595639" cy="4171016"/>
          </a:xfrm>
          <a:prstGeom prst="rect">
            <a:avLst/>
          </a:prstGeom>
        </p:spPr>
      </p:pic>
      <p:sp>
        <p:nvSpPr>
          <p:cNvPr id="4" name="Título 12">
            <a:extLst>
              <a:ext uri="{FF2B5EF4-FFF2-40B4-BE49-F238E27FC236}">
                <a16:creationId xmlns:a16="http://schemas.microsoft.com/office/drawing/2014/main" id="{D002607A-ED99-42FE-9E37-D65F9703C384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89410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ACC25-EAB1-42EF-BACC-836CF1A6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0" y="1680647"/>
            <a:ext cx="7595639" cy="41710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9DFF4C-14B2-45D8-B9A0-B2652B939FD2}"/>
              </a:ext>
            </a:extLst>
          </p:cNvPr>
          <p:cNvSpPr/>
          <p:nvPr/>
        </p:nvSpPr>
        <p:spPr>
          <a:xfrm>
            <a:off x="685330" y="2219456"/>
            <a:ext cx="6914837" cy="310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887DE0-1F1F-49CF-B0DA-445F05992470}"/>
                  </a:ext>
                </a:extLst>
              </p:cNvPr>
              <p:cNvSpPr txBox="1"/>
              <p:nvPr/>
            </p:nvSpPr>
            <p:spPr>
              <a:xfrm>
                <a:off x="4142749" y="3353268"/>
                <a:ext cx="1167307" cy="486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</m:num>
                        <m:den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105</m:t>
                          </m:r>
                        </m:den>
                      </m:f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=0.905</m:t>
                      </m:r>
                    </m:oMath>
                  </m:oMathPara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887DE0-1F1F-49CF-B0DA-445F0599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49" y="3353268"/>
                <a:ext cx="1167307" cy="486865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2">
            <a:extLst>
              <a:ext uri="{FF2B5EF4-FFF2-40B4-BE49-F238E27FC236}">
                <a16:creationId xmlns:a16="http://schemas.microsoft.com/office/drawing/2014/main" id="{3B2F6824-AE3A-4E2E-B608-3F04A01E3B2A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393797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ACC25-EAB1-42EF-BACC-836CF1A6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1680647"/>
            <a:ext cx="7595639" cy="4171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64D760-C9CD-42AD-95C5-72B7801B44BC}"/>
                  </a:ext>
                </a:extLst>
              </p:cNvPr>
              <p:cNvSpPr txBox="1"/>
              <p:nvPr/>
            </p:nvSpPr>
            <p:spPr>
              <a:xfrm>
                <a:off x="4142748" y="3898149"/>
                <a:ext cx="1071127" cy="486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</m:num>
                        <m:den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=0.95</m:t>
                      </m:r>
                    </m:oMath>
                  </m:oMathPara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64D760-C9CD-42AD-95C5-72B7801B4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48" y="3898149"/>
                <a:ext cx="1071127" cy="486865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DA909E3-1DA5-44DD-8959-AC5B34097A0C}"/>
              </a:ext>
            </a:extLst>
          </p:cNvPr>
          <p:cNvSpPr/>
          <p:nvPr/>
        </p:nvSpPr>
        <p:spPr>
          <a:xfrm>
            <a:off x="2461365" y="1680648"/>
            <a:ext cx="1991639" cy="13749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3B04FB-9CBD-4EA1-B8FD-5A5DA3F41D0F}"/>
                  </a:ext>
                </a:extLst>
              </p:cNvPr>
              <p:cNvSpPr txBox="1"/>
              <p:nvPr/>
            </p:nvSpPr>
            <p:spPr>
              <a:xfrm>
                <a:off x="4142749" y="3353268"/>
                <a:ext cx="1167307" cy="486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</m:num>
                        <m:den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105</m:t>
                          </m:r>
                        </m:den>
                      </m:f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=0.905</m:t>
                      </m:r>
                    </m:oMath>
                  </m:oMathPara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3B04FB-9CBD-4EA1-B8FD-5A5DA3F4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49" y="3353268"/>
                <a:ext cx="1167307" cy="486865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EB9F1A-2ED4-482B-9996-7E9F370F0699}"/>
                  </a:ext>
                </a:extLst>
              </p:cNvPr>
              <p:cNvSpPr txBox="1"/>
              <p:nvPr/>
            </p:nvSpPr>
            <p:spPr>
              <a:xfrm>
                <a:off x="5995249" y="3313619"/>
                <a:ext cx="2331087" cy="651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r>
                        <a:rPr lang="es-MX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s-MX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35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35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f>
                            <m:fPr>
                              <m:ctrlP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𝟗𝟎𝟓</m:t>
                              </m:r>
                            </m:den>
                          </m:f>
                          <m:r>
                            <a:rPr lang="es-MX" sz="135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s-ES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𝟗𝟓</m:t>
                              </m:r>
                            </m:den>
                          </m:f>
                        </m:den>
                      </m:f>
                      <m:r>
                        <a:rPr lang="es-ES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s-ES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ES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𝟗𝟑</m:t>
                      </m:r>
                    </m:oMath>
                  </m:oMathPara>
                </a14:m>
                <a:endParaRPr lang="en-GB" sz="135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EB9F1A-2ED4-482B-9996-7E9F370F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49" y="3313619"/>
                <a:ext cx="2331087" cy="651653"/>
              </a:xfrm>
              <a:prstGeom prst="rect">
                <a:avLst/>
              </a:prstGeom>
              <a:blipFill>
                <a:blip r:embed="rId5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2">
            <a:extLst>
              <a:ext uri="{FF2B5EF4-FFF2-40B4-BE49-F238E27FC236}">
                <a16:creationId xmlns:a16="http://schemas.microsoft.com/office/drawing/2014/main" id="{B896ED1F-7509-49EE-9C65-62ABCA2ACE20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35149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1BDBF1-5133-47C9-805F-3ADD6ADA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7" y="1782434"/>
            <a:ext cx="7593806" cy="4171950"/>
          </a:xfrm>
          <a:prstGeom prst="rect">
            <a:avLst/>
          </a:prstGeom>
        </p:spPr>
      </p:pic>
      <p:sp>
        <p:nvSpPr>
          <p:cNvPr id="4" name="Título 12">
            <a:extLst>
              <a:ext uri="{FF2B5EF4-FFF2-40B4-BE49-F238E27FC236}">
                <a16:creationId xmlns:a16="http://schemas.microsoft.com/office/drawing/2014/main" id="{201E8B75-1C4D-4ECA-90B7-168783D30E97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426994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E1A44F3D-AA3D-44F3-BE58-54227657144D}"/>
              </a:ext>
            </a:extLst>
          </p:cNvPr>
          <p:cNvGraphicFramePr>
            <a:graphicFrameLocks/>
          </p:cNvGraphicFramePr>
          <p:nvPr/>
        </p:nvGraphicFramePr>
        <p:xfrm>
          <a:off x="2019751" y="1774640"/>
          <a:ext cx="4914900" cy="1811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370271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988490459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302314301"/>
                    </a:ext>
                  </a:extLst>
                </a:gridCol>
                <a:gridCol w="1167549">
                  <a:extLst>
                    <a:ext uri="{9D8B030D-6E8A-4147-A177-3AD203B41FA5}">
                      <a16:colId xmlns:a16="http://schemas.microsoft.com/office/drawing/2014/main" val="24428437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5819844"/>
                    </a:ext>
                  </a:extLst>
                </a:gridCol>
              </a:tblGrid>
              <a:tr h="318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Actual class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507" marR="103507" marT="54798" marB="54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507" marR="103507" marT="54798" marB="54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88374"/>
                  </a:ext>
                </a:extLst>
              </a:tr>
              <a:tr h="242785">
                <a:tc rowSpan="3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507" marR="103507" marT="54798" marB="54798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Positive</a:t>
                      </a:r>
                      <a:endParaRPr lang="es-MX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Negative</a:t>
                      </a:r>
                      <a:endParaRPr lang="es-MX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34653"/>
                  </a:ext>
                </a:extLst>
              </a:tr>
              <a:tr h="4142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Positive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95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862357"/>
                  </a:ext>
                </a:extLst>
              </a:tr>
              <a:tr h="4142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Negative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88250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507" marR="103507" marT="54798" marB="54798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410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2382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09913DF-8AF0-4526-8B26-8952ECA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844861" y="5329848"/>
            <a:ext cx="429871" cy="1384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1pPr>
            <a:lvl2pPr marL="557213" indent="-214313"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2pPr>
            <a:lvl3pPr marL="857250" indent="-171450"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3pPr>
            <a:lvl4pPr marL="1200150" indent="-171450"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4pPr>
            <a:lvl5pPr marL="1543050" indent="-171450"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9pPr>
          </a:lstStyle>
          <a:p>
            <a:fld id="{33B95693-7729-42ED-8F31-85D09A48BAE9}" type="slidenum">
              <a:rPr kumimoji="0" lang="tr-TR" altLang="zh-TW" sz="900">
                <a:solidFill>
                  <a:schemeClr val="tx2"/>
                </a:solidFill>
                <a:latin typeface="Calibri" panose="020F0502020204030204" pitchFamily="34" charset="0"/>
              </a:rPr>
              <a:pPr/>
              <a:t>14</a:t>
            </a:fld>
            <a:endParaRPr kumimoji="0" lang="tr-TR" altLang="zh-TW" sz="9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4EE40-9EA1-4368-ABA6-2848B41A1974}"/>
                  </a:ext>
                </a:extLst>
              </p:cNvPr>
              <p:cNvSpPr txBox="1"/>
              <p:nvPr/>
            </p:nvSpPr>
            <p:spPr>
              <a:xfrm>
                <a:off x="1942371" y="3660590"/>
                <a:ext cx="5069658" cy="234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s-MX" sz="12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s-MX" sz="1200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ecall</a:t>
                </a:r>
                <a:r>
                  <a:rPr lang="es-MX" sz="12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𝑗𝑎𝑖𝑙</m:t>
                        </m:r>
                      </m:e>
                      <m:e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𝐶𝑟𝑖𝑚𝑖𝑛𝑎𝑙</m:t>
                        </m:r>
                      </m:e>
                    </m:d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𝐶𝑟𝑖𝑚𝑖𝑛𝑎𝑙</m:t>
                            </m:r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^</m:t>
                            </m:r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𝐽𝑎𝑖𝑙</m:t>
                            </m:r>
                          </m:e>
                        </m:d>
                      </m:num>
                      <m:den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𝐶𝑟𝑖𝑚𝑖𝑛𝑎𝑙</m:t>
                            </m:r>
                          </m:e>
                        </m:d>
                      </m:den>
                    </m:f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95</m:t>
                        </m:r>
                      </m:num>
                      <m:den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105</m:t>
                        </m:r>
                      </m:den>
                    </m:f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=0.905</m:t>
                    </m:r>
                  </m:oMath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sz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/>
                <a:r>
                  <a:rPr lang="es-MX" sz="1200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es-MX" sz="12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𝐶𝑟𝑖𝑚𝑖𝑛𝑎𝑙</m:t>
                        </m:r>
                      </m:e>
                      <m:e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𝐽𝑎𝑖𝑙</m:t>
                        </m:r>
                      </m:e>
                    </m:d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𝐶𝑟𝑖𝑚𝑖𝑛𝑎𝑙</m:t>
                            </m:r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^</m:t>
                            </m:r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𝐽𝑎𝑖𝑙</m:t>
                            </m:r>
                          </m:e>
                        </m:d>
                      </m:num>
                      <m:den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𝐽𝑎𝑖𝑙</m:t>
                            </m:r>
                          </m:e>
                        </m:d>
                      </m:den>
                    </m:f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95</m:t>
                        </m:r>
                      </m:num>
                      <m:den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295</m:t>
                        </m:r>
                      </m:den>
                    </m:f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=0.322</m:t>
                    </m:r>
                  </m:oMath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sz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𝑟𝑒𝑐𝑎𝑙𝑙</m:t>
                              </m:r>
                            </m:den>
                          </m:f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𝑝𝑟𝑒𝑐𝑖𝑠𝑜𝑛</m:t>
                              </m:r>
                            </m:den>
                          </m:f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0.905</m:t>
                              </m:r>
                            </m:den>
                          </m:f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0.322</m:t>
                              </m:r>
                            </m:den>
                          </m:f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𝑟𝑒𝑐𝑎𝑙𝑙</m:t>
                              </m:r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𝑝𝑟𝑒𝑐𝑖𝑠𝑖𝑜𝑛</m:t>
                              </m:r>
                            </m:e>
                          </m:d>
                        </m:num>
                        <m:den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𝑟𝑒𝑐𝑎𝑙𝑙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𝑝𝑟𝑒𝑐𝑖𝑠𝑖𝑜𝑛</m:t>
                          </m:r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=0.475</m:t>
                      </m:r>
                    </m:oMath>
                  </m:oMathPara>
                </a14:m>
                <a:endParaRPr lang="es-MX" sz="1200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br>
                  <a:rPr lang="es-MX" sz="12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2(95)</m:t>
                          </m:r>
                        </m:num>
                        <m:den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2(</m:t>
                          </m:r>
                          <m:r>
                            <a:rPr lang="es-E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)+10+200</m:t>
                          </m:r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=0.475</m:t>
                      </m:r>
                    </m:oMath>
                  </m:oMathPara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4EE40-9EA1-4368-ABA6-2848B41A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71" y="3660590"/>
                <a:ext cx="5069658" cy="2342244"/>
              </a:xfrm>
              <a:prstGeom prst="rect">
                <a:avLst/>
              </a:prstGeom>
              <a:blipFill>
                <a:blip r:embed="rId2"/>
                <a:stretch>
                  <a:fillRect l="-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2">
            <a:extLst>
              <a:ext uri="{FF2B5EF4-FFF2-40B4-BE49-F238E27FC236}">
                <a16:creationId xmlns:a16="http://schemas.microsoft.com/office/drawing/2014/main" id="{955D9050-0764-4B09-9B80-5F5B8D078D99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41299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Bayes </a:t>
            </a:r>
            <a:r>
              <a:rPr lang="en-US" sz="2400" dirty="0" err="1"/>
              <a:t>multivariables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 las variables son </a:t>
            </a:r>
            <a:r>
              <a:rPr lang="en-US" sz="2400" dirty="0" err="1"/>
              <a:t>independientes</a:t>
            </a:r>
            <a:r>
              <a:rPr lang="en-US" sz="2400" dirty="0"/>
              <a:t>: Naïve Step (</a:t>
            </a:r>
            <a:r>
              <a:rPr lang="en-US" sz="2400" dirty="0" err="1"/>
              <a:t>ingenuo</a:t>
            </a:r>
            <a:r>
              <a:rPr lang="en-US" sz="2400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12" y="2133600"/>
            <a:ext cx="4888095" cy="7990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88" y="3454726"/>
            <a:ext cx="5674421" cy="941318"/>
          </a:xfrm>
          <a:prstGeom prst="rect">
            <a:avLst/>
          </a:prstGeom>
        </p:spPr>
      </p:pic>
      <p:sp>
        <p:nvSpPr>
          <p:cNvPr id="6" name="Título 12">
            <a:extLst>
              <a:ext uri="{FF2B5EF4-FFF2-40B4-BE49-F238E27FC236}">
                <a16:creationId xmlns:a16="http://schemas.microsoft.com/office/drawing/2014/main" id="{42994EC6-2F8C-4FDB-9B55-6D53A04E3CC1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dirty="0" err="1"/>
              <a:t>Naive</a:t>
            </a:r>
            <a:r>
              <a:rPr lang="es-ES_tradnl" dirty="0"/>
              <a:t> Bayes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16608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955222"/>
            <a:ext cx="7773338" cy="702128"/>
          </a:xfrm>
        </p:spPr>
        <p:txBody>
          <a:bodyPr>
            <a:normAutofit/>
          </a:bodyPr>
          <a:lstStyle/>
          <a:p>
            <a:r>
              <a:rPr lang="en-GB"/>
              <a:t>Example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10" y="1467122"/>
            <a:ext cx="5885381" cy="1072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45BE6D-E41B-4A12-8282-C30D5DE1FE63}"/>
              </a:ext>
            </a:extLst>
          </p:cNvPr>
          <p:cNvSpPr txBox="1"/>
          <p:nvPr/>
        </p:nvSpPr>
        <p:spPr>
          <a:xfrm>
            <a:off x="3674994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=0.9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66CB4-1CE5-4A76-8EC0-10C575978770}"/>
              </a:ext>
            </a:extLst>
          </p:cNvPr>
          <p:cNvSpPr txBox="1"/>
          <p:nvPr/>
        </p:nvSpPr>
        <p:spPr>
          <a:xfrm>
            <a:off x="4895024" y="1723085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FB086-F6DB-4324-A9FC-E256095A22F9}"/>
              </a:ext>
            </a:extLst>
          </p:cNvPr>
          <p:cNvSpPr txBox="1"/>
          <p:nvPr/>
        </p:nvSpPr>
        <p:spPr>
          <a:xfrm>
            <a:off x="6064149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=0.8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B71CD-3D96-4D2D-A5D5-5BE207E2CC10}"/>
              </a:ext>
            </a:extLst>
          </p:cNvPr>
          <p:cNvSpPr txBox="1"/>
          <p:nvPr/>
        </p:nvSpPr>
        <p:spPr>
          <a:xfrm>
            <a:off x="7233275" y="1715791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EB297-3103-4BE4-B8BD-49F010F58A08}"/>
              </a:ext>
            </a:extLst>
          </p:cNvPr>
          <p:cNvSpPr txBox="1"/>
          <p:nvPr/>
        </p:nvSpPr>
        <p:spPr>
          <a:xfrm>
            <a:off x="7712558" y="1715791"/>
            <a:ext cx="105347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B050"/>
                </a:solidFill>
              </a:rPr>
              <a:t>Total 500</a:t>
            </a:r>
          </a:p>
          <a:p>
            <a:r>
              <a:rPr lang="en-GB" sz="1650" dirty="0">
                <a:solidFill>
                  <a:srgbClr val="00B050"/>
                </a:solidFill>
              </a:rPr>
              <a:t>Total 500 Total 500</a:t>
            </a:r>
          </a:p>
        </p:txBody>
      </p:sp>
    </p:spTree>
    <p:extLst>
      <p:ext uri="{BB962C8B-B14F-4D97-AF65-F5344CB8AC3E}">
        <p14:creationId xmlns:p14="http://schemas.microsoft.com/office/powerpoint/2010/main" val="175537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955222"/>
            <a:ext cx="7773338" cy="702128"/>
          </a:xfrm>
        </p:spPr>
        <p:txBody>
          <a:bodyPr>
            <a:normAutofit/>
          </a:bodyPr>
          <a:lstStyle/>
          <a:p>
            <a:r>
              <a:rPr lang="en-GB"/>
              <a:t>Example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10" y="1467122"/>
            <a:ext cx="5885381" cy="10723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97" y="2619816"/>
            <a:ext cx="6272407" cy="548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45BE6D-E41B-4A12-8282-C30D5DE1FE63}"/>
              </a:ext>
            </a:extLst>
          </p:cNvPr>
          <p:cNvSpPr txBox="1"/>
          <p:nvPr/>
        </p:nvSpPr>
        <p:spPr>
          <a:xfrm>
            <a:off x="3674994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=0.9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66CB4-1CE5-4A76-8EC0-10C575978770}"/>
              </a:ext>
            </a:extLst>
          </p:cNvPr>
          <p:cNvSpPr txBox="1"/>
          <p:nvPr/>
        </p:nvSpPr>
        <p:spPr>
          <a:xfrm>
            <a:off x="4895024" y="1723085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FB086-F6DB-4324-A9FC-E256095A22F9}"/>
              </a:ext>
            </a:extLst>
          </p:cNvPr>
          <p:cNvSpPr txBox="1"/>
          <p:nvPr/>
        </p:nvSpPr>
        <p:spPr>
          <a:xfrm>
            <a:off x="6064149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=0.8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B71CD-3D96-4D2D-A5D5-5BE207E2CC10}"/>
              </a:ext>
            </a:extLst>
          </p:cNvPr>
          <p:cNvSpPr txBox="1"/>
          <p:nvPr/>
        </p:nvSpPr>
        <p:spPr>
          <a:xfrm>
            <a:off x="7233275" y="1715791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EB297-3103-4BE4-B8BD-49F010F58A08}"/>
              </a:ext>
            </a:extLst>
          </p:cNvPr>
          <p:cNvSpPr txBox="1"/>
          <p:nvPr/>
        </p:nvSpPr>
        <p:spPr>
          <a:xfrm>
            <a:off x="7712558" y="1715791"/>
            <a:ext cx="105347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B050"/>
                </a:solidFill>
              </a:rPr>
              <a:t>Total 500</a:t>
            </a:r>
          </a:p>
          <a:p>
            <a:r>
              <a:rPr lang="en-GB" sz="1650" dirty="0">
                <a:solidFill>
                  <a:srgbClr val="00B050"/>
                </a:solidFill>
              </a:rPr>
              <a:t>Total 500 Total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272B9-1911-44A2-8DF7-EBA13BE02828}"/>
              </a:ext>
            </a:extLst>
          </p:cNvPr>
          <p:cNvSpPr txBox="1"/>
          <p:nvPr/>
        </p:nvSpPr>
        <p:spPr>
          <a:xfrm>
            <a:off x="2636727" y="3531136"/>
            <a:ext cx="3870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What is it? </a:t>
            </a:r>
            <a:r>
              <a:rPr lang="es-MX" sz="21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¿Qué animal es?</a:t>
            </a:r>
            <a:endParaRPr lang="en-GB" sz="21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0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955222"/>
            <a:ext cx="7773338" cy="702128"/>
          </a:xfrm>
        </p:spPr>
        <p:txBody>
          <a:bodyPr>
            <a:normAutofit/>
          </a:bodyPr>
          <a:lstStyle/>
          <a:p>
            <a:r>
              <a:rPr lang="en-GB"/>
              <a:t>Example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10" y="1467122"/>
            <a:ext cx="5885381" cy="10723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97" y="2619816"/>
            <a:ext cx="6272407" cy="54873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2462" y="3334594"/>
            <a:ext cx="7773338" cy="242803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/>
            </a:br>
            <a:r>
              <a:rPr lang="en-GB" sz="1800" i="1"/>
              <a:t>P(Cat | Swim, Green) = P(Swim|Cat) * P(Green|Cat) * P(Cat) / P(Swim, Green)</a:t>
            </a:r>
            <a:br>
              <a:rPr lang="en-GB" sz="1800"/>
            </a:br>
            <a:r>
              <a:rPr lang="en-GB" sz="1800" i="1"/>
              <a:t>= 0.9 * 0 * 0.333 / P(Swim, Green)</a:t>
            </a:r>
            <a:br>
              <a:rPr lang="en-GB" sz="1800"/>
            </a:br>
            <a:r>
              <a:rPr lang="en-GB" sz="1800" b="1" i="1"/>
              <a:t>= 0</a:t>
            </a:r>
            <a:endParaRPr lang="en-GB" sz="1800" b="1"/>
          </a:p>
          <a:p>
            <a:br>
              <a:rPr lang="en-GB" sz="1800"/>
            </a:br>
            <a:r>
              <a:rPr lang="en-GB" sz="1800" i="1"/>
              <a:t>P(Parrot| Swim, Green) = P(Swim|Parrot) * P(Green|Parrot) * P(Parrot) / P(Swim, Green)</a:t>
            </a:r>
            <a:br>
              <a:rPr lang="en-GB" sz="1800"/>
            </a:br>
            <a:r>
              <a:rPr lang="en-GB" sz="1800" i="1"/>
              <a:t>= 0.1 * 0.80 * 0.333 / P(Swim, Green)</a:t>
            </a:r>
            <a:br>
              <a:rPr lang="en-GB" sz="1800"/>
            </a:br>
            <a:r>
              <a:rPr lang="en-GB" sz="1800" b="1" i="1"/>
              <a:t>= 0.0264/ P(Swim, Green)</a:t>
            </a:r>
            <a:endParaRPr lang="en-GB" sz="1800" b="1"/>
          </a:p>
          <a:p>
            <a:br>
              <a:rPr lang="en-GB" sz="1800"/>
            </a:br>
            <a:r>
              <a:rPr lang="en-GB" sz="1800" i="1"/>
              <a:t>P(Turtle| Swim, Green) = P(Swim|Turtle) * P(Green|Turtle) * P(Turtle) / P(Swim, Green)</a:t>
            </a:r>
            <a:br>
              <a:rPr lang="en-GB" sz="1800"/>
            </a:br>
            <a:r>
              <a:rPr lang="en-GB" sz="1800" i="1"/>
              <a:t>= 1 * 0.2 * 0.333 / P(Swim, Green)</a:t>
            </a:r>
            <a:br>
              <a:rPr lang="en-GB" sz="1800"/>
            </a:br>
            <a:r>
              <a:rPr lang="en-GB" sz="1800" b="1" i="1"/>
              <a:t>= 0.0666/ P(Swim, Green)</a:t>
            </a:r>
            <a:endParaRPr lang="en-GB" sz="1800" b="1"/>
          </a:p>
          <a:p>
            <a:endParaRPr lang="en-GB" sz="1800"/>
          </a:p>
          <a:p>
            <a:endParaRPr lang="en-GB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5BE6D-E41B-4A12-8282-C30D5DE1FE63}"/>
              </a:ext>
            </a:extLst>
          </p:cNvPr>
          <p:cNvSpPr txBox="1"/>
          <p:nvPr/>
        </p:nvSpPr>
        <p:spPr>
          <a:xfrm>
            <a:off x="3674994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=0.9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66CB4-1CE5-4A76-8EC0-10C575978770}"/>
              </a:ext>
            </a:extLst>
          </p:cNvPr>
          <p:cNvSpPr txBox="1"/>
          <p:nvPr/>
        </p:nvSpPr>
        <p:spPr>
          <a:xfrm>
            <a:off x="4895024" y="1723085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FB086-F6DB-4324-A9FC-E256095A22F9}"/>
              </a:ext>
            </a:extLst>
          </p:cNvPr>
          <p:cNvSpPr txBox="1"/>
          <p:nvPr/>
        </p:nvSpPr>
        <p:spPr>
          <a:xfrm>
            <a:off x="6064149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=0.8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B71CD-3D96-4D2D-A5D5-5BE207E2CC10}"/>
              </a:ext>
            </a:extLst>
          </p:cNvPr>
          <p:cNvSpPr txBox="1"/>
          <p:nvPr/>
        </p:nvSpPr>
        <p:spPr>
          <a:xfrm>
            <a:off x="7233275" y="1715791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EB297-3103-4BE4-B8BD-49F010F58A08}"/>
              </a:ext>
            </a:extLst>
          </p:cNvPr>
          <p:cNvSpPr txBox="1"/>
          <p:nvPr/>
        </p:nvSpPr>
        <p:spPr>
          <a:xfrm>
            <a:off x="7712558" y="1715791"/>
            <a:ext cx="105347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B050"/>
                </a:solidFill>
              </a:rPr>
              <a:t>Total 500</a:t>
            </a:r>
          </a:p>
          <a:p>
            <a:r>
              <a:rPr lang="en-GB" sz="1650" dirty="0">
                <a:solidFill>
                  <a:srgbClr val="00B050"/>
                </a:solidFill>
              </a:rPr>
              <a:t>Total 500 Total 500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52AB8B9-9D91-43CE-A5FD-9A862A603B66}"/>
              </a:ext>
            </a:extLst>
          </p:cNvPr>
          <p:cNvSpPr/>
          <p:nvPr/>
        </p:nvSpPr>
        <p:spPr>
          <a:xfrm>
            <a:off x="4717260" y="2883206"/>
            <a:ext cx="464756" cy="38565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619AF71F-D6D5-4BF0-A842-2EC36704FBA1}"/>
              </a:ext>
            </a:extLst>
          </p:cNvPr>
          <p:cNvSpPr/>
          <p:nvPr/>
        </p:nvSpPr>
        <p:spPr>
          <a:xfrm>
            <a:off x="7233274" y="2883206"/>
            <a:ext cx="464756" cy="38565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68CC8C-7E79-4019-A381-4614C3EF433E}"/>
              </a:ext>
            </a:extLst>
          </p:cNvPr>
          <p:cNvCxnSpPr>
            <a:cxnSpLocks/>
          </p:cNvCxnSpPr>
          <p:nvPr/>
        </p:nvCxnSpPr>
        <p:spPr>
          <a:xfrm flipH="1">
            <a:off x="1083564" y="2003307"/>
            <a:ext cx="2889284" cy="17000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BF1AA-C72B-4277-AD35-645876B00C20}"/>
              </a:ext>
            </a:extLst>
          </p:cNvPr>
          <p:cNvCxnSpPr>
            <a:cxnSpLocks/>
          </p:cNvCxnSpPr>
          <p:nvPr/>
        </p:nvCxnSpPr>
        <p:spPr>
          <a:xfrm flipH="1">
            <a:off x="1398450" y="2003307"/>
            <a:ext cx="4888117" cy="17000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09A49C-A478-4377-BFC8-976C38D93EC3}"/>
              </a:ext>
            </a:extLst>
          </p:cNvPr>
          <p:cNvCxnSpPr>
            <a:cxnSpLocks/>
          </p:cNvCxnSpPr>
          <p:nvPr/>
        </p:nvCxnSpPr>
        <p:spPr>
          <a:xfrm flipH="1">
            <a:off x="2089935" y="2003307"/>
            <a:ext cx="6097551" cy="16810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27BB78-CEA0-4193-B88B-DAEF6AF123F2}"/>
              </a:ext>
            </a:extLst>
          </p:cNvPr>
          <p:cNvCxnSpPr>
            <a:cxnSpLocks/>
          </p:cNvCxnSpPr>
          <p:nvPr/>
        </p:nvCxnSpPr>
        <p:spPr>
          <a:xfrm flipH="1">
            <a:off x="3260428" y="2003307"/>
            <a:ext cx="701558" cy="15079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E12281-626B-4539-9A84-BB70BE0B4EA8}"/>
              </a:ext>
            </a:extLst>
          </p:cNvPr>
          <p:cNvCxnSpPr>
            <a:cxnSpLocks/>
          </p:cNvCxnSpPr>
          <p:nvPr/>
        </p:nvCxnSpPr>
        <p:spPr>
          <a:xfrm flipH="1">
            <a:off x="4545230" y="2003307"/>
            <a:ext cx="1749432" cy="15079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7EDBB-14F7-43D1-BBBD-AE1ED43738B9}"/>
              </a:ext>
            </a:extLst>
          </p:cNvPr>
          <p:cNvCxnSpPr>
            <a:cxnSpLocks/>
          </p:cNvCxnSpPr>
          <p:nvPr/>
        </p:nvCxnSpPr>
        <p:spPr>
          <a:xfrm flipH="1">
            <a:off x="5475396" y="2018193"/>
            <a:ext cx="2712091" cy="14931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E5B9-BE79-421D-B073-AC1B1C7B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s-MX"/>
              <a:t>Realicemos un resumen de lo que hemos aprendido hasta ahora.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/>
              <a:t>Hagamos una PPTX de una pagina con un resumen de la clase: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>
                <a:hlinkClick r:id="rId2"/>
              </a:rPr>
              <a:t>https://docs.google.com/drawings/d/1tC4i7Dob8sio8hJNGJNkez63lG6Ib1e-kyB7mI-aYjc/edit?usp=sharing</a:t>
            </a:r>
            <a:endParaRPr lang="es-MX"/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400E6-9337-482A-9227-33027B5F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1583127"/>
            <a:ext cx="3977640" cy="4000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442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E35A-9D7B-49DC-AD5A-504E799D4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Teorema</a:t>
            </a:r>
            <a:r>
              <a:rPr lang="en-GB" dirty="0"/>
              <a:t> de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3E84B-4802-455E-A85A-86D452096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5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hlinkClick r:id="rId2"/>
              </a:rPr>
              <a:t>www.unir.net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7693" y="2169756"/>
            <a:ext cx="2879280" cy="1700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22480" y="955947"/>
            <a:ext cx="7277100" cy="397861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Teorema de Bayes</a:t>
            </a:r>
            <a:br>
              <a:rPr lang="es-ES_tradnl" dirty="0"/>
            </a:br>
            <a:br>
              <a:rPr lang="es-ES_tradnl" dirty="0"/>
            </a:b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68176" y="5002998"/>
            <a:ext cx="2085975" cy="79057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28700" y="1724997"/>
            <a:ext cx="7200900" cy="387710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100" dirty="0"/>
              <a:t>P(B|A) : Probabilidad de que ocurra B dado que A es cierto.</a:t>
            </a:r>
          </a:p>
          <a:p>
            <a:endParaRPr lang="es-ES_tradnl" sz="750" dirty="0"/>
          </a:p>
          <a:p>
            <a:r>
              <a:rPr lang="es-ES_tradnl" sz="2100" dirty="0"/>
              <a:t>P(A): Probabilidad de que ocurra A.</a:t>
            </a:r>
          </a:p>
          <a:p>
            <a:endParaRPr lang="es-ES_tradnl" sz="750" dirty="0"/>
          </a:p>
          <a:p>
            <a:r>
              <a:rPr lang="es-ES_tradnl" sz="2100" dirty="0"/>
              <a:t>P(B): Probabilidad de que ocurra B.</a:t>
            </a:r>
          </a:p>
          <a:p>
            <a:endParaRPr lang="es-ES_tradnl" sz="2100" dirty="0"/>
          </a:p>
          <a:p>
            <a:endParaRPr lang="es-ES_tradnl" sz="21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028700" y="1928813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5492BE-3581-4BFA-A7D0-17A72E4CA906}"/>
                  </a:ext>
                </a:extLst>
              </p:cNvPr>
              <p:cNvSpPr txBox="1"/>
              <p:nvPr/>
            </p:nvSpPr>
            <p:spPr>
              <a:xfrm>
                <a:off x="2072401" y="3039722"/>
                <a:ext cx="4889471" cy="178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∩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s-MX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∩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s-MX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MX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GB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GB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s-MX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GB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s-MX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5492BE-3581-4BFA-A7D0-17A72E4CA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401" y="3039722"/>
                <a:ext cx="4889471" cy="1785553"/>
              </a:xfrm>
              <a:prstGeom prst="rect">
                <a:avLst/>
              </a:prstGeom>
              <a:blipFill>
                <a:blip r:embed="rId3"/>
                <a:stretch>
                  <a:fillRect b="-4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48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1028700" y="1928813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195EA-2A4E-4D55-AE62-AC5CA00DD4E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13997" y="1840662"/>
                <a:ext cx="5829653" cy="3627275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1500" dirty="0"/>
                  <a:t>P(A|B) : Probabilidad de que ocurra A dado que B es cierto. También se le llama la probabilidad </a:t>
                </a:r>
                <a:r>
                  <a:rPr lang="es-ES_tradnl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posteriori</a:t>
                </a:r>
                <a:endParaRPr lang="es-ES_tradnl" sz="15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_tradnl" sz="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1500" dirty="0"/>
                  <a:t>P(A</a:t>
                </a:r>
                <a14:m>
                  <m:oMath xmlns:m="http://schemas.openxmlformats.org/officeDocument/2006/math">
                    <m:r>
                      <a:rPr lang="es-MX" sz="15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500">
                        <a:latin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s-ES_tradnl" sz="1500" dirty="0"/>
                  <a:t>B): Probabilidad de que ambos eventos sucedan simultáneamente. Esta es la </a:t>
                </a:r>
                <a:r>
                  <a:rPr lang="es-ES_tradnl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 conjunta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_tradnl" sz="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1500" dirty="0"/>
                  <a:t>P(A): Probabilidad de que ocurra A. Esta es la probabilidad </a:t>
                </a:r>
                <a:r>
                  <a:rPr lang="es-ES_tradnl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priori</a:t>
                </a:r>
                <a:endParaRPr lang="es-ES_tradnl" sz="15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_tradnl" sz="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1500" dirty="0"/>
                  <a:t>P(B): Probabilidad de que ocurra B. Esta es la suma de </a:t>
                </a:r>
                <a:r>
                  <a:rPr lang="es-ES_tradnl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todas las posibilidades </a:t>
                </a:r>
                <a:r>
                  <a:rPr lang="es-ES_tradnl" sz="1500" dirty="0"/>
                  <a:t>que el evento B suceda.</a:t>
                </a:r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195EA-2A4E-4D55-AE62-AC5CA00DD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13997" y="1840662"/>
                <a:ext cx="5829653" cy="3627275"/>
              </a:xfrm>
              <a:blipFill>
                <a:blip r:embed="rId2"/>
                <a:stretch>
                  <a:fillRect l="-1881" r="-1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2">
            <a:extLst>
              <a:ext uri="{FF2B5EF4-FFF2-40B4-BE49-F238E27FC236}">
                <a16:creationId xmlns:a16="http://schemas.microsoft.com/office/drawing/2014/main" id="{7D3F11EB-4F5E-4546-99FE-36AC925E2C57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Teorema de Bayes</a:t>
            </a:r>
            <a:r>
              <a:rPr lang="es-ES_tradnl" dirty="0"/>
              <a:t> Teorema de Bayes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16142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62294C-0E58-4D6A-8EAF-29B91B04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64" y="1782434"/>
            <a:ext cx="8266472" cy="38438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FD7C21-E803-4942-AFE3-8D154FF508E0}"/>
              </a:ext>
            </a:extLst>
          </p:cNvPr>
          <p:cNvSpPr/>
          <p:nvPr/>
        </p:nvSpPr>
        <p:spPr>
          <a:xfrm>
            <a:off x="603504" y="3429000"/>
            <a:ext cx="8044434" cy="210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3153D1-058C-4F32-A0CC-62BC2037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17" y="4417127"/>
            <a:ext cx="4386875" cy="835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F2E829-168C-4F1C-9D50-C324C6291112}"/>
              </a:ext>
            </a:extLst>
          </p:cNvPr>
          <p:cNvSpPr txBox="1"/>
          <p:nvPr/>
        </p:nvSpPr>
        <p:spPr>
          <a:xfrm>
            <a:off x="1162509" y="3602413"/>
            <a:ext cx="6615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latin typeface="Century Gothic" panose="020B0502020202020204" pitchFamily="34" charset="0"/>
              </a:rPr>
              <a:t>Queremos saber cuál es la probabilidad de que el estudiante estudie leyes dado que sabemos que es hombre</a:t>
            </a:r>
            <a:endParaRPr lang="en-GB" sz="1500" dirty="0">
              <a:latin typeface="Century Gothic" panose="020B0502020202020204" pitchFamily="34" charset="0"/>
            </a:endParaRPr>
          </a:p>
        </p:txBody>
      </p:sp>
      <p:sp>
        <p:nvSpPr>
          <p:cNvPr id="7" name="Título 12">
            <a:extLst>
              <a:ext uri="{FF2B5EF4-FFF2-40B4-BE49-F238E27FC236}">
                <a16:creationId xmlns:a16="http://schemas.microsoft.com/office/drawing/2014/main" id="{62139BC6-FAFC-444F-82DF-676BCC8A1CF5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12455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62294C-0E58-4D6A-8EAF-29B91B04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64" y="1782434"/>
            <a:ext cx="8266472" cy="3843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0B3886-2CE3-4A5E-A703-E1C9F548B6E2}"/>
              </a:ext>
            </a:extLst>
          </p:cNvPr>
          <p:cNvSpPr/>
          <p:nvPr/>
        </p:nvSpPr>
        <p:spPr>
          <a:xfrm>
            <a:off x="1762506" y="2386584"/>
            <a:ext cx="1645920" cy="3360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56AD0-6329-42BF-BFAD-0556BA418644}"/>
              </a:ext>
            </a:extLst>
          </p:cNvPr>
          <p:cNvSpPr/>
          <p:nvPr/>
        </p:nvSpPr>
        <p:spPr>
          <a:xfrm>
            <a:off x="6460236" y="2386584"/>
            <a:ext cx="1460754" cy="3360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62F12-8926-4100-B36C-E079C50D0A88}"/>
              </a:ext>
            </a:extLst>
          </p:cNvPr>
          <p:cNvSpPr/>
          <p:nvPr/>
        </p:nvSpPr>
        <p:spPr>
          <a:xfrm>
            <a:off x="6460236" y="2946238"/>
            <a:ext cx="1460754" cy="3360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ítulo 12">
            <a:extLst>
              <a:ext uri="{FF2B5EF4-FFF2-40B4-BE49-F238E27FC236}">
                <a16:creationId xmlns:a16="http://schemas.microsoft.com/office/drawing/2014/main" id="{97FA99A5-6267-4C0B-A47A-4AEDF778C5E8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3156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62294C-0E58-4D6A-8EAF-29B91B04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64" y="1782434"/>
            <a:ext cx="8266472" cy="3843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0B3886-2CE3-4A5E-A703-E1C9F548B6E2}"/>
              </a:ext>
            </a:extLst>
          </p:cNvPr>
          <p:cNvSpPr/>
          <p:nvPr/>
        </p:nvSpPr>
        <p:spPr>
          <a:xfrm>
            <a:off x="1762506" y="2386584"/>
            <a:ext cx="6185916" cy="3360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ítulo 12">
            <a:extLst>
              <a:ext uri="{FF2B5EF4-FFF2-40B4-BE49-F238E27FC236}">
                <a16:creationId xmlns:a16="http://schemas.microsoft.com/office/drawing/2014/main" id="{CC39319E-1E60-417F-9A03-FAE46EAFCF5C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24133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00-36A1-49FE-9089-B0E27D92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14" y="5908344"/>
            <a:ext cx="1985771" cy="338554"/>
          </a:xfrm>
        </p:spPr>
        <p:txBody>
          <a:bodyPr/>
          <a:lstStyle/>
          <a:p>
            <a:r>
              <a:rPr lang="en-GB" dirty="0" err="1"/>
              <a:t>Ejemplo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E6E-D2A2-4D3B-BC5F-8CE11DC644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752600"/>
            <a:ext cx="7772870" cy="41549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Imagine que se </a:t>
            </a:r>
            <a:r>
              <a:rPr lang="en-GB" dirty="0" err="1"/>
              <a:t>usa</a:t>
            </a:r>
            <a:r>
              <a:rPr lang="en-GB" dirty="0"/>
              <a:t> una </a:t>
            </a:r>
            <a:r>
              <a:rPr lang="en-GB" dirty="0" err="1"/>
              <a:t>prueba</a:t>
            </a:r>
            <a:r>
              <a:rPr lang="en-GB" dirty="0"/>
              <a:t> para detector cancer. Se </a:t>
            </a:r>
            <a:r>
              <a:rPr lang="en-GB" dirty="0" err="1"/>
              <a:t>tiene</a:t>
            </a:r>
            <a:r>
              <a:rPr lang="en-GB" dirty="0"/>
              <a:t> los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0.5% de la </a:t>
            </a:r>
            <a:r>
              <a:rPr lang="en-GB" dirty="0" err="1"/>
              <a:t>gente</a:t>
            </a:r>
            <a:r>
              <a:rPr lang="en-GB" dirty="0"/>
              <a:t> </a:t>
            </a:r>
            <a:r>
              <a:rPr lang="en-GB" dirty="0" err="1"/>
              <a:t>tiene</a:t>
            </a:r>
            <a:r>
              <a:rPr lang="en-GB" dirty="0"/>
              <a:t> cancer (99.5% no lo </a:t>
            </a:r>
            <a:r>
              <a:rPr lang="en-GB" dirty="0" err="1"/>
              <a:t>tienen</a:t>
            </a:r>
            <a:r>
              <a:rPr lang="en-GB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80% de las </a:t>
            </a:r>
            <a:r>
              <a:rPr lang="en-GB" dirty="0" err="1"/>
              <a:t>pruebas</a:t>
            </a:r>
            <a:r>
              <a:rPr lang="en-GB" dirty="0"/>
              <a:t> </a:t>
            </a:r>
            <a:r>
              <a:rPr lang="en-GB" dirty="0" err="1"/>
              <a:t>detectan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cancer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presente</a:t>
            </a:r>
            <a:r>
              <a:rPr lang="en-GB" dirty="0"/>
              <a:t>. </a:t>
            </a:r>
            <a:r>
              <a:rPr lang="en-GB" dirty="0" err="1"/>
              <a:t>Esto</a:t>
            </a:r>
            <a:r>
              <a:rPr lang="en-GB" dirty="0"/>
              <a:t> es 80% </a:t>
            </a:r>
            <a:r>
              <a:rPr lang="en-GB" dirty="0" err="1"/>
              <a:t>positivos</a:t>
            </a:r>
            <a:r>
              <a:rPr lang="en-GB" dirty="0"/>
              <a:t> </a:t>
            </a:r>
            <a:r>
              <a:rPr lang="en-GB" dirty="0" err="1"/>
              <a:t>verdaderos</a:t>
            </a:r>
            <a:r>
              <a:rPr lang="en-GB" dirty="0"/>
              <a:t> (no se </a:t>
            </a:r>
            <a:r>
              <a:rPr lang="en-GB" dirty="0" err="1"/>
              <a:t>detecta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20% de los </a:t>
            </a:r>
            <a:r>
              <a:rPr lang="en-GB" dirty="0" err="1"/>
              <a:t>casos</a:t>
            </a:r>
            <a:r>
              <a:rPr lang="en-GB" dirty="0"/>
              <a:t> </a:t>
            </a:r>
            <a:r>
              <a:rPr lang="en-GB" dirty="0" err="1"/>
              <a:t>reales</a:t>
            </a:r>
            <a:r>
              <a:rPr lang="en-GB" dirty="0"/>
              <a:t> de cancer). A </a:t>
            </a:r>
            <a:r>
              <a:rPr lang="en-GB" dirty="0" err="1"/>
              <a:t>esto</a:t>
            </a:r>
            <a:r>
              <a:rPr lang="en-GB" dirty="0"/>
              <a:t> se le llama </a:t>
            </a:r>
            <a:r>
              <a:rPr lang="en-GB" dirty="0" err="1"/>
              <a:t>sensibilidad</a:t>
            </a:r>
            <a:r>
              <a:rPr lang="en-GB" dirty="0"/>
              <a:t>, </a:t>
            </a:r>
            <a:r>
              <a:rPr lang="en-GB" dirty="0" err="1"/>
              <a:t>sensitividad</a:t>
            </a:r>
            <a:r>
              <a:rPr lang="en-GB" dirty="0"/>
              <a:t> o recall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El 10% de los </a:t>
            </a:r>
            <a:r>
              <a:rPr lang="en-GB" dirty="0" err="1"/>
              <a:t>mamogramas</a:t>
            </a:r>
            <a:r>
              <a:rPr lang="en-GB" dirty="0"/>
              <a:t> indicant cancer </a:t>
            </a:r>
            <a:r>
              <a:rPr lang="en-GB" dirty="0" err="1"/>
              <a:t>cuando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realmente</a:t>
            </a:r>
            <a:r>
              <a:rPr lang="en-GB" dirty="0"/>
              <a:t> no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presente</a:t>
            </a:r>
            <a:r>
              <a:rPr lang="en-GB" dirty="0"/>
              <a:t>. Por lo tanto, </a:t>
            </a:r>
            <a:r>
              <a:rPr lang="en-GB" dirty="0" err="1"/>
              <a:t>el</a:t>
            </a:r>
            <a:r>
              <a:rPr lang="en-GB" dirty="0"/>
              <a:t> 90% da </a:t>
            </a:r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negativos</a:t>
            </a:r>
            <a:r>
              <a:rPr lang="en-GB" dirty="0"/>
              <a:t> </a:t>
            </a:r>
            <a:r>
              <a:rPr lang="en-GB" dirty="0" err="1"/>
              <a:t>verdaderos</a:t>
            </a:r>
            <a:r>
              <a:rPr lang="en-GB" dirty="0"/>
              <a:t>. A </a:t>
            </a:r>
            <a:r>
              <a:rPr lang="en-GB" dirty="0" err="1"/>
              <a:t>esto</a:t>
            </a:r>
            <a:r>
              <a:rPr lang="en-GB" dirty="0"/>
              <a:t> se le llama </a:t>
            </a:r>
            <a:r>
              <a:rPr lang="en-GB" dirty="0" err="1"/>
              <a:t>especificidad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Ahora</a:t>
            </a:r>
            <a:r>
              <a:rPr lang="en-GB" dirty="0"/>
              <a:t> </a:t>
            </a:r>
            <a:r>
              <a:rPr lang="en-GB" dirty="0" err="1"/>
              <a:t>suponga</a:t>
            </a:r>
            <a:r>
              <a:rPr lang="en-GB" dirty="0"/>
              <a:t> que una persona </a:t>
            </a:r>
            <a:r>
              <a:rPr lang="en-GB" dirty="0" err="1"/>
              <a:t>recibe</a:t>
            </a:r>
            <a:r>
              <a:rPr lang="en-GB" dirty="0"/>
              <a:t> un positive a la </a:t>
            </a:r>
            <a:r>
              <a:rPr lang="en-GB" dirty="0" err="1"/>
              <a:t>prueba</a:t>
            </a:r>
            <a:r>
              <a:rPr lang="en-GB" dirty="0"/>
              <a:t> de cancer. </a:t>
            </a:r>
            <a:r>
              <a:rPr lang="en-GB" b="1" dirty="0">
                <a:solidFill>
                  <a:srgbClr val="0070C0"/>
                </a:solidFill>
              </a:rPr>
              <a:t>¿</a:t>
            </a:r>
            <a:r>
              <a:rPr lang="en-GB" b="1" dirty="0" err="1">
                <a:solidFill>
                  <a:srgbClr val="0070C0"/>
                </a:solidFill>
              </a:rPr>
              <a:t>Cual</a:t>
            </a:r>
            <a:r>
              <a:rPr lang="en-GB" b="1" dirty="0">
                <a:solidFill>
                  <a:srgbClr val="0070C0"/>
                </a:solidFill>
              </a:rPr>
              <a:t> es la </a:t>
            </a:r>
            <a:r>
              <a:rPr lang="en-GB" b="1" dirty="0" err="1">
                <a:solidFill>
                  <a:srgbClr val="0070C0"/>
                </a:solidFill>
              </a:rPr>
              <a:t>probabilidad</a:t>
            </a:r>
            <a:r>
              <a:rPr lang="en-GB" b="1" dirty="0">
                <a:solidFill>
                  <a:srgbClr val="0070C0"/>
                </a:solidFill>
              </a:rPr>
              <a:t> de que en </a:t>
            </a:r>
            <a:r>
              <a:rPr lang="en-GB" b="1" dirty="0" err="1">
                <a:solidFill>
                  <a:srgbClr val="0070C0"/>
                </a:solidFill>
              </a:rPr>
              <a:t>verdad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 err="1">
                <a:solidFill>
                  <a:srgbClr val="0070C0"/>
                </a:solidFill>
              </a:rPr>
              <a:t>tenga</a:t>
            </a:r>
            <a:r>
              <a:rPr lang="en-GB" b="1" dirty="0">
                <a:solidFill>
                  <a:srgbClr val="0070C0"/>
                </a:solidFill>
              </a:rPr>
              <a:t> cancer?</a:t>
            </a:r>
          </a:p>
        </p:txBody>
      </p:sp>
      <p:sp>
        <p:nvSpPr>
          <p:cNvPr id="4" name="Título 12">
            <a:extLst>
              <a:ext uri="{FF2B5EF4-FFF2-40B4-BE49-F238E27FC236}">
                <a16:creationId xmlns:a16="http://schemas.microsoft.com/office/drawing/2014/main" id="{8BFA42B6-879E-4BC5-AB3F-5DA5F6EEEF79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9974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F74C-7666-4F74-AFFB-4AA0E34F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993148"/>
            <a:ext cx="7773338" cy="338554"/>
          </a:xfrm>
        </p:spPr>
        <p:txBody>
          <a:bodyPr/>
          <a:lstStyle/>
          <a:p>
            <a:r>
              <a:rPr lang="en-GB" dirty="0" err="1"/>
              <a:t>Supongamos</a:t>
            </a:r>
            <a:r>
              <a:rPr lang="en-GB" dirty="0"/>
              <a:t> 1,000 </a:t>
            </a:r>
            <a:r>
              <a:rPr lang="en-GB" dirty="0" err="1"/>
              <a:t>muestras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016BF-983A-4193-8783-D578DDDC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42" y="1454443"/>
            <a:ext cx="6127475" cy="4491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DFE00B-BCBC-4647-9230-7D584CBA82DA}"/>
              </a:ext>
            </a:extLst>
          </p:cNvPr>
          <p:cNvSpPr/>
          <p:nvPr/>
        </p:nvSpPr>
        <p:spPr>
          <a:xfrm>
            <a:off x="3093555" y="4867689"/>
            <a:ext cx="3592996" cy="1565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4714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800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Times New Roman</vt:lpstr>
      <vt:lpstr>Office Theme</vt:lpstr>
      <vt:lpstr>PowerPoint Presentation</vt:lpstr>
      <vt:lpstr>Teorema de Bayes</vt:lpstr>
      <vt:lpstr>Teorema de Bayes  </vt:lpstr>
      <vt:lpstr>PowerPoint Presentation</vt:lpstr>
      <vt:lpstr>PowerPoint Presentation</vt:lpstr>
      <vt:lpstr>PowerPoint Presentation</vt:lpstr>
      <vt:lpstr>PowerPoint Presentation</vt:lpstr>
      <vt:lpstr>Ejemplo</vt:lpstr>
      <vt:lpstr>Supongamos 1,000 muestras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www.unir.net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8</cp:revision>
  <dcterms:created xsi:type="dcterms:W3CDTF">2021-11-08T22:46:23Z</dcterms:created>
  <dcterms:modified xsi:type="dcterms:W3CDTF">2023-01-17T23:26:47Z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