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95" r:id="rId3"/>
    <p:sldId id="272" r:id="rId4"/>
    <p:sldId id="329" r:id="rId5"/>
    <p:sldId id="303" r:id="rId6"/>
    <p:sldId id="273" r:id="rId7"/>
    <p:sldId id="275" r:id="rId8"/>
    <p:sldId id="330" r:id="rId9"/>
    <p:sldId id="277" r:id="rId10"/>
    <p:sldId id="274" r:id="rId11"/>
    <p:sldId id="308" r:id="rId12"/>
    <p:sldId id="309" r:id="rId13"/>
    <p:sldId id="279" r:id="rId14"/>
    <p:sldId id="263" r:id="rId15"/>
    <p:sldId id="328" r:id="rId16"/>
    <p:sldId id="310" r:id="rId17"/>
    <p:sldId id="311" r:id="rId18"/>
    <p:sldId id="312" r:id="rId19"/>
    <p:sldId id="313" r:id="rId20"/>
    <p:sldId id="314" r:id="rId21"/>
    <p:sldId id="315" r:id="rId22"/>
    <p:sldId id="318" r:id="rId23"/>
    <p:sldId id="319" r:id="rId24"/>
    <p:sldId id="320" r:id="rId25"/>
    <p:sldId id="322" r:id="rId26"/>
    <p:sldId id="321" r:id="rId27"/>
    <p:sldId id="327" r:id="rId28"/>
    <p:sldId id="325" r:id="rId29"/>
    <p:sldId id="326" r:id="rId30"/>
    <p:sldId id="323" r:id="rId31"/>
    <p:sldId id="324" r:id="rId32"/>
    <p:sldId id="294" r:id="rId33"/>
    <p:sldId id="276" r:id="rId34"/>
  </p:sldIdLst>
  <p:sldSz cx="9144000" cy="6858000" type="screen4x3"/>
  <p:notesSz cx="9144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48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8A651-F48A-4124-AB40-71C9827EC58C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0F040-1912-4E83-9075-2067D1A74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93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581C6B-E5B0-4A14-A92B-853712F0440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611367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20">
                <a:moveTo>
                  <a:pt x="9144000" y="0"/>
                </a:moveTo>
                <a:lnTo>
                  <a:pt x="0" y="0"/>
                </a:lnTo>
                <a:lnTo>
                  <a:pt x="0" y="134111"/>
                </a:lnTo>
                <a:lnTo>
                  <a:pt x="9144000" y="134111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0700" y="41825"/>
            <a:ext cx="8102600" cy="772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5998" y="533400"/>
            <a:ext cx="8052003" cy="685800"/>
          </a:xfrm>
        </p:spPr>
        <p:txBody>
          <a:bodyPr lIns="0" tIns="0" rIns="0" bIns="0"/>
          <a:lstStyle>
            <a:lvl1pPr>
              <a:defRPr sz="2200" b="0" i="0">
                <a:solidFill>
                  <a:srgbClr val="979797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9797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9797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100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7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8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8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19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s-MX" noProof="0"/>
              <a:t>Haga clic para modificar el estilo de título del patrón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s-MX" noProof="0"/>
              <a:t>Haga clic para modificar el estilo de subtítulo del patrón</a:t>
            </a:r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es-MX"/>
          </a:p>
        </p:txBody>
      </p:sp>
      <p:sp>
        <p:nvSpPr>
          <p:cNvPr id="4124" name="Rectangle 2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es-MX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9D094C3-456F-4C8A-823C-70F2D678C0CB}" type="slidenum">
              <a:rPr lang="en-US" altLang="es-MX"/>
              <a:pPr/>
              <a:t>‹#›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26830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3D09F-4065-4ADF-842B-F146290D43ED}" type="slidenum">
              <a:rPr lang="en-US" altLang="es-MX"/>
              <a:pPr/>
              <a:t>‹#›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33521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2323"/>
            <a:ext cx="9144000" cy="455930"/>
          </a:xfrm>
          <a:custGeom>
            <a:avLst/>
            <a:gdLst/>
            <a:ahLst/>
            <a:cxnLst/>
            <a:rect l="l" t="t" r="r" b="b"/>
            <a:pathLst>
              <a:path w="9144000" h="455929">
                <a:moveTo>
                  <a:pt x="9144000" y="455674"/>
                </a:moveTo>
                <a:lnTo>
                  <a:pt x="9144000" y="0"/>
                </a:lnTo>
                <a:lnTo>
                  <a:pt x="0" y="0"/>
                </a:lnTo>
                <a:lnTo>
                  <a:pt x="0" y="455674"/>
                </a:lnTo>
                <a:lnTo>
                  <a:pt x="9144000" y="455674"/>
                </a:lnTo>
                <a:close/>
              </a:path>
            </a:pathLst>
          </a:custGeom>
          <a:solidFill>
            <a:srgbClr val="009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2104" y="6577583"/>
            <a:ext cx="1905" cy="135890"/>
          </a:xfrm>
          <a:custGeom>
            <a:avLst/>
            <a:gdLst/>
            <a:ahLst/>
            <a:cxnLst/>
            <a:rect l="l" t="t" r="r" b="b"/>
            <a:pathLst>
              <a:path w="1904" h="135890">
                <a:moveTo>
                  <a:pt x="0" y="135636"/>
                </a:moveTo>
                <a:lnTo>
                  <a:pt x="1524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9831" y="6402323"/>
            <a:ext cx="1673352" cy="4556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79114" y="5908344"/>
            <a:ext cx="1985771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5998" y="1823720"/>
            <a:ext cx="8052003" cy="398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ocs.google.com/drawings/d/1tC4i7Dob8sio8hJNGJNkez63lG6Ib1e-kyB7mI-aYjc/edit?usp=sharing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unir.net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242" y="2209800"/>
            <a:ext cx="5194300" cy="77200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Análisis</a:t>
            </a:r>
            <a:r>
              <a:rPr lang="es-MX" sz="2400" spc="35" dirty="0">
                <a:solidFill>
                  <a:srgbClr val="0097CD"/>
                </a:solidFill>
                <a:latin typeface="Arial"/>
                <a:cs typeface="Arial"/>
              </a:rPr>
              <a:t> </a:t>
            </a: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e</a:t>
            </a:r>
            <a:r>
              <a:rPr lang="es-MX" sz="2400" spc="-10" dirty="0">
                <a:solidFill>
                  <a:srgbClr val="0097CD"/>
                </a:solidFill>
                <a:latin typeface="Arial"/>
                <a:cs typeface="Arial"/>
              </a:rPr>
              <a:t> </a:t>
            </a: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Interpretación</a:t>
            </a:r>
            <a:r>
              <a:rPr lang="es-MX" sz="2400" spc="15" dirty="0">
                <a:solidFill>
                  <a:srgbClr val="0097CD"/>
                </a:solidFill>
                <a:latin typeface="Arial"/>
                <a:cs typeface="Arial"/>
              </a:rPr>
              <a:t> </a:t>
            </a: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de</a:t>
            </a:r>
            <a:r>
              <a:rPr lang="es-MX" sz="2400" dirty="0">
                <a:solidFill>
                  <a:srgbClr val="0097CD"/>
                </a:solidFill>
                <a:latin typeface="Arial"/>
                <a:cs typeface="Arial"/>
              </a:rPr>
              <a:t> </a:t>
            </a: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Datos</a:t>
            </a:r>
            <a:endParaRPr lang="es-MX" sz="2400" dirty="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365"/>
              </a:spcBef>
            </a:pPr>
            <a:r>
              <a:rPr lang="es-MX" sz="1800" spc="-5" dirty="0">
                <a:solidFill>
                  <a:srgbClr val="0097CD"/>
                </a:solidFill>
                <a:latin typeface="Arial"/>
                <a:cs typeface="Arial"/>
              </a:rPr>
              <a:t>Raúl V. Ramírez Velarde</a:t>
            </a:r>
            <a:endParaRPr lang="es-MX"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242" y="4480052"/>
            <a:ext cx="800163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3000">
                <a:latin typeface="Arial"/>
                <a:cs typeface="Arial"/>
              </a:rPr>
              <a:t>Tema 6. </a:t>
            </a:r>
            <a:r>
              <a:rPr lang="es-MX" sz="3000" dirty="0">
                <a:latin typeface="Arial"/>
                <a:cs typeface="Arial"/>
              </a:rPr>
              <a:t>Distribución en el Muestreo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1" y="5949696"/>
            <a:ext cx="2496312" cy="6797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36107" y="6178397"/>
            <a:ext cx="25146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0097CD"/>
                </a:solidFill>
                <a:latin typeface="Calibri"/>
                <a:cs typeface="Calibri"/>
              </a:rPr>
              <a:t>Universidad</a:t>
            </a:r>
            <a:r>
              <a:rPr sz="1300" spc="20" dirty="0">
                <a:solidFill>
                  <a:srgbClr val="0097CD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7CD"/>
                </a:solidFill>
                <a:latin typeface="Calibri"/>
                <a:cs typeface="Calibri"/>
              </a:rPr>
              <a:t>Internacional</a:t>
            </a:r>
            <a:r>
              <a:rPr sz="1300" spc="15" dirty="0">
                <a:solidFill>
                  <a:srgbClr val="0097CD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7CD"/>
                </a:solidFill>
                <a:latin typeface="Calibri"/>
                <a:cs typeface="Calibri"/>
              </a:rPr>
              <a:t>de</a:t>
            </a:r>
            <a:r>
              <a:rPr sz="1300" spc="10" dirty="0">
                <a:solidFill>
                  <a:srgbClr val="0097CD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7CD"/>
                </a:solidFill>
                <a:latin typeface="Calibri"/>
                <a:cs typeface="Calibri"/>
              </a:rPr>
              <a:t>La</a:t>
            </a:r>
            <a:r>
              <a:rPr sz="1300" spc="10" dirty="0">
                <a:solidFill>
                  <a:srgbClr val="0097CD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7CD"/>
                </a:solidFill>
                <a:latin typeface="Calibri"/>
                <a:cs typeface="Calibri"/>
              </a:rPr>
              <a:t>Rioja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Distribución normal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1600200"/>
            <a:ext cx="63055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Distribución normal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39269"/>
            <a:ext cx="5029200" cy="52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9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Distribución normal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1600200"/>
            <a:ext cx="6305550" cy="3905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961" y="4959667"/>
            <a:ext cx="6420803" cy="168878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 bwMode="auto">
          <a:xfrm>
            <a:off x="1848960" y="3933057"/>
            <a:ext cx="490791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 bwMode="auto">
          <a:xfrm>
            <a:off x="2827780" y="3933057"/>
            <a:ext cx="490791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 bwMode="auto">
          <a:xfrm>
            <a:off x="3806600" y="3919449"/>
            <a:ext cx="490791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 bwMode="auto">
          <a:xfrm>
            <a:off x="5753420" y="3933057"/>
            <a:ext cx="490791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6732240" y="3933057"/>
            <a:ext cx="490791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 bwMode="auto">
          <a:xfrm>
            <a:off x="7686752" y="3913275"/>
            <a:ext cx="490791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2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Distribución normal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1600200"/>
            <a:ext cx="6305550" cy="39052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73163" y="5013176"/>
            <a:ext cx="7647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latin typeface="Calibri" panose="020F0502020204030204" pitchFamily="34" charset="0"/>
              </a:rPr>
              <a:t>5.- Existe una distribución diferente para cada valor de </a:t>
            </a:r>
            <a:r>
              <a:rPr lang="es-ES_tradnl" sz="2000" i="1" dirty="0">
                <a:latin typeface="Calibri" panose="020F0502020204030204" pitchFamily="34" charset="0"/>
              </a:rPr>
              <a:t>μ</a:t>
            </a:r>
            <a:r>
              <a:rPr lang="es-ES_tradnl" sz="2000" dirty="0">
                <a:latin typeface="Calibri" panose="020F0502020204030204" pitchFamily="34" charset="0"/>
              </a:rPr>
              <a:t> y de </a:t>
            </a:r>
            <a:r>
              <a:rPr lang="es-ES_tradnl" sz="2000" i="1" dirty="0">
                <a:latin typeface="Calibri" panose="020F0502020204030204" pitchFamily="34" charset="0"/>
                <a:sym typeface="Symbol" panose="05050102010706020507" pitchFamily="18" charset="2"/>
              </a:rPr>
              <a:t></a:t>
            </a:r>
            <a:r>
              <a:rPr lang="es-ES_tradnl" sz="2000" dirty="0">
                <a:latin typeface="Calibri" panose="020F0502020204030204" pitchFamily="34" charset="0"/>
              </a:rPr>
              <a:t>.</a:t>
            </a:r>
          </a:p>
          <a:p>
            <a:r>
              <a:rPr lang="es-ES_tradnl" sz="2000" dirty="0">
                <a:latin typeface="Calibri" panose="020F0502020204030204" pitchFamily="34" charset="0"/>
              </a:rPr>
              <a:t>6.- La curva teórica de una distribución normal va de –∞ hasta +∞.</a:t>
            </a:r>
            <a:endParaRPr lang="es-MX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97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545998" y="1600200"/>
            <a:ext cx="8399565" cy="2991588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b="1" dirty="0">
                <a:latin typeface="Calibri" panose="020F0502020204030204" pitchFamily="34" charset="0"/>
              </a:rPr>
              <a:t>Cuando una población está distribuida normalmente podemos calcular la probabilidad de que una variable aleatoria, con media </a:t>
            </a:r>
            <a:r>
              <a:rPr kumimoji="0" lang="es-ES_tradnl" altLang="es-MX" sz="2400" b="1" dirty="0">
                <a:latin typeface="Calibri" panose="020F0502020204030204" pitchFamily="34" charset="0"/>
                <a:sym typeface="Symbol" panose="05050102010706020507" pitchFamily="18" charset="2"/>
              </a:rPr>
              <a:t></a:t>
            </a:r>
            <a:r>
              <a:rPr kumimoji="0" lang="es-ES_tradnl" altLang="es-MX" sz="2400" b="1" dirty="0">
                <a:latin typeface="Calibri" panose="020F0502020204030204" pitchFamily="34" charset="0"/>
              </a:rPr>
              <a:t> y desviación estándar </a:t>
            </a:r>
            <a:r>
              <a:rPr kumimoji="0" lang="es-ES_tradnl" altLang="es-MX" sz="2400" b="1" dirty="0">
                <a:latin typeface="Calibri" panose="020F0502020204030204" pitchFamily="34" charset="0"/>
                <a:sym typeface="Symbol" panose="05050102010706020507" pitchFamily="18" charset="2"/>
              </a:rPr>
              <a:t></a:t>
            </a:r>
            <a:r>
              <a:rPr kumimoji="0" lang="es-ES_tradnl" altLang="es-MX" sz="2400" b="1" dirty="0">
                <a:latin typeface="Calibri" panose="020F0502020204030204" pitchFamily="34" charset="0"/>
              </a:rPr>
              <a:t>, asuma valores comprendidos entre </a:t>
            </a:r>
            <a:r>
              <a:rPr kumimoji="0" lang="es-ES_tradnl" altLang="es-MX" sz="2400" b="1" i="1" dirty="0" err="1">
                <a:latin typeface="Calibri" panose="020F0502020204030204" pitchFamily="34" charset="0"/>
              </a:rPr>
              <a:t>x</a:t>
            </a:r>
            <a:r>
              <a:rPr kumimoji="0" lang="es-ES_tradnl" altLang="es-MX" sz="2400" b="1" baseline="-25000" dirty="0" err="1">
                <a:latin typeface="Calibri" panose="020F0502020204030204" pitchFamily="34" charset="0"/>
              </a:rPr>
              <a:t>a</a:t>
            </a:r>
            <a:r>
              <a:rPr kumimoji="0" lang="es-ES_tradnl" altLang="es-MX" sz="2400" b="1" dirty="0">
                <a:latin typeface="Calibri" panose="020F0502020204030204" pitchFamily="34" charset="0"/>
              </a:rPr>
              <a:t> y </a:t>
            </a:r>
            <a:r>
              <a:rPr kumimoji="0" lang="es-ES_tradnl" altLang="es-MX" sz="2400" b="1" i="1" dirty="0" err="1">
                <a:latin typeface="Calibri" panose="020F0502020204030204" pitchFamily="34" charset="0"/>
              </a:rPr>
              <a:t>x</a:t>
            </a:r>
            <a:r>
              <a:rPr kumimoji="0" lang="es-ES_tradnl" altLang="es-MX" sz="2400" b="1" baseline="-25000" dirty="0" err="1">
                <a:latin typeface="Calibri" panose="020F0502020204030204" pitchFamily="34" charset="0"/>
              </a:rPr>
              <a:t>b</a:t>
            </a:r>
            <a:r>
              <a:rPr kumimoji="0" lang="es-ES_tradnl" altLang="es-MX" sz="2400" b="1" dirty="0">
                <a:latin typeface="Calibri" panose="020F0502020204030204" pitchFamily="34" charset="0"/>
              </a:rPr>
              <a:t>.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kumimoji="0" lang="es-ES_tradnl" altLang="es-MX" sz="2400" b="1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Para obtener dichas probabilidades, transformamos la variable </a:t>
            </a:r>
            <a:r>
              <a:rPr kumimoji="0" lang="es-ES_tradnl" altLang="es-MX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X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 con media 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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y varianza 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</a:t>
            </a:r>
            <a:r>
              <a:rPr kumimoji="0" lang="es-ES_tradnl" altLang="es-MX" sz="2400" baseline="30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2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 en la variable normal estandarizada, </a:t>
            </a:r>
            <a:r>
              <a:rPr kumimoji="0" lang="es-ES_tradnl" altLang="es-MX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z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 con media 0 y varianza 1, por medio de la fórmula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718975"/>
              </p:ext>
            </p:extLst>
          </p:nvPr>
        </p:nvGraphicFramePr>
        <p:xfrm>
          <a:off x="2971800" y="4540470"/>
          <a:ext cx="2057400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609480" imgH="393480" progId="Equation.3">
                  <p:embed/>
                </p:oleObj>
              </mc:Choice>
              <mc:Fallback>
                <p:oleObj name="Ecuación" r:id="rId2" imgW="609480" imgH="3934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40470"/>
                        <a:ext cx="2057400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545998" y="1600200"/>
            <a:ext cx="8399565" cy="2991588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Cuando una población está distribuida normalmente podemos calcular la probabilidad de que una variable aleatoria, con media 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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y desviación estándar 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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 asuma valores comprendidos entre </a:t>
            </a:r>
            <a:r>
              <a:rPr kumimoji="0" lang="es-ES_tradnl" altLang="es-MX" sz="24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x</a:t>
            </a:r>
            <a:r>
              <a:rPr kumimoji="0" lang="es-ES_tradnl" altLang="es-MX" sz="2400" baseline="-250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y </a:t>
            </a:r>
            <a:r>
              <a:rPr kumimoji="0" lang="es-ES_tradnl" altLang="es-MX" sz="24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x</a:t>
            </a:r>
            <a:r>
              <a:rPr kumimoji="0" lang="es-ES_tradnl" altLang="es-MX" sz="2400" baseline="-250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b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.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kumimoji="0" lang="es-ES_tradnl" altLang="es-MX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b="1" dirty="0">
                <a:latin typeface="Calibri" panose="020F0502020204030204" pitchFamily="34" charset="0"/>
              </a:rPr>
              <a:t>Para obtener dichas probabilidades, transformamos la variable </a:t>
            </a:r>
            <a:r>
              <a:rPr kumimoji="0" lang="es-ES_tradnl" altLang="es-MX" sz="2400" b="1" i="1" dirty="0">
                <a:latin typeface="Calibri" panose="020F0502020204030204" pitchFamily="34" charset="0"/>
              </a:rPr>
              <a:t>X</a:t>
            </a:r>
            <a:r>
              <a:rPr kumimoji="0" lang="es-ES_tradnl" altLang="es-MX" sz="2400" b="1" dirty="0">
                <a:latin typeface="Calibri" panose="020F0502020204030204" pitchFamily="34" charset="0"/>
              </a:rPr>
              <a:t>, con media </a:t>
            </a:r>
            <a:r>
              <a:rPr kumimoji="0" lang="es-ES_tradnl" altLang="es-MX" sz="2400" b="1" dirty="0">
                <a:latin typeface="Calibri" panose="020F0502020204030204" pitchFamily="34" charset="0"/>
                <a:sym typeface="Symbol" panose="05050102010706020507" pitchFamily="18" charset="2"/>
              </a:rPr>
              <a:t></a:t>
            </a:r>
            <a:r>
              <a:rPr kumimoji="0" lang="es-ES_tradnl" altLang="es-MX" sz="2400" b="1" dirty="0">
                <a:latin typeface="Calibri" panose="020F0502020204030204" pitchFamily="34" charset="0"/>
              </a:rPr>
              <a:t> y varianza </a:t>
            </a:r>
            <a:r>
              <a:rPr kumimoji="0" lang="es-ES_tradnl" altLang="es-MX" sz="2400" b="1" dirty="0">
                <a:latin typeface="Calibri" panose="020F0502020204030204" pitchFamily="34" charset="0"/>
                <a:sym typeface="Symbol" panose="05050102010706020507" pitchFamily="18" charset="2"/>
              </a:rPr>
              <a:t></a:t>
            </a:r>
            <a:r>
              <a:rPr kumimoji="0" lang="es-ES_tradnl" altLang="es-MX" sz="2400" b="1" baseline="30000" dirty="0">
                <a:latin typeface="Calibri" panose="020F0502020204030204" pitchFamily="34" charset="0"/>
              </a:rPr>
              <a:t>2</a:t>
            </a:r>
            <a:r>
              <a:rPr kumimoji="0" lang="es-ES_tradnl" altLang="es-MX" sz="2400" b="1" dirty="0">
                <a:latin typeface="Calibri" panose="020F0502020204030204" pitchFamily="34" charset="0"/>
              </a:rPr>
              <a:t>, en la variable normal estandarizada, </a:t>
            </a:r>
            <a:r>
              <a:rPr kumimoji="0" lang="es-ES_tradnl" altLang="es-MX" sz="2400" b="1" i="1" dirty="0">
                <a:latin typeface="Calibri" panose="020F0502020204030204" pitchFamily="34" charset="0"/>
              </a:rPr>
              <a:t>z</a:t>
            </a:r>
            <a:r>
              <a:rPr kumimoji="0" lang="es-ES_tradnl" altLang="es-MX" sz="2400" b="1" dirty="0">
                <a:latin typeface="Calibri" panose="020F0502020204030204" pitchFamily="34" charset="0"/>
              </a:rPr>
              <a:t>, con media 0 y varianza 1, por medio de la fórmula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098E422-7E8B-400F-A4EE-E5FF2C8676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317017"/>
              </p:ext>
            </p:extLst>
          </p:nvPr>
        </p:nvGraphicFramePr>
        <p:xfrm>
          <a:off x="2971800" y="4540470"/>
          <a:ext cx="2057400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609480" imgH="393480" progId="Equation.3">
                  <p:embed/>
                </p:oleObj>
              </mc:Choice>
              <mc:Fallback>
                <p:oleObj name="Ecuación" r:id="rId2" imgW="609480" imgH="3934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40470"/>
                        <a:ext cx="2057400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1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545998" y="1600200"/>
            <a:ext cx="8399565" cy="2991588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b="1" dirty="0">
                <a:latin typeface="Calibri" panose="020F0502020204030204" pitchFamily="34" charset="0"/>
              </a:rPr>
              <a:t>Asumamos que el peso al nacer se distribuye según la campana de Gauss, con un promedio poblacional, </a:t>
            </a:r>
            <a:r>
              <a:rPr kumimoji="0" lang="es-ES_tradnl" altLang="es-MX" sz="2400" b="1" i="1" dirty="0">
                <a:latin typeface="Calibri" panose="020F0502020204030204" pitchFamily="34" charset="0"/>
              </a:rPr>
              <a:t>µ</a:t>
            </a:r>
            <a:r>
              <a:rPr kumimoji="0" lang="es-ES_tradnl" altLang="es-MX" sz="2400" b="1" dirty="0">
                <a:latin typeface="Calibri" panose="020F0502020204030204" pitchFamily="34" charset="0"/>
              </a:rPr>
              <a:t>, de 3,000 g, y una desviación estándar poblacional, </a:t>
            </a:r>
            <a:r>
              <a:rPr kumimoji="0" lang="el-GR" altLang="es-MX" sz="2400" b="1" i="1" dirty="0">
                <a:latin typeface="Calibri" panose="020F0502020204030204" pitchFamily="34" charset="0"/>
              </a:rPr>
              <a:t>σ</a:t>
            </a:r>
            <a:r>
              <a:rPr kumimoji="0" lang="es-MX" altLang="es-MX" sz="2400" b="1" dirty="0">
                <a:latin typeface="Calibri" panose="020F0502020204030204" pitchFamily="34" charset="0"/>
              </a:rPr>
              <a:t>,</a:t>
            </a:r>
            <a:r>
              <a:rPr kumimoji="0" lang="es-ES_tradnl" altLang="es-MX" sz="2400" b="1" dirty="0">
                <a:latin typeface="Calibri" panose="020F0502020204030204" pitchFamily="34" charset="0"/>
              </a:rPr>
              <a:t> de 500 g.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kumimoji="0" lang="es-ES_tradnl" altLang="es-MX" sz="2400" b="1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Pregunta: cuál es la probabilidad de que el próximo niño en nacer tenga un peso &lt; 3,500 g.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kumimoji="0" lang="es-ES_tradnl" altLang="es-MX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Para calcular P(X &lt; 3,500 g) en un universo donde </a:t>
            </a:r>
            <a:r>
              <a:rPr kumimoji="0" lang="es-ES_tradnl" altLang="es-MX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µ 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= 3,000 g y </a:t>
            </a:r>
            <a:r>
              <a:rPr kumimoji="0" lang="el-GR" altLang="es-MX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σ</a:t>
            </a:r>
            <a:r>
              <a:rPr kumimoji="0" lang="es-MX" altLang="es-MX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500 g, procedemos de la siguiente manera.</a:t>
            </a:r>
          </a:p>
        </p:txBody>
      </p:sp>
    </p:spTree>
    <p:extLst>
      <p:ext uri="{BB962C8B-B14F-4D97-AF65-F5344CB8AC3E}">
        <p14:creationId xmlns:p14="http://schemas.microsoft.com/office/powerpoint/2010/main" val="3302668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545998" y="1600200"/>
            <a:ext cx="8399565" cy="2991588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Asumamos que el peso al nacer se distribuye según la campana de Gauss, con un promedio poblacional, </a:t>
            </a:r>
            <a:r>
              <a:rPr kumimoji="0" lang="es-ES_tradnl" altLang="es-MX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µ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 de 3,000 g, y una desviación estándar poblacional, </a:t>
            </a:r>
            <a:r>
              <a:rPr kumimoji="0" lang="el-GR" altLang="es-MX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σ</a:t>
            </a:r>
            <a:r>
              <a:rPr kumimoji="0" lang="es-MX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de 500 g.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kumimoji="0" lang="es-ES_tradnl" altLang="es-MX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b="1" dirty="0">
                <a:latin typeface="Calibri" panose="020F0502020204030204" pitchFamily="34" charset="0"/>
              </a:rPr>
              <a:t>Pregunta: cuál es la probabilidad de que el próximo niño en nacer tenga un peso &lt; 3,500 g.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kumimoji="0" lang="es-ES_tradnl" altLang="es-MX" sz="2400" b="1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Para calcular P(X &lt; 3,500 g) en un universo donde </a:t>
            </a:r>
            <a:r>
              <a:rPr kumimoji="0" lang="es-ES_tradnl" altLang="es-MX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µ 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= 3,000 g y </a:t>
            </a:r>
            <a:r>
              <a:rPr kumimoji="0" lang="el-GR" altLang="es-MX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σ</a:t>
            </a:r>
            <a:r>
              <a:rPr kumimoji="0" lang="es-MX" altLang="es-MX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500 g, procedemos de la siguiente manera.</a:t>
            </a:r>
          </a:p>
        </p:txBody>
      </p:sp>
    </p:spTree>
    <p:extLst>
      <p:ext uri="{BB962C8B-B14F-4D97-AF65-F5344CB8AC3E}">
        <p14:creationId xmlns:p14="http://schemas.microsoft.com/office/powerpoint/2010/main" val="355925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545998" y="1600200"/>
            <a:ext cx="8399565" cy="2991588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Asumamos que el peso al nacer se distribuye según la campana de Gauss, con un promedio poblacional, </a:t>
            </a:r>
            <a:r>
              <a:rPr kumimoji="0" lang="es-ES_tradnl" altLang="es-MX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µ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 de 3,000 g, y una desviación estándar poblacional, </a:t>
            </a:r>
            <a:r>
              <a:rPr kumimoji="0" lang="el-GR" altLang="es-MX" sz="2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σ</a:t>
            </a:r>
            <a:r>
              <a:rPr kumimoji="0" lang="es-MX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de 500 g.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kumimoji="0" lang="es-ES_tradnl" altLang="es-MX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Pregunta: cuál es la probabilidad de que el próximo niño en nacer tenga un peso &lt; 3,500 g.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kumimoji="0" lang="es-ES_tradnl" altLang="es-MX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s-ES_tradnl" altLang="es-MX" sz="2400" b="1" dirty="0">
                <a:latin typeface="Calibri" panose="020F0502020204030204" pitchFamily="34" charset="0"/>
              </a:rPr>
              <a:t>Para calcular P(X &lt; 3,500 g) en un universo donde </a:t>
            </a:r>
            <a:r>
              <a:rPr kumimoji="0" lang="es-ES_tradnl" altLang="es-MX" sz="2400" b="1" i="1" dirty="0">
                <a:latin typeface="Calibri" panose="020F0502020204030204" pitchFamily="34" charset="0"/>
              </a:rPr>
              <a:t>µ </a:t>
            </a:r>
            <a:r>
              <a:rPr kumimoji="0" lang="es-ES_tradnl" altLang="es-MX" sz="2400" b="1" dirty="0">
                <a:latin typeface="Calibri" panose="020F0502020204030204" pitchFamily="34" charset="0"/>
              </a:rPr>
              <a:t>= 3,000 g y </a:t>
            </a:r>
            <a:r>
              <a:rPr kumimoji="0" lang="el-GR" altLang="es-MX" sz="2400" b="1" i="1" dirty="0">
                <a:latin typeface="Calibri" panose="020F0502020204030204" pitchFamily="34" charset="0"/>
              </a:rPr>
              <a:t>σ</a:t>
            </a:r>
            <a:r>
              <a:rPr kumimoji="0" lang="es-MX" altLang="es-MX" sz="2400" b="1" i="1" dirty="0">
                <a:latin typeface="Calibri" panose="020F0502020204030204" pitchFamily="34" charset="0"/>
              </a:rPr>
              <a:t> = </a:t>
            </a:r>
            <a:r>
              <a:rPr kumimoji="0" lang="es-ES_tradnl" altLang="es-MX" sz="2400" b="1" dirty="0">
                <a:latin typeface="Calibri" panose="020F0502020204030204" pitchFamily="34" charset="0"/>
              </a:rPr>
              <a:t>500 g, procedemos de la siguiente manera.</a:t>
            </a:r>
          </a:p>
        </p:txBody>
      </p:sp>
    </p:spTree>
    <p:extLst>
      <p:ext uri="{BB962C8B-B14F-4D97-AF65-F5344CB8AC3E}">
        <p14:creationId xmlns:p14="http://schemas.microsoft.com/office/powerpoint/2010/main" val="4062075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48" y="1600200"/>
            <a:ext cx="6306430" cy="27531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475657" y="4350894"/>
            <a:ext cx="74699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alibri" panose="020F0502020204030204" pitchFamily="34" charset="0"/>
              </a:rPr>
              <a:t>1.- Trazamos un figura que represente la campana de Gauss, con una línea horizontal en la base y otra línea que represente la media poblacional. </a:t>
            </a:r>
          </a:p>
          <a:p>
            <a:r>
              <a:rPr lang="es-MX" sz="2000" dirty="0">
                <a:latin typeface="Calibri" panose="020F0502020204030204" pitchFamily="34" charset="0"/>
              </a:rPr>
              <a:t>1.1.- Conviene anotar el valor de la media poblacional.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1612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&lt; 3,500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8101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0700" y="990600"/>
            <a:ext cx="8102600" cy="1354217"/>
          </a:xfrm>
        </p:spPr>
        <p:txBody>
          <a:bodyPr/>
          <a:lstStyle/>
          <a:p>
            <a:pPr algn="r"/>
            <a:r>
              <a:rPr kumimoji="0" lang="es-ES_tradnl" altLang="es-MX" sz="4400" dirty="0">
                <a:latin typeface="Calibri" panose="020F0502020204030204" pitchFamily="34" charset="0"/>
              </a:rPr>
              <a:t>Distribuciones de probabilidad: la Distribución Normal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</p:spPr>
        <p:txBody>
          <a:bodyPr/>
          <a:lstStyle/>
          <a:p>
            <a:pPr algn="r"/>
            <a:endParaRPr kumimoji="0" lang="es-ES_tradnl" altLang="es-MX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1598169"/>
            <a:ext cx="6305550" cy="27527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475657" y="4350894"/>
            <a:ext cx="74699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alibri" panose="020F0502020204030204" pitchFamily="34" charset="0"/>
              </a:rPr>
              <a:t>2.- Trazamos una línea perpendicular a la base que definirá el área de interés.</a:t>
            </a:r>
          </a:p>
          <a:p>
            <a:r>
              <a:rPr lang="es-MX" sz="2000" dirty="0">
                <a:latin typeface="Calibri" panose="020F0502020204030204" pitchFamily="34" charset="0"/>
              </a:rPr>
              <a:t>3.- Sombreamos el área de interés. En este ejemplo, valores que sean menores a 3,500 g.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1612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&lt; 3,500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84836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1598169"/>
            <a:ext cx="6305550" cy="27527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475657" y="4350894"/>
            <a:ext cx="7469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alibri" panose="020F0502020204030204" pitchFamily="34" charset="0"/>
              </a:rPr>
              <a:t>4.- Transformamos la variable peso al nacer (X), con 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 y </a:t>
            </a:r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g, en la variable normal estandarizada, </a:t>
            </a:r>
            <a:r>
              <a:rPr lang="es-ES_tradnl" altLang="es-MX" sz="2000" i="1" dirty="0">
                <a:latin typeface="Calibri" panose="020F0502020204030204" pitchFamily="34" charset="0"/>
              </a:rPr>
              <a:t>z</a:t>
            </a:r>
            <a:r>
              <a:rPr lang="es-ES_tradnl" altLang="es-MX" sz="2000" dirty="0">
                <a:latin typeface="Calibri" panose="020F0502020204030204" pitchFamily="34" charset="0"/>
              </a:rPr>
              <a:t>, con </a:t>
            </a:r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0 y </a:t>
            </a:r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1, por medio de la fórmula</a:t>
            </a:r>
            <a:r>
              <a:rPr lang="es-MX" sz="200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1612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&lt; 3,500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3394832" y="5501430"/>
                <a:ext cx="3329061" cy="44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3,500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3,000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den>
                    </m:f>
                  </m:oMath>
                </a14:m>
                <a:r>
                  <a:rPr lang="es-MX" sz="2000" dirty="0"/>
                  <a:t> = 1</a:t>
                </a: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2" y="5501430"/>
                <a:ext cx="3329061" cy="441596"/>
              </a:xfrm>
              <a:prstGeom prst="rect">
                <a:avLst/>
              </a:prstGeom>
              <a:blipFill>
                <a:blip r:embed="rId3"/>
                <a:stretch>
                  <a:fillRect t="-4110" b="-1780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408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1599185"/>
            <a:ext cx="6305550" cy="27527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475657" y="4350894"/>
            <a:ext cx="7469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alibri" panose="020F0502020204030204" pitchFamily="34" charset="0"/>
              </a:rPr>
              <a:t>6.- Terminamos sumando las áreas de interés.</a:t>
            </a:r>
          </a:p>
          <a:p>
            <a:pPr algn="ctr"/>
            <a:endParaRPr lang="es-MX" sz="2000" dirty="0">
              <a:latin typeface="Calibri" panose="020F0502020204030204" pitchFamily="34" charset="0"/>
            </a:endParaRPr>
          </a:p>
          <a:p>
            <a:pPr algn="ctr"/>
            <a:r>
              <a:rPr lang="es-MX" sz="2000" dirty="0">
                <a:latin typeface="Calibri" panose="020F0502020204030204" pitchFamily="34" charset="0"/>
              </a:rPr>
              <a:t>P(X &lt; 3,500 g) = 0.84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1612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&lt; 3,500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973724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48" y="1600200"/>
            <a:ext cx="6306430" cy="27531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ejercicio.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1612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&lt; 2,750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525424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7" y="1600200"/>
            <a:ext cx="6305550" cy="27527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ejercicio.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1612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&lt; 2,750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3609414" y="4432735"/>
                <a:ext cx="2899896" cy="44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2,750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3,000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den>
                    </m:f>
                  </m:oMath>
                </a14:m>
                <a:r>
                  <a:rPr lang="es-MX" sz="2000" dirty="0"/>
                  <a:t> = -0.5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414" y="4432735"/>
                <a:ext cx="2899896" cy="441596"/>
              </a:xfrm>
              <a:prstGeom prst="rect">
                <a:avLst/>
              </a:prstGeom>
              <a:blipFill>
                <a:blip r:embed="rId3"/>
                <a:stretch>
                  <a:fillRect t="-4110" r="-4622" b="-1780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1324409" y="6060247"/>
            <a:ext cx="746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Calibri" panose="020F0502020204030204" pitchFamily="34" charset="0"/>
              </a:rPr>
              <a:t>P(X &lt; 2,750 g) = 0.31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934" y="5072023"/>
            <a:ext cx="6402857" cy="8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31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48" y="1600200"/>
            <a:ext cx="6306430" cy="27531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304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&gt; 2,325 g, y X &lt; 3,755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470969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48" y="1600200"/>
            <a:ext cx="6306430" cy="27531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304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&gt; 2,325 g, y X &lt; 3,755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177520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48" y="1600200"/>
            <a:ext cx="6306430" cy="27531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304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&gt; 2,325 g, y X &lt; 3,755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2228299" y="4353309"/>
                <a:ext cx="5662127" cy="44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2,325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3,000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den>
                    </m:f>
                  </m:oMath>
                </a14:m>
                <a:r>
                  <a:rPr lang="es-MX" sz="2000" dirty="0"/>
                  <a:t> = -1.35,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3,755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−3,000</m:t>
                        </m:r>
                      </m:num>
                      <m:den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den>
                    </m:f>
                  </m:oMath>
                </a14:m>
                <a:r>
                  <a:rPr lang="es-MX" sz="2000" dirty="0"/>
                  <a:t> = 1.51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99" y="4353309"/>
                <a:ext cx="5662127" cy="441596"/>
              </a:xfrm>
              <a:prstGeom prst="rect">
                <a:avLst/>
              </a:prstGeom>
              <a:blipFill>
                <a:blip r:embed="rId3"/>
                <a:stretch>
                  <a:fillRect l="-108" t="-4110" r="-1940" b="-1780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435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47" y="1600200"/>
            <a:ext cx="6306430" cy="27531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304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&gt; 2,325 g, y X &lt; 3,755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2228298" y="4462444"/>
                <a:ext cx="5662127" cy="44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2,325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3,000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den>
                    </m:f>
                  </m:oMath>
                </a14:m>
                <a:r>
                  <a:rPr lang="es-MX" sz="2000" dirty="0"/>
                  <a:t> = -1.35,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3,755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−3,000</m:t>
                        </m:r>
                      </m:num>
                      <m:den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den>
                    </m:f>
                  </m:oMath>
                </a14:m>
                <a:r>
                  <a:rPr lang="es-MX" sz="2000" dirty="0"/>
                  <a:t> = 1.51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98" y="4462444"/>
                <a:ext cx="5662127" cy="441596"/>
              </a:xfrm>
              <a:prstGeom prst="rect">
                <a:avLst/>
              </a:prstGeom>
              <a:blipFill>
                <a:blip r:embed="rId3"/>
                <a:stretch>
                  <a:fillRect l="-108" t="-4167" r="-1940" b="-194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248" y="5013176"/>
            <a:ext cx="641223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26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47" y="1600200"/>
            <a:ext cx="6306430" cy="27531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304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&gt; 2,325 g, y X &lt; 3,755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2228298" y="4446195"/>
                <a:ext cx="5662127" cy="44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2,325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3,000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den>
                    </m:f>
                  </m:oMath>
                </a14:m>
                <a:r>
                  <a:rPr lang="es-MX" sz="2000" dirty="0"/>
                  <a:t> = -1.35,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3,755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−3,000</m:t>
                        </m:r>
                      </m:num>
                      <m:den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den>
                    </m:f>
                  </m:oMath>
                </a14:m>
                <a:r>
                  <a:rPr lang="es-MX" sz="2000" dirty="0"/>
                  <a:t> = 1.51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98" y="4446195"/>
                <a:ext cx="5662127" cy="441596"/>
              </a:xfrm>
              <a:prstGeom prst="rect">
                <a:avLst/>
              </a:prstGeom>
              <a:blipFill>
                <a:blip r:embed="rId3"/>
                <a:stretch>
                  <a:fillRect l="-108" t="-4110" r="-1940" b="-1780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2488945" y="6001400"/>
            <a:ext cx="4996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&gt; 2,325 g, y X &lt; 3,755 g) </a:t>
            </a:r>
            <a:r>
              <a:rPr lang="es-ES_tradnl" altLang="es-MX" sz="2000">
                <a:latin typeface="Calibri" panose="020F0502020204030204" pitchFamily="34" charset="0"/>
              </a:rPr>
              <a:t>= 0.93-0.09 </a:t>
            </a:r>
            <a:r>
              <a:rPr lang="es-ES_tradnl" altLang="es-MX" sz="2000" dirty="0">
                <a:latin typeface="Calibri" panose="020F0502020204030204" pitchFamily="34" charset="0"/>
              </a:rPr>
              <a:t>= 0.84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876C8319-E0C4-40F5-93FE-DDEB6CF0B950}"/>
              </a:ext>
            </a:extLst>
          </p:cNvPr>
          <p:cNvSpPr/>
          <p:nvPr/>
        </p:nvSpPr>
        <p:spPr>
          <a:xfrm>
            <a:off x="2488945" y="5244540"/>
            <a:ext cx="2252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&lt;2,325 g) = 0.09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D0C5755-D441-44D8-A5AE-0301260E358D}"/>
              </a:ext>
            </a:extLst>
          </p:cNvPr>
          <p:cNvSpPr/>
          <p:nvPr/>
        </p:nvSpPr>
        <p:spPr>
          <a:xfrm>
            <a:off x="2488945" y="5614034"/>
            <a:ext cx="2252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&lt;3,755 g) = 0.93</a:t>
            </a:r>
          </a:p>
        </p:txBody>
      </p:sp>
    </p:spTree>
    <p:extLst>
      <p:ext uri="{BB962C8B-B14F-4D97-AF65-F5344CB8AC3E}">
        <p14:creationId xmlns:p14="http://schemas.microsoft.com/office/powerpoint/2010/main" val="385986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82665"/>
            <a:ext cx="8210872" cy="684135"/>
          </a:xfrm>
        </p:spPr>
        <p:txBody>
          <a:bodyPr/>
          <a:lstStyle/>
          <a:p>
            <a:r>
              <a:rPr 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Distribución normal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600200"/>
            <a:ext cx="6305550" cy="39052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73163" y="4535954"/>
            <a:ext cx="76473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Calibri" panose="020F0502020204030204" pitchFamily="34" charset="0"/>
              </a:rPr>
              <a:t>También conocida como “campana de Gauss”</a:t>
            </a:r>
            <a:r>
              <a:rPr lang="es-ES" sz="2000" dirty="0">
                <a:latin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</a:rPr>
              <a:t>El primero en presentarla fue Abraham de </a:t>
            </a:r>
            <a:r>
              <a:rPr lang="es-ES" sz="2000" dirty="0" err="1">
                <a:latin typeface="Calibri" panose="020F0502020204030204" pitchFamily="34" charset="0"/>
              </a:rPr>
              <a:t>Moivre</a:t>
            </a:r>
            <a:r>
              <a:rPr lang="es-ES" sz="2000" dirty="0">
                <a:latin typeface="Calibri" panose="020F0502020204030204" pitchFamily="34" charset="0"/>
              </a:rPr>
              <a:t>, en 1733.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</a:rPr>
              <a:t>Pierre-</a:t>
            </a:r>
            <a:r>
              <a:rPr lang="es-ES" sz="2000" dirty="0" err="1">
                <a:latin typeface="Calibri" panose="020F0502020204030204" pitchFamily="34" charset="0"/>
              </a:rPr>
              <a:t>Simon</a:t>
            </a:r>
            <a:r>
              <a:rPr lang="es-ES" sz="2000" dirty="0">
                <a:latin typeface="Calibri" panose="020F0502020204030204" pitchFamily="34" charset="0"/>
              </a:rPr>
              <a:t> Laplace la utilizó en 1812.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</a:rPr>
              <a:t>Johann Carl Friedrich </a:t>
            </a:r>
            <a:r>
              <a:rPr lang="es-ES" sz="2000" b="1" dirty="0">
                <a:latin typeface="Calibri" panose="020F0502020204030204" pitchFamily="34" charset="0"/>
              </a:rPr>
              <a:t>Gauss</a:t>
            </a:r>
            <a:r>
              <a:rPr lang="es-ES" sz="2000" dirty="0">
                <a:latin typeface="Calibri" panose="020F0502020204030204" pitchFamily="34" charset="0"/>
              </a:rPr>
              <a:t> la utilizó profusamente desde 1809.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</a:rPr>
              <a:t>El nombre de campana (</a:t>
            </a:r>
            <a:r>
              <a:rPr lang="es-ES" sz="2000" dirty="0" err="1">
                <a:latin typeface="Calibri" panose="020F0502020204030204" pitchFamily="34" charset="0"/>
              </a:rPr>
              <a:t>bell</a:t>
            </a:r>
            <a:r>
              <a:rPr lang="es-ES" sz="2000" dirty="0">
                <a:latin typeface="Calibri" panose="020F050202020403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</a:rPr>
              <a:t>surface</a:t>
            </a:r>
            <a:r>
              <a:rPr lang="es-ES" sz="2000" dirty="0">
                <a:latin typeface="Calibri" panose="020F0502020204030204" pitchFamily="34" charset="0"/>
              </a:rPr>
              <a:t>) se lo puso </a:t>
            </a:r>
            <a:r>
              <a:rPr lang="es-ES" sz="2000" dirty="0" err="1">
                <a:latin typeface="Calibri" panose="020F0502020204030204" pitchFamily="34" charset="0"/>
              </a:rPr>
              <a:t>Esprint</a:t>
            </a:r>
            <a:r>
              <a:rPr lang="es-ES" sz="2000" dirty="0">
                <a:latin typeface="Calibri" panose="020F050202020403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</a:rPr>
              <a:t>Jouffret</a:t>
            </a:r>
            <a:r>
              <a:rPr lang="es-ES" sz="2000" dirty="0">
                <a:latin typeface="Calibri" panose="020F0502020204030204" pitchFamily="34" charset="0"/>
              </a:rPr>
              <a:t> en 1872.</a:t>
            </a:r>
            <a:endParaRPr lang="es-MX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547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48" y="1600200"/>
            <a:ext cx="6306430" cy="27531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ejercicio.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3185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&lt; 2,250 g, o, X &gt; 4,125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648620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768" y="1600200"/>
            <a:ext cx="6306430" cy="27531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ejercicio.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75657" y="1772816"/>
            <a:ext cx="3185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&lt; 2,250 g, o, X &gt; 4,125 g)</a:t>
            </a:r>
          </a:p>
          <a:p>
            <a:r>
              <a:rPr lang="es-ES_tradnl" altLang="es-MX" sz="2000" i="1" dirty="0">
                <a:latin typeface="Calibri" panose="020F0502020204030204" pitchFamily="34" charset="0"/>
              </a:rPr>
              <a:t>µ </a:t>
            </a:r>
            <a:r>
              <a:rPr lang="es-ES_tradnl" altLang="es-MX" sz="2000" dirty="0">
                <a:latin typeface="Calibri" panose="020F0502020204030204" pitchFamily="34" charset="0"/>
              </a:rPr>
              <a:t>= 3,000 g</a:t>
            </a:r>
          </a:p>
          <a:p>
            <a:r>
              <a:rPr lang="el-GR" altLang="es-MX" sz="2000" i="1" dirty="0">
                <a:latin typeface="Calibri" panose="020F0502020204030204" pitchFamily="34" charset="0"/>
              </a:rPr>
              <a:t>σ</a:t>
            </a:r>
            <a:r>
              <a:rPr lang="es-MX" altLang="es-MX" sz="2000" i="1" dirty="0">
                <a:latin typeface="Calibri" panose="020F0502020204030204" pitchFamily="34" charset="0"/>
              </a:rPr>
              <a:t> = </a:t>
            </a:r>
            <a:r>
              <a:rPr lang="es-ES_tradnl" altLang="es-MX" sz="2000" dirty="0">
                <a:latin typeface="Calibri" panose="020F0502020204030204" pitchFamily="34" charset="0"/>
              </a:rPr>
              <a:t>500 g</a:t>
            </a:r>
            <a:endParaRPr lang="es-MX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2200247" y="4446195"/>
                <a:ext cx="5662127" cy="44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2,250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3,000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den>
                    </m:f>
                  </m:oMath>
                </a14:m>
                <a:r>
                  <a:rPr lang="es-MX" sz="2000" dirty="0"/>
                  <a:t> = -1.50,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4,125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−3,000</m:t>
                        </m:r>
                      </m:num>
                      <m:den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den>
                    </m:f>
                  </m:oMath>
                </a14:m>
                <a:r>
                  <a:rPr lang="es-MX" sz="2000" dirty="0"/>
                  <a:t> = 2.25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247" y="4446195"/>
                <a:ext cx="5662127" cy="441596"/>
              </a:xfrm>
              <a:prstGeom prst="rect">
                <a:avLst/>
              </a:prstGeom>
              <a:blipFill>
                <a:blip r:embed="rId3"/>
                <a:stretch>
                  <a:fillRect t="-4110" r="-1830" b="-1780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2460894" y="5807216"/>
            <a:ext cx="5140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&gt; 1,250 g, y X &lt; 4,125 g) = 0.07 + 0.01 = 0.08</a:t>
            </a:r>
          </a:p>
        </p:txBody>
      </p:sp>
      <p:sp>
        <p:nvSpPr>
          <p:cNvPr id="9" name="Rectángulo 7">
            <a:extLst>
              <a:ext uri="{FF2B5EF4-FFF2-40B4-BE49-F238E27FC236}">
                <a16:creationId xmlns:a16="http://schemas.microsoft.com/office/drawing/2014/main" id="{F7A83358-CD46-4D49-9616-1E30782D4BE4}"/>
              </a:ext>
            </a:extLst>
          </p:cNvPr>
          <p:cNvSpPr/>
          <p:nvPr/>
        </p:nvSpPr>
        <p:spPr>
          <a:xfrm>
            <a:off x="2460894" y="4980677"/>
            <a:ext cx="2252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&lt;1,250 g) = 0.07</a:t>
            </a:r>
          </a:p>
        </p:txBody>
      </p:sp>
      <p:sp>
        <p:nvSpPr>
          <p:cNvPr id="13" name="Rectángulo 7">
            <a:extLst>
              <a:ext uri="{FF2B5EF4-FFF2-40B4-BE49-F238E27FC236}">
                <a16:creationId xmlns:a16="http://schemas.microsoft.com/office/drawing/2014/main" id="{6D37083F-A234-4280-B53A-7D9B6FB81D8A}"/>
              </a:ext>
            </a:extLst>
          </p:cNvPr>
          <p:cNvSpPr/>
          <p:nvPr/>
        </p:nvSpPr>
        <p:spPr>
          <a:xfrm>
            <a:off x="2460894" y="5405154"/>
            <a:ext cx="5477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MX" sz="2000" dirty="0">
                <a:latin typeface="Calibri" panose="020F0502020204030204" pitchFamily="34" charset="0"/>
              </a:rPr>
              <a:t>P(X &lt;4,125 g) = 0.99 </a:t>
            </a:r>
            <a:r>
              <a:rPr lang="es-ES_tradnl" altLang="es-MX" sz="2000" dirty="0"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s-ES_tradnl" altLang="es-MX" sz="2000" dirty="0">
                <a:latin typeface="Calibri" panose="020F0502020204030204" pitchFamily="34" charset="0"/>
              </a:rPr>
              <a:t> P(X &gt;4,125 g) =1- 0.99=0.01</a:t>
            </a:r>
          </a:p>
        </p:txBody>
      </p:sp>
    </p:spTree>
    <p:extLst>
      <p:ext uri="{BB962C8B-B14F-4D97-AF65-F5344CB8AC3E}">
        <p14:creationId xmlns:p14="http://schemas.microsoft.com/office/powerpoint/2010/main" val="1048654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7E5B9-BE79-421D-B073-AC1B1C7B5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es-MX"/>
              <a:t>Realicemos un resumen de lo que hemos aprendido hasta ahora.</a:t>
            </a:r>
          </a:p>
          <a:p>
            <a:pPr>
              <a:spcAft>
                <a:spcPts val="600"/>
              </a:spcAft>
            </a:pPr>
            <a:endParaRPr lang="es-MX"/>
          </a:p>
          <a:p>
            <a:pPr>
              <a:spcAft>
                <a:spcPts val="600"/>
              </a:spcAft>
            </a:pPr>
            <a:r>
              <a:rPr lang="es-MX"/>
              <a:t>Hagamos una PPTX de una pagina con un resumen de la clase:</a:t>
            </a:r>
          </a:p>
          <a:p>
            <a:pPr>
              <a:spcAft>
                <a:spcPts val="600"/>
              </a:spcAft>
            </a:pPr>
            <a:endParaRPr lang="es-MX"/>
          </a:p>
          <a:p>
            <a:pPr>
              <a:spcAft>
                <a:spcPts val="600"/>
              </a:spcAft>
            </a:pPr>
            <a:r>
              <a:rPr lang="es-MX">
                <a:hlinkClick r:id="rId2"/>
              </a:rPr>
              <a:t>https://docs.google.com/drawings/d/1tC4i7Dob8sio8hJNGJNkez63lG6Ib1e-kyB7mI-aYjc/edit?usp=sharing</a:t>
            </a:r>
            <a:endParaRPr lang="es-MX"/>
          </a:p>
          <a:p>
            <a:pPr>
              <a:spcAft>
                <a:spcPts val="600"/>
              </a:spcAft>
            </a:pPr>
            <a:endParaRPr lang="es-MX"/>
          </a:p>
          <a:p>
            <a:pPr>
              <a:spcAft>
                <a:spcPts val="600"/>
              </a:spcAft>
            </a:pPr>
            <a:endParaRPr lang="es-MX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400E6-9337-482A-9227-33027B5F8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60" y="1583127"/>
            <a:ext cx="3977640" cy="4000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4421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95"/>
              </a:spcBef>
            </a:pPr>
            <a:r>
              <a:rPr spc="-25" dirty="0">
                <a:hlinkClick r:id="rId2"/>
              </a:rPr>
              <a:t>www.unir.net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7693" y="2169756"/>
            <a:ext cx="2879280" cy="17000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545998" y="1184125"/>
            <a:ext cx="33628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Area Total Bajo la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Curva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= 1.0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9" descr="Figure 5.1.t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5891"/>
          <a:stretch>
            <a:fillRect/>
          </a:stretch>
        </p:blipFill>
        <p:spPr bwMode="auto">
          <a:xfrm>
            <a:off x="914400" y="2667000"/>
            <a:ext cx="7666038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CC6D0-54C8-403C-90CD-B69F67CA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E76B-57F2-4B56-9D6E-4758B42B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3C3BC79-5954-4296-B4E1-EF0C26B30C11}"/>
              </a:ext>
            </a:extLst>
          </p:cNvPr>
          <p:cNvSpPr txBox="1">
            <a:spLocks/>
          </p:cNvSpPr>
          <p:nvPr/>
        </p:nvSpPr>
        <p:spPr>
          <a:xfrm>
            <a:off x="545998" y="382665"/>
            <a:ext cx="827447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MX" sz="4000" kern="0" dirty="0">
                <a:solidFill>
                  <a:schemeClr val="tx1"/>
                </a:solidFill>
                <a:latin typeface="Calibri" panose="020F0502020204030204" pitchFamily="34" charset="0"/>
              </a:rPr>
              <a:t>Distribución normal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81000"/>
            <a:ext cx="50958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2743200"/>
            <a:ext cx="61055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Slide Number Placeholder 7"/>
          <p:cNvSpPr txBox="1">
            <a:spLocks noGrp="1"/>
          </p:cNvSpPr>
          <p:nvPr/>
        </p:nvSpPr>
        <p:spPr bwMode="auto">
          <a:xfrm>
            <a:off x="6934200" y="626427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2400">
                <a:solidFill>
                  <a:schemeClr val="bg1"/>
                </a:solidFill>
                <a:latin typeface="Arial Black" pitchFamily="34" charset="0"/>
              </a:rPr>
              <a:t>7-</a:t>
            </a:r>
            <a:fld id="{4595A95E-32D4-47AD-B0C6-FDBEB3D72FEA}" type="slidenum">
              <a:rPr lang="en-US" sz="2400">
                <a:solidFill>
                  <a:schemeClr val="bg1"/>
                </a:solidFill>
                <a:latin typeface="Arial Black" pitchFamily="34" charset="0"/>
              </a:rPr>
              <a:pPr algn="r"/>
              <a:t>5</a:t>
            </a:fld>
            <a:endParaRPr lang="en-US" sz="240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9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1600200"/>
            <a:ext cx="6305550" cy="390525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173163" y="5013176"/>
            <a:ext cx="7647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alibri" panose="020F0502020204030204" pitchFamily="34" charset="0"/>
              </a:rPr>
              <a:t>1.- </a:t>
            </a:r>
            <a:r>
              <a:rPr lang="es-ES" sz="2000" dirty="0">
                <a:latin typeface="Calibri" panose="020F0502020204030204" pitchFamily="34" charset="0"/>
              </a:rPr>
              <a:t>El área total que se encuentra por debajo de la curva de la campana y por encima del eje horizontal es igual a 1.</a:t>
            </a:r>
            <a:endParaRPr lang="es-MX" sz="2000" dirty="0">
              <a:latin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18E68D2-55A9-4A35-87D8-B50120487309}"/>
              </a:ext>
            </a:extLst>
          </p:cNvPr>
          <p:cNvSpPr txBox="1">
            <a:spLocks/>
          </p:cNvSpPr>
          <p:nvPr/>
        </p:nvSpPr>
        <p:spPr>
          <a:xfrm>
            <a:off x="545998" y="382665"/>
            <a:ext cx="827447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MX" sz="4000" kern="0" dirty="0">
                <a:solidFill>
                  <a:schemeClr val="tx1"/>
                </a:solidFill>
                <a:latin typeface="Calibri" panose="020F0502020204030204" pitchFamily="34" charset="0"/>
              </a:rPr>
              <a:t>Distribución normal</a:t>
            </a:r>
          </a:p>
        </p:txBody>
      </p:sp>
    </p:spTree>
    <p:extLst>
      <p:ext uri="{BB962C8B-B14F-4D97-AF65-F5344CB8AC3E}">
        <p14:creationId xmlns:p14="http://schemas.microsoft.com/office/powerpoint/2010/main" val="205136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1600200"/>
            <a:ext cx="6305550" cy="390525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173163" y="5013176"/>
            <a:ext cx="7647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alibri" panose="020F0502020204030204" pitchFamily="34" charset="0"/>
              </a:rPr>
              <a:t>2.- </a:t>
            </a:r>
            <a:r>
              <a:rPr lang="es-ES" sz="2000" dirty="0">
                <a:latin typeface="Calibri" panose="020F0502020204030204" pitchFamily="34" charset="0"/>
              </a:rPr>
              <a:t>Cuando la variable es discreta, la media, la mediana y la moda son iguales.</a:t>
            </a:r>
            <a:endParaRPr lang="es-MX" sz="2000" dirty="0">
              <a:latin typeface="Calibri" panose="020F050202020403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FA43AA4-15BD-4817-B666-690FCD5AAEA5}"/>
              </a:ext>
            </a:extLst>
          </p:cNvPr>
          <p:cNvSpPr txBox="1">
            <a:spLocks/>
          </p:cNvSpPr>
          <p:nvPr/>
        </p:nvSpPr>
        <p:spPr>
          <a:xfrm>
            <a:off x="545998" y="382665"/>
            <a:ext cx="827447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MX" sz="4000" kern="0" dirty="0">
                <a:solidFill>
                  <a:schemeClr val="tx1"/>
                </a:solidFill>
                <a:latin typeface="Calibri" panose="020F0502020204030204" pitchFamily="34" charset="0"/>
              </a:rPr>
              <a:t>Distribución normal</a:t>
            </a:r>
          </a:p>
        </p:txBody>
      </p:sp>
    </p:spTree>
    <p:extLst>
      <p:ext uri="{BB962C8B-B14F-4D97-AF65-F5344CB8AC3E}">
        <p14:creationId xmlns:p14="http://schemas.microsoft.com/office/powerpoint/2010/main" val="426566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1600200"/>
            <a:ext cx="6305550" cy="39052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Distribución normal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173163" y="5013176"/>
            <a:ext cx="7647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alibri" panose="020F0502020204030204" pitchFamily="34" charset="0"/>
              </a:rPr>
              <a:t>3.- </a:t>
            </a:r>
            <a:r>
              <a:rPr lang="es-ES" sz="2000" dirty="0">
                <a:latin typeface="Calibri" panose="020F0502020204030204" pitchFamily="34" charset="0"/>
              </a:rPr>
              <a:t>Su distribución es simétrica y la media la divide en dos partes iguales: 50% a la derecha, 50% a la izquierda.</a:t>
            </a:r>
            <a:endParaRPr lang="es-MX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48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1600200"/>
            <a:ext cx="6305550" cy="39052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Distribución normal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173163" y="5013176"/>
            <a:ext cx="7647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alibri" panose="020F0502020204030204" pitchFamily="34" charset="0"/>
              </a:rPr>
              <a:t>4.- </a:t>
            </a:r>
            <a:r>
              <a:rPr lang="es-ES" sz="2000" dirty="0">
                <a:latin typeface="Calibri" panose="020F0502020204030204" pitchFamily="34" charset="0"/>
              </a:rPr>
              <a:t>Cuando en el eje horizontal trazamos una perpendicular, que llegue hasta donde la curva cambia de cóncava a convexa, la distancia desde la media hasta la perpendicular es igual a la desviación estándar.</a:t>
            </a:r>
            <a:endParaRPr lang="es-MX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9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1343</Words>
  <Application>Microsoft Office PowerPoint</Application>
  <PresentationFormat>On-screen Show (4:3)</PresentationFormat>
  <Paragraphs>135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Black</vt:lpstr>
      <vt:lpstr>Calibri</vt:lpstr>
      <vt:lpstr>Cambria Math</vt:lpstr>
      <vt:lpstr>Monotype Sorts</vt:lpstr>
      <vt:lpstr>Times New Roman</vt:lpstr>
      <vt:lpstr>Office Theme</vt:lpstr>
      <vt:lpstr>Ecuación</vt:lpstr>
      <vt:lpstr>PowerPoint Presentation</vt:lpstr>
      <vt:lpstr>Distribuciones de probabilidad: la Distribución Normal</vt:lpstr>
      <vt:lpstr>Distribución normal</vt:lpstr>
      <vt:lpstr>PowerPoint Presentation</vt:lpstr>
      <vt:lpstr>PowerPoint Presentation</vt:lpstr>
      <vt:lpstr>PowerPoint Presentation</vt:lpstr>
      <vt:lpstr>PowerPoint Presentation</vt:lpstr>
      <vt:lpstr>Distribución normal</vt:lpstr>
      <vt:lpstr>Distribución normal</vt:lpstr>
      <vt:lpstr>Distribución normal</vt:lpstr>
      <vt:lpstr>Distribución normal</vt:lpstr>
      <vt:lpstr>Distribución normal</vt:lpstr>
      <vt:lpstr>Distribución normal</vt:lpstr>
      <vt:lpstr>Cálculo de probabilidades</vt:lpstr>
      <vt:lpstr>Cálculo de probabilidades</vt:lpstr>
      <vt:lpstr>Cálculo de probabilidades: ejemplo.</vt:lpstr>
      <vt:lpstr>Cálculo de probabilidades: ejemplo.</vt:lpstr>
      <vt:lpstr>Cálculo de probabilidades: ejemplo.</vt:lpstr>
      <vt:lpstr>Cálculo de probabilidades: ejemplo.</vt:lpstr>
      <vt:lpstr>Cálculo de probabilidades: ejemplo.</vt:lpstr>
      <vt:lpstr>Cálculo de probabilidades: ejemplo.</vt:lpstr>
      <vt:lpstr>Cálculo de probabilidades: ejemplo.</vt:lpstr>
      <vt:lpstr>Cálculo de probabilidades: ejercicio.</vt:lpstr>
      <vt:lpstr>Cálculo de probabilidades: ejercicio.</vt:lpstr>
      <vt:lpstr>Cálculo de probabilidades: ejemplo.</vt:lpstr>
      <vt:lpstr>Cálculo de probabilidades: ejemplo.</vt:lpstr>
      <vt:lpstr>Cálculo de probabilidades: ejemplo.</vt:lpstr>
      <vt:lpstr>Cálculo de probabilidades: ejemplo.</vt:lpstr>
      <vt:lpstr>Cálculo de probabilidades: ejemplo.</vt:lpstr>
      <vt:lpstr>Cálculo de probabilidades: ejercicio.</vt:lpstr>
      <vt:lpstr>Cálculo de probabilidades: ejercicio.</vt:lpstr>
      <vt:lpstr>PowerPoint Presentation</vt:lpstr>
      <vt:lpstr>www.unir.net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asignatura</dc:title>
  <dc:creator>María Gómez Espinosa</dc:creator>
  <cp:lastModifiedBy>Raúl Valente Ramírez Velarde</cp:lastModifiedBy>
  <cp:revision>10</cp:revision>
  <dcterms:created xsi:type="dcterms:W3CDTF">2021-11-08T22:46:23Z</dcterms:created>
  <dcterms:modified xsi:type="dcterms:W3CDTF">2023-02-04T00:16:12Z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2021-11-08T00:00:00Z</vt:filetime>
  </property>
</Properties>
</file>